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3" r:id="rId15"/>
    <p:sldId id="274" r:id="rId16"/>
    <p:sldId id="275" r:id="rId17"/>
    <p:sldId id="276" r:id="rId18"/>
    <p:sldId id="277" r:id="rId19"/>
    <p:sldId id="264" r:id="rId20"/>
    <p:sldId id="265" r:id="rId21"/>
    <p:sldId id="266"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71" autoAdjust="0"/>
    <p:restoredTop sz="94660"/>
  </p:normalViewPr>
  <p:slideViewPr>
    <p:cSldViewPr>
      <p:cViewPr varScale="1">
        <p:scale>
          <a:sx n="73" d="100"/>
          <a:sy n="73" d="100"/>
        </p:scale>
        <p:origin x="-112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4D4AF2-EE98-488E-82F8-3B4396C77941}" type="datetimeFigureOut">
              <a:rPr lang="en-US" smtClean="0"/>
              <a:pPr/>
              <a:t>10/9/2023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5252FFA-C9EA-4A42-8EB1-86B57651E0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4D4AF2-EE98-488E-82F8-3B4396C77941}" type="datetimeFigureOut">
              <a:rPr lang="en-US" smtClean="0"/>
              <a:pPr/>
              <a:t>10/9/2023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52FFA-C9EA-4A42-8EB1-86B57651E0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4D4AF2-EE98-488E-82F8-3B4396C77941}" type="datetimeFigureOut">
              <a:rPr lang="en-US" smtClean="0"/>
              <a:pPr/>
              <a:t>10/9/2023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52FFA-C9EA-4A42-8EB1-86B57651E0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4D4AF2-EE98-488E-82F8-3B4396C77941}" type="datetimeFigureOut">
              <a:rPr lang="en-US" smtClean="0"/>
              <a:pPr/>
              <a:t>10/9/2023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52FFA-C9EA-4A42-8EB1-86B57651E08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4D4AF2-EE98-488E-82F8-3B4396C77941}" type="datetimeFigureOut">
              <a:rPr lang="en-US" smtClean="0"/>
              <a:pPr/>
              <a:t>10/9/2023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52FFA-C9EA-4A42-8EB1-86B57651E08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4D4AF2-EE98-488E-82F8-3B4396C77941}" type="datetimeFigureOut">
              <a:rPr lang="en-US" smtClean="0"/>
              <a:pPr/>
              <a:t>10/9/2023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252FFA-C9EA-4A42-8EB1-86B57651E08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4D4AF2-EE98-488E-82F8-3B4396C77941}" type="datetimeFigureOut">
              <a:rPr lang="en-US" smtClean="0"/>
              <a:pPr/>
              <a:t>10/9/2023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5252FFA-C9EA-4A42-8EB1-86B57651E0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A4D4AF2-EE98-488E-82F8-3B4396C77941}" type="datetimeFigureOut">
              <a:rPr lang="en-US" smtClean="0"/>
              <a:pPr/>
              <a:t>10/9/2023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5252FFA-C9EA-4A42-8EB1-86B57651E08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A4D4AF2-EE98-488E-82F8-3B4396C77941}" type="datetimeFigureOut">
              <a:rPr lang="en-US" smtClean="0"/>
              <a:pPr/>
              <a:t>10/9/2023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5252FFA-C9EA-4A42-8EB1-86B57651E0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A4D4AF2-EE98-488E-82F8-3B4396C77941}" type="datetimeFigureOut">
              <a:rPr lang="en-US" smtClean="0"/>
              <a:pPr/>
              <a:t>10/9/2023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252FFA-C9EA-4A42-8EB1-86B57651E0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4D4AF2-EE98-488E-82F8-3B4396C77941}" type="datetimeFigureOut">
              <a:rPr lang="en-US" smtClean="0"/>
              <a:pPr/>
              <a:t>10/9/2023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5252FFA-C9EA-4A42-8EB1-86B57651E08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4D4AF2-EE98-488E-82F8-3B4396C77941}" type="datetimeFigureOut">
              <a:rPr lang="en-US" smtClean="0"/>
              <a:pPr/>
              <a:t>10/9/2023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252FFA-C9EA-4A42-8EB1-86B57651E0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ublic.tableau.com/app/profile/selva.harish/viz/story_16965903678550/Story1?publish=yes" TargetMode="External"/><Relationship Id="rId2" Type="http://schemas.openxmlformats.org/officeDocument/2006/relationships/hyperlink" Target="https://public.tableau.com/app/profile/selva.harish/viz/dashboard_16965909141680/HRANALYTICSDASHBOARD?publish=y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pPr algn="ctr"/>
            <a:r>
              <a:rPr lang="en-US" sz="2400" b="1" dirty="0"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rPr>
              <a:t>Course name:  </a:t>
            </a:r>
            <a:r>
              <a:rPr lang="en-US" sz="2400" b="1"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rPr>
              <a:t>Data  </a:t>
            </a:r>
            <a:r>
              <a:rPr lang="en-US" sz="2400" b="1"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rPr>
              <a:t>Literacy  </a:t>
            </a:r>
            <a:r>
              <a:rPr lang="en-US" sz="2400" b="1" dirty="0"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rPr>
              <a:t>with tableau</a:t>
            </a:r>
          </a:p>
          <a:p>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Project name:    The tableau HR scorecard Measuring Success in Talent Management.</a:t>
            </a: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3786182" y="1500174"/>
            <a:ext cx="1071570" cy="1000132"/>
          </a:xfrm>
          <a:prstGeom prst="rect">
            <a:avLst/>
          </a:prstGeom>
          <a:noFill/>
          <a:ln w="9525">
            <a:noFill/>
            <a:miter lim="800000"/>
            <a:headEnd/>
            <a:tailEnd/>
          </a:ln>
          <a:effectLst/>
        </p:spPr>
      </p:pic>
      <p:sp>
        <p:nvSpPr>
          <p:cNvPr id="5" name="Rectangle 4"/>
          <p:cNvSpPr/>
          <p:nvPr/>
        </p:nvSpPr>
        <p:spPr>
          <a:xfrm>
            <a:off x="1428728" y="3000372"/>
            <a:ext cx="5902336" cy="523220"/>
          </a:xfrm>
          <a:prstGeom prst="rect">
            <a:avLst/>
          </a:prstGeom>
        </p:spPr>
        <p:txBody>
          <a:bodyPr wrap="square">
            <a:spAutoFit/>
          </a:bodyPr>
          <a:lstStyle/>
          <a:p>
            <a:pPr lvl="0" algn="ctr">
              <a:spcBef>
                <a:spcPct val="20000"/>
              </a:spcBef>
            </a:pPr>
            <a:r>
              <a:rPr lang="en-IN"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DEPARTMENT OF MATHEMATICS</a:t>
            </a:r>
            <a:endPar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Rounded Rectangle 7"/>
          <p:cNvSpPr/>
          <p:nvPr/>
        </p:nvSpPr>
        <p:spPr>
          <a:xfrm>
            <a:off x="714348" y="4786322"/>
            <a:ext cx="3000396" cy="20716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Team member:</a:t>
            </a:r>
          </a:p>
          <a:p>
            <a:pPr algn="ctr"/>
            <a:endParaRPr lang="en-IN" dirty="0" smtClean="0"/>
          </a:p>
          <a:p>
            <a:pPr algn="ctr"/>
            <a:r>
              <a:rPr lang="en-IN" dirty="0" err="1" smtClean="0"/>
              <a:t>A.Selvaharish</a:t>
            </a:r>
            <a:endParaRPr lang="en-IN" dirty="0" smtClean="0"/>
          </a:p>
          <a:p>
            <a:pPr algn="ctr"/>
            <a:r>
              <a:rPr lang="en-IN" dirty="0" err="1" smtClean="0"/>
              <a:t>M.Sabari</a:t>
            </a:r>
            <a:endParaRPr lang="en-IN" dirty="0" smtClean="0"/>
          </a:p>
          <a:p>
            <a:pPr algn="ctr"/>
            <a:r>
              <a:rPr lang="en-IN" dirty="0" err="1" smtClean="0"/>
              <a:t>R.Sivaprakesh</a:t>
            </a:r>
            <a:endParaRPr lang="en-IN" dirty="0" smtClean="0"/>
          </a:p>
          <a:p>
            <a:pPr algn="ctr"/>
            <a:r>
              <a:rPr lang="en-IN" dirty="0" err="1" smtClean="0"/>
              <a:t>S.sivakumar</a:t>
            </a:r>
            <a:endParaRPr lang="en-IN" dirty="0" smtClean="0"/>
          </a:p>
          <a:p>
            <a:pPr algn="ctr"/>
            <a:endParaRPr lang="en-US" dirty="0"/>
          </a:p>
        </p:txBody>
      </p:sp>
      <p:sp>
        <p:nvSpPr>
          <p:cNvPr id="9" name="Rectangle 8"/>
          <p:cNvSpPr/>
          <p:nvPr/>
        </p:nvSpPr>
        <p:spPr>
          <a:xfrm>
            <a:off x="6143636" y="5786454"/>
            <a:ext cx="2714644"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MENTOR</a:t>
            </a:r>
          </a:p>
          <a:p>
            <a:pPr algn="ctr"/>
            <a:r>
              <a:rPr lang="en-US" dirty="0" smtClean="0"/>
              <a:t>K. MARUTHAMUTHU</a:t>
            </a:r>
            <a:endParaRPr lang="en-US" dirty="0"/>
          </a:p>
        </p:txBody>
      </p:sp>
      <p:sp>
        <p:nvSpPr>
          <p:cNvPr id="11" name="Title 10"/>
          <p:cNvSpPr>
            <a:spLocks noGrp="1"/>
          </p:cNvSpPr>
          <p:nvPr>
            <p:ph type="ctrTitle"/>
          </p:nvPr>
        </p:nvSpPr>
        <p:spPr>
          <a:xfrm>
            <a:off x="685800" y="357166"/>
            <a:ext cx="7772400" cy="928694"/>
          </a:xfrm>
        </p:spPr>
        <p:txBody>
          <a:bodyPr>
            <a:normAutofit/>
          </a:bodyPr>
          <a:lstStyle/>
          <a:p>
            <a:pPr algn="ctr"/>
            <a:r>
              <a:rPr lang="en-US" sz="2400" b="0" dirty="0" smtClean="0">
                <a:solidFill>
                  <a:srgbClr val="C00000"/>
                </a:solidFill>
              </a:rPr>
              <a:t>ARULMIGU PALANIANDVAR COLLEGE OF ARTS AND CULTURE</a:t>
            </a:r>
            <a:endParaRPr lang="en-US" sz="2400" b="0"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0" y="0"/>
            <a:ext cx="9001156" cy="600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0" y="0"/>
            <a:ext cx="9144000" cy="600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142908" y="0"/>
            <a:ext cx="9286908" cy="600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28674" name="Picture 2"/>
          <p:cNvPicPr>
            <a:picLocks noGrp="1" noChangeAspect="1" noChangeArrowheads="1"/>
          </p:cNvPicPr>
          <p:nvPr>
            <p:ph idx="1"/>
          </p:nvPr>
        </p:nvPicPr>
        <p:blipFill>
          <a:blip r:embed="rId2"/>
          <a:srcRect/>
          <a:stretch>
            <a:fillRect/>
          </a:stretch>
        </p:blipFill>
        <p:spPr bwMode="auto">
          <a:xfrm>
            <a:off x="-357222" y="0"/>
            <a:ext cx="9715568"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29698" name="Picture 2"/>
          <p:cNvPicPr>
            <a:picLocks noGrp="1" noChangeAspect="1" noChangeArrowheads="1"/>
          </p:cNvPicPr>
          <p:nvPr>
            <p:ph idx="1"/>
          </p:nvPr>
        </p:nvPicPr>
        <p:blipFill>
          <a:blip r:embed="rId2"/>
          <a:srcRect/>
          <a:stretch>
            <a:fillRect/>
          </a:stretch>
        </p:blipFill>
        <p:spPr bwMode="auto">
          <a:xfrm>
            <a:off x="285720" y="214290"/>
            <a:ext cx="8572559" cy="57928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30722" name="Picture 2"/>
          <p:cNvPicPr>
            <a:picLocks noGrp="1" noChangeAspect="1" noChangeArrowheads="1"/>
          </p:cNvPicPr>
          <p:nvPr>
            <p:ph idx="1"/>
          </p:nvPr>
        </p:nvPicPr>
        <p:blipFill>
          <a:blip r:embed="rId2"/>
          <a:srcRect/>
          <a:stretch>
            <a:fillRect/>
          </a:stretch>
        </p:blipFill>
        <p:spPr bwMode="auto">
          <a:xfrm>
            <a:off x="214282" y="0"/>
            <a:ext cx="8358246" cy="600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31746" name="Picture 2"/>
          <p:cNvPicPr>
            <a:picLocks noGrp="1" noChangeAspect="1" noChangeArrowheads="1"/>
          </p:cNvPicPr>
          <p:nvPr>
            <p:ph idx="1"/>
          </p:nvPr>
        </p:nvPicPr>
        <p:blipFill>
          <a:blip r:embed="rId2"/>
          <a:srcRect/>
          <a:stretch>
            <a:fillRect/>
          </a:stretch>
        </p:blipFill>
        <p:spPr bwMode="auto">
          <a:xfrm>
            <a:off x="0" y="0"/>
            <a:ext cx="9144000" cy="600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32770" name="Picture 2"/>
          <p:cNvPicPr>
            <a:picLocks noGrp="1" noChangeAspect="1" noChangeArrowheads="1"/>
          </p:cNvPicPr>
          <p:nvPr>
            <p:ph idx="1"/>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pic>
        <p:nvPicPr>
          <p:cNvPr id="33794" name="Picture 2"/>
          <p:cNvPicPr>
            <a:picLocks noGrp="1" noChangeAspect="1" noChangeArrowheads="1"/>
          </p:cNvPicPr>
          <p:nvPr>
            <p:ph idx="1"/>
          </p:nvPr>
        </p:nvPicPr>
        <p:blipFill>
          <a:blip r:embed="rId2"/>
          <a:srcRect/>
          <a:stretch>
            <a:fillRect/>
          </a:stretch>
        </p:blipFill>
        <p:spPr bwMode="auto">
          <a:xfrm>
            <a:off x="0" y="-428652"/>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IN" dirty="0" smtClean="0">
                <a:hlinkClick r:id="rId2"/>
              </a:rPr>
              <a:t>https://public.tableau.com/app/profile/selva.harish/viz/dashboard_16965909141680/HRANALYTICSDASHBOARD?publish=yes</a:t>
            </a:r>
            <a:r>
              <a:rPr lang="en-IN" dirty="0" smtClean="0"/>
              <a:t>    </a:t>
            </a:r>
          </a:p>
          <a:p>
            <a:pPr>
              <a:buNone/>
            </a:pPr>
            <a:endParaRPr lang="en-IN" dirty="0" smtClean="0"/>
          </a:p>
          <a:p>
            <a:pPr>
              <a:buFont typeface="Wingdings" pitchFamily="2" charset="2"/>
              <a:buChar char="Ø"/>
            </a:pPr>
            <a:r>
              <a:rPr lang="en-US" dirty="0" smtClean="0">
                <a:hlinkClick r:id="rId3"/>
              </a:rPr>
              <a:t>https://public.tableau.com/app/profile/selva.harish/viz/story_16965903678550/Story1?publish=yes</a:t>
            </a:r>
            <a:endParaRPr lang="en-US" dirty="0" smtClean="0"/>
          </a:p>
          <a:p>
            <a:pPr>
              <a:buFont typeface="Wingdings" pitchFamily="2" charset="2"/>
              <a:buChar char="Ø"/>
            </a:pPr>
            <a:endParaRPr lang="en-US" dirty="0" smtClean="0"/>
          </a:p>
          <a:p>
            <a:pPr>
              <a:buNone/>
            </a:pPr>
            <a:endParaRPr lang="en-US" dirty="0"/>
          </a:p>
        </p:txBody>
      </p:sp>
      <p:sp>
        <p:nvSpPr>
          <p:cNvPr id="3" name="Title 2"/>
          <p:cNvSpPr>
            <a:spLocks noGrp="1"/>
          </p:cNvSpPr>
          <p:nvPr>
            <p:ph type="title"/>
          </p:nvPr>
        </p:nvSpPr>
        <p:spPr/>
        <p:txBody>
          <a:bodyPr/>
          <a:lstStyle/>
          <a:p>
            <a:r>
              <a:rPr lang="en-IN" dirty="0" smtClean="0"/>
              <a:t>      TABLEAU PUBLIC LINK</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Tableau desktop is a data  visualization application to  facilitate you to examine virtually any kind of structured data and generate highly interactive , beautiful graphs, dashboards, and reports within minutes.</a:t>
            </a:r>
          </a:p>
          <a:p>
            <a:r>
              <a:rPr lang="en-US" dirty="0" smtClean="0"/>
              <a:t>Once a quick installation, you can tie to virtually any data source from spreadsheets to </a:t>
            </a:r>
            <a:r>
              <a:rPr lang="en-US" dirty="0" smtClean="0">
                <a:solidFill>
                  <a:srgbClr val="000000"/>
                </a:solidFill>
              </a:rPr>
              <a:t>data warehouses </a:t>
            </a:r>
            <a:r>
              <a:rPr lang="en-US" dirty="0" smtClean="0"/>
              <a:t>and display information in several graphic perspectives.</a:t>
            </a:r>
          </a:p>
          <a:p>
            <a:r>
              <a:rPr lang="en-US" dirty="0" smtClean="0"/>
              <a:t>Designed to be easy to utilize, you’ll be working more rapidly than ever before.</a:t>
            </a:r>
          </a:p>
          <a:p>
            <a:endParaRPr lang="en-US" dirty="0"/>
          </a:p>
        </p:txBody>
      </p:sp>
      <p:sp>
        <p:nvSpPr>
          <p:cNvPr id="3" name="Title 2"/>
          <p:cNvSpPr>
            <a:spLocks noGrp="1"/>
          </p:cNvSpPr>
          <p:nvPr>
            <p:ph type="title"/>
          </p:nvPr>
        </p:nvSpPr>
        <p:spPr/>
        <p:txBody>
          <a:bodyPr>
            <a:normAutofit/>
          </a:bodyPr>
          <a:lstStyle/>
          <a:p>
            <a:r>
              <a:rPr lang="en-US" sz="3830"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INTRODUCTION TO TABLEAU</a:t>
            </a:r>
            <a:endParaRPr lang="en-US" sz="3830"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0"/>
            <a:ext cx="8229600" cy="1142984"/>
          </a:xfrm>
        </p:spPr>
        <p:txBody>
          <a:bodyPr>
            <a:normAutofit fontScale="90000"/>
          </a:bodyPr>
          <a:lstStyle/>
          <a:p>
            <a:pPr algn="ctr"/>
            <a:r>
              <a:rPr lang="en-IN" dirty="0" smtClean="0"/>
              <a:t>Screen shot of dashboard and story</a:t>
            </a:r>
            <a:endParaRPr lang="en-US" dirty="0"/>
          </a:p>
        </p:txBody>
      </p:sp>
      <p:pic>
        <p:nvPicPr>
          <p:cNvPr id="7172" name="Picture 4"/>
          <p:cNvPicPr>
            <a:picLocks noGrp="1" noChangeAspect="1" noChangeArrowheads="1"/>
          </p:cNvPicPr>
          <p:nvPr>
            <p:ph idx="1"/>
          </p:nvPr>
        </p:nvPicPr>
        <p:blipFill>
          <a:blip r:embed="rId2"/>
          <a:srcRect/>
          <a:stretch>
            <a:fillRect/>
          </a:stretch>
        </p:blipFill>
        <p:spPr bwMode="auto">
          <a:xfrm>
            <a:off x="1" y="1071546"/>
            <a:ext cx="9144000" cy="2357454"/>
          </a:xfrm>
          <a:prstGeom prst="rect">
            <a:avLst/>
          </a:prstGeom>
          <a:noFill/>
          <a:ln w="9525">
            <a:noFill/>
            <a:miter lim="800000"/>
            <a:headEnd/>
            <a:tailEnd/>
          </a:ln>
          <a:effectLst/>
        </p:spPr>
      </p:pic>
      <p:pic>
        <p:nvPicPr>
          <p:cNvPr id="7174" name="Picture 6"/>
          <p:cNvPicPr>
            <a:picLocks noChangeAspect="1" noChangeArrowheads="1"/>
          </p:cNvPicPr>
          <p:nvPr/>
        </p:nvPicPr>
        <p:blipFill>
          <a:blip r:embed="rId3"/>
          <a:srcRect/>
          <a:stretch>
            <a:fillRect/>
          </a:stretch>
        </p:blipFill>
        <p:spPr bwMode="auto">
          <a:xfrm>
            <a:off x="0" y="3714752"/>
            <a:ext cx="9144000" cy="28574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Tableau is an excellent program to simplify all your data visualizations activities and provide better and more accurate analysis if you’ve ever tried data visualization and found it tough to grasp or too complex..</a:t>
            </a:r>
            <a:endParaRPr lang="en-US" dirty="0"/>
          </a:p>
        </p:txBody>
      </p:sp>
      <p:sp>
        <p:nvSpPr>
          <p:cNvPr id="3" name="Title 2"/>
          <p:cNvSpPr>
            <a:spLocks noGrp="1"/>
          </p:cNvSpPr>
          <p:nvPr>
            <p:ph type="title"/>
          </p:nvPr>
        </p:nvSpPr>
        <p:spPr/>
        <p:txBody>
          <a:bodyPr/>
          <a:lstStyle/>
          <a:p>
            <a:pPr algn="ctr"/>
            <a:r>
              <a:rPr lang="en-IN" dirty="0" smtClean="0"/>
              <a:t>CONCLUSION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IN" dirty="0" smtClean="0"/>
          </a:p>
          <a:p>
            <a:pPr algn="ctr">
              <a:buNone/>
            </a:pPr>
            <a:endParaRPr lang="en-IN" dirty="0" smtClean="0"/>
          </a:p>
          <a:p>
            <a:pPr algn="ctr">
              <a:buNone/>
            </a:pPr>
            <a:endParaRPr lang="en-IN" dirty="0" smtClean="0"/>
          </a:p>
          <a:p>
            <a:pPr algn="ctr">
              <a:buNone/>
            </a:pPr>
            <a:endParaRPr lang="en-IN" dirty="0" smtClean="0"/>
          </a:p>
          <a:p>
            <a:pPr algn="ctr">
              <a:buFont typeface="Wingdings" pitchFamily="2" charset="2"/>
              <a:buChar char="Ø"/>
            </a:pPr>
            <a:r>
              <a:rPr lang="en-IN" dirty="0" smtClean="0"/>
              <a:t>Thank you</a:t>
            </a:r>
            <a:endParaRPr lang="en-US" dirty="0">
              <a:solidFill>
                <a:schemeClr val="bg2"/>
              </a:solidFill>
            </a:endParaRPr>
          </a:p>
        </p:txBody>
      </p:sp>
      <p:sp>
        <p:nvSpPr>
          <p:cNvPr id="3" name="Title 2"/>
          <p:cNvSpPr>
            <a:spLocks noGrp="1"/>
          </p:cNvSpPr>
          <p:nvPr>
            <p:ph type="title"/>
          </p:nvPr>
        </p:nvSpPr>
        <p:spPr/>
        <p:txBody>
          <a:bodyPr/>
          <a:lstStyle/>
          <a:p>
            <a:r>
              <a:rPr lang="en-IN"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KEY FEATURES OF TABLEAU</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62560" y="1481138"/>
            <a:ext cx="6218879"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EMPATHY MAP</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643042" y="1428736"/>
            <a:ext cx="5112599"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BRAINSTORMING  MAP</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0" y="1500174"/>
            <a:ext cx="9144000"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DATA SET</a:t>
            </a:r>
            <a:br>
              <a:rPr lang="en-US" dirty="0" smtClean="0"/>
            </a:br>
            <a:r>
              <a:rPr lang="en-US" dirty="0" smtClean="0"/>
              <a:t>   </a:t>
            </a:r>
            <a:endParaRPr lang="en-US" dirty="0"/>
          </a:p>
        </p:txBody>
      </p:sp>
      <p:sp>
        <p:nvSpPr>
          <p:cNvPr id="12" name="Content Placeholder 11"/>
          <p:cNvSpPr>
            <a:spLocks noGrp="1"/>
          </p:cNvSpPr>
          <p:nvPr>
            <p:ph idx="1"/>
          </p:nvPr>
        </p:nvSpPr>
        <p:spPr/>
        <p:txBody>
          <a:bodyPr/>
          <a:lstStyle/>
          <a:p>
            <a:r>
              <a:rPr lang="en-IN" dirty="0" smtClean="0"/>
              <a:t> </a:t>
            </a:r>
          </a:p>
          <a:p>
            <a:pPr>
              <a:buNone/>
            </a:pPr>
            <a:endParaRPr lang="en-US" dirty="0"/>
          </a:p>
        </p:txBody>
      </p:sp>
      <p:graphicFrame>
        <p:nvGraphicFramePr>
          <p:cNvPr id="5129" name="Object 9"/>
          <p:cNvGraphicFramePr>
            <a:graphicFrameLocks noChangeAspect="1"/>
          </p:cNvGraphicFramePr>
          <p:nvPr/>
        </p:nvGraphicFramePr>
        <p:xfrm>
          <a:off x="0" y="857232"/>
          <a:ext cx="9001156" cy="5357850"/>
        </p:xfrm>
        <a:graphic>
          <a:graphicData uri="http://schemas.openxmlformats.org/presentationml/2006/ole">
            <p:oleObj spid="_x0000_s5129" name="Worksheet" r:id="rId3" imgW="4276837" imgH="1914637" progId="Excel.Sheet.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 DASHBOARD</a:t>
            </a:r>
            <a:endParaRPr lang="en-US" dirty="0"/>
          </a:p>
        </p:txBody>
      </p:sp>
      <p:sp>
        <p:nvSpPr>
          <p:cNvPr id="6" name="Content Placeholder 5"/>
          <p:cNvSpPr>
            <a:spLocks noGrp="1"/>
          </p:cNvSpPr>
          <p:nvPr>
            <p:ph idx="1"/>
          </p:nvPr>
        </p:nvSpPr>
        <p:spPr>
          <a:xfrm>
            <a:off x="214282" y="1481328"/>
            <a:ext cx="8786874" cy="4525963"/>
          </a:xfrm>
        </p:spPr>
        <p:txBody>
          <a:bodyPr/>
          <a:lstStyle/>
          <a:p>
            <a:r>
              <a:rPr lang="en-IN" dirty="0" smtClean="0"/>
              <a:t> </a:t>
            </a:r>
            <a:endParaRPr lang="en-US" dirty="0"/>
          </a:p>
        </p:txBody>
      </p:sp>
      <p:pic>
        <p:nvPicPr>
          <p:cNvPr id="4101" name="Picture 5"/>
          <p:cNvPicPr>
            <a:picLocks noChangeAspect="1" noChangeArrowheads="1"/>
          </p:cNvPicPr>
          <p:nvPr/>
        </p:nvPicPr>
        <p:blipFill>
          <a:blip r:embed="rId2"/>
          <a:srcRect/>
          <a:stretch>
            <a:fillRect/>
          </a:stretch>
        </p:blipFill>
        <p:spPr bwMode="auto">
          <a:xfrm>
            <a:off x="285720" y="1000108"/>
            <a:ext cx="8643966"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STORY</a:t>
            </a:r>
            <a:endParaRPr lang="en-US" dirty="0"/>
          </a:p>
        </p:txBody>
      </p:sp>
      <p:sp>
        <p:nvSpPr>
          <p:cNvPr id="5" name="Content Placeholder 4"/>
          <p:cNvSpPr>
            <a:spLocks noGrp="1"/>
          </p:cNvSpPr>
          <p:nvPr>
            <p:ph idx="1"/>
          </p:nvPr>
        </p:nvSpPr>
        <p:spPr/>
        <p:txBody>
          <a:bodyPr/>
          <a:lstStyle/>
          <a:p>
            <a:pPr>
              <a:buNone/>
            </a:pPr>
            <a:r>
              <a:rPr lang="en-IN" dirty="0" smtClean="0"/>
              <a:t> </a:t>
            </a:r>
            <a:endParaRPr lang="en-US" dirty="0"/>
          </a:p>
        </p:txBody>
      </p:sp>
      <p:pic>
        <p:nvPicPr>
          <p:cNvPr id="6150" name="Picture 6"/>
          <p:cNvPicPr>
            <a:picLocks noChangeAspect="1" noChangeArrowheads="1"/>
          </p:cNvPicPr>
          <p:nvPr/>
        </p:nvPicPr>
        <p:blipFill>
          <a:blip r:embed="rId2"/>
          <a:srcRect/>
          <a:stretch>
            <a:fillRect/>
          </a:stretch>
        </p:blipFill>
        <p:spPr bwMode="auto">
          <a:xfrm>
            <a:off x="0" y="1000108"/>
            <a:ext cx="8858280"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pic>
        <p:nvPicPr>
          <p:cNvPr id="24578" name="Picture 2"/>
          <p:cNvPicPr>
            <a:picLocks noGrp="1" noChangeAspect="1" noChangeArrowheads="1"/>
          </p:cNvPicPr>
          <p:nvPr>
            <p:ph idx="1"/>
          </p:nvPr>
        </p:nvPicPr>
        <p:blipFill>
          <a:blip r:embed="rId2"/>
          <a:srcRect/>
          <a:stretch>
            <a:fillRect/>
          </a:stretch>
        </p:blipFill>
        <p:spPr bwMode="auto">
          <a:xfrm>
            <a:off x="0" y="214290"/>
            <a:ext cx="8858280" cy="5500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326</TotalTime>
  <Words>201</Words>
  <Application>Microsoft Office PowerPoint</Application>
  <PresentationFormat>On-screen Show (4:3)</PresentationFormat>
  <Paragraphs>44</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Concourse</vt:lpstr>
      <vt:lpstr>Worksheet</vt:lpstr>
      <vt:lpstr>ARULMIGU PALANIANDVAR COLLEGE OF ARTS AND CULTURE</vt:lpstr>
      <vt:lpstr>INTRODUCTION TO TABLEAU</vt:lpstr>
      <vt:lpstr>     KEY FEATURES OF TABLEAU </vt:lpstr>
      <vt:lpstr>         EMPATHY MAP</vt:lpstr>
      <vt:lpstr>     BRAINSTORMING  MAP</vt:lpstr>
      <vt:lpstr>              DATA SET    </vt:lpstr>
      <vt:lpstr> DASHBOARD</vt:lpstr>
      <vt:lpstr>               STORY</vt:lpstr>
      <vt:lpstr>Slide 9</vt:lpstr>
      <vt:lpstr>Slide 10</vt:lpstr>
      <vt:lpstr>Slide 11</vt:lpstr>
      <vt:lpstr>Slide 12</vt:lpstr>
      <vt:lpstr> </vt:lpstr>
      <vt:lpstr>  </vt:lpstr>
      <vt:lpstr> </vt:lpstr>
      <vt:lpstr> </vt:lpstr>
      <vt:lpstr> </vt:lpstr>
      <vt:lpstr> </vt:lpstr>
      <vt:lpstr>      TABLEAU PUBLIC LINK</vt:lpstr>
      <vt:lpstr>Screen shot of dashboard and story</vt:lpstr>
      <vt:lpstr>CONCLUSION</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ARULMIGU PALANIANDAVAR COLLEGE OF  ARTS AND CULTURE</dc:title>
  <dc:creator>sivaspsiva2002@outlook.com</dc:creator>
  <cp:lastModifiedBy>sivaspsiva2002@outlook.com</cp:lastModifiedBy>
  <cp:revision>27</cp:revision>
  <dcterms:created xsi:type="dcterms:W3CDTF">2023-10-06T11:53:05Z</dcterms:created>
  <dcterms:modified xsi:type="dcterms:W3CDTF">2023-10-09T11:25:24Z</dcterms:modified>
</cp:coreProperties>
</file>