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65"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F2A21B-61AC-4C04-87AA-1A8FC0E7E450}"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264766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2A21B-61AC-4C04-87AA-1A8FC0E7E450}"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164069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2A21B-61AC-4C04-87AA-1A8FC0E7E450}"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291014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2A21B-61AC-4C04-87AA-1A8FC0E7E450}"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179207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F2A21B-61AC-4C04-87AA-1A8FC0E7E450}"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155920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F2A21B-61AC-4C04-87AA-1A8FC0E7E450}"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106640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F2A21B-61AC-4C04-87AA-1A8FC0E7E450}"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210382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2A21B-61AC-4C04-87AA-1A8FC0E7E450}"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302542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2A21B-61AC-4C04-87AA-1A8FC0E7E450}" type="datetimeFigureOut">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408753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2A21B-61AC-4C04-87AA-1A8FC0E7E450}"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42210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2A21B-61AC-4C04-87AA-1A8FC0E7E450}"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8478B-DC65-4EF1-A839-685FEA628D78}" type="slidenum">
              <a:rPr lang="en-US" smtClean="0"/>
              <a:t>‹#›</a:t>
            </a:fld>
            <a:endParaRPr lang="en-US"/>
          </a:p>
        </p:txBody>
      </p:sp>
    </p:spTree>
    <p:extLst>
      <p:ext uri="{BB962C8B-B14F-4D97-AF65-F5344CB8AC3E}">
        <p14:creationId xmlns:p14="http://schemas.microsoft.com/office/powerpoint/2010/main" val="36574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2A21B-61AC-4C04-87AA-1A8FC0E7E450}" type="datetimeFigureOut">
              <a:rPr lang="en-US" smtClean="0"/>
              <a:t>11/20/2018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8478B-DC65-4EF1-A839-685FEA628D78}" type="slidenum">
              <a:rPr lang="en-US" smtClean="0"/>
              <a:t>‹#›</a:t>
            </a:fld>
            <a:endParaRPr lang="en-US"/>
          </a:p>
        </p:txBody>
      </p:sp>
    </p:spTree>
    <p:extLst>
      <p:ext uri="{BB962C8B-B14F-4D97-AF65-F5344CB8AC3E}">
        <p14:creationId xmlns:p14="http://schemas.microsoft.com/office/powerpoint/2010/main" val="420619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eleases.hashicorp.com/packer/1.3.2/packer_1.3.2_linux_amd64.zi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acker.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23731"/>
            <a:ext cx="8686800" cy="6463308"/>
          </a:xfrm>
          <a:prstGeom prst="rect">
            <a:avLst/>
          </a:prstGeom>
          <a:noFill/>
        </p:spPr>
        <p:txBody>
          <a:bodyPr wrap="square" rtlCol="0">
            <a:spAutoFit/>
          </a:bodyPr>
          <a:lstStyle/>
          <a:p>
            <a:pPr algn="ctr"/>
            <a:r>
              <a:rPr lang="en-US" b="1" dirty="0" smtClean="0"/>
              <a:t>PACKER</a:t>
            </a:r>
          </a:p>
          <a:p>
            <a:pPr algn="ctr"/>
            <a:endParaRPr lang="en-US" b="1" dirty="0" smtClean="0"/>
          </a:p>
          <a:p>
            <a:r>
              <a:rPr lang="en-US" dirty="0" smtClean="0"/>
              <a:t>Packer is an open source tool created by Hashicorp that allows you to create machine images or containers for multiple platforms from a single configuration.</a:t>
            </a:r>
          </a:p>
          <a:p>
            <a:endParaRPr lang="en-US" dirty="0" smtClean="0"/>
          </a:p>
          <a:p>
            <a:r>
              <a:rPr lang="en-US" dirty="0" smtClean="0"/>
              <a:t> This means that you can write your configuration and easily create images that can run on Amazon Web Services, Google Cloud and Azure.</a:t>
            </a:r>
          </a:p>
          <a:p>
            <a:endParaRPr lang="en-US" b="1" dirty="0" smtClean="0"/>
          </a:p>
          <a:p>
            <a:r>
              <a:rPr lang="en-US" b="1" dirty="0" smtClean="0"/>
              <a:t>Installing packer</a:t>
            </a:r>
          </a:p>
          <a:p>
            <a:endParaRPr lang="en-US" b="1" dirty="0" smtClean="0"/>
          </a:p>
          <a:p>
            <a:r>
              <a:rPr lang="en-US" b="1" dirty="0" smtClean="0">
                <a:hlinkClick r:id="rId2"/>
              </a:rPr>
              <a:t>https://releases.hashicorp.com/packer/1.3.2/packer_1.3.2_linux_amd64.zip</a:t>
            </a:r>
            <a:endParaRPr lang="en-US" b="1" dirty="0" smtClean="0"/>
          </a:p>
          <a:p>
            <a:endParaRPr lang="en-US" b="1" dirty="0"/>
          </a:p>
          <a:p>
            <a:r>
              <a:rPr lang="en-US" dirty="0" smtClean="0"/>
              <a:t>Unzip pack file</a:t>
            </a:r>
          </a:p>
          <a:p>
            <a:endParaRPr lang="en-US" b="1" dirty="0" smtClean="0"/>
          </a:p>
          <a:p>
            <a:r>
              <a:rPr lang="en-US" b="1" cap="all" dirty="0" smtClean="0"/>
              <a:t>PACKER FILE</a:t>
            </a:r>
          </a:p>
          <a:p>
            <a:endParaRPr lang="en-US" b="1" cap="all" dirty="0" smtClean="0"/>
          </a:p>
          <a:p>
            <a:r>
              <a:rPr lang="en-US" dirty="0" smtClean="0"/>
              <a:t>The download will be in the .zip format and contains a single executable binary. After extracting the binary file, I came across a few permission issues with this file. </a:t>
            </a:r>
          </a:p>
          <a:p>
            <a:endParaRPr lang="en-US" dirty="0" smtClean="0"/>
          </a:p>
          <a:p>
            <a:r>
              <a:rPr lang="en-US" dirty="0" smtClean="0"/>
              <a:t>To overcome these issues and to allow us to call the ‘packer’ command system-wide, we need to move it using the following command:</a:t>
            </a:r>
          </a:p>
          <a:p>
            <a:endParaRPr lang="en-US" b="1" dirty="0" smtClean="0"/>
          </a:p>
          <a:p>
            <a:r>
              <a:rPr lang="en-US" dirty="0" err="1" smtClean="0"/>
              <a:t>sudo</a:t>
            </a:r>
            <a:r>
              <a:rPr lang="en-US" dirty="0" smtClean="0"/>
              <a:t> mv /…/packer /</a:t>
            </a:r>
            <a:r>
              <a:rPr lang="en-US" dirty="0" err="1" smtClean="0"/>
              <a:t>usr</a:t>
            </a:r>
            <a:r>
              <a:rPr lang="en-US" dirty="0" smtClean="0"/>
              <a:t>/local/bin</a:t>
            </a:r>
            <a:endParaRPr lang="en-US" b="1" dirty="0" smtClean="0"/>
          </a:p>
        </p:txBody>
      </p:sp>
    </p:spTree>
    <p:extLst>
      <p:ext uri="{BB962C8B-B14F-4D97-AF65-F5344CB8AC3E}">
        <p14:creationId xmlns:p14="http://schemas.microsoft.com/office/powerpoint/2010/main" val="268194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52400"/>
            <a:ext cx="7696200" cy="6186309"/>
          </a:xfrm>
          <a:prstGeom prst="rect">
            <a:avLst/>
          </a:prstGeom>
        </p:spPr>
        <p:txBody>
          <a:bodyPr wrap="square">
            <a:spAutoFit/>
          </a:bodyPr>
          <a:lstStyle/>
          <a:p>
            <a:r>
              <a:rPr lang="en-US" sz="1200" b="1" dirty="0" err="1" smtClean="0"/>
              <a:t>Buiders</a:t>
            </a:r>
            <a:r>
              <a:rPr lang="en-US" sz="1200" b="1" dirty="0" smtClean="0"/>
              <a:t> with </a:t>
            </a:r>
            <a:r>
              <a:rPr lang="en-US" sz="1200" b="1" dirty="0" err="1" smtClean="0"/>
              <a:t>Provisioner</a:t>
            </a:r>
            <a:r>
              <a:rPr lang="en-US" sz="1200" b="1" dirty="0" smtClean="0"/>
              <a:t> Examples </a:t>
            </a:r>
          </a:p>
          <a:p>
            <a:endParaRPr lang="en-US" sz="1200" dirty="0" smtClean="0"/>
          </a:p>
          <a:p>
            <a:r>
              <a:rPr lang="en-US" sz="1200" dirty="0" smtClean="0"/>
              <a:t>{</a:t>
            </a:r>
            <a:endParaRPr lang="en-US" sz="1200" dirty="0"/>
          </a:p>
          <a:p>
            <a:r>
              <a:rPr lang="en-US" sz="1200" dirty="0"/>
              <a:t>  "variables": {</a:t>
            </a:r>
          </a:p>
          <a:p>
            <a:r>
              <a:rPr lang="en-US" sz="1200" dirty="0"/>
              <a:t>    "</a:t>
            </a:r>
            <a:r>
              <a:rPr lang="en-US" sz="1200" dirty="0" err="1"/>
              <a:t>aws_access_key</a:t>
            </a:r>
            <a:r>
              <a:rPr lang="en-US" sz="1200" dirty="0"/>
              <a:t>": "",</a:t>
            </a:r>
          </a:p>
          <a:p>
            <a:r>
              <a:rPr lang="en-US" sz="1200" dirty="0"/>
              <a:t>    "</a:t>
            </a:r>
            <a:r>
              <a:rPr lang="en-US" sz="1200" dirty="0" err="1"/>
              <a:t>aws_secret_key</a:t>
            </a:r>
            <a:r>
              <a:rPr lang="en-US" sz="1200" dirty="0"/>
              <a:t>": ""</a:t>
            </a:r>
          </a:p>
          <a:p>
            <a:r>
              <a:rPr lang="en-US" sz="1200" dirty="0"/>
              <a:t>  },</a:t>
            </a:r>
          </a:p>
          <a:p>
            <a:r>
              <a:rPr lang="en-US" sz="1200" dirty="0"/>
              <a:t>  "builders": [{</a:t>
            </a:r>
          </a:p>
          <a:p>
            <a:r>
              <a:rPr lang="en-US" sz="1200" dirty="0"/>
              <a:t>    "type": "amazon-</a:t>
            </a:r>
            <a:r>
              <a:rPr lang="en-US" sz="1200" dirty="0" err="1"/>
              <a:t>ebs</a:t>
            </a:r>
            <a:r>
              <a:rPr lang="en-US" sz="1200" dirty="0"/>
              <a:t>",</a:t>
            </a:r>
          </a:p>
          <a:p>
            <a:r>
              <a:rPr lang="en-US" sz="1200" dirty="0"/>
              <a:t>    "</a:t>
            </a:r>
            <a:r>
              <a:rPr lang="en-US" sz="1200" dirty="0" err="1"/>
              <a:t>access_key</a:t>
            </a:r>
            <a:r>
              <a:rPr lang="en-US" sz="1200" dirty="0"/>
              <a:t>": "{{user `</a:t>
            </a:r>
            <a:r>
              <a:rPr lang="en-US" sz="1200" dirty="0" err="1"/>
              <a:t>aws_access_key</a:t>
            </a:r>
            <a:r>
              <a:rPr lang="en-US" sz="1200" dirty="0"/>
              <a:t>`}}",</a:t>
            </a:r>
          </a:p>
          <a:p>
            <a:r>
              <a:rPr lang="en-US" sz="1200" dirty="0"/>
              <a:t>    "</a:t>
            </a:r>
            <a:r>
              <a:rPr lang="en-US" sz="1200" dirty="0" err="1"/>
              <a:t>secret_key</a:t>
            </a:r>
            <a:r>
              <a:rPr lang="en-US" sz="1200" dirty="0"/>
              <a:t>": "{{user `</a:t>
            </a:r>
            <a:r>
              <a:rPr lang="en-US" sz="1200" dirty="0" err="1"/>
              <a:t>aws_secret_key</a:t>
            </a:r>
            <a:r>
              <a:rPr lang="en-US" sz="1200" dirty="0"/>
              <a:t>`}}",</a:t>
            </a:r>
          </a:p>
          <a:p>
            <a:r>
              <a:rPr lang="en-US" sz="1200" dirty="0"/>
              <a:t>    "region": "us-east-1",</a:t>
            </a:r>
          </a:p>
          <a:p>
            <a:r>
              <a:rPr lang="en-US" sz="1200" dirty="0"/>
              <a:t>    "</a:t>
            </a:r>
            <a:r>
              <a:rPr lang="en-US" sz="1200" dirty="0" err="1"/>
              <a:t>source_ami_filter</a:t>
            </a:r>
            <a:r>
              <a:rPr lang="en-US" sz="1200" dirty="0"/>
              <a:t>": {</a:t>
            </a:r>
          </a:p>
          <a:p>
            <a:r>
              <a:rPr lang="en-US" sz="1200" dirty="0"/>
              <a:t>      "filters": {</a:t>
            </a:r>
          </a:p>
          <a:p>
            <a:r>
              <a:rPr lang="en-US" sz="1200" dirty="0"/>
              <a:t>        "virtualization-type": "</a:t>
            </a:r>
            <a:r>
              <a:rPr lang="en-US" sz="1200" dirty="0" err="1"/>
              <a:t>hvm</a:t>
            </a:r>
            <a:r>
              <a:rPr lang="en-US" sz="1200" dirty="0"/>
              <a:t>",</a:t>
            </a:r>
          </a:p>
          <a:p>
            <a:r>
              <a:rPr lang="en-US" sz="1200" dirty="0"/>
              <a:t>        "name": "</a:t>
            </a:r>
            <a:r>
              <a:rPr lang="en-US" sz="1200" dirty="0" err="1"/>
              <a:t>dev_kannan_image</a:t>
            </a:r>
            <a:r>
              <a:rPr lang="en-US" sz="1200" dirty="0"/>
              <a:t>",</a:t>
            </a:r>
          </a:p>
          <a:p>
            <a:r>
              <a:rPr lang="en-US" sz="1200" dirty="0"/>
              <a:t>        "root-device-type": "</a:t>
            </a:r>
            <a:r>
              <a:rPr lang="en-US" sz="1200" dirty="0" err="1"/>
              <a:t>ebs</a:t>
            </a:r>
            <a:r>
              <a:rPr lang="en-US" sz="1200" dirty="0"/>
              <a:t>"</a:t>
            </a:r>
          </a:p>
          <a:p>
            <a:r>
              <a:rPr lang="en-US" sz="1200" dirty="0"/>
              <a:t>      },</a:t>
            </a:r>
          </a:p>
          <a:p>
            <a:r>
              <a:rPr lang="en-US" sz="1200" dirty="0"/>
              <a:t>      "owners": ["889166750058"],</a:t>
            </a:r>
          </a:p>
          <a:p>
            <a:r>
              <a:rPr lang="en-US" sz="1200" dirty="0"/>
              <a:t>      "</a:t>
            </a:r>
            <a:r>
              <a:rPr lang="en-US" sz="1200" dirty="0" err="1"/>
              <a:t>most_recent</a:t>
            </a:r>
            <a:r>
              <a:rPr lang="en-US" sz="1200" dirty="0"/>
              <a:t>": true</a:t>
            </a:r>
          </a:p>
          <a:p>
            <a:r>
              <a:rPr lang="en-US" sz="1200" dirty="0"/>
              <a:t>    },</a:t>
            </a:r>
          </a:p>
          <a:p>
            <a:r>
              <a:rPr lang="en-US" sz="1200" dirty="0"/>
              <a:t>    "</a:t>
            </a:r>
            <a:r>
              <a:rPr lang="en-US" sz="1200" dirty="0" err="1"/>
              <a:t>instance_type</a:t>
            </a:r>
            <a:r>
              <a:rPr lang="en-US" sz="1200" dirty="0"/>
              <a:t>": "t2.micro",</a:t>
            </a:r>
          </a:p>
          <a:p>
            <a:r>
              <a:rPr lang="en-US" sz="1200" dirty="0"/>
              <a:t>    "</a:t>
            </a:r>
            <a:r>
              <a:rPr lang="en-US" sz="1200" dirty="0" err="1"/>
              <a:t>ssh_username</a:t>
            </a:r>
            <a:r>
              <a:rPr lang="en-US" sz="1200" dirty="0"/>
              <a:t>": "ec2-user",</a:t>
            </a:r>
          </a:p>
          <a:p>
            <a:r>
              <a:rPr lang="en-US" sz="1200" dirty="0"/>
              <a:t>    "</a:t>
            </a:r>
            <a:r>
              <a:rPr lang="en-US" sz="1200" dirty="0" err="1"/>
              <a:t>ami_name</a:t>
            </a:r>
            <a:r>
              <a:rPr lang="en-US" sz="1200" dirty="0"/>
              <a:t>": "packer-example {{timestamp}}"</a:t>
            </a:r>
          </a:p>
          <a:p>
            <a:r>
              <a:rPr lang="en-US" sz="1200" dirty="0"/>
              <a:t>  }],</a:t>
            </a:r>
          </a:p>
          <a:p>
            <a:r>
              <a:rPr lang="en-US" sz="1200" dirty="0"/>
              <a:t> "</a:t>
            </a:r>
            <a:r>
              <a:rPr lang="en-US" sz="1200" dirty="0" err="1"/>
              <a:t>provisioners</a:t>
            </a:r>
            <a:r>
              <a:rPr lang="en-US" sz="1200" dirty="0"/>
              <a:t>": [</a:t>
            </a:r>
          </a:p>
          <a:p>
            <a:r>
              <a:rPr lang="en-US" sz="1200" dirty="0"/>
              <a:t>    {</a:t>
            </a:r>
          </a:p>
          <a:p>
            <a:r>
              <a:rPr lang="en-US" sz="1200" dirty="0"/>
              <a:t>        "type": "shell-local",</a:t>
            </a:r>
          </a:p>
          <a:p>
            <a:r>
              <a:rPr lang="en-US" sz="1200" dirty="0"/>
              <a:t>        "script":"/home/ec2-user/packer/</a:t>
            </a:r>
            <a:r>
              <a:rPr lang="en-US" sz="1200" b="1" dirty="0"/>
              <a:t>provisioner.sh</a:t>
            </a:r>
            <a:r>
              <a:rPr lang="en-US" sz="1200" dirty="0"/>
              <a:t>"</a:t>
            </a:r>
          </a:p>
          <a:p>
            <a:r>
              <a:rPr lang="en-US" sz="1200" dirty="0"/>
              <a:t>    }</a:t>
            </a:r>
          </a:p>
          <a:p>
            <a:endParaRPr lang="en-US" sz="1200" dirty="0"/>
          </a:p>
          <a:p>
            <a:r>
              <a:rPr lang="en-US" sz="1200" dirty="0"/>
              <a:t>  ]</a:t>
            </a:r>
          </a:p>
          <a:p>
            <a:r>
              <a:rPr lang="en-US" sz="1200" dirty="0"/>
              <a:t>}</a:t>
            </a:r>
          </a:p>
        </p:txBody>
      </p:sp>
    </p:spTree>
    <p:extLst>
      <p:ext uri="{BB962C8B-B14F-4D97-AF65-F5344CB8AC3E}">
        <p14:creationId xmlns:p14="http://schemas.microsoft.com/office/powerpoint/2010/main" val="343403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077200" cy="1200329"/>
          </a:xfrm>
          <a:prstGeom prst="rect">
            <a:avLst/>
          </a:prstGeom>
        </p:spPr>
        <p:txBody>
          <a:bodyPr wrap="square">
            <a:spAutoFit/>
          </a:bodyPr>
          <a:lstStyle/>
          <a:p>
            <a:r>
              <a:rPr lang="en-US" b="1" dirty="0" smtClean="0"/>
              <a:t>provisioner.sh</a:t>
            </a:r>
          </a:p>
          <a:p>
            <a:endParaRPr lang="en-US" b="1" dirty="0"/>
          </a:p>
          <a:p>
            <a:r>
              <a:rPr lang="en-US" sz="1200" dirty="0" err="1" smtClean="0"/>
              <a:t>sudo</a:t>
            </a:r>
            <a:r>
              <a:rPr lang="en-US" sz="1200" dirty="0" smtClean="0"/>
              <a:t> </a:t>
            </a:r>
            <a:r>
              <a:rPr lang="en-US" sz="1200" dirty="0" err="1"/>
              <a:t>zypper</a:t>
            </a:r>
            <a:r>
              <a:rPr lang="en-US" sz="1200" dirty="0"/>
              <a:t> </a:t>
            </a:r>
            <a:r>
              <a:rPr lang="en-US" sz="1200" dirty="0" err="1"/>
              <a:t>addrepo</a:t>
            </a:r>
            <a:r>
              <a:rPr lang="en-US" sz="1200" dirty="0"/>
              <a:t> 'http://download.opensuse.org/tumbleweed/repo/</a:t>
            </a:r>
            <a:r>
              <a:rPr lang="en-US" sz="1200" dirty="0" err="1"/>
              <a:t>oss</a:t>
            </a:r>
            <a:r>
              <a:rPr lang="en-US" sz="1200" dirty="0"/>
              <a:t>/' </a:t>
            </a:r>
            <a:r>
              <a:rPr lang="en-US" sz="1200" dirty="0" err="1"/>
              <a:t>nodejs</a:t>
            </a:r>
            <a:endParaRPr lang="en-US" sz="1200" dirty="0"/>
          </a:p>
          <a:p>
            <a:r>
              <a:rPr lang="en-US" sz="1200" dirty="0" err="1"/>
              <a:t>sudo</a:t>
            </a:r>
            <a:r>
              <a:rPr lang="en-US" sz="1200" dirty="0"/>
              <a:t> </a:t>
            </a:r>
            <a:r>
              <a:rPr lang="en-US" sz="1200" dirty="0" err="1"/>
              <a:t>zypper</a:t>
            </a:r>
            <a:r>
              <a:rPr lang="en-US" sz="1200" dirty="0"/>
              <a:t> --non-interactive refresh</a:t>
            </a:r>
          </a:p>
          <a:p>
            <a:r>
              <a:rPr lang="en-US" sz="1200" dirty="0" err="1"/>
              <a:t>sudo</a:t>
            </a:r>
            <a:r>
              <a:rPr lang="en-US" sz="1200" dirty="0"/>
              <a:t> </a:t>
            </a:r>
            <a:r>
              <a:rPr lang="en-US" sz="1200" dirty="0" err="1"/>
              <a:t>zypper</a:t>
            </a:r>
            <a:r>
              <a:rPr lang="en-US" sz="1200" dirty="0"/>
              <a:t> install -y </a:t>
            </a:r>
            <a:r>
              <a:rPr lang="en-US" sz="1200" dirty="0" err="1"/>
              <a:t>nodejs</a:t>
            </a:r>
            <a:endParaRPr lang="en-US" sz="1200" dirty="0"/>
          </a:p>
        </p:txBody>
      </p:sp>
    </p:spTree>
    <p:extLst>
      <p:ext uri="{BB962C8B-B14F-4D97-AF65-F5344CB8AC3E}">
        <p14:creationId xmlns:p14="http://schemas.microsoft.com/office/powerpoint/2010/main" val="13741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81000"/>
            <a:ext cx="5867400" cy="5786199"/>
          </a:xfrm>
          <a:prstGeom prst="rect">
            <a:avLst/>
          </a:prstGeom>
        </p:spPr>
        <p:txBody>
          <a:bodyPr wrap="square">
            <a:spAutoFit/>
          </a:bodyPr>
          <a:lstStyle/>
          <a:p>
            <a:r>
              <a:rPr lang="en-US" sz="1000" dirty="0"/>
              <a:t>{</a:t>
            </a:r>
          </a:p>
          <a:p>
            <a:r>
              <a:rPr lang="en-US" sz="1000" dirty="0"/>
              <a:t>  "variables": {</a:t>
            </a:r>
          </a:p>
          <a:p>
            <a:r>
              <a:rPr lang="en-US" sz="1000" dirty="0"/>
              <a:t>    "</a:t>
            </a:r>
            <a:r>
              <a:rPr lang="en-US" sz="1000" dirty="0" err="1"/>
              <a:t>aws_access_key</a:t>
            </a:r>
            <a:r>
              <a:rPr lang="en-US" sz="1000" dirty="0"/>
              <a:t>": "",</a:t>
            </a:r>
          </a:p>
          <a:p>
            <a:r>
              <a:rPr lang="en-US" sz="1000" dirty="0"/>
              <a:t>    "</a:t>
            </a:r>
            <a:r>
              <a:rPr lang="en-US" sz="1000" dirty="0" err="1"/>
              <a:t>aws_secret_key</a:t>
            </a:r>
            <a:r>
              <a:rPr lang="en-US" sz="1000" dirty="0"/>
              <a:t>": ""</a:t>
            </a:r>
          </a:p>
          <a:p>
            <a:r>
              <a:rPr lang="en-US" sz="1000" dirty="0"/>
              <a:t>  },</a:t>
            </a:r>
          </a:p>
          <a:p>
            <a:r>
              <a:rPr lang="en-US" sz="1000" dirty="0"/>
              <a:t>  "builders": [{</a:t>
            </a:r>
          </a:p>
          <a:p>
            <a:r>
              <a:rPr lang="en-US" sz="1000" dirty="0"/>
              <a:t>    "type": "amazon-</a:t>
            </a:r>
            <a:r>
              <a:rPr lang="en-US" sz="1000" dirty="0" err="1"/>
              <a:t>ebs</a:t>
            </a:r>
            <a:r>
              <a:rPr lang="en-US" sz="1000" dirty="0"/>
              <a:t>",</a:t>
            </a:r>
          </a:p>
          <a:p>
            <a:r>
              <a:rPr lang="en-US" sz="1000" dirty="0"/>
              <a:t>    "</a:t>
            </a:r>
            <a:r>
              <a:rPr lang="en-US" sz="1000" dirty="0" err="1"/>
              <a:t>access_key</a:t>
            </a:r>
            <a:r>
              <a:rPr lang="en-US" sz="1000" dirty="0"/>
              <a:t>": "{{user `</a:t>
            </a:r>
            <a:r>
              <a:rPr lang="en-US" sz="1000" dirty="0" err="1"/>
              <a:t>aws_access_key</a:t>
            </a:r>
            <a:r>
              <a:rPr lang="en-US" sz="1000" dirty="0"/>
              <a:t>`}}",</a:t>
            </a:r>
          </a:p>
          <a:p>
            <a:r>
              <a:rPr lang="en-US" sz="1000" dirty="0"/>
              <a:t>    "</a:t>
            </a:r>
            <a:r>
              <a:rPr lang="en-US" sz="1000" dirty="0" err="1"/>
              <a:t>secret_key</a:t>
            </a:r>
            <a:r>
              <a:rPr lang="en-US" sz="1000" dirty="0"/>
              <a:t>": "{{user `</a:t>
            </a:r>
            <a:r>
              <a:rPr lang="en-US" sz="1000" dirty="0" err="1"/>
              <a:t>aws_secret_key</a:t>
            </a:r>
            <a:r>
              <a:rPr lang="en-US" sz="1000" dirty="0"/>
              <a:t>`}}",</a:t>
            </a:r>
          </a:p>
          <a:p>
            <a:r>
              <a:rPr lang="en-US" sz="1000" dirty="0"/>
              <a:t>    "region": "us-east-1",</a:t>
            </a:r>
          </a:p>
          <a:p>
            <a:r>
              <a:rPr lang="en-US" sz="1000" dirty="0"/>
              <a:t>    "</a:t>
            </a:r>
            <a:r>
              <a:rPr lang="en-US" sz="1000" dirty="0" err="1"/>
              <a:t>source_ami_filter</a:t>
            </a:r>
            <a:r>
              <a:rPr lang="en-US" sz="1000" dirty="0"/>
              <a:t>": {</a:t>
            </a:r>
          </a:p>
          <a:p>
            <a:r>
              <a:rPr lang="en-US" sz="1000" dirty="0"/>
              <a:t>      "filters": {</a:t>
            </a:r>
          </a:p>
          <a:p>
            <a:r>
              <a:rPr lang="en-US" sz="1000" dirty="0"/>
              <a:t>        "virtualization-type": "</a:t>
            </a:r>
            <a:r>
              <a:rPr lang="en-US" sz="1000" dirty="0" err="1"/>
              <a:t>hvm</a:t>
            </a:r>
            <a:r>
              <a:rPr lang="en-US" sz="1000" dirty="0"/>
              <a:t>",</a:t>
            </a:r>
          </a:p>
          <a:p>
            <a:r>
              <a:rPr lang="en-US" sz="1000" dirty="0"/>
              <a:t>        "name": "</a:t>
            </a:r>
            <a:r>
              <a:rPr lang="en-US" sz="1000" dirty="0" err="1"/>
              <a:t>GoldenAMI</a:t>
            </a:r>
            <a:r>
              <a:rPr lang="en-US" sz="1000" dirty="0"/>
              <a:t>-Dev-Encrypted",</a:t>
            </a:r>
          </a:p>
          <a:p>
            <a:r>
              <a:rPr lang="en-US" sz="1000" dirty="0"/>
              <a:t>        "root-device-type": "</a:t>
            </a:r>
            <a:r>
              <a:rPr lang="en-US" sz="1000" dirty="0" err="1"/>
              <a:t>ebs</a:t>
            </a:r>
            <a:r>
              <a:rPr lang="en-US" sz="1000" dirty="0"/>
              <a:t>"</a:t>
            </a:r>
          </a:p>
          <a:p>
            <a:r>
              <a:rPr lang="en-US" sz="1000" dirty="0"/>
              <a:t>      },</a:t>
            </a:r>
          </a:p>
          <a:p>
            <a:r>
              <a:rPr lang="en-US" sz="1000" dirty="0"/>
              <a:t>      "owners": ["889166750058"],</a:t>
            </a:r>
          </a:p>
          <a:p>
            <a:r>
              <a:rPr lang="en-US" sz="1000" dirty="0"/>
              <a:t>      "</a:t>
            </a:r>
            <a:r>
              <a:rPr lang="en-US" sz="1000" dirty="0" err="1"/>
              <a:t>most_recent</a:t>
            </a:r>
            <a:r>
              <a:rPr lang="en-US" sz="1000" dirty="0"/>
              <a:t>": true</a:t>
            </a:r>
          </a:p>
          <a:p>
            <a:r>
              <a:rPr lang="en-US" sz="1000" dirty="0"/>
              <a:t>    },</a:t>
            </a:r>
          </a:p>
          <a:p>
            <a:r>
              <a:rPr lang="en-US" sz="1000" dirty="0"/>
              <a:t>    "</a:t>
            </a:r>
            <a:r>
              <a:rPr lang="en-US" sz="1000" dirty="0" err="1"/>
              <a:t>instance_type</a:t>
            </a:r>
            <a:r>
              <a:rPr lang="en-US" sz="1000" dirty="0"/>
              <a:t>": "t2.micro",</a:t>
            </a:r>
          </a:p>
          <a:p>
            <a:r>
              <a:rPr lang="en-US" sz="1000" dirty="0"/>
              <a:t>    "</a:t>
            </a:r>
            <a:r>
              <a:rPr lang="en-US" sz="1000" dirty="0" err="1"/>
              <a:t>ssh_username</a:t>
            </a:r>
            <a:r>
              <a:rPr lang="en-US" sz="1000" dirty="0"/>
              <a:t>": "ec2-user",</a:t>
            </a:r>
          </a:p>
          <a:p>
            <a:r>
              <a:rPr lang="en-US" sz="1000" dirty="0"/>
              <a:t>    "</a:t>
            </a:r>
            <a:r>
              <a:rPr lang="en-US" sz="1000" dirty="0" err="1"/>
              <a:t>ami_name</a:t>
            </a:r>
            <a:r>
              <a:rPr lang="en-US" sz="1000" dirty="0"/>
              <a:t>": "packer-example {{timestamp}}"</a:t>
            </a:r>
          </a:p>
          <a:p>
            <a:r>
              <a:rPr lang="en-US" sz="1000" dirty="0"/>
              <a:t>  }],</a:t>
            </a:r>
          </a:p>
          <a:p>
            <a:r>
              <a:rPr lang="en-US" sz="1000" dirty="0"/>
              <a:t> "</a:t>
            </a:r>
            <a:r>
              <a:rPr lang="en-US" sz="1000" dirty="0" err="1"/>
              <a:t>provisioners</a:t>
            </a:r>
            <a:r>
              <a:rPr lang="en-US" sz="1000" dirty="0"/>
              <a:t>": [</a:t>
            </a:r>
          </a:p>
          <a:p>
            <a:r>
              <a:rPr lang="en-US" sz="1000" dirty="0"/>
              <a:t>    {</a:t>
            </a:r>
          </a:p>
          <a:p>
            <a:r>
              <a:rPr lang="en-US" sz="1000" dirty="0"/>
              <a:t>        "type": "shell",</a:t>
            </a:r>
          </a:p>
          <a:p>
            <a:r>
              <a:rPr lang="en-US" sz="1000" dirty="0"/>
              <a:t>        "inline": [</a:t>
            </a:r>
          </a:p>
          <a:p>
            <a:r>
              <a:rPr lang="en-US" sz="1000" dirty="0"/>
              <a:t>           "echo 'Ensure updates, patches, and additional security software are installed'",</a:t>
            </a:r>
          </a:p>
          <a:p>
            <a:r>
              <a:rPr lang="en-US" sz="1000" dirty="0"/>
              <a:t>           </a:t>
            </a:r>
            <a:r>
              <a:rPr lang="en-US" sz="1000" i="1" dirty="0"/>
              <a:t>"sleep </a:t>
            </a:r>
            <a:r>
              <a:rPr lang="en-US" sz="1000" dirty="0"/>
              <a:t>30",</a:t>
            </a:r>
          </a:p>
          <a:p>
            <a:r>
              <a:rPr lang="en-US" sz="1000" dirty="0"/>
              <a:t>           "</a:t>
            </a:r>
            <a:r>
              <a:rPr lang="en-US" sz="1000" dirty="0" err="1"/>
              <a:t>sudo</a:t>
            </a:r>
            <a:r>
              <a:rPr lang="en-US" sz="1000" dirty="0"/>
              <a:t> </a:t>
            </a:r>
            <a:r>
              <a:rPr lang="en-US" sz="1000" dirty="0" err="1"/>
              <a:t>zypper</a:t>
            </a:r>
            <a:r>
              <a:rPr lang="en-US" sz="1000" dirty="0"/>
              <a:t> install -y unzip"</a:t>
            </a:r>
          </a:p>
          <a:p>
            <a:endParaRPr lang="en-US" sz="1000" dirty="0"/>
          </a:p>
          <a:p>
            <a:r>
              <a:rPr lang="en-US" sz="1000" dirty="0"/>
              <a:t>        ]</a:t>
            </a:r>
          </a:p>
          <a:p>
            <a:r>
              <a:rPr lang="en-US" sz="1000" dirty="0"/>
              <a:t>    }</a:t>
            </a:r>
          </a:p>
          <a:p>
            <a:endParaRPr lang="en-US" sz="1000" dirty="0"/>
          </a:p>
          <a:p>
            <a:r>
              <a:rPr lang="en-US" sz="1000" dirty="0"/>
              <a:t>  ]</a:t>
            </a:r>
          </a:p>
          <a:p>
            <a:r>
              <a:rPr lang="en-US" sz="1000" dirty="0"/>
              <a:t>}</a:t>
            </a:r>
          </a:p>
        </p:txBody>
      </p:sp>
    </p:spTree>
    <p:extLst>
      <p:ext uri="{BB962C8B-B14F-4D97-AF65-F5344CB8AC3E}">
        <p14:creationId xmlns:p14="http://schemas.microsoft.com/office/powerpoint/2010/main" val="93046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13360"/>
            <a:ext cx="6553200" cy="6093976"/>
          </a:xfrm>
          <a:prstGeom prst="rect">
            <a:avLst/>
          </a:prstGeom>
        </p:spPr>
        <p:txBody>
          <a:bodyPr wrap="square">
            <a:spAutoFit/>
          </a:bodyPr>
          <a:lstStyle/>
          <a:p>
            <a:pPr algn="ctr"/>
            <a:r>
              <a:rPr lang="en-US" sz="1000" b="1" dirty="0" smtClean="0"/>
              <a:t>Packer with Terraform Integration</a:t>
            </a:r>
          </a:p>
          <a:p>
            <a:r>
              <a:rPr lang="en-US" sz="1000" b="1" dirty="0" err="1" smtClean="0"/>
              <a:t>Pack.json</a:t>
            </a:r>
            <a:endParaRPr lang="en-US" sz="1000" b="1" dirty="0" smtClean="0"/>
          </a:p>
          <a:p>
            <a:endParaRPr lang="en-US" sz="1000" dirty="0"/>
          </a:p>
          <a:p>
            <a:r>
              <a:rPr lang="en-US" sz="1000" dirty="0" smtClean="0"/>
              <a:t>{</a:t>
            </a:r>
            <a:endParaRPr lang="en-US" sz="1000" dirty="0"/>
          </a:p>
          <a:p>
            <a:r>
              <a:rPr lang="en-US" sz="1000" dirty="0"/>
              <a:t>  "variables": {</a:t>
            </a:r>
          </a:p>
          <a:p>
            <a:r>
              <a:rPr lang="en-US" sz="1000" dirty="0"/>
              <a:t>    "</a:t>
            </a:r>
            <a:r>
              <a:rPr lang="en-US" sz="1000" dirty="0" err="1"/>
              <a:t>aws_access_key</a:t>
            </a:r>
            <a:r>
              <a:rPr lang="en-US" sz="1000" dirty="0"/>
              <a:t>": "",</a:t>
            </a:r>
          </a:p>
          <a:p>
            <a:r>
              <a:rPr lang="en-US" sz="1000" dirty="0"/>
              <a:t>    "</a:t>
            </a:r>
            <a:r>
              <a:rPr lang="en-US" sz="1000" dirty="0" err="1"/>
              <a:t>aws_secret_key</a:t>
            </a:r>
            <a:r>
              <a:rPr lang="en-US" sz="1000" dirty="0"/>
              <a:t>": ""</a:t>
            </a:r>
          </a:p>
          <a:p>
            <a:r>
              <a:rPr lang="en-US" sz="1000" dirty="0"/>
              <a:t>  },</a:t>
            </a:r>
          </a:p>
          <a:p>
            <a:r>
              <a:rPr lang="en-US" sz="1000" dirty="0"/>
              <a:t>  "builders": [{</a:t>
            </a:r>
          </a:p>
          <a:p>
            <a:r>
              <a:rPr lang="en-US" sz="1000" dirty="0"/>
              <a:t>    "type": "amazon-</a:t>
            </a:r>
            <a:r>
              <a:rPr lang="en-US" sz="1000" dirty="0" err="1"/>
              <a:t>ebs</a:t>
            </a:r>
            <a:r>
              <a:rPr lang="en-US" sz="1000" dirty="0"/>
              <a:t>",</a:t>
            </a:r>
          </a:p>
          <a:p>
            <a:r>
              <a:rPr lang="en-US" sz="1000" dirty="0"/>
              <a:t>    "</a:t>
            </a:r>
            <a:r>
              <a:rPr lang="en-US" sz="1000" dirty="0" err="1"/>
              <a:t>access_key</a:t>
            </a:r>
            <a:r>
              <a:rPr lang="en-US" sz="1000" dirty="0"/>
              <a:t>": "{{user `</a:t>
            </a:r>
            <a:r>
              <a:rPr lang="en-US" sz="1000" dirty="0" err="1"/>
              <a:t>aws_access_key</a:t>
            </a:r>
            <a:r>
              <a:rPr lang="en-US" sz="1000" dirty="0"/>
              <a:t>`}}",</a:t>
            </a:r>
          </a:p>
          <a:p>
            <a:r>
              <a:rPr lang="en-US" sz="1000" dirty="0"/>
              <a:t>    "</a:t>
            </a:r>
            <a:r>
              <a:rPr lang="en-US" sz="1000" dirty="0" err="1"/>
              <a:t>secret_key</a:t>
            </a:r>
            <a:r>
              <a:rPr lang="en-US" sz="1000" dirty="0"/>
              <a:t>": "{{user `</a:t>
            </a:r>
            <a:r>
              <a:rPr lang="en-US" sz="1000" dirty="0" err="1"/>
              <a:t>aws_secret_key</a:t>
            </a:r>
            <a:r>
              <a:rPr lang="en-US" sz="1000" dirty="0"/>
              <a:t>`}}",</a:t>
            </a:r>
          </a:p>
          <a:p>
            <a:r>
              <a:rPr lang="en-US" sz="1000" dirty="0"/>
              <a:t>    "region": "us-east-1",</a:t>
            </a:r>
          </a:p>
          <a:p>
            <a:r>
              <a:rPr lang="en-US" sz="1000" dirty="0"/>
              <a:t>    "</a:t>
            </a:r>
            <a:r>
              <a:rPr lang="en-US" sz="1000" dirty="0" err="1"/>
              <a:t>source_ami_filter</a:t>
            </a:r>
            <a:r>
              <a:rPr lang="en-US" sz="1000" dirty="0"/>
              <a:t>": {</a:t>
            </a:r>
          </a:p>
          <a:p>
            <a:r>
              <a:rPr lang="en-US" sz="1000" dirty="0"/>
              <a:t>      "filters": {</a:t>
            </a:r>
          </a:p>
          <a:p>
            <a:r>
              <a:rPr lang="en-US" sz="1000" dirty="0"/>
              <a:t>        "virtualization-type": "</a:t>
            </a:r>
            <a:r>
              <a:rPr lang="en-US" sz="1000" dirty="0" err="1"/>
              <a:t>hvm</a:t>
            </a:r>
            <a:r>
              <a:rPr lang="en-US" sz="1000" dirty="0"/>
              <a:t>",</a:t>
            </a:r>
          </a:p>
          <a:p>
            <a:r>
              <a:rPr lang="en-US" sz="1000" dirty="0"/>
              <a:t>        "name": "</a:t>
            </a:r>
            <a:r>
              <a:rPr lang="en-US" sz="1000" dirty="0" err="1"/>
              <a:t>terraformAmi</a:t>
            </a:r>
            <a:r>
              <a:rPr lang="en-US" sz="1000" dirty="0"/>
              <a:t>",</a:t>
            </a:r>
          </a:p>
          <a:p>
            <a:r>
              <a:rPr lang="en-US" sz="1000" dirty="0"/>
              <a:t>        "root-device-type": "</a:t>
            </a:r>
            <a:r>
              <a:rPr lang="en-US" sz="1000" dirty="0" err="1"/>
              <a:t>ebs</a:t>
            </a:r>
            <a:r>
              <a:rPr lang="en-US" sz="1000" dirty="0"/>
              <a:t>"</a:t>
            </a:r>
          </a:p>
          <a:p>
            <a:r>
              <a:rPr lang="en-US" sz="1000" dirty="0"/>
              <a:t>      },</a:t>
            </a:r>
          </a:p>
          <a:p>
            <a:r>
              <a:rPr lang="en-US" sz="1000" dirty="0"/>
              <a:t>      "owners": ["063223919194"],</a:t>
            </a:r>
          </a:p>
          <a:p>
            <a:r>
              <a:rPr lang="en-US" sz="1000" dirty="0"/>
              <a:t>      "</a:t>
            </a:r>
            <a:r>
              <a:rPr lang="en-US" sz="1000" dirty="0" err="1"/>
              <a:t>most_recent</a:t>
            </a:r>
            <a:r>
              <a:rPr lang="en-US" sz="1000" dirty="0"/>
              <a:t>": true</a:t>
            </a:r>
          </a:p>
          <a:p>
            <a:r>
              <a:rPr lang="en-US" sz="1000" dirty="0"/>
              <a:t>    },</a:t>
            </a:r>
          </a:p>
          <a:p>
            <a:r>
              <a:rPr lang="en-US" sz="1000" dirty="0"/>
              <a:t>    "</a:t>
            </a:r>
            <a:r>
              <a:rPr lang="en-US" sz="1000" dirty="0" err="1"/>
              <a:t>instance_type</a:t>
            </a:r>
            <a:r>
              <a:rPr lang="en-US" sz="1000" dirty="0"/>
              <a:t>": "t2.micro",</a:t>
            </a:r>
          </a:p>
          <a:p>
            <a:r>
              <a:rPr lang="en-US" sz="1000" dirty="0"/>
              <a:t>    "</a:t>
            </a:r>
            <a:r>
              <a:rPr lang="en-US" sz="1000" dirty="0" err="1"/>
              <a:t>ssh_username</a:t>
            </a:r>
            <a:r>
              <a:rPr lang="en-US" sz="1000" dirty="0"/>
              <a:t>": "ec2-user",</a:t>
            </a:r>
          </a:p>
          <a:p>
            <a:r>
              <a:rPr lang="en-US" sz="1000" dirty="0"/>
              <a:t>    "</a:t>
            </a:r>
            <a:r>
              <a:rPr lang="en-US" sz="1000" dirty="0" err="1"/>
              <a:t>ami_name</a:t>
            </a:r>
            <a:r>
              <a:rPr lang="en-US" sz="1000" dirty="0"/>
              <a:t>": "packer-example {{timestamp}}"</a:t>
            </a:r>
          </a:p>
          <a:p>
            <a:r>
              <a:rPr lang="en-US" sz="1000" dirty="0"/>
              <a:t>  }],</a:t>
            </a:r>
          </a:p>
          <a:p>
            <a:r>
              <a:rPr lang="en-US" sz="1000" dirty="0"/>
              <a:t> "</a:t>
            </a:r>
            <a:r>
              <a:rPr lang="en-US" sz="1000" dirty="0" err="1"/>
              <a:t>provisioners</a:t>
            </a:r>
            <a:r>
              <a:rPr lang="en-US" sz="1000" dirty="0"/>
              <a:t>": [</a:t>
            </a:r>
          </a:p>
          <a:p>
            <a:r>
              <a:rPr lang="en-US" sz="1000" dirty="0"/>
              <a:t>    {</a:t>
            </a:r>
          </a:p>
          <a:p>
            <a:r>
              <a:rPr lang="en-US" sz="1000" dirty="0"/>
              <a:t>        "type": "shell",</a:t>
            </a:r>
          </a:p>
          <a:p>
            <a:r>
              <a:rPr lang="en-US" sz="1000" dirty="0"/>
              <a:t>        "inline": [</a:t>
            </a:r>
          </a:p>
          <a:p>
            <a:r>
              <a:rPr lang="en-US" sz="1000" dirty="0"/>
              <a:t>           "echo 'Ensure updates, patches, and additional security software are installed'",</a:t>
            </a:r>
          </a:p>
          <a:p>
            <a:r>
              <a:rPr lang="en-US" sz="1000" dirty="0"/>
              <a:t>           "sleep 30",</a:t>
            </a:r>
          </a:p>
          <a:p>
            <a:r>
              <a:rPr lang="en-US" sz="1000" dirty="0"/>
              <a:t>           "</a:t>
            </a:r>
            <a:r>
              <a:rPr lang="en-US" sz="1000" dirty="0" err="1"/>
              <a:t>sudo</a:t>
            </a:r>
            <a:r>
              <a:rPr lang="en-US" sz="1000" dirty="0"/>
              <a:t> yum install -y unzip"</a:t>
            </a:r>
          </a:p>
          <a:p>
            <a:endParaRPr lang="en-US" sz="1000" dirty="0"/>
          </a:p>
          <a:p>
            <a:r>
              <a:rPr lang="en-US" sz="1000" dirty="0"/>
              <a:t>        ]</a:t>
            </a:r>
          </a:p>
          <a:p>
            <a:r>
              <a:rPr lang="en-US" sz="1000" dirty="0"/>
              <a:t>    }</a:t>
            </a:r>
          </a:p>
          <a:p>
            <a:endParaRPr lang="en-US" sz="1000" dirty="0"/>
          </a:p>
          <a:p>
            <a:r>
              <a:rPr lang="en-US" sz="1000" dirty="0"/>
              <a:t>  ]</a:t>
            </a:r>
          </a:p>
          <a:p>
            <a:r>
              <a:rPr lang="en-US" sz="1000" dirty="0"/>
              <a:t>}</a:t>
            </a:r>
          </a:p>
        </p:txBody>
      </p:sp>
    </p:spTree>
    <p:extLst>
      <p:ext uri="{BB962C8B-B14F-4D97-AF65-F5344CB8AC3E}">
        <p14:creationId xmlns:p14="http://schemas.microsoft.com/office/powerpoint/2010/main" val="235154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980" y="304800"/>
            <a:ext cx="8001000" cy="4293483"/>
          </a:xfrm>
          <a:prstGeom prst="rect">
            <a:avLst/>
          </a:prstGeom>
        </p:spPr>
        <p:txBody>
          <a:bodyPr wrap="square">
            <a:spAutoFit/>
          </a:bodyPr>
          <a:lstStyle/>
          <a:p>
            <a:r>
              <a:rPr lang="en-US" sz="1050" b="1" dirty="0" smtClean="0"/>
              <a:t> instance.tf</a:t>
            </a:r>
          </a:p>
          <a:p>
            <a:endParaRPr lang="en-US" sz="1050" b="1" dirty="0"/>
          </a:p>
          <a:p>
            <a:r>
              <a:rPr lang="en-US" sz="1050" dirty="0"/>
              <a:t>provider "</a:t>
            </a:r>
            <a:r>
              <a:rPr lang="en-US" sz="1050" dirty="0" err="1"/>
              <a:t>aws</a:t>
            </a:r>
            <a:r>
              <a:rPr lang="en-US" sz="1050" dirty="0"/>
              <a:t>" {</a:t>
            </a:r>
          </a:p>
          <a:p>
            <a:r>
              <a:rPr lang="en-US" sz="1050" dirty="0"/>
              <a:t>  region = "us-east-1"</a:t>
            </a:r>
          </a:p>
          <a:p>
            <a:r>
              <a:rPr lang="en-US" sz="1050" dirty="0"/>
              <a:t>}</a:t>
            </a:r>
          </a:p>
          <a:p>
            <a:endParaRPr lang="en-US" sz="1050" dirty="0"/>
          </a:p>
          <a:p>
            <a:r>
              <a:rPr lang="en-US" sz="1050" dirty="0"/>
              <a:t>data "</a:t>
            </a:r>
            <a:r>
              <a:rPr lang="en-US" sz="1050" dirty="0" err="1"/>
              <a:t>aws_ami</a:t>
            </a:r>
            <a:r>
              <a:rPr lang="en-US" sz="1050" dirty="0"/>
              <a:t>" "bastion" {</a:t>
            </a:r>
          </a:p>
          <a:p>
            <a:r>
              <a:rPr lang="en-US" sz="1050" dirty="0"/>
              <a:t>  filter {</a:t>
            </a:r>
          </a:p>
          <a:p>
            <a:r>
              <a:rPr lang="en-US" sz="1050" dirty="0"/>
              <a:t>    name   = "state"</a:t>
            </a:r>
          </a:p>
          <a:p>
            <a:r>
              <a:rPr lang="en-US" sz="1050" dirty="0"/>
              <a:t>    values = ["available"]</a:t>
            </a:r>
          </a:p>
          <a:p>
            <a:r>
              <a:rPr lang="en-US" sz="1050" dirty="0"/>
              <a:t>  }</a:t>
            </a:r>
          </a:p>
          <a:p>
            <a:endParaRPr lang="en-US" sz="1050" dirty="0"/>
          </a:p>
          <a:p>
            <a:r>
              <a:rPr lang="en-US" sz="1050" dirty="0"/>
              <a:t>  filter {</a:t>
            </a:r>
          </a:p>
          <a:p>
            <a:r>
              <a:rPr lang="en-US" sz="1050" dirty="0"/>
              <a:t>    name   = "</a:t>
            </a:r>
            <a:r>
              <a:rPr lang="en-US" sz="1050" dirty="0" err="1"/>
              <a:t>tag:Name</a:t>
            </a:r>
            <a:r>
              <a:rPr lang="en-US" sz="1050" dirty="0"/>
              <a:t>"</a:t>
            </a:r>
          </a:p>
          <a:p>
            <a:r>
              <a:rPr lang="en-US" sz="1050" dirty="0"/>
              <a:t>    values = ["</a:t>
            </a:r>
            <a:r>
              <a:rPr lang="en-US" sz="1050" dirty="0" err="1"/>
              <a:t>terraformAmi</a:t>
            </a:r>
            <a:r>
              <a:rPr lang="en-US" sz="1050" dirty="0"/>
              <a:t>"]</a:t>
            </a:r>
          </a:p>
          <a:p>
            <a:r>
              <a:rPr lang="en-US" sz="1050" dirty="0"/>
              <a:t>  }</a:t>
            </a:r>
          </a:p>
          <a:p>
            <a:endParaRPr lang="en-US" sz="1050" dirty="0"/>
          </a:p>
          <a:p>
            <a:r>
              <a:rPr lang="en-US" sz="1050" dirty="0"/>
              <a:t>  </a:t>
            </a:r>
            <a:r>
              <a:rPr lang="en-US" sz="1050" dirty="0" err="1"/>
              <a:t>most_recent</a:t>
            </a:r>
            <a:r>
              <a:rPr lang="en-US" sz="1050" dirty="0"/>
              <a:t> = true</a:t>
            </a:r>
          </a:p>
          <a:p>
            <a:r>
              <a:rPr lang="en-US" sz="1050" dirty="0"/>
              <a:t>}</a:t>
            </a:r>
          </a:p>
          <a:p>
            <a:endParaRPr lang="en-US" sz="1050" dirty="0"/>
          </a:p>
          <a:p>
            <a:r>
              <a:rPr lang="en-US" sz="1050" dirty="0"/>
              <a:t>resource "</a:t>
            </a:r>
            <a:r>
              <a:rPr lang="en-US" sz="1050" dirty="0" err="1"/>
              <a:t>aws_instance</a:t>
            </a:r>
            <a:r>
              <a:rPr lang="en-US" sz="1050" dirty="0"/>
              <a:t>" "bastion" {</a:t>
            </a:r>
          </a:p>
          <a:p>
            <a:r>
              <a:rPr lang="en-US" sz="1050" dirty="0"/>
              <a:t>  </a:t>
            </a:r>
            <a:r>
              <a:rPr lang="en-US" sz="1050" dirty="0" err="1"/>
              <a:t>ami</a:t>
            </a:r>
            <a:r>
              <a:rPr lang="en-US" sz="1050" dirty="0"/>
              <a:t>                         = "${data.aws_ami.bastion.id}"</a:t>
            </a:r>
          </a:p>
          <a:p>
            <a:r>
              <a:rPr lang="en-US" sz="1050" dirty="0"/>
              <a:t>  </a:t>
            </a:r>
            <a:r>
              <a:rPr lang="en-US" sz="1050" dirty="0" err="1"/>
              <a:t>key_name</a:t>
            </a:r>
            <a:r>
              <a:rPr lang="en-US" sz="1050" dirty="0"/>
              <a:t>                    = "</a:t>
            </a:r>
            <a:r>
              <a:rPr lang="en-US" sz="1050" dirty="0" err="1"/>
              <a:t>terraformpackers</a:t>
            </a:r>
            <a:r>
              <a:rPr lang="en-US" sz="1050" dirty="0"/>
              <a:t>"</a:t>
            </a:r>
          </a:p>
          <a:p>
            <a:r>
              <a:rPr lang="en-US" sz="1050" dirty="0"/>
              <a:t>  </a:t>
            </a:r>
            <a:r>
              <a:rPr lang="en-US" sz="1050" dirty="0" err="1"/>
              <a:t>instance_type</a:t>
            </a:r>
            <a:r>
              <a:rPr lang="en-US" sz="1050" dirty="0"/>
              <a:t>               = "t2.micro"</a:t>
            </a:r>
          </a:p>
          <a:p>
            <a:r>
              <a:rPr lang="en-US" sz="1050" dirty="0"/>
              <a:t>  </a:t>
            </a:r>
            <a:r>
              <a:rPr lang="en-US" sz="1050" dirty="0" err="1"/>
              <a:t>associate_public_ip_address</a:t>
            </a:r>
            <a:r>
              <a:rPr lang="en-US" sz="1050" dirty="0"/>
              <a:t> = true</a:t>
            </a:r>
          </a:p>
          <a:p>
            <a:r>
              <a:rPr lang="en-US" sz="1050" dirty="0"/>
              <a:t>}</a:t>
            </a:r>
          </a:p>
        </p:txBody>
      </p:sp>
      <p:sp>
        <p:nvSpPr>
          <p:cNvPr id="5" name="Rectangle 4"/>
          <p:cNvSpPr/>
          <p:nvPr/>
        </p:nvSpPr>
        <p:spPr>
          <a:xfrm>
            <a:off x="617220" y="4724400"/>
            <a:ext cx="6469380" cy="1554272"/>
          </a:xfrm>
          <a:prstGeom prst="rect">
            <a:avLst/>
          </a:prstGeom>
        </p:spPr>
        <p:txBody>
          <a:bodyPr wrap="square">
            <a:spAutoFit/>
          </a:bodyPr>
          <a:lstStyle/>
          <a:p>
            <a:r>
              <a:rPr lang="en-US" dirty="0"/>
              <a:t> </a:t>
            </a:r>
            <a:r>
              <a:rPr lang="en-US" sz="1100" b="1" dirty="0" smtClean="0"/>
              <a:t>terraform-pack.sh</a:t>
            </a:r>
          </a:p>
          <a:p>
            <a:endParaRPr lang="en-US" sz="1100" b="1" dirty="0"/>
          </a:p>
          <a:p>
            <a:r>
              <a:rPr lang="en-US" sz="1100" dirty="0"/>
              <a:t>#!/bin/bash</a:t>
            </a:r>
          </a:p>
          <a:p>
            <a:r>
              <a:rPr lang="en-US" sz="1100" dirty="0"/>
              <a:t>PACKER_LOG=1 packer build -machine-readable </a:t>
            </a:r>
            <a:r>
              <a:rPr lang="en-US" sz="1100" dirty="0" err="1"/>
              <a:t>pack.json</a:t>
            </a:r>
            <a:r>
              <a:rPr lang="en-US" sz="1100" dirty="0"/>
              <a:t> | tee packbuild.log</a:t>
            </a:r>
          </a:p>
          <a:p>
            <a:r>
              <a:rPr lang="en-US" sz="1100" dirty="0"/>
              <a:t>terraform init</a:t>
            </a:r>
          </a:p>
          <a:p>
            <a:r>
              <a:rPr lang="en-US" sz="1100" dirty="0"/>
              <a:t>terraform validate</a:t>
            </a:r>
          </a:p>
          <a:p>
            <a:r>
              <a:rPr lang="en-US" sz="1100" dirty="0"/>
              <a:t>terraform plan</a:t>
            </a:r>
          </a:p>
          <a:p>
            <a:r>
              <a:rPr lang="en-US" sz="1100" dirty="0"/>
              <a:t>terraform apply</a:t>
            </a:r>
          </a:p>
        </p:txBody>
      </p:sp>
    </p:spTree>
    <p:extLst>
      <p:ext uri="{BB962C8B-B14F-4D97-AF65-F5344CB8AC3E}">
        <p14:creationId xmlns:p14="http://schemas.microsoft.com/office/powerpoint/2010/main" val="374865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7592" y="381000"/>
            <a:ext cx="7467600" cy="4493538"/>
          </a:xfrm>
          <a:prstGeom prst="rect">
            <a:avLst/>
          </a:prstGeom>
        </p:spPr>
        <p:txBody>
          <a:bodyPr wrap="square">
            <a:spAutoFit/>
          </a:bodyPr>
          <a:lstStyle/>
          <a:p>
            <a:r>
              <a:rPr lang="en-US" b="1" dirty="0" smtClean="0">
                <a:sym typeface="Wingdings" panose="05000000000000000000" pitchFamily="2" charset="2"/>
              </a:rPr>
              <a:t>Packer Commands</a:t>
            </a:r>
          </a:p>
          <a:p>
            <a:r>
              <a:rPr lang="en-US" dirty="0" smtClean="0">
                <a:sym typeface="Wingdings" panose="05000000000000000000" pitchFamily="2" charset="2"/>
              </a:rPr>
              <a:t> </a:t>
            </a:r>
          </a:p>
          <a:p>
            <a:r>
              <a:rPr lang="en-US" sz="1400" dirty="0" smtClean="0"/>
              <a:t>$ </a:t>
            </a:r>
            <a:r>
              <a:rPr lang="en-US" sz="1400" dirty="0" smtClean="0"/>
              <a:t>packer – </a:t>
            </a:r>
            <a:r>
              <a:rPr lang="en-US" sz="1400" b="1" dirty="0" smtClean="0"/>
              <a:t>fix</a:t>
            </a:r>
            <a:r>
              <a:rPr lang="en-US" sz="1400" dirty="0" smtClean="0"/>
              <a:t>  packer.json </a:t>
            </a:r>
            <a:r>
              <a:rPr lang="en-US" sz="1400" dirty="0" smtClean="0"/>
              <a:t>&gt; packer-</a:t>
            </a:r>
            <a:r>
              <a:rPr lang="en-US" sz="1400" dirty="0" err="1" smtClean="0"/>
              <a:t>new.json</a:t>
            </a:r>
            <a:r>
              <a:rPr lang="en-US" sz="1400" dirty="0" smtClean="0"/>
              <a:t>   </a:t>
            </a:r>
            <a:r>
              <a:rPr lang="en-US" sz="1400" dirty="0" smtClean="0">
                <a:sym typeface="Wingdings" panose="05000000000000000000" pitchFamily="2" charset="2"/>
              </a:rPr>
              <a:t> </a:t>
            </a:r>
            <a:r>
              <a:rPr lang="en-US" sz="1400" b="1" dirty="0"/>
              <a:t>fixes templates from old versions of packer</a:t>
            </a:r>
            <a:endParaRPr lang="en-US" sz="1400" b="1" dirty="0" smtClean="0"/>
          </a:p>
          <a:p>
            <a:endParaRPr lang="en-US" sz="1400" dirty="0"/>
          </a:p>
          <a:p>
            <a:r>
              <a:rPr lang="en-US" sz="1400" dirty="0"/>
              <a:t>packer </a:t>
            </a:r>
            <a:r>
              <a:rPr lang="en-US" sz="1400" b="1" dirty="0"/>
              <a:t>fix</a:t>
            </a:r>
            <a:r>
              <a:rPr lang="en-US" sz="1400" dirty="0"/>
              <a:t> command takes a template and </a:t>
            </a:r>
            <a:r>
              <a:rPr lang="en-US" sz="1400" b="1" dirty="0"/>
              <a:t>finds backwards incompatible </a:t>
            </a:r>
            <a:r>
              <a:rPr lang="en-US" sz="1400" dirty="0"/>
              <a:t>parts of it and brings it up to date so it can be used with the latest version of Packer. After you </a:t>
            </a:r>
            <a:r>
              <a:rPr lang="en-US" sz="1400" b="1" dirty="0"/>
              <a:t>update to a new Packer release</a:t>
            </a:r>
            <a:r>
              <a:rPr lang="en-US" sz="1400" dirty="0"/>
              <a:t>, you should run the </a:t>
            </a:r>
            <a:r>
              <a:rPr lang="en-US" sz="1400" b="1" dirty="0"/>
              <a:t>fix</a:t>
            </a:r>
            <a:r>
              <a:rPr lang="en-US" sz="1400" dirty="0"/>
              <a:t> command to make sure your templates work with the new release.</a:t>
            </a:r>
            <a:endParaRPr lang="en-US" sz="1400" dirty="0" smtClean="0"/>
          </a:p>
          <a:p>
            <a:endParaRPr lang="en-US" sz="1400" dirty="0" smtClean="0"/>
          </a:p>
          <a:p>
            <a:r>
              <a:rPr lang="en-US" sz="1400" dirty="0" smtClean="0"/>
              <a:t> </a:t>
            </a:r>
            <a:r>
              <a:rPr lang="en-US" sz="1400" dirty="0" smtClean="0"/>
              <a:t>$ </a:t>
            </a:r>
            <a:r>
              <a:rPr lang="en-US" sz="1400" dirty="0"/>
              <a:t>packer </a:t>
            </a:r>
            <a:r>
              <a:rPr lang="en-US" sz="1400" b="1" dirty="0" smtClean="0"/>
              <a:t>inspect</a:t>
            </a:r>
            <a:r>
              <a:rPr lang="en-US" sz="1400" dirty="0"/>
              <a:t> packer.json  </a:t>
            </a:r>
            <a:r>
              <a:rPr lang="en-US" sz="1400" dirty="0" smtClean="0">
                <a:sym typeface="Wingdings" panose="05000000000000000000" pitchFamily="2" charset="2"/>
              </a:rPr>
              <a:t></a:t>
            </a:r>
            <a:r>
              <a:rPr lang="en-US" sz="1400" dirty="0" smtClean="0"/>
              <a:t>  </a:t>
            </a:r>
            <a:r>
              <a:rPr lang="en-US" sz="1400" b="1" dirty="0"/>
              <a:t>see components of a template </a:t>
            </a:r>
            <a:endParaRPr lang="en-US" sz="1400" b="1" dirty="0" smtClean="0"/>
          </a:p>
          <a:p>
            <a:endParaRPr lang="en-US" sz="1400" dirty="0" smtClean="0"/>
          </a:p>
          <a:p>
            <a:r>
              <a:rPr lang="en-US" sz="1400" dirty="0"/>
              <a:t> packer </a:t>
            </a:r>
            <a:r>
              <a:rPr lang="en-US" sz="1400" b="1" dirty="0"/>
              <a:t>inspect</a:t>
            </a:r>
            <a:r>
              <a:rPr lang="en-US" sz="1400" dirty="0"/>
              <a:t> </a:t>
            </a:r>
            <a:r>
              <a:rPr lang="en-US" sz="1400" dirty="0" smtClean="0">
                <a:sym typeface="Wingdings" panose="05000000000000000000" pitchFamily="2" charset="2"/>
              </a:rPr>
              <a:t> </a:t>
            </a:r>
            <a:r>
              <a:rPr lang="en-US" sz="1400" dirty="0" smtClean="0"/>
              <a:t>command </a:t>
            </a:r>
            <a:r>
              <a:rPr lang="en-US" sz="1400" dirty="0"/>
              <a:t>takes a template and outputs the </a:t>
            </a:r>
            <a:r>
              <a:rPr lang="en-US" sz="1400" b="1" dirty="0"/>
              <a:t>various </a:t>
            </a:r>
            <a:r>
              <a:rPr lang="en-US" sz="1400" b="1" dirty="0" smtClean="0"/>
              <a:t> components </a:t>
            </a:r>
            <a:r>
              <a:rPr lang="en-US" sz="1400" b="1" dirty="0"/>
              <a:t>a template </a:t>
            </a:r>
            <a:r>
              <a:rPr lang="en-US" sz="1400" dirty="0" smtClean="0"/>
              <a:t>defines.</a:t>
            </a:r>
          </a:p>
          <a:p>
            <a:endParaRPr lang="en-US" sz="1400" dirty="0" smtClean="0"/>
          </a:p>
          <a:p>
            <a:r>
              <a:rPr lang="en-US" sz="1400" dirty="0"/>
              <a:t>$ PACKER_LOG=1 packer </a:t>
            </a:r>
            <a:r>
              <a:rPr lang="en-US" sz="1400" b="1" dirty="0"/>
              <a:t>validate</a:t>
            </a:r>
            <a:r>
              <a:rPr lang="en-US" sz="1400" dirty="0"/>
              <a:t> packer.json</a:t>
            </a:r>
          </a:p>
          <a:p>
            <a:endParaRPr lang="en-US" sz="1400" dirty="0"/>
          </a:p>
          <a:p>
            <a:r>
              <a:rPr lang="en-US" sz="1400" dirty="0"/>
              <a:t>$ PACKER_LOG=1 packer </a:t>
            </a:r>
            <a:r>
              <a:rPr lang="en-US" sz="1400" b="1" dirty="0"/>
              <a:t>build</a:t>
            </a:r>
            <a:r>
              <a:rPr lang="en-US" sz="1400" dirty="0"/>
              <a:t> packer.json</a:t>
            </a:r>
            <a:r>
              <a:rPr lang="en-US" sz="1400" dirty="0">
                <a:sym typeface="Wingdings" panose="05000000000000000000" pitchFamily="2" charset="2"/>
              </a:rPr>
              <a:t> </a:t>
            </a:r>
          </a:p>
          <a:p>
            <a:endParaRPr lang="en-US" dirty="0" smtClean="0"/>
          </a:p>
          <a:p>
            <a:endParaRPr lang="en-US" dirty="0"/>
          </a:p>
          <a:p>
            <a:r>
              <a:rPr lang="en-US" dirty="0" smtClean="0"/>
              <a:t>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371501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438400"/>
            <a:ext cx="5638800" cy="646331"/>
          </a:xfrm>
          <a:prstGeom prst="rect">
            <a:avLst/>
          </a:prstGeom>
          <a:noFill/>
        </p:spPr>
        <p:txBody>
          <a:bodyPr wrap="square" rtlCol="0">
            <a:spAutoFit/>
          </a:bodyPr>
          <a:lstStyle/>
          <a:p>
            <a:r>
              <a:rPr lang="en-US" sz="1200" dirty="0" smtClean="0"/>
              <a:t>Docker-bench-security is inspired by CIS</a:t>
            </a:r>
          </a:p>
          <a:p>
            <a:endParaRPr lang="en-US" sz="1200" dirty="0"/>
          </a:p>
          <a:p>
            <a:r>
              <a:rPr lang="en-US" sz="1200" b="1" dirty="0" smtClean="0"/>
              <a:t>Github.com/</a:t>
            </a:r>
            <a:r>
              <a:rPr lang="en-US" sz="1200" b="1" dirty="0" err="1" smtClean="0"/>
              <a:t>docker</a:t>
            </a:r>
            <a:r>
              <a:rPr lang="en-US" sz="1200" b="1" dirty="0" smtClean="0"/>
              <a:t>/</a:t>
            </a:r>
            <a:r>
              <a:rPr lang="en-US" sz="1200" b="1" dirty="0" err="1" smtClean="0"/>
              <a:t>docker</a:t>
            </a:r>
            <a:r>
              <a:rPr lang="en-US" sz="1200" b="1" dirty="0" smtClean="0"/>
              <a:t>-bench-security</a:t>
            </a:r>
            <a:endParaRPr lang="en-US" sz="1200" b="1" dirty="0"/>
          </a:p>
        </p:txBody>
      </p:sp>
      <p:sp>
        <p:nvSpPr>
          <p:cNvPr id="5" name="Rectangle 4"/>
          <p:cNvSpPr/>
          <p:nvPr/>
        </p:nvSpPr>
        <p:spPr>
          <a:xfrm>
            <a:off x="1143000" y="1234289"/>
            <a:ext cx="4953000" cy="646331"/>
          </a:xfrm>
          <a:prstGeom prst="rect">
            <a:avLst/>
          </a:prstGeom>
        </p:spPr>
        <p:txBody>
          <a:bodyPr wrap="square">
            <a:spAutoFit/>
          </a:bodyPr>
          <a:lstStyle/>
          <a:p>
            <a:r>
              <a:rPr lang="en-US" sz="1200" dirty="0">
                <a:hlinkClick r:id="rId2"/>
              </a:rPr>
              <a:t>https://</a:t>
            </a:r>
            <a:r>
              <a:rPr lang="en-US" sz="1200" dirty="0" smtClean="0">
                <a:hlinkClick r:id="rId2"/>
              </a:rPr>
              <a:t>www.packer.io</a:t>
            </a:r>
            <a:endParaRPr lang="en-US" sz="1200" dirty="0" smtClean="0"/>
          </a:p>
          <a:p>
            <a:endParaRPr lang="en-US" sz="1200" dirty="0"/>
          </a:p>
          <a:p>
            <a:r>
              <a:rPr lang="en-US" sz="1200" dirty="0" smtClean="0"/>
              <a:t>https</a:t>
            </a:r>
            <a:r>
              <a:rPr lang="en-US" sz="1200" dirty="0"/>
              <a:t>://www.youtube.com/watch?v=jdDKjWZ2qbk</a:t>
            </a:r>
          </a:p>
        </p:txBody>
      </p:sp>
      <p:sp>
        <p:nvSpPr>
          <p:cNvPr id="6" name="TextBox 5"/>
          <p:cNvSpPr txBox="1"/>
          <p:nvPr/>
        </p:nvSpPr>
        <p:spPr>
          <a:xfrm>
            <a:off x="1143000" y="381000"/>
            <a:ext cx="5867400" cy="369332"/>
          </a:xfrm>
          <a:prstGeom prst="rect">
            <a:avLst/>
          </a:prstGeom>
          <a:noFill/>
        </p:spPr>
        <p:txBody>
          <a:bodyPr wrap="square" rtlCol="0">
            <a:spAutoFit/>
          </a:bodyPr>
          <a:lstStyle/>
          <a:p>
            <a:r>
              <a:rPr lang="en-US" b="1" dirty="0" smtClean="0"/>
              <a:t>Reference Urls </a:t>
            </a:r>
            <a:endParaRPr lang="en-US" b="1" dirty="0"/>
          </a:p>
        </p:txBody>
      </p:sp>
    </p:spTree>
    <p:extLst>
      <p:ext uri="{BB962C8B-B14F-4D97-AF65-F5344CB8AC3E}">
        <p14:creationId xmlns:p14="http://schemas.microsoft.com/office/powerpoint/2010/main" val="145497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8458200" cy="1477328"/>
          </a:xfrm>
          <a:prstGeom prst="rect">
            <a:avLst/>
          </a:prstGeom>
        </p:spPr>
        <p:txBody>
          <a:bodyPr wrap="square">
            <a:spAutoFit/>
          </a:bodyPr>
          <a:lstStyle/>
          <a:p>
            <a:r>
              <a:rPr lang="en-US" b="1" dirty="0" smtClean="0"/>
              <a:t>CONFIGURATION TEMPLATE</a:t>
            </a:r>
          </a:p>
          <a:p>
            <a:endParaRPr lang="en-US" dirty="0" smtClean="0"/>
          </a:p>
          <a:p>
            <a:pPr algn="just"/>
            <a:r>
              <a:rPr lang="en-US" dirty="0" smtClean="0"/>
              <a:t>Packer requires a configuration template to create its </a:t>
            </a:r>
            <a:r>
              <a:rPr lang="en-US" b="1" dirty="0" smtClean="0"/>
              <a:t>images or containers</a:t>
            </a:r>
            <a:r>
              <a:rPr lang="en-US" dirty="0" smtClean="0"/>
              <a:t>, it uses this as its single source of truth. The configuration template is in the </a:t>
            </a:r>
            <a:r>
              <a:rPr lang="en-US" b="1" dirty="0" smtClean="0"/>
              <a:t>JSON format </a:t>
            </a:r>
            <a:r>
              <a:rPr lang="en-US" dirty="0" smtClean="0"/>
              <a:t>and is made up of multiple sections:</a:t>
            </a:r>
            <a:endParaRPr lang="en-US" dirty="0"/>
          </a:p>
        </p:txBody>
      </p:sp>
      <p:sp>
        <p:nvSpPr>
          <p:cNvPr id="6" name="Rectangle 5"/>
          <p:cNvSpPr/>
          <p:nvPr/>
        </p:nvSpPr>
        <p:spPr>
          <a:xfrm>
            <a:off x="228600" y="2286000"/>
            <a:ext cx="8458200" cy="3416320"/>
          </a:xfrm>
          <a:prstGeom prst="rect">
            <a:avLst/>
          </a:prstGeom>
        </p:spPr>
        <p:txBody>
          <a:bodyPr wrap="square">
            <a:spAutoFit/>
          </a:bodyPr>
          <a:lstStyle/>
          <a:p>
            <a:endParaRPr lang="en-US" dirty="0" smtClean="0"/>
          </a:p>
          <a:p>
            <a:r>
              <a:rPr lang="en-US" b="1" dirty="0" smtClean="0"/>
              <a:t>BUILDERS</a:t>
            </a:r>
          </a:p>
          <a:p>
            <a:endParaRPr lang="en-US" dirty="0" smtClean="0"/>
          </a:p>
          <a:p>
            <a:r>
              <a:rPr lang="en-US" dirty="0" smtClean="0"/>
              <a:t>Code: builders</a:t>
            </a:r>
          </a:p>
          <a:p>
            <a:endParaRPr lang="en-US" dirty="0" smtClean="0"/>
          </a:p>
          <a:p>
            <a:r>
              <a:rPr lang="en-US" dirty="0" smtClean="0"/>
              <a:t>Required: Yes</a:t>
            </a:r>
          </a:p>
          <a:p>
            <a:endParaRPr lang="en-US" dirty="0" smtClean="0"/>
          </a:p>
          <a:p>
            <a:r>
              <a:rPr lang="en-US" dirty="0" smtClean="0"/>
              <a:t>The ‘builders’ section tells Packer which builder will be used to create the </a:t>
            </a:r>
            <a:r>
              <a:rPr lang="en-US" b="1" dirty="0" smtClean="0"/>
              <a:t>machine image </a:t>
            </a:r>
            <a:r>
              <a:rPr lang="en-US" dirty="0" smtClean="0"/>
              <a:t>or </a:t>
            </a:r>
            <a:r>
              <a:rPr lang="en-US" b="1" dirty="0" smtClean="0"/>
              <a:t>template</a:t>
            </a:r>
            <a:r>
              <a:rPr lang="en-US" dirty="0" smtClean="0"/>
              <a:t>. </a:t>
            </a:r>
          </a:p>
          <a:p>
            <a:endParaRPr lang="en-US" dirty="0"/>
          </a:p>
          <a:p>
            <a:r>
              <a:rPr lang="en-US" dirty="0" smtClean="0"/>
              <a:t>An example for AWS would be to use the “</a:t>
            </a:r>
            <a:r>
              <a:rPr lang="en-US" b="1" dirty="0" smtClean="0"/>
              <a:t>amazon-</a:t>
            </a:r>
            <a:r>
              <a:rPr lang="en-US" b="1" dirty="0" err="1" smtClean="0"/>
              <a:t>ebs</a:t>
            </a:r>
            <a:r>
              <a:rPr lang="en-US" dirty="0" smtClean="0"/>
              <a:t>” builder option which creates an Amazon Machine Image (AMI) backed by an EBS volume to be used by an EC2 instance.</a:t>
            </a:r>
            <a:endParaRPr lang="en-US" dirty="0"/>
          </a:p>
        </p:txBody>
      </p:sp>
    </p:spTree>
    <p:extLst>
      <p:ext uri="{BB962C8B-B14F-4D97-AF65-F5344CB8AC3E}">
        <p14:creationId xmlns:p14="http://schemas.microsoft.com/office/powerpoint/2010/main" val="9237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382000" cy="2031325"/>
          </a:xfrm>
          <a:prstGeom prst="rect">
            <a:avLst/>
          </a:prstGeom>
        </p:spPr>
        <p:txBody>
          <a:bodyPr wrap="square">
            <a:spAutoFit/>
          </a:bodyPr>
          <a:lstStyle/>
          <a:p>
            <a:r>
              <a:rPr lang="en-US" b="1" dirty="0" smtClean="0"/>
              <a:t>DESCRIPTION</a:t>
            </a:r>
          </a:p>
          <a:p>
            <a:r>
              <a:rPr lang="en-US" dirty="0" smtClean="0"/>
              <a:t>Code: description</a:t>
            </a:r>
          </a:p>
          <a:p>
            <a:endParaRPr lang="en-US" dirty="0" smtClean="0"/>
          </a:p>
          <a:p>
            <a:r>
              <a:rPr lang="en-US" dirty="0" smtClean="0"/>
              <a:t>Required: No</a:t>
            </a:r>
          </a:p>
          <a:p>
            <a:endParaRPr lang="en-US" dirty="0" smtClean="0"/>
          </a:p>
          <a:p>
            <a:pPr algn="just"/>
            <a:r>
              <a:rPr lang="en-US" dirty="0" smtClean="0"/>
              <a:t>The ‘</a:t>
            </a:r>
            <a:r>
              <a:rPr lang="en-US" b="1" dirty="0" smtClean="0"/>
              <a:t>description</a:t>
            </a:r>
            <a:r>
              <a:rPr lang="en-US" dirty="0" smtClean="0"/>
              <a:t>’ section allows you to write some information about the Packer template. This information can be seen when the “</a:t>
            </a:r>
            <a:r>
              <a:rPr lang="en-US" b="1" dirty="0" smtClean="0"/>
              <a:t>packer inspect</a:t>
            </a:r>
            <a:r>
              <a:rPr lang="en-US" dirty="0" smtClean="0"/>
              <a:t>” command is run.</a:t>
            </a:r>
            <a:endParaRPr lang="en-US" dirty="0"/>
          </a:p>
        </p:txBody>
      </p:sp>
      <p:sp>
        <p:nvSpPr>
          <p:cNvPr id="5" name="Rectangle 4"/>
          <p:cNvSpPr/>
          <p:nvPr/>
        </p:nvSpPr>
        <p:spPr>
          <a:xfrm>
            <a:off x="457200" y="2591822"/>
            <a:ext cx="8153400" cy="3416320"/>
          </a:xfrm>
          <a:prstGeom prst="rect">
            <a:avLst/>
          </a:prstGeom>
        </p:spPr>
        <p:txBody>
          <a:bodyPr wrap="square">
            <a:spAutoFit/>
          </a:bodyPr>
          <a:lstStyle/>
          <a:p>
            <a:r>
              <a:rPr lang="en-US" b="1" dirty="0" smtClean="0"/>
              <a:t>MIN PACKER VERSION</a:t>
            </a:r>
          </a:p>
          <a:p>
            <a:r>
              <a:rPr lang="en-US" dirty="0" smtClean="0"/>
              <a:t>Code: min_packer_version</a:t>
            </a:r>
          </a:p>
          <a:p>
            <a:endParaRPr lang="en-US" dirty="0" smtClean="0"/>
          </a:p>
          <a:p>
            <a:r>
              <a:rPr lang="en-US" dirty="0" smtClean="0"/>
              <a:t>Required: No</a:t>
            </a:r>
          </a:p>
          <a:p>
            <a:endParaRPr lang="en-US" dirty="0" smtClean="0"/>
          </a:p>
          <a:p>
            <a:r>
              <a:rPr lang="en-US" dirty="0" smtClean="0"/>
              <a:t>The ‘</a:t>
            </a:r>
            <a:r>
              <a:rPr lang="en-US" b="1" dirty="0" smtClean="0"/>
              <a:t>min_packer_version</a:t>
            </a:r>
            <a:r>
              <a:rPr lang="en-US" dirty="0" smtClean="0"/>
              <a:t>’ section allows you to specify a minimum version of Packer that can parse the template. </a:t>
            </a:r>
          </a:p>
          <a:p>
            <a:endParaRPr lang="en-US" dirty="0"/>
          </a:p>
          <a:p>
            <a:r>
              <a:rPr lang="en-US" dirty="0" smtClean="0"/>
              <a:t>It may be that you have tested your configuration with Packer version 0.12.0, and it works, but there are issues with Packer version 0.11.0, so in this case you can set the minimum version to 0.12.0._version’ section allows you to specify a minimum version of Packer</a:t>
            </a:r>
            <a:endParaRPr lang="en-US" dirty="0"/>
          </a:p>
        </p:txBody>
      </p:sp>
    </p:spTree>
    <p:extLst>
      <p:ext uri="{BB962C8B-B14F-4D97-AF65-F5344CB8AC3E}">
        <p14:creationId xmlns:p14="http://schemas.microsoft.com/office/powerpoint/2010/main" val="234819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9679"/>
            <a:ext cx="8534400" cy="2585323"/>
          </a:xfrm>
          <a:prstGeom prst="rect">
            <a:avLst/>
          </a:prstGeom>
        </p:spPr>
        <p:txBody>
          <a:bodyPr wrap="square">
            <a:spAutoFit/>
          </a:bodyPr>
          <a:lstStyle/>
          <a:p>
            <a:r>
              <a:rPr lang="en-US" b="1" dirty="0" smtClean="0"/>
              <a:t>POST PROCESSORS</a:t>
            </a:r>
          </a:p>
          <a:p>
            <a:r>
              <a:rPr lang="en-US" dirty="0" smtClean="0"/>
              <a:t>Code: post-processors</a:t>
            </a:r>
          </a:p>
          <a:p>
            <a:r>
              <a:rPr lang="en-US" dirty="0" smtClean="0"/>
              <a:t>Required: No</a:t>
            </a:r>
          </a:p>
          <a:p>
            <a:endParaRPr lang="en-US" dirty="0" smtClean="0"/>
          </a:p>
          <a:p>
            <a:pPr algn="just"/>
            <a:r>
              <a:rPr lang="en-US" dirty="0" smtClean="0"/>
              <a:t>The ‘post-processors’ section allows you to tell Packer what to do after the machine images or containers have been created. The ‘post-processors’ section can be seen as the housekeeping part. </a:t>
            </a:r>
          </a:p>
          <a:p>
            <a:pPr algn="just"/>
            <a:endParaRPr lang="en-US" dirty="0"/>
          </a:p>
          <a:p>
            <a:pPr algn="just"/>
            <a:r>
              <a:rPr lang="en-US" dirty="0" smtClean="0"/>
              <a:t>For example, you may need to compress a file</a:t>
            </a:r>
            <a:endParaRPr lang="en-US" dirty="0"/>
          </a:p>
        </p:txBody>
      </p:sp>
      <p:sp>
        <p:nvSpPr>
          <p:cNvPr id="5" name="Rectangle 4"/>
          <p:cNvSpPr/>
          <p:nvPr/>
        </p:nvSpPr>
        <p:spPr>
          <a:xfrm>
            <a:off x="381000" y="3429000"/>
            <a:ext cx="8458200" cy="2031325"/>
          </a:xfrm>
          <a:prstGeom prst="rect">
            <a:avLst/>
          </a:prstGeom>
        </p:spPr>
        <p:txBody>
          <a:bodyPr wrap="square">
            <a:spAutoFit/>
          </a:bodyPr>
          <a:lstStyle/>
          <a:p>
            <a:r>
              <a:rPr lang="en-US" b="1" cap="all" dirty="0"/>
              <a:t>PROVISIONERS</a:t>
            </a:r>
          </a:p>
          <a:p>
            <a:r>
              <a:rPr lang="en-US" i="1" dirty="0"/>
              <a:t>Code: provisioners</a:t>
            </a:r>
            <a:endParaRPr lang="en-US" dirty="0"/>
          </a:p>
          <a:p>
            <a:r>
              <a:rPr lang="en-US" i="1" dirty="0"/>
              <a:t>Required: </a:t>
            </a:r>
            <a:r>
              <a:rPr lang="en-US" i="1" dirty="0" smtClean="0"/>
              <a:t>No</a:t>
            </a:r>
          </a:p>
          <a:p>
            <a:endParaRPr lang="en-US" dirty="0"/>
          </a:p>
          <a:p>
            <a:pPr algn="just"/>
            <a:r>
              <a:rPr lang="en-US" dirty="0"/>
              <a:t>The ‘</a:t>
            </a:r>
            <a:r>
              <a:rPr lang="en-US" b="1" dirty="0" err="1"/>
              <a:t>provisioners</a:t>
            </a:r>
            <a:r>
              <a:rPr lang="en-US" dirty="0"/>
              <a:t>’ section allows you to tell Packer how to provision the machine image or container. An example of a </a:t>
            </a:r>
            <a:r>
              <a:rPr lang="en-US" b="1" dirty="0"/>
              <a:t>provisioner</a:t>
            </a:r>
            <a:r>
              <a:rPr lang="en-US" dirty="0"/>
              <a:t> would be a shell script that updates the system then installs and configures software.</a:t>
            </a:r>
          </a:p>
        </p:txBody>
      </p:sp>
    </p:spTree>
    <p:extLst>
      <p:ext uri="{BB962C8B-B14F-4D97-AF65-F5344CB8AC3E}">
        <p14:creationId xmlns:p14="http://schemas.microsoft.com/office/powerpoint/2010/main" val="412828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6200"/>
            <a:ext cx="8458200" cy="2031325"/>
          </a:xfrm>
          <a:prstGeom prst="rect">
            <a:avLst/>
          </a:prstGeom>
        </p:spPr>
        <p:txBody>
          <a:bodyPr wrap="square">
            <a:spAutoFit/>
          </a:bodyPr>
          <a:lstStyle/>
          <a:p>
            <a:r>
              <a:rPr lang="en-US" b="1" dirty="0" smtClean="0"/>
              <a:t>VARIABLES</a:t>
            </a:r>
          </a:p>
          <a:p>
            <a:r>
              <a:rPr lang="en-US" dirty="0" smtClean="0"/>
              <a:t>Code: variables</a:t>
            </a:r>
          </a:p>
          <a:p>
            <a:r>
              <a:rPr lang="en-US" dirty="0" smtClean="0"/>
              <a:t>Required: No</a:t>
            </a:r>
          </a:p>
          <a:p>
            <a:endParaRPr lang="en-US" dirty="0" smtClean="0"/>
          </a:p>
          <a:p>
            <a:r>
              <a:rPr lang="en-US" dirty="0" smtClean="0"/>
              <a:t>The ‘variables’ section allows you to define variables to be used. An example of this could be creating a variable for your AWS access key and AWS secret key which will be used later by the AWS builder.</a:t>
            </a:r>
            <a:endParaRPr lang="en-US" dirty="0"/>
          </a:p>
        </p:txBody>
      </p:sp>
      <p:sp>
        <p:nvSpPr>
          <p:cNvPr id="5" name="Rectangle 4"/>
          <p:cNvSpPr/>
          <p:nvPr/>
        </p:nvSpPr>
        <p:spPr>
          <a:xfrm>
            <a:off x="4381500" y="1827074"/>
            <a:ext cx="5029200" cy="1754326"/>
          </a:xfrm>
          <a:prstGeom prst="rect">
            <a:avLst/>
          </a:prstGeom>
        </p:spPr>
        <p:txBody>
          <a:bodyPr wrap="square">
            <a:spAutoFit/>
          </a:bodyPr>
          <a:lstStyle/>
          <a:p>
            <a:r>
              <a:rPr lang="en-US" dirty="0" smtClean="0"/>
              <a:t>{</a:t>
            </a:r>
          </a:p>
          <a:p>
            <a:r>
              <a:rPr lang="en-US" dirty="0" smtClean="0"/>
              <a:t>        "variables": {</a:t>
            </a:r>
          </a:p>
          <a:p>
            <a:r>
              <a:rPr lang="en-US" dirty="0" smtClean="0"/>
              <a:t>                "</a:t>
            </a:r>
            <a:r>
              <a:rPr lang="en-US" dirty="0" err="1" smtClean="0"/>
              <a:t>aws_access_key</a:t>
            </a:r>
            <a:r>
              <a:rPr lang="en-US" dirty="0" smtClean="0"/>
              <a:t>": "",</a:t>
            </a:r>
          </a:p>
          <a:p>
            <a:r>
              <a:rPr lang="en-US" dirty="0" smtClean="0"/>
              <a:t>                "</a:t>
            </a:r>
            <a:r>
              <a:rPr lang="en-US" dirty="0" err="1" smtClean="0"/>
              <a:t>aws_secret_key</a:t>
            </a:r>
            <a:r>
              <a:rPr lang="en-US" dirty="0" smtClean="0"/>
              <a:t>": ""</a:t>
            </a:r>
          </a:p>
          <a:p>
            <a:r>
              <a:rPr lang="en-US" dirty="0" smtClean="0"/>
              <a:t>        }</a:t>
            </a:r>
          </a:p>
          <a:p>
            <a:r>
              <a:rPr lang="en-US" dirty="0" smtClean="0"/>
              <a:t>}</a:t>
            </a:r>
            <a:endParaRPr lang="en-US" dirty="0"/>
          </a:p>
        </p:txBody>
      </p:sp>
      <p:sp>
        <p:nvSpPr>
          <p:cNvPr id="6" name="Rectangle 5"/>
          <p:cNvSpPr/>
          <p:nvPr/>
        </p:nvSpPr>
        <p:spPr>
          <a:xfrm>
            <a:off x="1371600" y="3705853"/>
            <a:ext cx="4572000" cy="3139321"/>
          </a:xfrm>
          <a:prstGeom prst="rect">
            <a:avLst/>
          </a:prstGeom>
        </p:spPr>
        <p:txBody>
          <a:bodyPr>
            <a:spAutoFit/>
          </a:bodyPr>
          <a:lstStyle/>
          <a:p>
            <a:r>
              <a:rPr lang="en-US" dirty="0" smtClean="0"/>
              <a:t>"builders": [{</a:t>
            </a:r>
          </a:p>
          <a:p>
            <a:r>
              <a:rPr lang="en-US" dirty="0" smtClean="0"/>
              <a:t>    "type": "amazon-</a:t>
            </a:r>
            <a:r>
              <a:rPr lang="en-US" dirty="0" err="1" smtClean="0"/>
              <a:t>ebs</a:t>
            </a:r>
            <a:r>
              <a:rPr lang="en-US" dirty="0" smtClean="0"/>
              <a:t>",</a:t>
            </a:r>
          </a:p>
          <a:p>
            <a:r>
              <a:rPr lang="en-US" dirty="0" smtClean="0"/>
              <a:t>    "</a:t>
            </a:r>
            <a:r>
              <a:rPr lang="en-US" dirty="0" err="1" smtClean="0"/>
              <a:t>access_key</a:t>
            </a:r>
            <a:r>
              <a:rPr lang="en-US" dirty="0" smtClean="0"/>
              <a:t>": "{{user `</a:t>
            </a:r>
            <a:r>
              <a:rPr lang="en-US" dirty="0" err="1" smtClean="0"/>
              <a:t>aws_access_key</a:t>
            </a:r>
            <a:r>
              <a:rPr lang="en-US" dirty="0" smtClean="0"/>
              <a:t>`}}",</a:t>
            </a:r>
          </a:p>
          <a:p>
            <a:r>
              <a:rPr lang="en-US" dirty="0" smtClean="0"/>
              <a:t>    "</a:t>
            </a:r>
            <a:r>
              <a:rPr lang="en-US" dirty="0" err="1" smtClean="0"/>
              <a:t>secret_key</a:t>
            </a:r>
            <a:r>
              <a:rPr lang="en-US" dirty="0" smtClean="0"/>
              <a:t>": "{{user `</a:t>
            </a:r>
            <a:r>
              <a:rPr lang="en-US" dirty="0" err="1" smtClean="0"/>
              <a:t>aws_secret_key</a:t>
            </a:r>
            <a:r>
              <a:rPr lang="en-US" dirty="0" smtClean="0"/>
              <a:t>`}}",</a:t>
            </a:r>
          </a:p>
          <a:p>
            <a:r>
              <a:rPr lang="en-US" dirty="0" smtClean="0"/>
              <a:t>    "region": "us-east-1",</a:t>
            </a:r>
          </a:p>
          <a:p>
            <a:r>
              <a:rPr lang="en-US" dirty="0" smtClean="0"/>
              <a:t>    "</a:t>
            </a:r>
            <a:r>
              <a:rPr lang="en-US" dirty="0" err="1" smtClean="0"/>
              <a:t>source_ami</a:t>
            </a:r>
            <a:r>
              <a:rPr lang="en-US" dirty="0" smtClean="0"/>
              <a:t>": "ami-fce3c696",</a:t>
            </a:r>
          </a:p>
          <a:p>
            <a:r>
              <a:rPr lang="en-US" dirty="0" smtClean="0"/>
              <a:t>    "</a:t>
            </a:r>
            <a:r>
              <a:rPr lang="en-US" dirty="0" err="1" smtClean="0"/>
              <a:t>instance_type</a:t>
            </a:r>
            <a:r>
              <a:rPr lang="en-US" dirty="0" smtClean="0"/>
              <a:t>": "t2.micro",</a:t>
            </a:r>
          </a:p>
          <a:p>
            <a:r>
              <a:rPr lang="en-US" dirty="0" smtClean="0"/>
              <a:t>    "</a:t>
            </a:r>
            <a:r>
              <a:rPr lang="en-US" dirty="0" err="1" smtClean="0"/>
              <a:t>ssh_username</a:t>
            </a:r>
            <a:r>
              <a:rPr lang="en-US" dirty="0" smtClean="0"/>
              <a:t>": "</a:t>
            </a:r>
            <a:r>
              <a:rPr lang="en-US" dirty="0" err="1" smtClean="0"/>
              <a:t>ubuntu</a:t>
            </a:r>
            <a:r>
              <a:rPr lang="en-US" dirty="0" smtClean="0"/>
              <a:t>",</a:t>
            </a:r>
          </a:p>
          <a:p>
            <a:r>
              <a:rPr lang="en-US" dirty="0" smtClean="0"/>
              <a:t>    "</a:t>
            </a:r>
            <a:r>
              <a:rPr lang="en-US" dirty="0" err="1" smtClean="0"/>
              <a:t>ami_name</a:t>
            </a:r>
            <a:r>
              <a:rPr lang="en-US" dirty="0" smtClean="0"/>
              <a:t>": "packer-example {{timestamp}}"</a:t>
            </a:r>
          </a:p>
          <a:p>
            <a:r>
              <a:rPr lang="en-US" dirty="0" smtClean="0"/>
              <a:t>  }]</a:t>
            </a:r>
            <a:endParaRPr lang="en-US" dirty="0"/>
          </a:p>
        </p:txBody>
      </p:sp>
      <p:sp>
        <p:nvSpPr>
          <p:cNvPr id="7" name="Rectangle 6"/>
          <p:cNvSpPr/>
          <p:nvPr/>
        </p:nvSpPr>
        <p:spPr>
          <a:xfrm>
            <a:off x="381000" y="3238474"/>
            <a:ext cx="3837269" cy="369332"/>
          </a:xfrm>
          <a:prstGeom prst="rect">
            <a:avLst/>
          </a:prstGeom>
        </p:spPr>
        <p:txBody>
          <a:bodyPr wrap="none">
            <a:spAutoFit/>
          </a:bodyPr>
          <a:lstStyle/>
          <a:p>
            <a:r>
              <a:rPr lang="en-US" dirty="0" smtClean="0"/>
              <a:t> Packer has checked our </a:t>
            </a:r>
            <a:r>
              <a:rPr lang="en-US" b="1" dirty="0" smtClean="0"/>
              <a:t>config.json</a:t>
            </a:r>
            <a:r>
              <a:rPr lang="en-US" dirty="0" smtClean="0"/>
              <a:t> file</a:t>
            </a:r>
            <a:endParaRPr lang="en-US" dirty="0"/>
          </a:p>
        </p:txBody>
      </p:sp>
    </p:spTree>
    <p:extLst>
      <p:ext uri="{BB962C8B-B14F-4D97-AF65-F5344CB8AC3E}">
        <p14:creationId xmlns:p14="http://schemas.microsoft.com/office/powerpoint/2010/main" val="390265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8000999"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20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40268"/>
            <a:ext cx="3352800" cy="369332"/>
          </a:xfrm>
          <a:prstGeom prst="rect">
            <a:avLst/>
          </a:prstGeom>
          <a:noFill/>
        </p:spPr>
        <p:txBody>
          <a:bodyPr wrap="square" rtlCol="0">
            <a:spAutoFit/>
          </a:bodyPr>
          <a:lstStyle/>
          <a:p>
            <a:r>
              <a:rPr lang="en-US" dirty="0" smtClean="0"/>
              <a:t>$ packer validate config.json</a:t>
            </a:r>
            <a:endParaRPr lang="en-US" dirty="0"/>
          </a:p>
        </p:txBody>
      </p:sp>
      <p:sp>
        <p:nvSpPr>
          <p:cNvPr id="5" name="Rectangle 4"/>
          <p:cNvSpPr/>
          <p:nvPr/>
        </p:nvSpPr>
        <p:spPr>
          <a:xfrm>
            <a:off x="228600" y="1000604"/>
            <a:ext cx="8686800" cy="4524315"/>
          </a:xfrm>
          <a:prstGeom prst="rect">
            <a:avLst/>
          </a:prstGeom>
        </p:spPr>
        <p:txBody>
          <a:bodyPr wrap="square">
            <a:spAutoFit/>
          </a:bodyPr>
          <a:lstStyle/>
          <a:p>
            <a:r>
              <a:rPr lang="en-US" dirty="0" smtClean="0"/>
              <a:t>now we know the configuration template is good to go, so we can actually build our image. We can do this by running the following command;</a:t>
            </a:r>
          </a:p>
          <a:p>
            <a:endParaRPr lang="en-US" dirty="0" smtClean="0"/>
          </a:p>
          <a:p>
            <a:r>
              <a:rPr lang="en-US" dirty="0" smtClean="0"/>
              <a:t>packer build -</a:t>
            </a:r>
            <a:r>
              <a:rPr lang="en-US" dirty="0" err="1" smtClean="0"/>
              <a:t>var</a:t>
            </a:r>
            <a:r>
              <a:rPr lang="en-US" dirty="0" smtClean="0"/>
              <a:t> “</a:t>
            </a:r>
            <a:r>
              <a:rPr lang="en-US" dirty="0" err="1" smtClean="0"/>
              <a:t>aws_access_key</a:t>
            </a:r>
            <a:r>
              <a:rPr lang="en-US" dirty="0" smtClean="0"/>
              <a:t>=[YOUR ACCESS KEY]” -</a:t>
            </a:r>
            <a:r>
              <a:rPr lang="en-US" dirty="0" err="1" smtClean="0"/>
              <a:t>var</a:t>
            </a:r>
            <a:r>
              <a:rPr lang="en-US" dirty="0" smtClean="0"/>
              <a:t> “</a:t>
            </a:r>
            <a:r>
              <a:rPr lang="en-US" dirty="0" err="1" smtClean="0"/>
              <a:t>aws_secret_key</a:t>
            </a:r>
            <a:r>
              <a:rPr lang="en-US" dirty="0" smtClean="0"/>
              <a:t>=[YOUR SECRET KEY]” config.json</a:t>
            </a:r>
          </a:p>
          <a:p>
            <a:endParaRPr lang="en-US" dirty="0" smtClean="0"/>
          </a:p>
          <a:p>
            <a:r>
              <a:rPr lang="en-US" dirty="0" smtClean="0"/>
              <a:t>This command can be broken down into three sections;</a:t>
            </a:r>
          </a:p>
          <a:p>
            <a:endParaRPr lang="en-US" dirty="0" smtClean="0"/>
          </a:p>
          <a:p>
            <a:endParaRPr lang="en-US" dirty="0" smtClean="0"/>
          </a:p>
          <a:p>
            <a:r>
              <a:rPr lang="en-US" dirty="0" smtClean="0"/>
              <a:t>We instruct Packer to run its ‘build’ function</a:t>
            </a:r>
          </a:p>
          <a:p>
            <a:endParaRPr lang="en-US" dirty="0" smtClean="0"/>
          </a:p>
          <a:p>
            <a:r>
              <a:rPr lang="en-US" dirty="0" smtClean="0"/>
              <a:t>We pass two variables into the function using the -</a:t>
            </a:r>
            <a:r>
              <a:rPr lang="en-US" dirty="0" err="1" smtClean="0"/>
              <a:t>var</a:t>
            </a:r>
            <a:r>
              <a:rPr lang="en-US" dirty="0" smtClean="0"/>
              <a:t> flag followed by the variable name and its value. We set those values earlier in the configuration template.</a:t>
            </a:r>
          </a:p>
          <a:p>
            <a:endParaRPr lang="en-US" dirty="0" smtClean="0"/>
          </a:p>
          <a:p>
            <a:r>
              <a:rPr lang="en-US" dirty="0" smtClean="0"/>
              <a:t>We finish off the command by telling packer which configuration template we want to use, and in this case it is ‘config.json’.</a:t>
            </a:r>
            <a:endParaRPr lang="en-US" dirty="0"/>
          </a:p>
        </p:txBody>
      </p:sp>
      <p:sp>
        <p:nvSpPr>
          <p:cNvPr id="6" name="Rectangle 5"/>
          <p:cNvSpPr/>
          <p:nvPr/>
        </p:nvSpPr>
        <p:spPr>
          <a:xfrm>
            <a:off x="304800" y="5524919"/>
            <a:ext cx="8610600" cy="646331"/>
          </a:xfrm>
          <a:prstGeom prst="rect">
            <a:avLst/>
          </a:prstGeom>
        </p:spPr>
        <p:txBody>
          <a:bodyPr wrap="square">
            <a:spAutoFit/>
          </a:bodyPr>
          <a:lstStyle/>
          <a:p>
            <a:r>
              <a:rPr lang="en-US" dirty="0" smtClean="0"/>
              <a:t>You will now see some green output in your terminal and see Packer’s step by step process. If everything is successful, then you should see a similar message:</a:t>
            </a:r>
            <a:endParaRPr lang="en-US" dirty="0"/>
          </a:p>
        </p:txBody>
      </p:sp>
    </p:spTree>
    <p:extLst>
      <p:ext uri="{BB962C8B-B14F-4D97-AF65-F5344CB8AC3E}">
        <p14:creationId xmlns:p14="http://schemas.microsoft.com/office/powerpoint/2010/main" val="156261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32619"/>
            <a:ext cx="408622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1000" y="1295400"/>
            <a:ext cx="8610600" cy="3139321"/>
          </a:xfrm>
          <a:prstGeom prst="rect">
            <a:avLst/>
          </a:prstGeom>
        </p:spPr>
        <p:txBody>
          <a:bodyPr wrap="square">
            <a:spAutoFit/>
          </a:bodyPr>
          <a:lstStyle/>
          <a:p>
            <a:r>
              <a:rPr lang="en-US" dirty="0" smtClean="0"/>
              <a:t> You have successfully built your first machine image using Packer. This is an Amazon machine image to be used with the Amazon Web Services platform.</a:t>
            </a:r>
          </a:p>
          <a:p>
            <a:endParaRPr lang="en-US" dirty="0" smtClean="0"/>
          </a:p>
          <a:p>
            <a:r>
              <a:rPr lang="en-US" dirty="0" smtClean="0"/>
              <a:t>This image does not really do anything at the moment so let’s add in a provisioner and get our application setup. Add the following provisioners block into your config.json file:</a:t>
            </a:r>
          </a:p>
          <a:p>
            <a:endParaRPr lang="en-US" dirty="0" smtClean="0"/>
          </a:p>
          <a:p>
            <a:r>
              <a:rPr lang="en-US" dirty="0" smtClean="0"/>
              <a:t>"provisioners": [{</a:t>
            </a:r>
          </a:p>
          <a:p>
            <a:r>
              <a:rPr lang="en-US" dirty="0" smtClean="0"/>
              <a:t>"type": "shell",</a:t>
            </a:r>
          </a:p>
          <a:p>
            <a:r>
              <a:rPr lang="en-US" dirty="0" smtClean="0"/>
              <a:t>"</a:t>
            </a:r>
            <a:r>
              <a:rPr lang="en-US" dirty="0" err="1" smtClean="0"/>
              <a:t>execute_command</a:t>
            </a:r>
            <a:r>
              <a:rPr lang="en-US" dirty="0" smtClean="0"/>
              <a:t>": "</a:t>
            </a:r>
            <a:r>
              <a:rPr lang="en-US" dirty="0" err="1" smtClean="0"/>
              <a:t>sudo</a:t>
            </a:r>
            <a:r>
              <a:rPr lang="en-US" dirty="0" smtClean="0"/>
              <a:t> -S bash '{{.Path}}'",</a:t>
            </a:r>
          </a:p>
          <a:p>
            <a:r>
              <a:rPr lang="en-US" dirty="0" smtClean="0"/>
              <a:t>"script": "provision.sh"</a:t>
            </a:r>
          </a:p>
          <a:p>
            <a:r>
              <a:rPr lang="en-US" dirty="0" smtClean="0"/>
              <a:t>}]</a:t>
            </a:r>
            <a:endParaRPr lang="en-US" dirty="0"/>
          </a:p>
        </p:txBody>
      </p:sp>
      <p:sp>
        <p:nvSpPr>
          <p:cNvPr id="5" name="Rectangle 4"/>
          <p:cNvSpPr/>
          <p:nvPr/>
        </p:nvSpPr>
        <p:spPr>
          <a:xfrm>
            <a:off x="228600" y="4978476"/>
            <a:ext cx="2666627" cy="369332"/>
          </a:xfrm>
          <a:prstGeom prst="rect">
            <a:avLst/>
          </a:prstGeom>
        </p:spPr>
        <p:txBody>
          <a:bodyPr wrap="none">
            <a:spAutoFit/>
          </a:bodyPr>
          <a:lstStyle/>
          <a:p>
            <a:r>
              <a:rPr lang="en-US" dirty="0" smtClean="0"/>
              <a:t>packer validate config.json</a:t>
            </a:r>
            <a:endParaRPr lang="en-US" dirty="0"/>
          </a:p>
        </p:txBody>
      </p:sp>
      <p:sp>
        <p:nvSpPr>
          <p:cNvPr id="6" name="Rectangle 5"/>
          <p:cNvSpPr/>
          <p:nvPr/>
        </p:nvSpPr>
        <p:spPr>
          <a:xfrm>
            <a:off x="76200" y="5410200"/>
            <a:ext cx="8839200" cy="646331"/>
          </a:xfrm>
          <a:prstGeom prst="rect">
            <a:avLst/>
          </a:prstGeom>
        </p:spPr>
        <p:txBody>
          <a:bodyPr wrap="square">
            <a:spAutoFit/>
          </a:bodyPr>
          <a:lstStyle/>
          <a:p>
            <a:r>
              <a:rPr lang="en-US" dirty="0" smtClean="0"/>
              <a:t>packer build -</a:t>
            </a:r>
            <a:r>
              <a:rPr lang="en-US" dirty="0" err="1" smtClean="0"/>
              <a:t>var</a:t>
            </a:r>
            <a:r>
              <a:rPr lang="en-US" dirty="0" smtClean="0"/>
              <a:t> “</a:t>
            </a:r>
            <a:r>
              <a:rPr lang="en-US" dirty="0" err="1" smtClean="0"/>
              <a:t>aws_access_key</a:t>
            </a:r>
            <a:r>
              <a:rPr lang="en-US" dirty="0" smtClean="0"/>
              <a:t>=[YOUR ACCESS KEY]” -</a:t>
            </a:r>
            <a:r>
              <a:rPr lang="en-US" dirty="0" err="1" smtClean="0"/>
              <a:t>var</a:t>
            </a:r>
            <a:r>
              <a:rPr lang="en-US" dirty="0" smtClean="0"/>
              <a:t> “</a:t>
            </a:r>
            <a:r>
              <a:rPr lang="en-US" dirty="0" err="1" smtClean="0"/>
              <a:t>aws_secret_key</a:t>
            </a:r>
            <a:r>
              <a:rPr lang="en-US" dirty="0" smtClean="0"/>
              <a:t>=[YOUR SECRET KEY]” config.json</a:t>
            </a:r>
            <a:endParaRPr lang="en-US" dirty="0"/>
          </a:p>
        </p:txBody>
      </p:sp>
    </p:spTree>
    <p:extLst>
      <p:ext uri="{BB962C8B-B14F-4D97-AF65-F5344CB8AC3E}">
        <p14:creationId xmlns:p14="http://schemas.microsoft.com/office/powerpoint/2010/main" val="114477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0"/>
            <a:ext cx="7766364" cy="5478423"/>
          </a:xfrm>
          <a:prstGeom prst="rect">
            <a:avLst/>
          </a:prstGeom>
        </p:spPr>
        <p:txBody>
          <a:bodyPr wrap="square">
            <a:spAutoFit/>
          </a:bodyPr>
          <a:lstStyle/>
          <a:p>
            <a:r>
              <a:rPr lang="en-US" sz="1400" dirty="0" smtClean="0"/>
              <a:t>{</a:t>
            </a:r>
          </a:p>
          <a:p>
            <a:r>
              <a:rPr lang="en-US" sz="1400" dirty="0" smtClean="0"/>
              <a:t>  "variables": {</a:t>
            </a:r>
          </a:p>
          <a:p>
            <a:r>
              <a:rPr lang="en-US" sz="1400" dirty="0" smtClean="0"/>
              <a:t>    "</a:t>
            </a:r>
            <a:r>
              <a:rPr lang="en-US" sz="1400" dirty="0" err="1" smtClean="0"/>
              <a:t>aws_access_key</a:t>
            </a:r>
            <a:r>
              <a:rPr lang="en-US" sz="1400" dirty="0" smtClean="0"/>
              <a:t>": "",</a:t>
            </a:r>
          </a:p>
          <a:p>
            <a:r>
              <a:rPr lang="en-US" sz="1400" dirty="0" smtClean="0"/>
              <a:t>    "</a:t>
            </a:r>
            <a:r>
              <a:rPr lang="en-US" sz="1400" dirty="0" err="1" smtClean="0"/>
              <a:t>aws_secret_key</a:t>
            </a:r>
            <a:r>
              <a:rPr lang="en-US" sz="1400" dirty="0" smtClean="0"/>
              <a:t>": ""</a:t>
            </a:r>
          </a:p>
          <a:p>
            <a:r>
              <a:rPr lang="en-US" sz="1400" dirty="0" smtClean="0"/>
              <a:t>  },</a:t>
            </a:r>
          </a:p>
          <a:p>
            <a:r>
              <a:rPr lang="en-US" sz="1400" dirty="0" smtClean="0"/>
              <a:t>  "builders": [{</a:t>
            </a:r>
          </a:p>
          <a:p>
            <a:r>
              <a:rPr lang="en-US" sz="1400" dirty="0" smtClean="0"/>
              <a:t>    "type": "amazon-</a:t>
            </a:r>
            <a:r>
              <a:rPr lang="en-US" sz="1400" dirty="0" err="1" smtClean="0"/>
              <a:t>ebs</a:t>
            </a:r>
            <a:r>
              <a:rPr lang="en-US" sz="1400" dirty="0" smtClean="0"/>
              <a:t>",</a:t>
            </a:r>
          </a:p>
          <a:p>
            <a:r>
              <a:rPr lang="en-US" sz="1400" dirty="0" smtClean="0"/>
              <a:t>    "</a:t>
            </a:r>
            <a:r>
              <a:rPr lang="en-US" sz="1400" dirty="0" err="1" smtClean="0"/>
              <a:t>access_key</a:t>
            </a:r>
            <a:r>
              <a:rPr lang="en-US" sz="1400" dirty="0" smtClean="0"/>
              <a:t>": "{{user `</a:t>
            </a:r>
            <a:r>
              <a:rPr lang="en-US" sz="1400" dirty="0" err="1" smtClean="0"/>
              <a:t>aws_access_key</a:t>
            </a:r>
            <a:r>
              <a:rPr lang="en-US" sz="1400" dirty="0" smtClean="0"/>
              <a:t>`}}",</a:t>
            </a:r>
          </a:p>
          <a:p>
            <a:r>
              <a:rPr lang="en-US" sz="1400" dirty="0" smtClean="0"/>
              <a:t>    "</a:t>
            </a:r>
            <a:r>
              <a:rPr lang="en-US" sz="1400" dirty="0" err="1" smtClean="0"/>
              <a:t>secret_key</a:t>
            </a:r>
            <a:r>
              <a:rPr lang="en-US" sz="1400" dirty="0" smtClean="0"/>
              <a:t>": "{{user `</a:t>
            </a:r>
            <a:r>
              <a:rPr lang="en-US" sz="1400" dirty="0" err="1" smtClean="0"/>
              <a:t>aws_secret_key</a:t>
            </a:r>
            <a:r>
              <a:rPr lang="en-US" sz="1400" dirty="0" smtClean="0"/>
              <a:t>`}}",</a:t>
            </a:r>
          </a:p>
          <a:p>
            <a:r>
              <a:rPr lang="en-US" sz="1400" dirty="0" smtClean="0"/>
              <a:t>    "region": "us-east-1",</a:t>
            </a:r>
          </a:p>
          <a:p>
            <a:r>
              <a:rPr lang="en-US" sz="1400" dirty="0" smtClean="0"/>
              <a:t>    "</a:t>
            </a:r>
            <a:r>
              <a:rPr lang="en-US" sz="1400" dirty="0" err="1" smtClean="0"/>
              <a:t>source_ami_filter</a:t>
            </a:r>
            <a:r>
              <a:rPr lang="en-US" sz="1400" dirty="0" smtClean="0"/>
              <a:t>": {</a:t>
            </a:r>
          </a:p>
          <a:p>
            <a:r>
              <a:rPr lang="en-US" sz="1400" dirty="0" smtClean="0"/>
              <a:t>      "filters": {</a:t>
            </a:r>
          </a:p>
          <a:p>
            <a:r>
              <a:rPr lang="en-US" sz="1400" dirty="0" smtClean="0"/>
              <a:t>        "virtualization-type": "</a:t>
            </a:r>
            <a:r>
              <a:rPr lang="en-US" sz="1400" dirty="0" err="1" smtClean="0"/>
              <a:t>hvm</a:t>
            </a:r>
            <a:r>
              <a:rPr lang="en-US" sz="1400" dirty="0" smtClean="0"/>
              <a:t>",</a:t>
            </a:r>
          </a:p>
          <a:p>
            <a:r>
              <a:rPr lang="en-US" sz="1400" dirty="0" smtClean="0"/>
              <a:t>        "name": "</a:t>
            </a:r>
            <a:r>
              <a:rPr lang="en-US" sz="1400" dirty="0" err="1" smtClean="0"/>
              <a:t>zzzxy</a:t>
            </a:r>
            <a:r>
              <a:rPr lang="en-US" sz="1400" dirty="0" smtClean="0"/>
              <a:t>",</a:t>
            </a:r>
          </a:p>
          <a:p>
            <a:r>
              <a:rPr lang="en-US" sz="1400" dirty="0" smtClean="0"/>
              <a:t>        "root-device-type": "</a:t>
            </a:r>
            <a:r>
              <a:rPr lang="en-US" sz="1400" dirty="0" err="1" smtClean="0"/>
              <a:t>ebs</a:t>
            </a:r>
            <a:r>
              <a:rPr lang="en-US" sz="1400" dirty="0" smtClean="0"/>
              <a:t>"</a:t>
            </a:r>
          </a:p>
          <a:p>
            <a:r>
              <a:rPr lang="en-US" sz="1400" dirty="0" smtClean="0"/>
              <a:t>      },</a:t>
            </a:r>
          </a:p>
          <a:p>
            <a:r>
              <a:rPr lang="en-US" sz="1400" dirty="0" smtClean="0"/>
              <a:t>      "owners": ["857954186733"],</a:t>
            </a:r>
          </a:p>
          <a:p>
            <a:r>
              <a:rPr lang="en-US" sz="1400" dirty="0" smtClean="0"/>
              <a:t>      "</a:t>
            </a:r>
            <a:r>
              <a:rPr lang="en-US" sz="1400" dirty="0" err="1" smtClean="0"/>
              <a:t>most_recent</a:t>
            </a:r>
            <a:r>
              <a:rPr lang="en-US" sz="1400" dirty="0" smtClean="0"/>
              <a:t>": true</a:t>
            </a:r>
          </a:p>
          <a:p>
            <a:r>
              <a:rPr lang="en-US" sz="1400" dirty="0" smtClean="0"/>
              <a:t>    },</a:t>
            </a:r>
          </a:p>
          <a:p>
            <a:r>
              <a:rPr lang="en-US" sz="1400" dirty="0" smtClean="0"/>
              <a:t>    "</a:t>
            </a:r>
            <a:r>
              <a:rPr lang="en-US" sz="1400" dirty="0" err="1" smtClean="0"/>
              <a:t>instance_type</a:t>
            </a:r>
            <a:r>
              <a:rPr lang="en-US" sz="1400" dirty="0" smtClean="0"/>
              <a:t>": "t2.micro",</a:t>
            </a:r>
          </a:p>
          <a:p>
            <a:r>
              <a:rPr lang="en-US" sz="1400" dirty="0" smtClean="0"/>
              <a:t>    "</a:t>
            </a:r>
            <a:r>
              <a:rPr lang="en-US" sz="1400" dirty="0" err="1" smtClean="0"/>
              <a:t>ssh_username</a:t>
            </a:r>
            <a:r>
              <a:rPr lang="en-US" sz="1400" dirty="0" smtClean="0"/>
              <a:t>": “ec2-user",</a:t>
            </a:r>
          </a:p>
          <a:p>
            <a:r>
              <a:rPr lang="en-US" sz="1400" dirty="0"/>
              <a:t> </a:t>
            </a:r>
            <a:r>
              <a:rPr lang="en-US" sz="1400" dirty="0" smtClean="0"/>
              <a:t>    “</a:t>
            </a:r>
            <a:r>
              <a:rPr lang="en-US" sz="1400" dirty="0" err="1" smtClean="0"/>
              <a:t>subnet_id</a:t>
            </a:r>
            <a:r>
              <a:rPr lang="en-US" sz="1400" dirty="0" smtClean="0"/>
              <a:t>” : “”,</a:t>
            </a:r>
          </a:p>
          <a:p>
            <a:r>
              <a:rPr lang="en-US" sz="1400" dirty="0" smtClean="0"/>
              <a:t>    "</a:t>
            </a:r>
            <a:r>
              <a:rPr lang="en-US" sz="1400" dirty="0" err="1" smtClean="0"/>
              <a:t>ami_name</a:t>
            </a:r>
            <a:r>
              <a:rPr lang="en-US" sz="1400" dirty="0" smtClean="0"/>
              <a:t>": "packer-example {{timestamp}}"</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127520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13217</TotalTime>
  <Words>1693</Words>
  <Application>Microsoft Office PowerPoint</Application>
  <PresentationFormat>On-screen Show (4:3)</PresentationFormat>
  <Paragraphs>300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IFF International Flavors and Fragrances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Kannan Ramasamy</dc:creator>
  <cp:lastModifiedBy>Kannan Ramasamy</cp:lastModifiedBy>
  <cp:revision>72</cp:revision>
  <dcterms:created xsi:type="dcterms:W3CDTF">2018-11-14T12:27:18Z</dcterms:created>
  <dcterms:modified xsi:type="dcterms:W3CDTF">2018-11-26T12:22:26Z</dcterms:modified>
</cp:coreProperties>
</file>