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4" r:id="rId33"/>
    <p:sldId id="301" r:id="rId34"/>
    <p:sldId id="299" r:id="rId35"/>
    <p:sldId id="300" r:id="rId36"/>
  </p:sldIdLst>
  <p:sldSz cx="9753600" cy="5486400"/>
  <p:notesSz cx="97536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7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700784"/>
            <a:ext cx="829056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072384"/>
            <a:ext cx="682752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19456"/>
            <a:ext cx="877824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261872"/>
            <a:ext cx="877824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102352"/>
            <a:ext cx="312115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8001000" y="0"/>
            <a:ext cx="1752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24800" y="0"/>
            <a:ext cx="1828800" cy="60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924800" y="0"/>
            <a:ext cx="1828800" cy="609600"/>
          </a:xfrm>
          <a:prstGeom prst="rect">
            <a:avLst/>
          </a:prstGeom>
          <a:blipFill>
            <a:blip r:embed="rId3"/>
            <a:stretch>
              <a:fillRect l="1" t="8335" r="-1" b="-833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5181600"/>
            <a:ext cx="175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0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696200" y="0"/>
            <a:ext cx="2057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5181600"/>
            <a:ext cx="175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696200" y="0"/>
            <a:ext cx="2057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5181600"/>
            <a:ext cx="175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8229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0" y="2209800"/>
            <a:ext cx="304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971800"/>
            <a:ext cx="92202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7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 useBgFill="1">
        <p:nvSpPr>
          <p:cNvPr id="3" name="Rectangle 2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96200" y="142875"/>
            <a:ext cx="19812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5181600"/>
            <a:ext cx="175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108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444444"/>
                </a:solidFill>
                <a:latin typeface="Gentium Basic"/>
              </a:rPr>
              <a:t>Metadata</a:t>
            </a:r>
            <a:r>
              <a:rPr lang="en-US" b="1" i="1" dirty="0">
                <a:solidFill>
                  <a:srgbClr val="444444"/>
                </a:solidFill>
                <a:latin typeface="Gentium Basic"/>
              </a:rPr>
              <a:t> 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– Metadata consists of file name, creation date, file block locations, permission etc</a:t>
            </a:r>
            <a:r>
              <a:rPr lang="en-US" dirty="0" smtClean="0">
                <a:solidFill>
                  <a:srgbClr val="444444"/>
                </a:solidFill>
                <a:latin typeface="Gentium Basic"/>
              </a:rPr>
              <a:t>.</a:t>
            </a:r>
          </a:p>
          <a:p>
            <a:endParaRPr lang="en-US" dirty="0">
              <a:solidFill>
                <a:srgbClr val="444444"/>
              </a:solidFill>
              <a:latin typeface="Gentium Bas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444444"/>
                </a:solidFill>
                <a:latin typeface="Gentium Basic"/>
              </a:rPr>
              <a:t>Namespace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– It consists of files, directories and file block locations. Namespace operation are creation of files, deletion of files, renaming of files, listing of files etc. It maintain at </a:t>
            </a:r>
            <a:r>
              <a:rPr lang="en-US" dirty="0" err="1">
                <a:solidFill>
                  <a:srgbClr val="444444"/>
                </a:solidFill>
                <a:latin typeface="Gentium Basic"/>
              </a:rPr>
              <a:t>NameNode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. Suppose we have two machines acting as </a:t>
            </a:r>
            <a:r>
              <a:rPr lang="en-US" dirty="0" err="1">
                <a:solidFill>
                  <a:srgbClr val="444444"/>
                </a:solidFill>
                <a:latin typeface="Gentium Basic"/>
              </a:rPr>
              <a:t>namenodes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 as first </a:t>
            </a:r>
            <a:r>
              <a:rPr lang="en-US" dirty="0" err="1">
                <a:solidFill>
                  <a:srgbClr val="444444"/>
                </a:solidFill>
                <a:latin typeface="Gentium Basic"/>
              </a:rPr>
              <a:t>namenode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 (NN1) handles all files under namespace </a:t>
            </a:r>
            <a:r>
              <a:rPr lang="en-US" i="1" dirty="0">
                <a:solidFill>
                  <a:srgbClr val="0000FF"/>
                </a:solidFill>
                <a:latin typeface="Gentium Basic"/>
              </a:rPr>
              <a:t>/financ</a:t>
            </a:r>
            <a:r>
              <a:rPr lang="en-US" dirty="0">
                <a:solidFill>
                  <a:srgbClr val="0000FF"/>
                </a:solidFill>
                <a:latin typeface="Gentium Basic"/>
              </a:rPr>
              <a:t>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, </a:t>
            </a:r>
            <a:r>
              <a:rPr lang="en-US" dirty="0" err="1">
                <a:solidFill>
                  <a:srgbClr val="444444"/>
                </a:solidFill>
                <a:latin typeface="Gentium Basic"/>
              </a:rPr>
              <a:t>ie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 all data of finance department. Similarly second </a:t>
            </a:r>
            <a:r>
              <a:rPr lang="en-US" dirty="0" err="1">
                <a:solidFill>
                  <a:srgbClr val="444444"/>
                </a:solidFill>
                <a:latin typeface="Gentium Basic"/>
              </a:rPr>
              <a:t>namenode</a:t>
            </a:r>
            <a:r>
              <a:rPr lang="en-US" dirty="0">
                <a:solidFill>
                  <a:srgbClr val="444444"/>
                </a:solidFill>
                <a:latin typeface="Gentium Basic"/>
              </a:rPr>
              <a:t>(NN2) handles data of accounts department under namespace </a:t>
            </a:r>
            <a:r>
              <a:rPr lang="en-US" i="1" dirty="0">
                <a:solidFill>
                  <a:srgbClr val="0000FF"/>
                </a:solidFill>
                <a:latin typeface="Gentium Basic"/>
              </a:rPr>
              <a:t>/accounts</a:t>
            </a:r>
            <a:r>
              <a:rPr lang="en-US" dirty="0" smtClean="0">
                <a:solidFill>
                  <a:srgbClr val="444444"/>
                </a:solidFill>
                <a:latin typeface="Gentium Basic"/>
              </a:rPr>
              <a:t>.</a:t>
            </a:r>
          </a:p>
          <a:p>
            <a:r>
              <a:rPr lang="en-US" b="1" i="1" u="sng" dirty="0"/>
              <a:t>Block Managemen</a:t>
            </a:r>
            <a:r>
              <a:rPr lang="en-US" i="1" u="sng" dirty="0"/>
              <a:t>t</a:t>
            </a:r>
            <a:r>
              <a:rPr lang="en-US" u="sng" dirty="0"/>
              <a:t> </a:t>
            </a:r>
            <a:r>
              <a:rPr lang="en-US" dirty="0"/>
              <a:t>– It manages file blocks stored in </a:t>
            </a:r>
            <a:r>
              <a:rPr lang="en-US" dirty="0" err="1"/>
              <a:t>DataNodes</a:t>
            </a:r>
            <a:r>
              <a:rPr lang="en-US" dirty="0"/>
              <a:t>. It perform block addition, block deletion, listing of blocks, block replication etc. Also all </a:t>
            </a:r>
            <a:r>
              <a:rPr lang="en-US" dirty="0" err="1"/>
              <a:t>DataNodes</a:t>
            </a:r>
            <a:r>
              <a:rPr lang="en-US" dirty="0"/>
              <a:t> are registered here. It maintain at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r>
              <a:rPr lang="en-US" b="1" i="1" u="sng" dirty="0"/>
              <a:t>Block Storage</a:t>
            </a:r>
            <a:r>
              <a:rPr lang="en-US" u="sng" dirty="0"/>
              <a:t> </a:t>
            </a:r>
            <a:r>
              <a:rPr lang="en-US" dirty="0"/>
              <a:t>– It stores all physical file blocks. Block storage maintain at </a:t>
            </a:r>
            <a:r>
              <a:rPr lang="en-US" dirty="0" err="1"/>
              <a:t>DataNode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u="sng" dirty="0"/>
              <a:t>Block Pool</a:t>
            </a:r>
            <a:r>
              <a:rPr lang="en-US" dirty="0"/>
              <a:t> – A Block Pool is a set of blocks that belong to a single namespace. Each </a:t>
            </a:r>
            <a:r>
              <a:rPr lang="en-US" dirty="0" err="1"/>
              <a:t>DataNode</a:t>
            </a:r>
            <a:r>
              <a:rPr lang="en-US" dirty="0"/>
              <a:t> store all the block pools for all </a:t>
            </a:r>
            <a:r>
              <a:rPr lang="en-US" dirty="0" err="1"/>
              <a:t>NameNodes</a:t>
            </a:r>
            <a:r>
              <a:rPr lang="en-US" dirty="0"/>
              <a:t> in the cluster. Each Block Pool is managed independently. This allows a namespace to generate Block IDs for new blocks without the need for coordination with the other namespaces. A </a:t>
            </a:r>
            <a:r>
              <a:rPr lang="en-US" dirty="0" err="1"/>
              <a:t>NameNode</a:t>
            </a:r>
            <a:r>
              <a:rPr lang="en-US" dirty="0"/>
              <a:t> failure does not prevent the </a:t>
            </a:r>
            <a:r>
              <a:rPr lang="en-US" dirty="0" err="1"/>
              <a:t>DataNode</a:t>
            </a:r>
            <a:r>
              <a:rPr lang="en-US" dirty="0"/>
              <a:t> from serving other </a:t>
            </a:r>
            <a:r>
              <a:rPr lang="en-US" dirty="0" err="1"/>
              <a:t>NameNodes</a:t>
            </a:r>
            <a:r>
              <a:rPr lang="en-US" dirty="0"/>
              <a:t> in the cluster.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Gentium Bas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59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2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 useBgFill="1">
        <p:nvSpPr>
          <p:cNvPr id="4" name="Rectangle 3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142875"/>
            <a:ext cx="19812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2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875"/>
            <a:ext cx="97536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 useBgFill="1">
        <p:nvSpPr>
          <p:cNvPr id="3" name="Rectangle 2"/>
          <p:cNvSpPr/>
          <p:nvPr/>
        </p:nvSpPr>
        <p:spPr>
          <a:xfrm>
            <a:off x="76200" y="5181600"/>
            <a:ext cx="685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0" y="5181600"/>
            <a:ext cx="1828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5181600"/>
            <a:ext cx="1752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334000"/>
            <a:ext cx="1752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6200" y="142875"/>
            <a:ext cx="19812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7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7200"/>
            <a:ext cx="9753600" cy="5486400"/>
          </a:xfrm>
          <a:prstGeom prst="rect">
            <a:avLst/>
          </a:prstGeom>
          <a:blipFill>
            <a:blip r:embed="rId2" cstate="print"/>
            <a:srcRect/>
            <a:stretch>
              <a:fillRect l="1" t="8335" r="-1" b="-8335"/>
            </a:stretch>
          </a:blipFill>
        </p:spPr>
        <p:txBody>
          <a:bodyPr wrap="square" lIns="0" tIns="0" rIns="0" bIns="0" rtlCol="0" anchor="t" anchorCtr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077200" y="76200"/>
            <a:ext cx="1676400" cy="457200"/>
          </a:xfrm>
          <a:prstGeom prst="rect">
            <a:avLst/>
          </a:prstGeom>
          <a:blipFill>
            <a:blip r:embed="rId3"/>
            <a:stretch>
              <a:fillRect l="1" t="8335" r="-1" b="-833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821680"/>
          </a:xfrm>
          <a:prstGeom prst="rect">
            <a:avLst/>
          </a:prstGeom>
          <a:blipFill>
            <a:blip r:embed="rId2" cstate="print"/>
            <a:srcRect/>
            <a:stretch>
              <a:fillRect t="192" b="-1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3340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1000" y="0"/>
            <a:ext cx="1752600" cy="609600"/>
          </a:xfrm>
          <a:prstGeom prst="rect">
            <a:avLst/>
          </a:prstGeom>
          <a:blipFill>
            <a:blip r:embed="rId3"/>
            <a:stretch>
              <a:fillRect t="3334" b="-333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</Words>
  <Application>Microsoft Office PowerPoint</Application>
  <PresentationFormat>Custom</PresentationFormat>
  <Paragraphs>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ARCHITECTURE</dc:title>
  <dc:creator>pc</dc:creator>
  <cp:lastModifiedBy>Windows User</cp:lastModifiedBy>
  <cp:revision>18</cp:revision>
  <dcterms:created xsi:type="dcterms:W3CDTF">2018-04-09T16:02:52Z</dcterms:created>
  <dcterms:modified xsi:type="dcterms:W3CDTF">2018-10-02T18:35:42Z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2018-04-09T00:00:00Z</vt:filetime>
  </property>
  <property fmtid="{D5CDD505-2E9C-101B-9397-08002B2CF9AE}" pid="3" name="LastSaved">
    <vt:filetime>2018-04-09T00:00:00Z</vt:filetime>
  </property>
</Properties>
</file>