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76433" autoAdjust="0"/>
  </p:normalViewPr>
  <p:slideViewPr>
    <p:cSldViewPr snapToGrid="0">
      <p:cViewPr>
        <p:scale>
          <a:sx n="75" d="100"/>
          <a:sy n="75" d="100"/>
        </p:scale>
        <p:origin x="33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13T19:39:35.159" idx="1">
    <p:pos x="7226" y="70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2137A-8709-476F-B18C-C6C1BF7C199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4D327-8666-4991-8C41-6E5A34F0F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79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D327-8666-4991-8C41-6E5A34F0FE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43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elvalakshmi.k/viz/CrimeDashboard_17287477009590/Dashboard1" TargetMode="External"/><Relationship Id="rId2" Type="http://schemas.openxmlformats.org/officeDocument/2006/relationships/hyperlink" Target="https://public.tableau.com/app/profile/selvalakshmi.k/viz/NetflixDashboard_17288368111310/Netfli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CrimeDashboard_17287477009590/Dashboard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NetflixDashboard_17286703254290/Netflix" TargetMode="External"/><Relationship Id="rId2" Type="http://schemas.openxmlformats.org/officeDocument/2006/relationships/hyperlink" Target="https://public.tableau.com/views/CrimeDashboard_17287477009590/Dashboard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26AC30-7573-420B-B453-01EFB74EE490}"/>
              </a:ext>
            </a:extLst>
          </p:cNvPr>
          <p:cNvSpPr txBox="1"/>
          <p:nvPr/>
        </p:nvSpPr>
        <p:spPr>
          <a:xfrm>
            <a:off x="2672861" y="398584"/>
            <a:ext cx="6846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  <a:highlight>
                  <a:srgbClr val="800000"/>
                </a:highlight>
                <a:latin typeface="Algerian" panose="04020705040A02060702" pitchFamily="82" charset="0"/>
              </a:rPr>
              <a:t>Tableau</a:t>
            </a:r>
            <a:endParaRPr lang="en-GB" sz="4400" dirty="0">
              <a:solidFill>
                <a:schemeClr val="accent2"/>
              </a:solidFill>
              <a:highlight>
                <a:srgbClr val="800000"/>
              </a:highlight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80D16-F793-4D22-9B7B-F1033570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77" y="1688123"/>
            <a:ext cx="9308123" cy="45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2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Movies &amp;amp; TV shows by Country">
            <a:extLst>
              <a:ext uri="{FF2B5EF4-FFF2-40B4-BE49-F238E27FC236}">
                <a16:creationId xmlns:a16="http://schemas.microsoft.com/office/drawing/2014/main" id="{F97A6558-9A08-4592-A0AA-4E217F4DB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17270"/>
            <a:ext cx="11784330" cy="5772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EF2C3E-E97F-4050-94CC-6AF7A506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68" y="4076607"/>
            <a:ext cx="2324424" cy="1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3CB8A9-266A-47F9-A762-85D89E0F4C8C}"/>
              </a:ext>
            </a:extLst>
          </p:cNvPr>
          <p:cNvSpPr txBox="1"/>
          <p:nvPr/>
        </p:nvSpPr>
        <p:spPr>
          <a:xfrm>
            <a:off x="0" y="228600"/>
            <a:ext cx="1194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Mapping the World of Entertainment for Movies and TV Shows by Country</a:t>
            </a:r>
            <a:endParaRPr lang="en-GB" sz="2400" dirty="0">
              <a:solidFill>
                <a:srgbClr val="FF0000"/>
              </a:solidFill>
              <a:highlight>
                <a:srgbClr val="00000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4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ows per Rating">
            <a:extLst>
              <a:ext uri="{FF2B5EF4-FFF2-40B4-BE49-F238E27FC236}">
                <a16:creationId xmlns:a16="http://schemas.microsoft.com/office/drawing/2014/main" id="{E04C8BCA-1C55-4459-9410-9100C18DE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" y="1085849"/>
            <a:ext cx="11692890" cy="55694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8E6696-9535-464D-8F55-EF226DFF56D5}"/>
              </a:ext>
            </a:extLst>
          </p:cNvPr>
          <p:cNvSpPr txBox="1"/>
          <p:nvPr/>
        </p:nvSpPr>
        <p:spPr>
          <a:xfrm>
            <a:off x="1520190" y="285750"/>
            <a:ext cx="930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Dual Axis Analysis of Shows by Rating</a:t>
            </a:r>
            <a:endParaRPr lang="en-GB" sz="2400" dirty="0">
              <a:solidFill>
                <a:srgbClr val="FF0000"/>
              </a:solidFill>
              <a:highlight>
                <a:srgbClr val="00000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3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AF201F-0365-4C70-98D9-5658067F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66" y="1939921"/>
            <a:ext cx="9402487" cy="4601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7CDBC2-2495-4D0B-8D5A-1F1E2BA155C1}"/>
              </a:ext>
            </a:extLst>
          </p:cNvPr>
          <p:cNvSpPr txBox="1"/>
          <p:nvPr/>
        </p:nvSpPr>
        <p:spPr>
          <a:xfrm>
            <a:off x="1165860" y="514350"/>
            <a:ext cx="91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Area Chart for Distribution of Shows by Cast Members</a:t>
            </a:r>
            <a:endParaRPr lang="en-GB" sz="2400" dirty="0">
              <a:solidFill>
                <a:srgbClr val="FF0000"/>
              </a:solidFill>
              <a:highlight>
                <a:srgbClr val="00000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5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91BA2A-DBB8-41F1-BAA2-11E299ECE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1931670"/>
            <a:ext cx="10401300" cy="4549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B743E1-3369-40D0-A3D6-75B4F95A05E6}"/>
              </a:ext>
            </a:extLst>
          </p:cNvPr>
          <p:cNvSpPr txBox="1"/>
          <p:nvPr/>
        </p:nvSpPr>
        <p:spPr>
          <a:xfrm>
            <a:off x="1005840" y="582930"/>
            <a:ext cx="966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A Circle Bubble Chart Visualization for </a:t>
            </a:r>
            <a:r>
              <a:rPr lang="en-GB" sz="2400" dirty="0">
                <a:solidFill>
                  <a:srgbClr val="FF0000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Shows by Director</a:t>
            </a:r>
          </a:p>
        </p:txBody>
      </p:sp>
    </p:spTree>
    <p:extLst>
      <p:ext uri="{BB962C8B-B14F-4D97-AF65-F5344CB8AC3E}">
        <p14:creationId xmlns:p14="http://schemas.microsoft.com/office/powerpoint/2010/main" val="142321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10D101-5D6E-4A62-9DDD-FE5FC5865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30" y="1640838"/>
            <a:ext cx="10332720" cy="4582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F64FAC-AD64-43FB-93E4-DC8BD08BB7C4}"/>
              </a:ext>
            </a:extLst>
          </p:cNvPr>
          <p:cNvSpPr txBox="1"/>
          <p:nvPr/>
        </p:nvSpPr>
        <p:spPr>
          <a:xfrm>
            <a:off x="857250" y="491490"/>
            <a:ext cx="1042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Distribution of Shows by Category using Bar Chart</a:t>
            </a:r>
            <a:endParaRPr lang="en-GB" sz="2400" dirty="0">
              <a:solidFill>
                <a:srgbClr val="FF0000"/>
              </a:solidFill>
              <a:highlight>
                <a:srgbClr val="00000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51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ovies &amp;amp; TV Shows Distribution">
            <a:extLst>
              <a:ext uri="{FF2B5EF4-FFF2-40B4-BE49-F238E27FC236}">
                <a16:creationId xmlns:a16="http://schemas.microsoft.com/office/drawing/2014/main" id="{745DDAF8-89F2-4321-9CC9-BF6B128DD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463040"/>
            <a:ext cx="7486650" cy="51349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2674F-602A-4852-A822-A09E434598AE}"/>
              </a:ext>
            </a:extLst>
          </p:cNvPr>
          <p:cNvSpPr txBox="1"/>
          <p:nvPr/>
        </p:nvSpPr>
        <p:spPr>
          <a:xfrm>
            <a:off x="1588770" y="365760"/>
            <a:ext cx="901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Analyzing the Distribution of Movies and TV Shows</a:t>
            </a:r>
            <a:endParaRPr lang="en-GB" sz="2400" dirty="0">
              <a:solidFill>
                <a:srgbClr val="FF0000"/>
              </a:solidFill>
              <a:highlight>
                <a:srgbClr val="00000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24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AAB217-A318-4959-8BCC-1F7FF4AD0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1" y="2624025"/>
            <a:ext cx="2734057" cy="23937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4B131E-969D-432F-9103-0A89BD3A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521" y="2624025"/>
            <a:ext cx="7527008" cy="2393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FBBC08-1D7E-4035-867B-87AA93F4F6E5}"/>
              </a:ext>
            </a:extLst>
          </p:cNvPr>
          <p:cNvSpPr txBox="1"/>
          <p:nvPr/>
        </p:nvSpPr>
        <p:spPr>
          <a:xfrm>
            <a:off x="1965960" y="948690"/>
            <a:ext cx="752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Key Content Attributes</a:t>
            </a:r>
          </a:p>
        </p:txBody>
      </p:sp>
    </p:spTree>
    <p:extLst>
      <p:ext uri="{BB962C8B-B14F-4D97-AF65-F5344CB8AC3E}">
        <p14:creationId xmlns:p14="http://schemas.microsoft.com/office/powerpoint/2010/main" val="102977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F1F7CC-4F3D-4869-8BFA-0CA1060DB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005840"/>
            <a:ext cx="11601450" cy="5690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34C6C3-554D-463C-A7FC-0860A23BF36A}"/>
              </a:ext>
            </a:extLst>
          </p:cNvPr>
          <p:cNvSpPr txBox="1"/>
          <p:nvPr/>
        </p:nvSpPr>
        <p:spPr>
          <a:xfrm>
            <a:off x="2251710" y="25146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Netflix Analytics Dashboard</a:t>
            </a:r>
          </a:p>
        </p:txBody>
      </p:sp>
    </p:spTree>
    <p:extLst>
      <p:ext uri="{BB962C8B-B14F-4D97-AF65-F5344CB8AC3E}">
        <p14:creationId xmlns:p14="http://schemas.microsoft.com/office/powerpoint/2010/main" val="228726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F1DF-4F70-4246-8FD0-6F60B419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LINK FOR ACCESS THE DASHBOARD</a:t>
            </a:r>
            <a:endParaRPr lang="en-GB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0C428-2090-44B1-A84F-73B3AB489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the URL for the dashboard that I published for public access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https://public.tableau.com/app/profile/selvalakshmi.k/viz/NetflixDashboard_17288368111310/Netflix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https://public.tableau.com/app/profile/selvalakshmi.k/viz/CrimeDashboard_17287477009590/Dashboard1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AE4A1-1826-40F1-8BC3-9C4B241DCAB4}"/>
              </a:ext>
            </a:extLst>
          </p:cNvPr>
          <p:cNvSpPr txBox="1"/>
          <p:nvPr/>
        </p:nvSpPr>
        <p:spPr>
          <a:xfrm>
            <a:off x="9224010" y="5126534"/>
            <a:ext cx="2967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odoni MT Black" panose="02070A03080606020203" pitchFamily="18" charset="0"/>
              </a:rPr>
              <a:t>Thankyou,</a:t>
            </a:r>
          </a:p>
          <a:p>
            <a:r>
              <a:rPr lang="en-US" dirty="0">
                <a:solidFill>
                  <a:srgbClr val="002060"/>
                </a:solidFill>
                <a:latin typeface="Bodoni MT Black" panose="02070A03080606020203" pitchFamily="18" charset="0"/>
              </a:rPr>
              <a:t>Selvalakshmi..</a:t>
            </a:r>
            <a:endParaRPr lang="en-GB" dirty="0">
              <a:solidFill>
                <a:srgbClr val="002060"/>
              </a:solidFill>
              <a:latin typeface="Bodoni MT Black" panose="02070A03080606020203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87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8FAD1E0-326C-42AB-8ECD-AF65F07DB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01727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highlight>
                  <a:srgbClr val="800000"/>
                </a:highlight>
                <a:latin typeface="Algerian" panose="04020705040A02060702" pitchFamily="8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CRIME  Analysis</a:t>
            </a:r>
            <a:endParaRPr lang="en-us" dirty="0">
              <a:solidFill>
                <a:schemeClr val="accent2"/>
              </a:solidFill>
              <a:highlight>
                <a:srgbClr val="800000"/>
              </a:highlight>
              <a:latin typeface="Algerian" panose="04020705040A02060702" pitchFamily="8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0AAC3-6266-4405-ACB6-25A461920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9967"/>
            <a:ext cx="12192000" cy="5377801"/>
          </a:xfrm>
          <a:prstGeom prst="rect">
            <a:avLst/>
          </a:prstGeom>
        </p:spPr>
      </p:pic>
      <p:sp>
        <p:nvSpPr>
          <p:cNvPr id="3" name="slide1">
            <a:extLst>
              <a:ext uri="{FF2B5EF4-FFF2-40B4-BE49-F238E27FC236}">
                <a16:creationId xmlns:a16="http://schemas.microsoft.com/office/drawing/2014/main" id="{092F153D-F328-436A-9766-0C69660E8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" y="988710"/>
            <a:ext cx="11201400" cy="4394821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Algerian" panose="04020705040A02060702" pitchFamily="82" charset="0"/>
              </a:rPr>
              <a:t>DATASET</a:t>
            </a:r>
            <a:endParaRPr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atewise Victim and Perpetrator">
            <a:extLst>
              <a:ext uri="{FF2B5EF4-FFF2-40B4-BE49-F238E27FC236}">
                <a16:creationId xmlns:a16="http://schemas.microsoft.com/office/drawing/2014/main" id="{0632F18D-F774-4801-AA54-539788242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1" y="1107593"/>
            <a:ext cx="10855884" cy="560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E9827-D391-4181-B5AD-3A63C9E6705A}"/>
              </a:ext>
            </a:extLst>
          </p:cNvPr>
          <p:cNvSpPr txBox="1"/>
          <p:nvPr/>
        </p:nvSpPr>
        <p:spPr>
          <a:xfrm>
            <a:off x="982980" y="354330"/>
            <a:ext cx="1037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highlight>
                  <a:srgbClr val="800000"/>
                </a:highlight>
                <a:latin typeface="Algerian" panose="04020705040A02060702" pitchFamily="82" charset="0"/>
              </a:rPr>
              <a:t>Geographical Insights into Victims and Perpetrators by State</a:t>
            </a:r>
            <a:endParaRPr lang="en-GB" sz="2400" dirty="0">
              <a:solidFill>
                <a:schemeClr val="accent2"/>
              </a:solidFill>
              <a:highlight>
                <a:srgbClr val="800000"/>
              </a:highlight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9B539-5835-4BC9-9F7A-9BBC58A3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654" y="4736027"/>
            <a:ext cx="233395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atewise Analysis of Weapon">
            <a:extLst>
              <a:ext uri="{FF2B5EF4-FFF2-40B4-BE49-F238E27FC236}">
                <a16:creationId xmlns:a16="http://schemas.microsoft.com/office/drawing/2014/main" id="{61E65BCE-B289-4A2E-8FEB-03E449C7B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7" y="1090246"/>
            <a:ext cx="10351477" cy="5791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38BFB-6A7B-49E3-BC45-781CC56B1311}"/>
              </a:ext>
            </a:extLst>
          </p:cNvPr>
          <p:cNvSpPr txBox="1"/>
          <p:nvPr/>
        </p:nvSpPr>
        <p:spPr>
          <a:xfrm>
            <a:off x="1078523" y="316523"/>
            <a:ext cx="10609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  <a:highlight>
                  <a:srgbClr val="800000"/>
                </a:highlight>
                <a:latin typeface="Algerian" panose="04020705040A02060702" pitchFamily="82" charset="0"/>
              </a:rPr>
              <a:t>Bubble Chart for </a:t>
            </a:r>
            <a:r>
              <a:rPr lang="en-US" sz="2400" dirty="0">
                <a:solidFill>
                  <a:schemeClr val="accent2"/>
                </a:solidFill>
                <a:highlight>
                  <a:srgbClr val="800000"/>
                </a:highlight>
                <a:latin typeface="Algerian" panose="04020705040A02060702" pitchFamily="82" charset="0"/>
              </a:rPr>
              <a:t>Examining Weapon Types Used in Crime by State</a:t>
            </a:r>
            <a:endParaRPr lang="en-GB" sz="2400" dirty="0">
              <a:solidFill>
                <a:schemeClr val="accent2"/>
              </a:solidFill>
              <a:highlight>
                <a:srgbClr val="80000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st Frequent Crimes">
            <a:extLst>
              <a:ext uri="{FF2B5EF4-FFF2-40B4-BE49-F238E27FC236}">
                <a16:creationId xmlns:a16="http://schemas.microsoft.com/office/drawing/2014/main" id="{81B0386B-A2E8-4E9E-B4C2-1D91F9F60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3" y="1348153"/>
            <a:ext cx="10750060" cy="5732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DB7AA4-3C49-4B01-84C5-3755616E1326}"/>
              </a:ext>
            </a:extLst>
          </p:cNvPr>
          <p:cNvSpPr txBox="1"/>
          <p:nvPr/>
        </p:nvSpPr>
        <p:spPr>
          <a:xfrm>
            <a:off x="973015" y="257908"/>
            <a:ext cx="999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highlight>
                  <a:srgbClr val="800000"/>
                </a:highlight>
                <a:latin typeface="Algerian" panose="04020705040A02060702" pitchFamily="82" charset="0"/>
              </a:rPr>
              <a:t>Pie Chart for Most Common Crimes Visualizing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Frequent Crime Locations">
            <a:extLst>
              <a:ext uri="{FF2B5EF4-FFF2-40B4-BE49-F238E27FC236}">
                <a16:creationId xmlns:a16="http://schemas.microsoft.com/office/drawing/2014/main" id="{12131B87-305A-49BA-BCBA-AB2637840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5" y="832338"/>
            <a:ext cx="11896902" cy="58380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154B3A-08C2-4B18-834C-B64621F44011}"/>
              </a:ext>
            </a:extLst>
          </p:cNvPr>
          <p:cNvSpPr txBox="1"/>
          <p:nvPr/>
        </p:nvSpPr>
        <p:spPr>
          <a:xfrm>
            <a:off x="1078523" y="187569"/>
            <a:ext cx="9073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highlight>
                  <a:srgbClr val="800000"/>
                </a:highlight>
                <a:latin typeface="Algerian" panose="04020705040A02060702" pitchFamily="82" charset="0"/>
              </a:rPr>
              <a:t>Tree Map for Identifying High-Frequency Crime Areas</a:t>
            </a:r>
            <a:endParaRPr lang="en-GB" sz="2400" dirty="0">
              <a:solidFill>
                <a:schemeClr val="accent2"/>
              </a:solidFill>
              <a:highlight>
                <a:srgbClr val="80000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rime Distribution Across the Month">
            <a:extLst>
              <a:ext uri="{FF2B5EF4-FFF2-40B4-BE49-F238E27FC236}">
                <a16:creationId xmlns:a16="http://schemas.microsoft.com/office/drawing/2014/main" id="{ADB727F1-B7E4-4EA7-8E62-DD6E32AFE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5" y="1477107"/>
            <a:ext cx="10269416" cy="54629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059EC3-D679-411F-AAC0-F59E29451729}"/>
              </a:ext>
            </a:extLst>
          </p:cNvPr>
          <p:cNvSpPr txBox="1"/>
          <p:nvPr/>
        </p:nvSpPr>
        <p:spPr>
          <a:xfrm>
            <a:off x="211015" y="269631"/>
            <a:ext cx="11816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highlight>
                  <a:srgbClr val="800000"/>
                </a:highlight>
                <a:latin typeface="Algerian" panose="04020705040A02060702" pitchFamily="82" charset="0"/>
              </a:rPr>
              <a:t>Dual Axis Analysis of Monthly Crime Distribution using Bar and Line Chart</a:t>
            </a:r>
            <a:endParaRPr lang="en-GB" sz="2400" dirty="0">
              <a:solidFill>
                <a:schemeClr val="accent2"/>
              </a:solidFill>
              <a:highlight>
                <a:srgbClr val="80000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2FFF1299-3134-4604-9C4C-55FE83436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" y="1184030"/>
            <a:ext cx="11875477" cy="5627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E7843B-46B5-4AA7-B112-E42CD56D2A54}"/>
              </a:ext>
            </a:extLst>
          </p:cNvPr>
          <p:cNvSpPr txBox="1"/>
          <p:nvPr/>
        </p:nvSpPr>
        <p:spPr>
          <a:xfrm>
            <a:off x="1735015" y="339969"/>
            <a:ext cx="9073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2"/>
                </a:solidFill>
                <a:highlight>
                  <a:srgbClr val="800000"/>
                </a:highlight>
                <a:latin typeface="Algerian" panose="04020705040A02060702" pitchFamily="82" charset="0"/>
              </a:rPr>
              <a:t>Crime Insights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9868F2D-C314-40A0-91F6-EB9BC766E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1"/>
            <a:ext cx="9144000" cy="11201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Algerian" panose="04020705040A02060702" pitchFamily="8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Netflix  Analysis</a:t>
            </a:r>
            <a:endParaRPr lang="en-us" dirty="0">
              <a:solidFill>
                <a:srgbClr val="FF0000"/>
              </a:solidFill>
              <a:highlight>
                <a:srgbClr val="000000"/>
              </a:highligh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EBB4C-FD50-4AC9-BAFB-56C2359B0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0200"/>
            <a:ext cx="12192000" cy="5063490"/>
          </a:xfrm>
          <a:prstGeom prst="rect">
            <a:avLst/>
          </a:prstGeom>
        </p:spPr>
      </p:pic>
      <p:sp>
        <p:nvSpPr>
          <p:cNvPr id="3" name="slide1">
            <a:extLst>
              <a:ext uri="{FF2B5EF4-FFF2-40B4-BE49-F238E27FC236}">
                <a16:creationId xmlns:a16="http://schemas.microsoft.com/office/drawing/2014/main" id="{DBCD510F-CC1E-4A39-953E-F57B45E84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150" y="1223010"/>
            <a:ext cx="2583180" cy="37719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2"/>
                </a:solidFill>
                <a:latin typeface="Algerian" panose="04020705040A02060702" pitchFamily="82" charset="0"/>
              </a:rPr>
              <a:t>DATASET</a:t>
            </a:r>
            <a:endParaRPr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7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183</Words>
  <Application>Microsoft Office PowerPoint</Application>
  <PresentationFormat>Widescreen</PresentationFormat>
  <Paragraphs>28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Bodoni MT Black</vt:lpstr>
      <vt:lpstr>Calibri</vt:lpstr>
      <vt:lpstr>Calibri Light</vt:lpstr>
      <vt:lpstr>Office Theme</vt:lpstr>
      <vt:lpstr>PowerPoint Presentation</vt:lpstr>
      <vt:lpstr>CRIME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Netflix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FOR ACCESS THE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Dashboard</dc:title>
  <dc:creator>ADMIN</dc:creator>
  <cp:lastModifiedBy>ADMIN</cp:lastModifiedBy>
  <cp:revision>23</cp:revision>
  <dcterms:created xsi:type="dcterms:W3CDTF">2024-10-13T10:12:56Z</dcterms:created>
  <dcterms:modified xsi:type="dcterms:W3CDTF">2024-10-14T06:37:02Z</dcterms:modified>
</cp:coreProperties>
</file>