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9379" y="7035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10387963" y="93786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8625059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9379" y="14069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2057400"/>
            <a:ext cx="10320655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DFDFD"/>
                </a:solidFill>
                <a:latin typeface="Tahoma"/>
                <a:cs typeface="Tahoma"/>
              </a:rPr>
              <a:t>Hand</a:t>
            </a:r>
            <a:r>
              <a:rPr sz="5400" b="1" spc="-13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5400" b="1" spc="-434" dirty="0">
                <a:solidFill>
                  <a:srgbClr val="FDFDFD"/>
                </a:solidFill>
                <a:latin typeface="Tahoma"/>
                <a:cs typeface="Tahoma"/>
              </a:rPr>
              <a:t>Written</a:t>
            </a:r>
            <a:r>
              <a:rPr sz="5400" b="1" spc="-4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5400" b="1">
                <a:solidFill>
                  <a:srgbClr val="FDFDFD"/>
                </a:solidFill>
                <a:latin typeface="Tahoma"/>
                <a:cs typeface="Tahoma"/>
              </a:rPr>
              <a:t>Model</a:t>
            </a:r>
            <a:r>
              <a:rPr sz="5400" b="1" spc="-75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5400" b="1" spc="-280" smtClean="0">
                <a:solidFill>
                  <a:srgbClr val="FDFDFD"/>
                </a:solidFill>
                <a:latin typeface="Tahoma"/>
                <a:cs typeface="Tahoma"/>
              </a:rPr>
              <a:t>Using</a:t>
            </a:r>
            <a:r>
              <a:rPr sz="5400" b="1" spc="-100" smtClean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endParaRPr lang="en-US" sz="5400" b="1" spc="-100" dirty="0" smtClean="0">
              <a:solidFill>
                <a:srgbClr val="FDFDFD"/>
              </a:solidFill>
              <a:latin typeface="Tahoma"/>
              <a:cs typeface="Tahoma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b="1" spc="170" smtClean="0">
                <a:solidFill>
                  <a:srgbClr val="FDFDFD"/>
                </a:solidFill>
                <a:latin typeface="Tahoma"/>
                <a:cs typeface="Tahoma"/>
              </a:rPr>
              <a:t>GAN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86800" y="4648200"/>
            <a:ext cx="2921103" cy="171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Done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by,</a:t>
            </a:r>
            <a:endParaRPr sz="1200">
              <a:latin typeface="Verdana"/>
              <a:cs typeface="Verdana"/>
            </a:endParaRPr>
          </a:p>
          <a:p>
            <a:pPr marL="469900" marR="1178560" algn="l">
              <a:lnSpc>
                <a:spcPts val="2330"/>
              </a:lnSpc>
              <a:spcBef>
                <a:spcPts val="220"/>
              </a:spcBef>
            </a:pPr>
            <a:r>
              <a:rPr lang="en-US" sz="1200" spc="-55" dirty="0" err="1" smtClean="0">
                <a:solidFill>
                  <a:srgbClr val="FFFFFF"/>
                </a:solidFill>
                <a:latin typeface="Verdana"/>
                <a:cs typeface="Verdana"/>
              </a:rPr>
              <a:t>Selvam</a:t>
            </a:r>
            <a:r>
              <a:rPr lang="en-US" sz="1200" spc="-55" dirty="0" smtClean="0">
                <a:solidFill>
                  <a:srgbClr val="FFFFFF"/>
                </a:solidFill>
                <a:latin typeface="Verdana"/>
                <a:cs typeface="Verdana"/>
              </a:rPr>
              <a:t> s</a:t>
            </a:r>
            <a:endParaRPr lang="en-US" sz="1200" spc="-55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469900" marR="1178560">
              <a:lnSpc>
                <a:spcPts val="2330"/>
              </a:lnSpc>
              <a:spcBef>
                <a:spcPts val="220"/>
              </a:spcBef>
            </a:pPr>
            <a:r>
              <a:rPr sz="1200" spc="-105" smtClean="0">
                <a:solidFill>
                  <a:srgbClr val="FFFFFF"/>
                </a:solidFill>
                <a:latin typeface="Verdana"/>
                <a:cs typeface="Verdana"/>
              </a:rPr>
              <a:t>2109212050</a:t>
            </a:r>
            <a: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  <a:t>47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65"/>
              </a:spcBef>
            </a:pPr>
            <a:r>
              <a:rPr sz="1200" spc="-22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2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3rd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Year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Loyola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Institute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Palanchur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Chennai-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123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901" y="740747"/>
            <a:ext cx="3606899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25" dirty="0"/>
              <a:t>ALGORITHM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00" y="1447800"/>
            <a:ext cx="9692640" cy="4535216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45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Initialization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Initialize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weights.</a:t>
            </a:r>
            <a:endParaRPr sz="14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90" dirty="0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r>
              <a:rPr sz="1400" b="1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Loop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fixed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epochs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until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convergence: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Sample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dataset.</a:t>
            </a:r>
            <a:endParaRPr sz="1400">
              <a:latin typeface="Verdana"/>
              <a:cs typeface="Verdana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700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noise vectors.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discriminator: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loss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weights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minimize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loss.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generator: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current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weights.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loss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discriminator's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response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weights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maximize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discriminator's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error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7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85"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1371600"/>
            <a:ext cx="10172700" cy="3553537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9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Serialization:</a:t>
            </a:r>
            <a:endParaRPr sz="1800">
              <a:latin typeface="Verdana"/>
              <a:cs typeface="Verdana"/>
            </a:endParaRPr>
          </a:p>
          <a:p>
            <a:pPr marL="755015" marR="658495" lvl="1" indent="-285750">
              <a:lnSpc>
                <a:spcPts val="1730"/>
              </a:lnSpc>
              <a:spcBef>
                <a:spcPts val="102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Serialize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suitable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deployment,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TensorFlow's 	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SavedModel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PyTorch's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.pt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format.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Setup:</a:t>
            </a:r>
            <a:endParaRPr sz="1800">
              <a:latin typeface="Verdana"/>
              <a:cs typeface="Verdana"/>
            </a:endParaRPr>
          </a:p>
          <a:p>
            <a:pPr marL="755015" marR="169545" lvl="1" indent="-285750">
              <a:lnSpc>
                <a:spcPts val="1730"/>
              </a:lnSpc>
              <a:spcBef>
                <a:spcPts val="101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necessary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dependencies,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including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the 	</a:t>
            </a:r>
            <a:r>
              <a:rPr sz="1600" spc="10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framework,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runtime,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libraries.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Development:</a:t>
            </a:r>
            <a:endParaRPr sz="1800">
              <a:latin typeface="Verdana"/>
              <a:cs typeface="Verdana"/>
            </a:endParaRPr>
          </a:p>
          <a:p>
            <a:pPr marL="755015" marR="5080" lvl="1" indent="-285750">
              <a:lnSpc>
                <a:spcPts val="1730"/>
              </a:lnSpc>
              <a:spcBef>
                <a:spcPts val="1019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Develop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(Application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Interface)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interacting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model.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This 	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implemented</a:t>
            </a:r>
            <a:r>
              <a:rPr sz="16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frameworks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Flask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Django.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7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85"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1219200"/>
            <a:ext cx="10259060" cy="45140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Serving: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serialized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server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cloud-based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capable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requests.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done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AWS</a:t>
            </a:r>
            <a:r>
              <a:rPr sz="12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Lambda,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Google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Functions,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dedicated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servers.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Scalability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Optimization: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handle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varying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levels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demand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scaling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resources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dynamically.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optimizing</a:t>
            </a:r>
            <a:r>
              <a:rPr sz="12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loading,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batching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 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requests,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utilizing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acceleration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possible.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2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Maintenance: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Implement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tools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track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health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system.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Continuously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monitor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errors,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latency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Verdana"/>
                <a:cs typeface="Verdana"/>
              </a:rPr>
              <a:t>issues,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metrics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them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promptly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regular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maintenance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updates.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Applications:</a:t>
            </a:r>
            <a:endParaRPr sz="1200">
              <a:latin typeface="Verdana"/>
              <a:cs typeface="Verdana"/>
            </a:endParaRPr>
          </a:p>
          <a:p>
            <a:pPr marL="756285" marR="22225" lvl="1" indent="-287020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Integrate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2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needed,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systems,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tools, or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platforms.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228607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30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800" y="1219200"/>
            <a:ext cx="11461751" cy="3741420"/>
            <a:chOff x="362711" y="2505519"/>
            <a:chExt cx="11461750" cy="37414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711" y="2505519"/>
              <a:ext cx="11461750" cy="37411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575" y="2560320"/>
              <a:ext cx="11356848" cy="36362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228607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30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0600" y="1295400"/>
            <a:ext cx="10133331" cy="4320540"/>
            <a:chOff x="1027175" y="2286063"/>
            <a:chExt cx="10133330" cy="4320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175" y="2286063"/>
              <a:ext cx="10132822" cy="43202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39" y="2340864"/>
              <a:ext cx="10027920" cy="42153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7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CONCLUSION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00" y="1219200"/>
            <a:ext cx="10305415" cy="276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conclusion,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Generative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(GANs)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offers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promising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solution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realistic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text.</a:t>
            </a:r>
            <a:endParaRPr sz="1800">
              <a:latin typeface="Verdana"/>
              <a:cs typeface="Verdana"/>
            </a:endParaRPr>
          </a:p>
          <a:p>
            <a:pPr marL="356870" marR="218440" indent="-34480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leveraging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advanced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optimizing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resources,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optical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character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(OCR)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accuracy,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facilitate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analysis,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drive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innovation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domains.</a:t>
            </a:r>
            <a:endParaRPr sz="1800">
              <a:latin typeface="Verdana"/>
              <a:cs typeface="Verdana"/>
            </a:endParaRPr>
          </a:p>
          <a:p>
            <a:pPr marL="356870" marR="398145" indent="-344805" algn="just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continued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research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development,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Generation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potential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revolutionize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interact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enable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possibilities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artificial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intelligence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applications.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7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50" dirty="0"/>
              <a:t>REFERENCES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762000" y="914401"/>
            <a:ext cx="10871200" cy="3444337"/>
          </a:xfrm>
          <a:prstGeom prst="rect">
            <a:avLst/>
          </a:prstGeom>
        </p:spPr>
        <p:txBody>
          <a:bodyPr vert="horz" wrap="square" lIns="0" tIns="236026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2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10" dirty="0"/>
              <a:t>"Deep</a:t>
            </a:r>
            <a:r>
              <a:rPr sz="2000" spc="-114" dirty="0"/>
              <a:t> </a:t>
            </a:r>
            <a:r>
              <a:rPr sz="2000" spc="-70" dirty="0"/>
              <a:t>Learning"</a:t>
            </a:r>
            <a:r>
              <a:rPr sz="2000" spc="-140" dirty="0"/>
              <a:t> </a:t>
            </a:r>
            <a:r>
              <a:rPr sz="2000" dirty="0"/>
              <a:t>by</a:t>
            </a:r>
            <a:r>
              <a:rPr sz="2000" spc="-125" dirty="0"/>
              <a:t> </a:t>
            </a:r>
            <a:r>
              <a:rPr sz="2000" spc="-80" dirty="0"/>
              <a:t>Ian</a:t>
            </a:r>
            <a:r>
              <a:rPr sz="2000" spc="-155" dirty="0"/>
              <a:t> </a:t>
            </a:r>
            <a:r>
              <a:rPr sz="2000" dirty="0"/>
              <a:t>Goodfellow,</a:t>
            </a:r>
            <a:r>
              <a:rPr sz="2000" spc="-80" dirty="0"/>
              <a:t> </a:t>
            </a:r>
            <a:r>
              <a:rPr sz="2000" spc="-40" dirty="0"/>
              <a:t>Yoshua</a:t>
            </a:r>
            <a:r>
              <a:rPr sz="2000" spc="-120" dirty="0"/>
              <a:t> </a:t>
            </a:r>
            <a:r>
              <a:rPr sz="2000" spc="-45" dirty="0"/>
              <a:t>Bengio,</a:t>
            </a:r>
            <a:r>
              <a:rPr sz="2000" spc="-105" dirty="0"/>
              <a:t> </a:t>
            </a:r>
            <a:r>
              <a:rPr sz="2000" spc="65" dirty="0"/>
              <a:t>and</a:t>
            </a:r>
            <a:r>
              <a:rPr sz="2000" spc="-125" dirty="0"/>
              <a:t> </a:t>
            </a:r>
            <a:r>
              <a:rPr sz="2000" dirty="0"/>
              <a:t>Aaron</a:t>
            </a:r>
            <a:r>
              <a:rPr sz="2000" spc="-10" dirty="0"/>
              <a:t> Courville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30" dirty="0"/>
              <a:t>"Generative</a:t>
            </a:r>
            <a:r>
              <a:rPr sz="2000" spc="-95" dirty="0"/>
              <a:t> </a:t>
            </a:r>
            <a:r>
              <a:rPr sz="2000" spc="60" dirty="0"/>
              <a:t>Deep</a:t>
            </a:r>
            <a:r>
              <a:rPr sz="2000" spc="-95" dirty="0"/>
              <a:t> </a:t>
            </a:r>
            <a:r>
              <a:rPr sz="2000" spc="-70" dirty="0"/>
              <a:t>Learning:</a:t>
            </a:r>
            <a:r>
              <a:rPr sz="2000" spc="-145" dirty="0"/>
              <a:t> </a:t>
            </a:r>
            <a:r>
              <a:rPr sz="2000" spc="-10" dirty="0"/>
              <a:t>Teaching</a:t>
            </a:r>
            <a:r>
              <a:rPr sz="2000" spc="-125" dirty="0"/>
              <a:t> </a:t>
            </a:r>
            <a:r>
              <a:rPr sz="2000" dirty="0"/>
              <a:t>Machines</a:t>
            </a:r>
            <a:r>
              <a:rPr sz="2000" spc="-155" dirty="0"/>
              <a:t> </a:t>
            </a:r>
            <a:r>
              <a:rPr sz="2000" dirty="0"/>
              <a:t>to</a:t>
            </a:r>
            <a:r>
              <a:rPr sz="2000" spc="-75" dirty="0"/>
              <a:t> </a:t>
            </a:r>
            <a:r>
              <a:rPr sz="2000" spc="-60" dirty="0"/>
              <a:t>Paint,</a:t>
            </a:r>
            <a:r>
              <a:rPr sz="2000" spc="-120" dirty="0"/>
              <a:t> </a:t>
            </a:r>
            <a:r>
              <a:rPr sz="2000" spc="-114" dirty="0"/>
              <a:t>Write,</a:t>
            </a:r>
            <a:r>
              <a:rPr sz="2000" spc="-30" dirty="0"/>
              <a:t> </a:t>
            </a:r>
            <a:r>
              <a:rPr sz="2000" dirty="0"/>
              <a:t>Compose,</a:t>
            </a:r>
            <a:r>
              <a:rPr sz="2000" spc="-65" dirty="0"/>
              <a:t> </a:t>
            </a:r>
            <a:r>
              <a:rPr sz="2000" spc="65" dirty="0"/>
              <a:t>and</a:t>
            </a:r>
            <a:r>
              <a:rPr sz="2000" spc="-105" dirty="0"/>
              <a:t> </a:t>
            </a:r>
            <a:r>
              <a:rPr sz="2000" spc="-90" dirty="0"/>
              <a:t>Play"</a:t>
            </a:r>
            <a:r>
              <a:rPr sz="2000" spc="-75" dirty="0"/>
              <a:t> </a:t>
            </a:r>
            <a:r>
              <a:rPr sz="2000" spc="-25" dirty="0"/>
              <a:t>by</a:t>
            </a:r>
          </a:p>
          <a:p>
            <a:pPr marL="356870">
              <a:lnSpc>
                <a:spcPct val="100000"/>
              </a:lnSpc>
            </a:pPr>
            <a:r>
              <a:rPr sz="2000" dirty="0"/>
              <a:t>David</a:t>
            </a:r>
            <a:r>
              <a:rPr sz="2000" spc="-155" dirty="0"/>
              <a:t> </a:t>
            </a:r>
            <a:r>
              <a:rPr sz="2000" spc="-10" dirty="0"/>
              <a:t>Foster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105" dirty="0"/>
              <a:t>"Hands-</a:t>
            </a:r>
            <a:r>
              <a:rPr sz="2000" dirty="0"/>
              <a:t>On</a:t>
            </a:r>
            <a:r>
              <a:rPr sz="2000" spc="-75" dirty="0"/>
              <a:t> </a:t>
            </a:r>
            <a:r>
              <a:rPr sz="2000" dirty="0"/>
              <a:t>Generative</a:t>
            </a:r>
            <a:r>
              <a:rPr sz="2000" spc="-100" dirty="0"/>
              <a:t> </a:t>
            </a:r>
            <a:r>
              <a:rPr sz="2000" spc="-50" dirty="0"/>
              <a:t>Adversarial</a:t>
            </a:r>
            <a:r>
              <a:rPr sz="2000" spc="-20" dirty="0"/>
              <a:t> </a:t>
            </a:r>
            <a:r>
              <a:rPr sz="2000" spc="-80" dirty="0"/>
              <a:t>Networks</a:t>
            </a:r>
            <a:r>
              <a:rPr sz="2000" spc="-105" dirty="0"/>
              <a:t> </a:t>
            </a:r>
            <a:r>
              <a:rPr sz="2000" spc="-75" dirty="0"/>
              <a:t>with</a:t>
            </a:r>
            <a:r>
              <a:rPr sz="2000" spc="-60" dirty="0"/>
              <a:t> </a:t>
            </a:r>
            <a:r>
              <a:rPr sz="2000" spc="-70" dirty="0"/>
              <a:t>PyTorch</a:t>
            </a:r>
            <a:r>
              <a:rPr sz="2000" spc="-95" dirty="0"/>
              <a:t> </a:t>
            </a:r>
            <a:r>
              <a:rPr sz="2000" spc="-215" dirty="0"/>
              <a:t>1.x:</a:t>
            </a:r>
            <a:r>
              <a:rPr sz="2000" spc="-100" dirty="0"/>
              <a:t> </a:t>
            </a:r>
            <a:r>
              <a:rPr sz="2000" spc="-65" dirty="0"/>
              <a:t>Implement</a:t>
            </a:r>
            <a:r>
              <a:rPr sz="2000" spc="-85" dirty="0"/>
              <a:t> </a:t>
            </a:r>
            <a:r>
              <a:rPr sz="2000" spc="-100" dirty="0"/>
              <a:t>next-</a:t>
            </a:r>
            <a:r>
              <a:rPr sz="2000" spc="-10" dirty="0"/>
              <a:t>generation</a:t>
            </a:r>
          </a:p>
          <a:p>
            <a:pPr marL="356870">
              <a:lnSpc>
                <a:spcPct val="100000"/>
              </a:lnSpc>
            </a:pPr>
            <a:r>
              <a:rPr sz="2000" spc="-45" dirty="0"/>
              <a:t>neural</a:t>
            </a:r>
            <a:r>
              <a:rPr sz="2000" spc="-135" dirty="0"/>
              <a:t> </a:t>
            </a:r>
            <a:r>
              <a:rPr sz="2000" spc="-80" dirty="0"/>
              <a:t>networks</a:t>
            </a:r>
            <a:r>
              <a:rPr sz="2000" spc="-114" dirty="0"/>
              <a:t> </a:t>
            </a:r>
            <a:r>
              <a:rPr sz="2000" spc="-10" dirty="0"/>
              <a:t>to</a:t>
            </a:r>
            <a:r>
              <a:rPr sz="2000" spc="-114" dirty="0"/>
              <a:t> </a:t>
            </a:r>
            <a:r>
              <a:rPr sz="2000" spc="-30" dirty="0"/>
              <a:t>build</a:t>
            </a:r>
            <a:r>
              <a:rPr sz="2000" spc="-145" dirty="0"/>
              <a:t> </a:t>
            </a:r>
            <a:r>
              <a:rPr sz="2000" spc="-30" dirty="0"/>
              <a:t>powerful</a:t>
            </a:r>
            <a:r>
              <a:rPr sz="2000" spc="-110" dirty="0"/>
              <a:t> </a:t>
            </a:r>
            <a:r>
              <a:rPr sz="2000" dirty="0"/>
              <a:t>GAN</a:t>
            </a:r>
            <a:r>
              <a:rPr sz="2000" spc="-25" dirty="0"/>
              <a:t> </a:t>
            </a:r>
            <a:r>
              <a:rPr sz="2000" spc="-35" dirty="0"/>
              <a:t>models</a:t>
            </a:r>
            <a:r>
              <a:rPr sz="2000" spc="-70" dirty="0"/>
              <a:t> </a:t>
            </a:r>
            <a:r>
              <a:rPr sz="2000" spc="-80" dirty="0"/>
              <a:t>using</a:t>
            </a:r>
            <a:r>
              <a:rPr sz="2000" spc="-120" dirty="0"/>
              <a:t> </a:t>
            </a:r>
            <a:r>
              <a:rPr sz="2000" spc="-85" dirty="0"/>
              <a:t>Python"</a:t>
            </a:r>
            <a:r>
              <a:rPr sz="2000" spc="-114" dirty="0"/>
              <a:t> </a:t>
            </a:r>
            <a:r>
              <a:rPr sz="2000" dirty="0"/>
              <a:t>by</a:t>
            </a:r>
            <a:r>
              <a:rPr sz="2000" spc="-114" dirty="0"/>
              <a:t> </a:t>
            </a:r>
            <a:r>
              <a:rPr sz="2000" spc="-30" dirty="0"/>
              <a:t>Stefano</a:t>
            </a:r>
            <a:r>
              <a:rPr sz="2000" spc="-40" dirty="0"/>
              <a:t> </a:t>
            </a:r>
            <a:r>
              <a:rPr sz="2000" spc="-10" dirty="0"/>
              <a:t>Vanazzi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65" dirty="0"/>
              <a:t>"GANs</a:t>
            </a:r>
            <a:r>
              <a:rPr sz="2000" spc="-10" dirty="0"/>
              <a:t> </a:t>
            </a:r>
            <a:r>
              <a:rPr sz="2000" spc="-90" dirty="0"/>
              <a:t>in</a:t>
            </a:r>
            <a:r>
              <a:rPr sz="2000" spc="-165" dirty="0"/>
              <a:t> </a:t>
            </a:r>
            <a:r>
              <a:rPr sz="2000" spc="-30" dirty="0"/>
              <a:t>Action: </a:t>
            </a:r>
            <a:r>
              <a:rPr sz="2000" spc="60" dirty="0"/>
              <a:t>Deep</a:t>
            </a:r>
            <a:r>
              <a:rPr sz="2000" spc="-145" dirty="0"/>
              <a:t> </a:t>
            </a:r>
            <a:r>
              <a:rPr sz="2000" spc="-40" dirty="0"/>
              <a:t>learning</a:t>
            </a:r>
            <a:r>
              <a:rPr sz="2000" spc="-160" dirty="0"/>
              <a:t> </a:t>
            </a:r>
            <a:r>
              <a:rPr sz="2000" spc="-75" dirty="0"/>
              <a:t>with</a:t>
            </a:r>
            <a:r>
              <a:rPr sz="2000" spc="-145" dirty="0"/>
              <a:t> </a:t>
            </a:r>
            <a:r>
              <a:rPr sz="2000" dirty="0"/>
              <a:t>Generative</a:t>
            </a:r>
            <a:r>
              <a:rPr sz="2000" spc="-120" dirty="0"/>
              <a:t> </a:t>
            </a:r>
            <a:r>
              <a:rPr sz="2000" spc="-50" dirty="0"/>
              <a:t>Adversarial</a:t>
            </a:r>
            <a:r>
              <a:rPr sz="2000" spc="-55" dirty="0"/>
              <a:t> </a:t>
            </a:r>
            <a:r>
              <a:rPr sz="2000" spc="-100" dirty="0"/>
              <a:t>Networks"</a:t>
            </a:r>
            <a:r>
              <a:rPr sz="2000" spc="-110" dirty="0"/>
              <a:t> </a:t>
            </a:r>
            <a:r>
              <a:rPr sz="2000" dirty="0"/>
              <a:t>by</a:t>
            </a:r>
            <a:r>
              <a:rPr sz="2000" spc="-140" dirty="0"/>
              <a:t> </a:t>
            </a:r>
            <a:r>
              <a:rPr sz="2000" dirty="0"/>
              <a:t>Jakub</a:t>
            </a:r>
            <a:r>
              <a:rPr sz="2000" spc="-70" dirty="0"/>
              <a:t> </a:t>
            </a:r>
            <a:r>
              <a:rPr sz="2000" spc="-45" dirty="0"/>
              <a:t>Langr</a:t>
            </a:r>
            <a:r>
              <a:rPr sz="2000" spc="-135" dirty="0"/>
              <a:t> </a:t>
            </a:r>
            <a:r>
              <a:rPr sz="2000" spc="40" dirty="0"/>
              <a:t>and</a:t>
            </a:r>
          </a:p>
          <a:p>
            <a:pPr marL="356870">
              <a:lnSpc>
                <a:spcPct val="100000"/>
              </a:lnSpc>
            </a:pPr>
            <a:r>
              <a:rPr sz="2000" spc="-70" dirty="0"/>
              <a:t>Vladimir</a:t>
            </a:r>
            <a:r>
              <a:rPr sz="2000" spc="-35" dirty="0"/>
              <a:t> </a:t>
            </a:r>
            <a:r>
              <a:rPr sz="2000" spc="-25" dirty="0"/>
              <a:t>Bok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35" dirty="0"/>
              <a:t>Neural</a:t>
            </a:r>
            <a:r>
              <a:rPr sz="2000" spc="-114" dirty="0"/>
              <a:t> </a:t>
            </a:r>
            <a:r>
              <a:rPr sz="2000" spc="-80" dirty="0"/>
              <a:t>Networks</a:t>
            </a:r>
            <a:r>
              <a:rPr sz="2000" spc="-110" dirty="0"/>
              <a:t> </a:t>
            </a:r>
            <a:r>
              <a:rPr sz="2000" spc="65" dirty="0"/>
              <a:t>and</a:t>
            </a:r>
            <a:r>
              <a:rPr sz="2000" spc="-90" dirty="0"/>
              <a:t> </a:t>
            </a:r>
            <a:r>
              <a:rPr sz="2000" spc="60" dirty="0"/>
              <a:t>Deep</a:t>
            </a:r>
            <a:r>
              <a:rPr sz="2000" spc="-135" dirty="0"/>
              <a:t> </a:t>
            </a:r>
            <a:r>
              <a:rPr sz="2000" spc="-70" dirty="0"/>
              <a:t>Learning:</a:t>
            </a:r>
            <a:r>
              <a:rPr sz="2000" spc="-130" dirty="0"/>
              <a:t> </a:t>
            </a:r>
            <a:r>
              <a:rPr sz="2000" spc="95" dirty="0"/>
              <a:t>A</a:t>
            </a:r>
            <a:r>
              <a:rPr sz="2000" spc="-114" dirty="0"/>
              <a:t> </a:t>
            </a:r>
            <a:r>
              <a:rPr sz="2000" spc="-95" dirty="0"/>
              <a:t>Textbook"</a:t>
            </a:r>
            <a:r>
              <a:rPr sz="2000" spc="-85" dirty="0"/>
              <a:t> </a:t>
            </a:r>
            <a:r>
              <a:rPr sz="2000" dirty="0"/>
              <a:t>by</a:t>
            </a:r>
            <a:r>
              <a:rPr sz="2000" spc="-125" dirty="0"/>
              <a:t> </a:t>
            </a:r>
            <a:r>
              <a:rPr sz="2000" dirty="0"/>
              <a:t>Charu</a:t>
            </a:r>
            <a:r>
              <a:rPr sz="2000" spc="-125" dirty="0"/>
              <a:t> </a:t>
            </a:r>
            <a:r>
              <a:rPr sz="2000" dirty="0"/>
              <a:t>C.</a:t>
            </a:r>
            <a:r>
              <a:rPr sz="2000" spc="-135" dirty="0"/>
              <a:t> </a:t>
            </a:r>
            <a:r>
              <a:rPr sz="2000" spc="-10" dirty="0"/>
              <a:t>Aggarwal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67000" y="1905000"/>
            <a:ext cx="5865495" cy="30296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Problem</a:t>
            </a:r>
            <a:r>
              <a:rPr sz="28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Statement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Proposed</a:t>
            </a:r>
            <a:r>
              <a:rPr sz="2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System/Solution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Approach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Algorithms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Result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Conclusion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References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7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5" dirty="0"/>
              <a:t>PROBLEM</a:t>
            </a:r>
            <a:r>
              <a:rPr spc="-50" dirty="0"/>
              <a:t> </a:t>
            </a:r>
            <a:r>
              <a:rPr spc="-390" dirty="0"/>
              <a:t>STATEMENT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816864" y="1600205"/>
            <a:ext cx="10871200" cy="2471099"/>
          </a:xfrm>
          <a:prstGeom prst="rect">
            <a:avLst/>
          </a:prstGeom>
        </p:spPr>
        <p:txBody>
          <a:bodyPr vert="horz" wrap="square" lIns="0" tIns="313601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1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800" dirty="0"/>
              <a:t>Developing</a:t>
            </a:r>
            <a:r>
              <a:rPr sz="2800" spc="-254" dirty="0"/>
              <a:t> </a:t>
            </a:r>
            <a:r>
              <a:rPr sz="2800" spc="215" dirty="0"/>
              <a:t>a</a:t>
            </a:r>
            <a:r>
              <a:rPr sz="2800" spc="-175" dirty="0"/>
              <a:t> </a:t>
            </a:r>
            <a:r>
              <a:rPr sz="2800" dirty="0"/>
              <a:t>Generative</a:t>
            </a:r>
            <a:r>
              <a:rPr sz="2800" spc="-229" dirty="0"/>
              <a:t> </a:t>
            </a:r>
            <a:r>
              <a:rPr sz="2800" spc="-70" dirty="0"/>
              <a:t>Adversarial</a:t>
            </a:r>
            <a:r>
              <a:rPr sz="2800" spc="-240" dirty="0"/>
              <a:t> </a:t>
            </a:r>
            <a:r>
              <a:rPr sz="2800" spc="-80" dirty="0"/>
              <a:t>Network</a:t>
            </a:r>
            <a:r>
              <a:rPr sz="2800" spc="-215" dirty="0"/>
              <a:t> </a:t>
            </a:r>
            <a:r>
              <a:rPr sz="2800" spc="-10" dirty="0"/>
              <a:t>(GAN) 	</a:t>
            </a:r>
            <a:r>
              <a:rPr sz="2800" spc="60" dirty="0"/>
              <a:t>based</a:t>
            </a:r>
            <a:r>
              <a:rPr sz="2800" spc="-170" dirty="0"/>
              <a:t> </a:t>
            </a:r>
            <a:r>
              <a:rPr sz="2800" dirty="0"/>
              <a:t>model</a:t>
            </a:r>
            <a:r>
              <a:rPr sz="2800" spc="-210" dirty="0"/>
              <a:t> </a:t>
            </a:r>
            <a:r>
              <a:rPr sz="2800" spc="-114" dirty="0"/>
              <a:t>for</a:t>
            </a:r>
            <a:r>
              <a:rPr sz="2800" spc="-195" dirty="0"/>
              <a:t> </a:t>
            </a:r>
            <a:r>
              <a:rPr sz="2800" spc="-20" dirty="0"/>
              <a:t>the</a:t>
            </a:r>
            <a:r>
              <a:rPr sz="2800" spc="-114" dirty="0"/>
              <a:t> </a:t>
            </a:r>
            <a:r>
              <a:rPr sz="2800" spc="-195" dirty="0"/>
              <a:t>synthesis</a:t>
            </a:r>
            <a:r>
              <a:rPr sz="2800" spc="-170" dirty="0"/>
              <a:t> </a:t>
            </a:r>
            <a:r>
              <a:rPr sz="2800" dirty="0"/>
              <a:t>of</a:t>
            </a:r>
            <a:r>
              <a:rPr sz="2800" spc="-180" dirty="0"/>
              <a:t> </a:t>
            </a:r>
            <a:r>
              <a:rPr sz="2800" spc="-95" dirty="0"/>
              <a:t>realistic</a:t>
            </a:r>
            <a:r>
              <a:rPr sz="2800" spc="-235" dirty="0"/>
              <a:t> </a:t>
            </a:r>
            <a:r>
              <a:rPr sz="2800" spc="-60" dirty="0"/>
              <a:t>handwritten</a:t>
            </a:r>
            <a:r>
              <a:rPr sz="2800" spc="-200" dirty="0"/>
              <a:t> </a:t>
            </a:r>
            <a:r>
              <a:rPr sz="2800" spc="-10" dirty="0"/>
              <a:t>text, 	</a:t>
            </a:r>
            <a:r>
              <a:rPr sz="2800" spc="-65" dirty="0"/>
              <a:t>addressing</a:t>
            </a:r>
            <a:r>
              <a:rPr sz="2800" spc="-210" dirty="0"/>
              <a:t> </a:t>
            </a:r>
            <a:r>
              <a:rPr sz="2800" dirty="0"/>
              <a:t>challenges</a:t>
            </a:r>
            <a:r>
              <a:rPr sz="2800" spc="-250" dirty="0"/>
              <a:t> </a:t>
            </a:r>
            <a:r>
              <a:rPr sz="2800" spc="-125" dirty="0"/>
              <a:t>in</a:t>
            </a:r>
            <a:r>
              <a:rPr sz="2800" spc="-180" dirty="0"/>
              <a:t> </a:t>
            </a:r>
            <a:r>
              <a:rPr sz="2800" spc="-100" dirty="0"/>
              <a:t>variability</a:t>
            </a:r>
            <a:r>
              <a:rPr sz="2800" spc="-235" dirty="0"/>
              <a:t> </a:t>
            </a:r>
            <a:r>
              <a:rPr sz="2800" dirty="0"/>
              <a:t>of</a:t>
            </a:r>
            <a:r>
              <a:rPr sz="2800" spc="-150" dirty="0"/>
              <a:t> </a:t>
            </a:r>
            <a:r>
              <a:rPr sz="2800" spc="-125" dirty="0"/>
              <a:t>writing</a:t>
            </a:r>
            <a:r>
              <a:rPr sz="2800" spc="-235" dirty="0"/>
              <a:t> </a:t>
            </a:r>
            <a:r>
              <a:rPr sz="2800" spc="-204" dirty="0"/>
              <a:t>styles,</a:t>
            </a:r>
            <a:r>
              <a:rPr sz="2800" spc="-180" dirty="0"/>
              <a:t> </a:t>
            </a:r>
            <a:r>
              <a:rPr sz="2800" spc="-10" dirty="0"/>
              <a:t>stroke 	</a:t>
            </a:r>
            <a:r>
              <a:rPr sz="2800" spc="-135" dirty="0"/>
              <a:t>thickness,</a:t>
            </a:r>
            <a:r>
              <a:rPr sz="2800" spc="-204" dirty="0"/>
              <a:t> </a:t>
            </a:r>
            <a:r>
              <a:rPr sz="2800" spc="95" dirty="0"/>
              <a:t>and</a:t>
            </a:r>
            <a:r>
              <a:rPr sz="2800" spc="-200" dirty="0"/>
              <a:t> </a:t>
            </a:r>
            <a:r>
              <a:rPr sz="2800" spc="-55" dirty="0"/>
              <a:t>spatial</a:t>
            </a:r>
            <a:r>
              <a:rPr sz="2800" spc="-229" dirty="0"/>
              <a:t> </a:t>
            </a:r>
            <a:r>
              <a:rPr sz="2800" spc="-50" dirty="0"/>
              <a:t>arrangement,</a:t>
            </a:r>
            <a:r>
              <a:rPr sz="2800" spc="-204" dirty="0"/>
              <a:t> </a:t>
            </a:r>
            <a:r>
              <a:rPr sz="2800" dirty="0"/>
              <a:t>to</a:t>
            </a:r>
            <a:r>
              <a:rPr sz="2800" spc="-160" dirty="0"/>
              <a:t> </a:t>
            </a:r>
            <a:r>
              <a:rPr sz="2800" spc="80" dirty="0"/>
              <a:t>enhance</a:t>
            </a:r>
            <a:r>
              <a:rPr sz="2800" spc="-185" dirty="0"/>
              <a:t> </a:t>
            </a:r>
            <a:r>
              <a:rPr sz="2800" spc="-25" dirty="0"/>
              <a:t>the 	</a:t>
            </a:r>
            <a:r>
              <a:rPr sz="2800" spc="100" dirty="0"/>
              <a:t>accuracy</a:t>
            </a:r>
            <a:r>
              <a:rPr sz="2800" spc="-225" dirty="0"/>
              <a:t> </a:t>
            </a:r>
            <a:r>
              <a:rPr sz="2800" spc="100" dirty="0"/>
              <a:t>and</a:t>
            </a:r>
            <a:r>
              <a:rPr sz="2800" spc="-165" dirty="0"/>
              <a:t> </a:t>
            </a:r>
            <a:r>
              <a:rPr sz="2800" spc="-145" dirty="0"/>
              <a:t>robustness</a:t>
            </a:r>
            <a:r>
              <a:rPr sz="2800" spc="-114" dirty="0"/>
              <a:t> </a:t>
            </a:r>
            <a:r>
              <a:rPr sz="2800" dirty="0"/>
              <a:t>of</a:t>
            </a:r>
            <a:r>
              <a:rPr sz="2800" spc="-175" dirty="0"/>
              <a:t> </a:t>
            </a:r>
            <a:r>
              <a:rPr sz="2800" spc="45" dirty="0"/>
              <a:t>optical</a:t>
            </a:r>
            <a:r>
              <a:rPr sz="2800" spc="-220" dirty="0"/>
              <a:t> </a:t>
            </a:r>
            <a:r>
              <a:rPr sz="2800" dirty="0"/>
              <a:t>character</a:t>
            </a:r>
            <a:r>
              <a:rPr sz="2800" spc="-165" dirty="0"/>
              <a:t> </a:t>
            </a:r>
            <a:r>
              <a:rPr sz="2800" spc="-10" dirty="0"/>
              <a:t>recognition 	</a:t>
            </a:r>
            <a:r>
              <a:rPr sz="2800" spc="-50" dirty="0"/>
              <a:t>(OCR)</a:t>
            </a:r>
            <a:r>
              <a:rPr sz="2800" spc="-170" dirty="0"/>
              <a:t> </a:t>
            </a:r>
            <a:r>
              <a:rPr sz="2800" spc="-70" dirty="0"/>
              <a:t>systems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7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816864" y="1600202"/>
            <a:ext cx="10871200" cy="4263988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40" dirty="0">
                <a:latin typeface="Tahoma"/>
                <a:cs typeface="Tahoma"/>
              </a:rPr>
              <a:t>Problem</a:t>
            </a:r>
            <a:r>
              <a:rPr sz="1500" b="1" spc="-60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Identification</a:t>
            </a:r>
            <a:r>
              <a:rPr sz="1500" spc="-10" dirty="0"/>
              <a:t>:</a:t>
            </a:r>
            <a:endParaRPr sz="15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Identify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realistic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500" spc="-120" dirty="0"/>
              <a:t>systems,</a:t>
            </a:r>
            <a:r>
              <a:rPr sz="1500" spc="-55" dirty="0"/>
              <a:t> </a:t>
            </a:r>
            <a:r>
              <a:rPr sz="1500" dirty="0"/>
              <a:t>document</a:t>
            </a:r>
            <a:r>
              <a:rPr sz="1500" spc="-75" dirty="0"/>
              <a:t> </a:t>
            </a:r>
            <a:r>
              <a:rPr sz="1500" spc="-80" dirty="0"/>
              <a:t>analysis,</a:t>
            </a:r>
            <a:r>
              <a:rPr sz="1500" spc="-105" dirty="0"/>
              <a:t> </a:t>
            </a:r>
            <a:r>
              <a:rPr sz="1500" spc="55" dirty="0"/>
              <a:t>and</a:t>
            </a:r>
            <a:r>
              <a:rPr sz="1500" spc="-60" dirty="0"/>
              <a:t> </a:t>
            </a:r>
            <a:r>
              <a:rPr sz="1500" spc="65" dirty="0"/>
              <a:t>data</a:t>
            </a:r>
            <a:r>
              <a:rPr sz="1500" spc="-35" dirty="0"/>
              <a:t> </a:t>
            </a:r>
            <a:r>
              <a:rPr sz="1500" spc="-10" dirty="0"/>
              <a:t>augmentation.</a:t>
            </a:r>
            <a:endParaRPr sz="1500"/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0" dirty="0">
                <a:latin typeface="Tahoma"/>
                <a:cs typeface="Tahoma"/>
              </a:rPr>
              <a:t>Data</a:t>
            </a:r>
            <a:r>
              <a:rPr sz="1500" b="1" spc="-75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Collection</a:t>
            </a:r>
            <a:r>
              <a:rPr sz="1500" spc="-10" dirty="0"/>
              <a:t>:</a:t>
            </a:r>
            <a:endParaRPr sz="15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Gather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diverse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samples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covering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languages,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styles,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10" dirty="0"/>
              <a:t>characters.</a:t>
            </a:r>
            <a:endParaRPr sz="1500"/>
          </a:p>
          <a:p>
            <a:pPr marL="756285" marR="121920" lvl="1" indent="-287020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includes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variations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stroke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thickness,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slant,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spatial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arrangement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capture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variability.</a:t>
            </a:r>
            <a:endParaRPr sz="15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0" dirty="0">
                <a:latin typeface="Tahoma"/>
                <a:cs typeface="Tahoma"/>
              </a:rPr>
              <a:t>Data</a:t>
            </a:r>
            <a:r>
              <a:rPr sz="1500" b="1" spc="-95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Preprocessing</a:t>
            </a:r>
            <a:r>
              <a:rPr sz="1500" spc="-10" dirty="0"/>
              <a:t>:</a:t>
            </a:r>
            <a:endParaRPr sz="15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Normalize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size,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orientation,</a:t>
            </a:r>
            <a:r>
              <a:rPr sz="15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contrast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consistency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across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20" dirty="0"/>
              <a:t>the</a:t>
            </a:r>
            <a:r>
              <a:rPr sz="1500" spc="-105" dirty="0"/>
              <a:t> </a:t>
            </a:r>
            <a:r>
              <a:rPr sz="1500" spc="-10" dirty="0"/>
              <a:t>dataset.</a:t>
            </a:r>
            <a:endParaRPr sz="1500"/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Optionally,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apply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augmentation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rotation,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scaling,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cropping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increase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/>
              <a:t>dataset</a:t>
            </a:r>
            <a:r>
              <a:rPr sz="1500" spc="-75" dirty="0"/>
              <a:t> </a:t>
            </a:r>
            <a:r>
              <a:rPr sz="1500" spc="-10" dirty="0"/>
              <a:t>variability.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7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0" y="1600200"/>
            <a:ext cx="10346055" cy="3962623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Generator </a:t>
            </a:r>
            <a:r>
              <a:rPr sz="1500" b="1" spc="-75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 Design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convolutional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neural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(CNNs)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transform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noise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vectors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realistic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500">
              <a:latin typeface="Verdana"/>
              <a:cs typeface="Verdana"/>
            </a:endParaRPr>
          </a:p>
          <a:p>
            <a:pPr marL="756285" marR="708660" lvl="1" indent="-28702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Experiment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architectures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hyperparameters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generator's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ability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diverse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high-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quality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5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Discriminator</a:t>
            </a:r>
            <a:r>
              <a:rPr sz="14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Design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architecture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CNNs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distinguish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ones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generator.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accurately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classify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35" dirty="0">
                <a:solidFill>
                  <a:srgbClr val="FFFFFF"/>
                </a:solidFill>
                <a:latin typeface="Tahoma"/>
                <a:cs typeface="Tahoma"/>
              </a:rPr>
              <a:t>Adversarial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simultaneously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manner.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realistic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fool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discriminator,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discriminator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distinguish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real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7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1143000"/>
            <a:ext cx="10233660" cy="2773836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50" dirty="0">
                <a:solidFill>
                  <a:srgbClr val="FFFFFF"/>
                </a:solidFill>
                <a:latin typeface="Tahoma"/>
                <a:cs typeface="Tahoma"/>
              </a:rPr>
              <a:t>Evaluation</a:t>
            </a:r>
            <a:r>
              <a:rPr sz="1400" b="1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Validation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Evaluate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qualitative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quantitative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metrics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visual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inspection,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similarity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handwriting,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perceptual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quality.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Validate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separate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assess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generalization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ability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robustness.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0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85" dirty="0">
                <a:solidFill>
                  <a:srgbClr val="FFFFFF"/>
                </a:solidFill>
                <a:latin typeface="Tahoma"/>
                <a:cs typeface="Tahoma"/>
              </a:rPr>
              <a:t>Integration</a:t>
            </a:r>
            <a:r>
              <a:rPr sz="1400" b="1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3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4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OCR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Systems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Integrate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 model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existing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OCR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accuracy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robustness.</a:t>
            </a:r>
            <a:endParaRPr sz="1400">
              <a:latin typeface="Verdana"/>
              <a:cs typeface="Verdana"/>
            </a:endParaRPr>
          </a:p>
          <a:p>
            <a:pPr marL="756285" marR="4876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augment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training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models,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enabling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better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diverse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writing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styles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variations.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7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1371600"/>
            <a:ext cx="10305415" cy="3204723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Fine-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tuning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Optimization: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Fine-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tune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parameters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techniques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gradient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descent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adaptive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rates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improve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performance.</a:t>
            </a:r>
            <a:endParaRPr sz="1400"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devices,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ensuring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Iterations: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Deploy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systems,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analysis,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augmentation.</a:t>
            </a:r>
            <a:endParaRPr sz="1400">
              <a:latin typeface="Verdana"/>
              <a:cs typeface="Verdana"/>
            </a:endParaRPr>
          </a:p>
          <a:p>
            <a:pPr marL="756285" marR="294640" lvl="1" indent="-28702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Monitor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model's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scenarios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iterate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identified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areas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improvement.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7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90" dirty="0"/>
              <a:t>SYSTEM</a:t>
            </a:r>
            <a:r>
              <a:rPr spc="-120" dirty="0"/>
              <a:t> </a:t>
            </a:r>
            <a:r>
              <a:rPr spc="-4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1066800"/>
            <a:ext cx="10180320" cy="3556743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Requirements:</a:t>
            </a:r>
            <a:endParaRPr sz="1800">
              <a:latin typeface="Verdana"/>
              <a:cs typeface="Verdana"/>
            </a:endParaRPr>
          </a:p>
          <a:p>
            <a:pPr marL="756285" marR="41275" lvl="1" indent="-28702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130" dirty="0">
                <a:solidFill>
                  <a:srgbClr val="FFFFFF"/>
                </a:solidFill>
                <a:latin typeface="Tahoma"/>
                <a:cs typeface="Tahoma"/>
              </a:rPr>
              <a:t>GPU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Graphics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Units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(GPUs)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accelerating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Choose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high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capabilities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bandwidth.</a:t>
            </a:r>
            <a:endParaRPr sz="18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95" dirty="0">
                <a:solidFill>
                  <a:srgbClr val="FFFFFF"/>
                </a:solidFill>
                <a:latin typeface="Tahoma"/>
                <a:cs typeface="Tahoma"/>
              </a:rPr>
              <a:t>Multi-</a:t>
            </a:r>
            <a:r>
              <a:rPr sz="1800" b="1" spc="-50" dirty="0">
                <a:solidFill>
                  <a:srgbClr val="FFFFFF"/>
                </a:solidFill>
                <a:latin typeface="Tahoma"/>
                <a:cs typeface="Tahoma"/>
              </a:rPr>
              <a:t>GPU</a:t>
            </a:r>
            <a:r>
              <a:rPr sz="1800" b="1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FFFFFF"/>
                </a:solidFill>
                <a:latin typeface="Tahoma"/>
                <a:cs typeface="Tahoma"/>
              </a:rPr>
              <a:t>Setup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Employ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distributed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reduce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time.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70" dirty="0">
                <a:solidFill>
                  <a:srgbClr val="FFFFFF"/>
                </a:solidFill>
                <a:latin typeface="Tahoma"/>
                <a:cs typeface="Tahoma"/>
              </a:rPr>
              <a:t>High-</a:t>
            </a:r>
            <a:r>
              <a:rPr sz="1800" b="1" spc="-45" dirty="0">
                <a:solidFill>
                  <a:srgbClr val="FFFFFF"/>
                </a:solidFill>
                <a:latin typeface="Tahoma"/>
                <a:cs typeface="Tahoma"/>
              </a:rPr>
              <a:t>Performance</a:t>
            </a:r>
            <a:r>
              <a:rPr sz="18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ahoma"/>
                <a:cs typeface="Tahoma"/>
              </a:rPr>
              <a:t>Computing</a:t>
            </a:r>
            <a:r>
              <a:rPr sz="18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rgbClr val="FFFFFF"/>
                </a:solidFill>
                <a:latin typeface="Tahoma"/>
                <a:cs typeface="Tahoma"/>
              </a:rPr>
              <a:t>(HPC)</a:t>
            </a:r>
            <a:r>
              <a:rPr sz="1800" b="1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FFFFFF"/>
                </a:solidFill>
                <a:latin typeface="Tahoma"/>
                <a:cs typeface="Tahoma"/>
              </a:rPr>
              <a:t>Systems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HPC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clusters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cloud-based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powerful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large-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scale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95" dirty="0">
                <a:solidFill>
                  <a:srgbClr val="FFFFFF"/>
                </a:solidFill>
                <a:latin typeface="Tahoma"/>
                <a:cs typeface="Tahoma"/>
              </a:rPr>
              <a:t>Sufficient</a:t>
            </a:r>
            <a:r>
              <a:rPr sz="18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rgbClr val="FFFFFF"/>
                </a:solidFill>
                <a:latin typeface="Tahoma"/>
                <a:cs typeface="Tahoma"/>
              </a:rPr>
              <a:t>Memory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Ensure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sufficient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capacity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accommodate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size.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70" dirty="0">
                <a:solidFill>
                  <a:srgbClr val="FFFFFF"/>
                </a:solidFill>
                <a:latin typeface="Tahoma"/>
                <a:cs typeface="Tahoma"/>
              </a:rPr>
              <a:t>High-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Speed</a:t>
            </a:r>
            <a:r>
              <a:rPr sz="18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Utilize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NVMe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rgbClr val="FFFFFF"/>
                </a:solidFill>
                <a:latin typeface="Verdana"/>
                <a:cs typeface="Verdana"/>
              </a:rPr>
              <a:t>SSDs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fast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loading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storage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7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90" dirty="0"/>
              <a:t>SYSTEM</a:t>
            </a:r>
            <a:r>
              <a:rPr spc="-120" dirty="0"/>
              <a:t> </a:t>
            </a:r>
            <a:r>
              <a:rPr spc="-4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1371600"/>
            <a:ext cx="10308591" cy="3693319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Requirements:</a:t>
            </a:r>
            <a:endParaRPr sz="16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Framework: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Choose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framework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TensorFlow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PyTorch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building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Accelerated</a:t>
            </a:r>
            <a:r>
              <a:rPr sz="14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Libraries: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libraries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cuDNN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cuBLAS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accelerated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operations.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Python: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implementing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running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learning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code.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Operating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System: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Support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Windows,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Linux,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macOS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depending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environment.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Environment: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Anaconda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Docker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managing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dependencies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environments.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Preprocessing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like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OpenCV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PIL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preprocessing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Version Control: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version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control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tracking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changes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collaboration.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GPU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usage,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temperature,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memory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consumption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</TotalTime>
  <Words>1208</Words>
  <Application>Microsoft Office PowerPoint</Application>
  <PresentationFormat>Custom</PresentationFormat>
  <Paragraphs>146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Verve</vt:lpstr>
      <vt:lpstr>Slide 1</vt:lpstr>
      <vt:lpstr>AGENDA</vt:lpstr>
      <vt:lpstr>PROBLEM STATEMENT</vt:lpstr>
      <vt:lpstr>PROPOSED SOLUTION</vt:lpstr>
      <vt:lpstr>PROPOSED SOLUTION</vt:lpstr>
      <vt:lpstr>PROPOSED SOLUTION</vt:lpstr>
      <vt:lpstr>PROPOSED SOLUTION</vt:lpstr>
      <vt:lpstr>SYSTEM APPROACH</vt:lpstr>
      <vt:lpstr>SYSTEM APPROACH</vt:lpstr>
      <vt:lpstr>ALGORITHM</vt:lpstr>
      <vt:lpstr>DEPLOYMENT</vt:lpstr>
      <vt:lpstr>DEPLOYMENT</vt:lpstr>
      <vt:lpstr>RESULT</vt:lpstr>
      <vt:lpstr>RESULT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</cp:revision>
  <dcterms:created xsi:type="dcterms:W3CDTF">2024-04-02T08:21:10Z</dcterms:created>
  <dcterms:modified xsi:type="dcterms:W3CDTF">2024-04-02T08:42:43Z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2024-04-02T00:00:00Z</vt:filetime>
  </property>
  <property fmtid="{D5CDD505-2E9C-101B-9397-08002B2CF9AE}" pid="5" name="Producer">
    <vt:lpwstr>www.ilovepdf.com</vt:lpwstr>
  </property>
</Properties>
</file>