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50" d="100"/>
          <a:sy n="15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31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22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93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754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981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2372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9468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9518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751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5539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7054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623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16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65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574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2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7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8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9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2" y="10336"/>
                  </a:moveTo>
                  <a:cubicBezTo>
                    <a:pt x="3747" y="15965"/>
                    <a:pt x="16249" y="21627"/>
                    <a:pt x="21509" y="21600"/>
                  </a:cubicBezTo>
                  <a:cubicBezTo>
                    <a:pt x="21576" y="7991"/>
                    <a:pt x="21533" y="13604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0"/>
                  </a:lnTo>
                  <a:lnTo>
                    <a:pt x="19441" y="2408"/>
                  </a:lnTo>
                  <a:lnTo>
                    <a:pt x="18720" y="3073"/>
                  </a:lnTo>
                  <a:lnTo>
                    <a:pt x="17999" y="3742"/>
                  </a:lnTo>
                  <a:lnTo>
                    <a:pt x="17276" y="4372"/>
                  </a:lnTo>
                  <a:lnTo>
                    <a:pt x="16564" y="4905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2" y="6276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2"/>
                  </a:lnTo>
                  <a:lnTo>
                    <a:pt x="11575" y="7551"/>
                  </a:lnTo>
                  <a:lnTo>
                    <a:pt x="10875" y="7781"/>
                  </a:lnTo>
                  <a:lnTo>
                    <a:pt x="10188" y="7951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2" y="8281"/>
                  </a:lnTo>
                  <a:lnTo>
                    <a:pt x="7459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2" y="8281"/>
                  </a:lnTo>
                  <a:lnTo>
                    <a:pt x="4195" y="8181"/>
                  </a:lnTo>
                  <a:lnTo>
                    <a:pt x="3570" y="8083"/>
                  </a:lnTo>
                  <a:lnTo>
                    <a:pt x="2953" y="7981"/>
                  </a:lnTo>
                  <a:lnTo>
                    <a:pt x="2343" y="7815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58" y="8143"/>
                    <a:pt x="122" y="9238"/>
                    <a:pt x="182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7"/>
                  </a:lnTo>
                  <a:lnTo>
                    <a:pt x="20131" y="551"/>
                  </a:lnTo>
                  <a:lnTo>
                    <a:pt x="19638" y="701"/>
                  </a:lnTo>
                  <a:lnTo>
                    <a:pt x="19149" y="854"/>
                  </a:lnTo>
                  <a:lnTo>
                    <a:pt x="18654" y="998"/>
                  </a:lnTo>
                  <a:lnTo>
                    <a:pt x="18168" y="1119"/>
                  </a:lnTo>
                  <a:lnTo>
                    <a:pt x="17677" y="1230"/>
                  </a:lnTo>
                  <a:lnTo>
                    <a:pt x="17186" y="1338"/>
                  </a:lnTo>
                  <a:lnTo>
                    <a:pt x="16704" y="1428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2" y="1654"/>
                  </a:lnTo>
                  <a:lnTo>
                    <a:pt x="14771" y="1716"/>
                  </a:lnTo>
                  <a:lnTo>
                    <a:pt x="14299" y="1769"/>
                  </a:lnTo>
                  <a:lnTo>
                    <a:pt x="13826" y="1806"/>
                  </a:lnTo>
                  <a:lnTo>
                    <a:pt x="13355" y="1837"/>
                  </a:lnTo>
                  <a:lnTo>
                    <a:pt x="12890" y="1868"/>
                  </a:lnTo>
                  <a:lnTo>
                    <a:pt x="12427" y="1883"/>
                  </a:lnTo>
                  <a:lnTo>
                    <a:pt x="11970" y="1898"/>
                  </a:lnTo>
                  <a:lnTo>
                    <a:pt x="11515" y="1904"/>
                  </a:lnTo>
                  <a:lnTo>
                    <a:pt x="11065" y="1898"/>
                  </a:lnTo>
                  <a:lnTo>
                    <a:pt x="10622" y="1898"/>
                  </a:lnTo>
                  <a:lnTo>
                    <a:pt x="10181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699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6" y="1384"/>
                  </a:lnTo>
                  <a:lnTo>
                    <a:pt x="4734" y="1263"/>
                  </a:lnTo>
                  <a:lnTo>
                    <a:pt x="4082" y="1134"/>
                  </a:lnTo>
                  <a:lnTo>
                    <a:pt x="3478" y="998"/>
                  </a:lnTo>
                  <a:lnTo>
                    <a:pt x="2907" y="862"/>
                  </a:lnTo>
                  <a:lnTo>
                    <a:pt x="2385" y="725"/>
                  </a:lnTo>
                  <a:lnTo>
                    <a:pt x="1906" y="597"/>
                  </a:lnTo>
                  <a:lnTo>
                    <a:pt x="1478" y="476"/>
                  </a:lnTo>
                  <a:lnTo>
                    <a:pt x="1097" y="363"/>
                  </a:lnTo>
                  <a:lnTo>
                    <a:pt x="770" y="264"/>
                  </a:lnTo>
                  <a:lnTo>
                    <a:pt x="500" y="171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000" b="1" i="0">
              <a:solidFill>
                <a:srgbClr val="898989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10653104" y="6391837"/>
            <a:ext cx="990596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rgbClr val="898989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0352541" y="295729"/>
            <a:ext cx="838196" cy="76768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507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52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3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4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2" y="10336"/>
                  </a:moveTo>
                  <a:cubicBezTo>
                    <a:pt x="3747" y="15965"/>
                    <a:pt x="16249" y="21627"/>
                    <a:pt x="21509" y="21600"/>
                  </a:cubicBezTo>
                  <a:cubicBezTo>
                    <a:pt x="21576" y="7991"/>
                    <a:pt x="21533" y="13604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0"/>
                  </a:lnTo>
                  <a:lnTo>
                    <a:pt x="19441" y="2408"/>
                  </a:lnTo>
                  <a:lnTo>
                    <a:pt x="18720" y="3073"/>
                  </a:lnTo>
                  <a:lnTo>
                    <a:pt x="17999" y="3742"/>
                  </a:lnTo>
                  <a:lnTo>
                    <a:pt x="17276" y="4372"/>
                  </a:lnTo>
                  <a:lnTo>
                    <a:pt x="16564" y="4905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2" y="6276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2"/>
                  </a:lnTo>
                  <a:lnTo>
                    <a:pt x="11575" y="7551"/>
                  </a:lnTo>
                  <a:lnTo>
                    <a:pt x="10875" y="7781"/>
                  </a:lnTo>
                  <a:lnTo>
                    <a:pt x="10188" y="7951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2" y="8281"/>
                  </a:lnTo>
                  <a:lnTo>
                    <a:pt x="7459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2" y="8281"/>
                  </a:lnTo>
                  <a:lnTo>
                    <a:pt x="4195" y="8181"/>
                  </a:lnTo>
                  <a:lnTo>
                    <a:pt x="3570" y="8083"/>
                  </a:lnTo>
                  <a:lnTo>
                    <a:pt x="2953" y="7981"/>
                  </a:lnTo>
                  <a:lnTo>
                    <a:pt x="2343" y="7815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58" y="8143"/>
                    <a:pt x="122" y="9238"/>
                    <a:pt x="182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7"/>
                  </a:lnTo>
                  <a:lnTo>
                    <a:pt x="20131" y="551"/>
                  </a:lnTo>
                  <a:lnTo>
                    <a:pt x="19638" y="701"/>
                  </a:lnTo>
                  <a:lnTo>
                    <a:pt x="19149" y="854"/>
                  </a:lnTo>
                  <a:lnTo>
                    <a:pt x="18654" y="998"/>
                  </a:lnTo>
                  <a:lnTo>
                    <a:pt x="18168" y="1119"/>
                  </a:lnTo>
                  <a:lnTo>
                    <a:pt x="17677" y="1230"/>
                  </a:lnTo>
                  <a:lnTo>
                    <a:pt x="17186" y="1338"/>
                  </a:lnTo>
                  <a:lnTo>
                    <a:pt x="16704" y="1428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2" y="1654"/>
                  </a:lnTo>
                  <a:lnTo>
                    <a:pt x="14771" y="1716"/>
                  </a:lnTo>
                  <a:lnTo>
                    <a:pt x="14299" y="1769"/>
                  </a:lnTo>
                  <a:lnTo>
                    <a:pt x="13826" y="1806"/>
                  </a:lnTo>
                  <a:lnTo>
                    <a:pt x="13355" y="1837"/>
                  </a:lnTo>
                  <a:lnTo>
                    <a:pt x="12890" y="1868"/>
                  </a:lnTo>
                  <a:lnTo>
                    <a:pt x="12427" y="1883"/>
                  </a:lnTo>
                  <a:lnTo>
                    <a:pt x="11970" y="1898"/>
                  </a:lnTo>
                  <a:lnTo>
                    <a:pt x="11515" y="1904"/>
                  </a:lnTo>
                  <a:lnTo>
                    <a:pt x="11065" y="1898"/>
                  </a:lnTo>
                  <a:lnTo>
                    <a:pt x="10622" y="1898"/>
                  </a:lnTo>
                  <a:lnTo>
                    <a:pt x="10181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699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6" y="1384"/>
                  </a:lnTo>
                  <a:lnTo>
                    <a:pt x="4734" y="1263"/>
                  </a:lnTo>
                  <a:lnTo>
                    <a:pt x="4082" y="1134"/>
                  </a:lnTo>
                  <a:lnTo>
                    <a:pt x="3478" y="998"/>
                  </a:lnTo>
                  <a:lnTo>
                    <a:pt x="2907" y="862"/>
                  </a:lnTo>
                  <a:lnTo>
                    <a:pt x="2385" y="725"/>
                  </a:lnTo>
                  <a:lnTo>
                    <a:pt x="1906" y="597"/>
                  </a:lnTo>
                  <a:lnTo>
                    <a:pt x="1478" y="476"/>
                  </a:lnTo>
                  <a:lnTo>
                    <a:pt x="1097" y="363"/>
                  </a:lnTo>
                  <a:lnTo>
                    <a:pt x="770" y="264"/>
                  </a:lnTo>
                  <a:lnTo>
                    <a:pt x="500" y="171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6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6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6" cy="76768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spc="1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882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7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533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75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626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395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770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3281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60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1"/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667000"/>
              <a:ext cx="4191000" cy="419100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895600"/>
              <a:ext cx="2362200" cy="236220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8609012" y="5867400"/>
              <a:ext cx="990600" cy="9906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8609012" y="1676400"/>
              <a:ext cx="2819400" cy="281940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7999412" y="8464"/>
              <a:ext cx="1600200" cy="16002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8490951" y="1797517"/>
              <a:ext cx="3299407" cy="4409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2" y="10336"/>
                  </a:moveTo>
                  <a:cubicBezTo>
                    <a:pt x="3747" y="15965"/>
                    <a:pt x="16249" y="21627"/>
                    <a:pt x="21509" y="21600"/>
                  </a:cubicBezTo>
                  <a:cubicBezTo>
                    <a:pt x="21576" y="7991"/>
                    <a:pt x="21533" y="13604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0"/>
                  </a:lnTo>
                  <a:lnTo>
                    <a:pt x="19441" y="2408"/>
                  </a:lnTo>
                  <a:lnTo>
                    <a:pt x="18720" y="3073"/>
                  </a:lnTo>
                  <a:lnTo>
                    <a:pt x="17999" y="3742"/>
                  </a:lnTo>
                  <a:lnTo>
                    <a:pt x="17276" y="4372"/>
                  </a:lnTo>
                  <a:lnTo>
                    <a:pt x="16564" y="4905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2" y="6276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2"/>
                  </a:lnTo>
                  <a:lnTo>
                    <a:pt x="11575" y="7551"/>
                  </a:lnTo>
                  <a:lnTo>
                    <a:pt x="10875" y="7781"/>
                  </a:lnTo>
                  <a:lnTo>
                    <a:pt x="10188" y="7951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2" y="8281"/>
                  </a:lnTo>
                  <a:lnTo>
                    <a:pt x="7459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2" y="8281"/>
                  </a:lnTo>
                  <a:lnTo>
                    <a:pt x="4195" y="8181"/>
                  </a:lnTo>
                  <a:lnTo>
                    <a:pt x="3570" y="8083"/>
                  </a:lnTo>
                  <a:lnTo>
                    <a:pt x="2953" y="7981"/>
                  </a:lnTo>
                  <a:lnTo>
                    <a:pt x="2343" y="7815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58" y="8143"/>
                    <a:pt x="122" y="9238"/>
                    <a:pt x="182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459506" y="1866405"/>
              <a:ext cx="11277600" cy="453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7"/>
                  </a:lnTo>
                  <a:lnTo>
                    <a:pt x="20131" y="551"/>
                  </a:lnTo>
                  <a:lnTo>
                    <a:pt x="19638" y="701"/>
                  </a:lnTo>
                  <a:lnTo>
                    <a:pt x="19149" y="854"/>
                  </a:lnTo>
                  <a:lnTo>
                    <a:pt x="18654" y="998"/>
                  </a:lnTo>
                  <a:lnTo>
                    <a:pt x="18168" y="1119"/>
                  </a:lnTo>
                  <a:lnTo>
                    <a:pt x="17677" y="1230"/>
                  </a:lnTo>
                  <a:lnTo>
                    <a:pt x="17186" y="1338"/>
                  </a:lnTo>
                  <a:lnTo>
                    <a:pt x="16704" y="1428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2" y="1654"/>
                  </a:lnTo>
                  <a:lnTo>
                    <a:pt x="14771" y="1716"/>
                  </a:lnTo>
                  <a:lnTo>
                    <a:pt x="14299" y="1769"/>
                  </a:lnTo>
                  <a:lnTo>
                    <a:pt x="13826" y="1806"/>
                  </a:lnTo>
                  <a:lnTo>
                    <a:pt x="13355" y="1837"/>
                  </a:lnTo>
                  <a:lnTo>
                    <a:pt x="12890" y="1868"/>
                  </a:lnTo>
                  <a:lnTo>
                    <a:pt x="12427" y="1883"/>
                  </a:lnTo>
                  <a:lnTo>
                    <a:pt x="11970" y="1898"/>
                  </a:lnTo>
                  <a:lnTo>
                    <a:pt x="11515" y="1904"/>
                  </a:lnTo>
                  <a:lnTo>
                    <a:pt x="11065" y="1898"/>
                  </a:lnTo>
                  <a:lnTo>
                    <a:pt x="10622" y="1898"/>
                  </a:lnTo>
                  <a:lnTo>
                    <a:pt x="10181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699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6" y="1384"/>
                  </a:lnTo>
                  <a:lnTo>
                    <a:pt x="4734" y="1263"/>
                  </a:lnTo>
                  <a:lnTo>
                    <a:pt x="4082" y="1134"/>
                  </a:lnTo>
                  <a:lnTo>
                    <a:pt x="3478" y="998"/>
                  </a:lnTo>
                  <a:lnTo>
                    <a:pt x="2907" y="862"/>
                  </a:lnTo>
                  <a:lnTo>
                    <a:pt x="2385" y="725"/>
                  </a:lnTo>
                  <a:lnTo>
                    <a:pt x="1906" y="597"/>
                  </a:lnTo>
                  <a:lnTo>
                    <a:pt x="1478" y="476"/>
                  </a:lnTo>
                  <a:lnTo>
                    <a:pt x="1097" y="363"/>
                  </a:lnTo>
                  <a:lnTo>
                    <a:pt x="770" y="264"/>
                  </a:lnTo>
                  <a:lnTo>
                    <a:pt x="500" y="171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761413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10653104" y="6391837"/>
            <a:ext cx="990596" cy="3047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9/19/2024</a:t>
            </a:fld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561110" y="6391837"/>
            <a:ext cx="3859794" cy="304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6" cy="767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spc="1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9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-828676" y="489822"/>
            <a:ext cx="1104900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sng" strike="noStrike" kern="1200" cap="none" spc="15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10352541" y="894505"/>
            <a:ext cx="838196" cy="16891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2497391" y="3285575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 NAME: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R.SELVAM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REGISTER NO: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312219874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DEPARTMENT:B,COM(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GENERAL)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COLLEGE: PERI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 OF ARTS AND SCIENCE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 NM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ID: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13E6A737C7C7201ABA14E0113A1A12DD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2005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762000" y="753741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bg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矩形"/>
          <p:cNvSpPr>
            <a:spLocks/>
          </p:cNvSpPr>
          <p:nvPr/>
        </p:nvSpPr>
        <p:spPr>
          <a:xfrm rot="0">
            <a:off x="1016544" y="2120949"/>
            <a:ext cx="9058185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 PivotTables for Advanced Analysis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can dynamically summarize and analyze your data: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Your Data Range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Go to Insert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Configure 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Rows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Project Name or Department.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Columns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Values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Average or Count of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016542" y="4737050"/>
            <a:ext cx="8517981" cy="1453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Incorporate Conditional Formatting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 key performance metrics: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Cells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Highlight the range of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Go to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     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Scales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or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Bars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to apply formatting based on performance values.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216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486408"/>
            <a:ext cx="2437130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4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8A4FC"/>
            </a:duotone>
          </a:blip>
          <a:stretch>
            <a:fillRect/>
          </a:stretch>
        </p:blipFill>
        <p:spPr>
          <a:xfrm rot="0">
            <a:off x="1781173" y="2292357"/>
            <a:ext cx="6753225" cy="4350195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0698556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685800" y="2667000"/>
            <a:ext cx="11125200" cy="3672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Organization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Tables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 summary tables to aggregate data by projects and departments. This helps in understanding overall performance trends and making comparisons.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575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PROJECT</a:t>
            </a:r>
            <a:r>
              <a:rPr lang="en-US" altLang="zh-CN" sz="4250" b="0" i="0" u="none" strike="noStrike" kern="1200" cap="none" spc="-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TITLE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57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0" y="-32467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509974"/>
            <a:ext cx="235712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0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lang="en-US" altLang="zh-CN" sz="40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0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DA</a:t>
            </a:r>
            <a:endParaRPr lang="zh-CN" altLang="en-US" sz="40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48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82039"/>
            <a:ext cx="56368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9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矩形"/>
          <p:cNvSpPr>
            <a:spLocks/>
          </p:cNvSpPr>
          <p:nvPr/>
        </p:nvSpPr>
        <p:spPr>
          <a:xfrm rot="0">
            <a:off x="1066800" y="2610534"/>
            <a:ext cx="6653939" cy="2720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123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7924800" y="1709946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43618" y="1051299"/>
            <a:ext cx="5147582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PROJECT</a:t>
            </a: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OVERVI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EW</a:t>
            </a:r>
            <a:endParaRPr lang="zh-CN" altLang="en-US" sz="4250" b="1" i="0" u="sng" strike="noStrike" kern="1200" cap="none" spc="0" baseline="0">
              <a:solidFill>
                <a:schemeClr val="bg2"/>
              </a:solidFill>
              <a:latin typeface="Algerian" pitchFamily="82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081088" y="2316680"/>
            <a:ext cx="7924800" cy="26250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summary of a project overview for data analytics using MS Excel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Data Analytics using MS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leverage MS Excel's data analytics capabilities to extract insights, identify trends, and inform business decisions..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aims to demonstrate the power of MS Excel in data analytics, providing actionable insights to drive informed business decisions.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675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838200" y="914400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sng" strike="noStrike" kern="1200" cap="none" spc="2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W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H</a:t>
            </a:r>
            <a:r>
              <a:rPr lang="en-US" altLang="zh-CN" sz="3200" b="1" i="1" u="sng" strike="noStrike" kern="1200" cap="none" spc="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200" b="1" i="1" u="sng" strike="noStrike" kern="1200" cap="none" spc="-2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AR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3200" b="1" i="1" u="sng" strike="noStrike" kern="1200" cap="none" spc="-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H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1" i="1" u="sng" strike="noStrike" kern="1200" cap="none" spc="3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D</a:t>
            </a:r>
            <a:r>
              <a:rPr lang="en-US" altLang="zh-CN" sz="3200" b="1" i="1" u="sng" strike="noStrike" kern="1200" cap="none" spc="-4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1" i="1" u="sng" strike="noStrike" kern="1200" cap="none" spc="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U</a:t>
            </a:r>
            <a:r>
              <a:rPr lang="en-US" altLang="zh-CN" sz="3200" b="1" i="1" u="sng" strike="noStrike" kern="1200" cap="none" spc="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200" b="1" i="1" u="sng" strike="noStrike" kern="1200" cap="none" spc="-2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R</a:t>
            </a:r>
            <a:r>
              <a:rPr lang="en-US" altLang="zh-CN" sz="3200" b="1" i="1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S?</a:t>
            </a:r>
            <a:endParaRPr lang="zh-CN" altLang="en-US" sz="3200" b="1" i="1" u="sng" strike="noStrike" kern="1200" cap="none" spc="0" baseline="0">
              <a:solidFill>
                <a:schemeClr val="bg2"/>
              </a:solidFill>
              <a:latin typeface="Algerian" pitchFamily="82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6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371600" y="2828835"/>
            <a:ext cx="6098719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36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Employer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Organization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Firm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018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10352541" y="43719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0262052" y="5740873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589415" y="852079"/>
            <a:ext cx="9763125" cy="5562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9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6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2819400" y="2752786"/>
            <a:ext cx="6098719" cy="3644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Excel allows you to selectively display and analyze specific subsets of data based on criteria, enabling focused insights and streamlined data management.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Groups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Excel help organize and manage data by allowing users to collapse or expand sections of related rows or columns, facilitating better data navigation and analysis.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53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371599" y="2209800"/>
            <a:ext cx="8761413" cy="361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There is 5 features in employee dataset.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"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," "Revenue," "Expenses," "Profit," and "Market Share" to clearly present and compare metrics for each unit.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Apply conditional formatting to highlight high or low performance scores for better visualization.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Number Format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Ensure that the Rating column is formatted to show numbers or a rating scale if applicable.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gender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:Create a summary table to analyze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levels by gender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This table will help you visualize the data more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effectively.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600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 pitchFamily="0" charset="0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3049361" y="2959170"/>
            <a:ext cx="6098719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IFS (Z8-5”VERY HIGH”28-4,”HIGH”,28&gt;3,”MED”,TRUE,”LOW”)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06157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 Boardroom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2024-09-19T14:24:38Z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