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5" r:id="rId6"/>
    <p:sldId id="266" r:id="rId7"/>
    <p:sldId id="275" r:id="rId8"/>
    <p:sldId id="268" r:id="rId9"/>
    <p:sldId id="272" r:id="rId10"/>
    <p:sldId id="270" r:id="rId11"/>
    <p:sldId id="269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EFB0-5F8C-4DF2-B5D9-C981873528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67AD-8F88-4E51-A7C6-FC5410D7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Nonlinear dynamic</a:t>
            </a:r>
            <a:r>
              <a:rPr lang="en-US" dirty="0" smtClean="0"/>
              <a:t> Model of Glucose Insulin Beta cell interaction(Sherman Model)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Selva Maran</a:t>
            </a:r>
          </a:p>
        </p:txBody>
      </p:sp>
    </p:spTree>
    <p:extLst>
      <p:ext uri="{BB962C8B-B14F-4D97-AF65-F5344CB8AC3E}">
        <p14:creationId xmlns:p14="http://schemas.microsoft.com/office/powerpoint/2010/main" val="39579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Subclinical diabetes (not prediabetes)</a:t>
            </a:r>
            <a:br>
              <a:rPr lang="en-US" dirty="0" smtClean="0"/>
            </a:br>
            <a:r>
              <a:rPr lang="en-US" dirty="0" smtClean="0"/>
              <a:t> Insulin </a:t>
            </a:r>
            <a:r>
              <a:rPr lang="en-US" dirty="0"/>
              <a:t>resistance due to obesity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bservation </a:t>
            </a:r>
            <a:r>
              <a:rPr lang="en-US" dirty="0"/>
              <a:t>of a </a:t>
            </a:r>
            <a:r>
              <a:rPr lang="en-US" dirty="0" smtClean="0"/>
              <a:t>43% higher </a:t>
            </a:r>
            <a:r>
              <a:rPr lang="en-US" dirty="0"/>
              <a:t>b-cell mass in </a:t>
            </a:r>
            <a:r>
              <a:rPr lang="en-US" dirty="0" err="1"/>
              <a:t>normoglycemic</a:t>
            </a:r>
            <a:r>
              <a:rPr lang="en-US" dirty="0"/>
              <a:t> </a:t>
            </a:r>
            <a:r>
              <a:rPr lang="en-US" dirty="0" smtClean="0"/>
              <a:t>subjects with </a:t>
            </a:r>
            <a:r>
              <a:rPr lang="en-US" dirty="0"/>
              <a:t>insulin resistance due to obesity (</a:t>
            </a:r>
            <a:r>
              <a:rPr lang="en-US" dirty="0" err="1" smtClean="0"/>
              <a:t>Kloppel</a:t>
            </a:r>
            <a:r>
              <a:rPr lang="en-US" dirty="0" smtClean="0"/>
              <a:t> </a:t>
            </a:r>
            <a:r>
              <a:rPr lang="en-US" i="1" dirty="0" smtClean="0"/>
              <a:t>et </a:t>
            </a:r>
            <a:r>
              <a:rPr lang="en-US" i="1" dirty="0"/>
              <a:t>al</a:t>
            </a:r>
            <a:r>
              <a:rPr lang="en-US" dirty="0"/>
              <a:t>., 1985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41" y="2736973"/>
            <a:ext cx="6316059" cy="38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Slow Dynamics – Reduction of beta Mass - Recovery Example(300 to 200)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" y="1859638"/>
            <a:ext cx="3556428" cy="2317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97" y="1859637"/>
            <a:ext cx="3467961" cy="2317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53" y="1842523"/>
            <a:ext cx="3494500" cy="2317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4" y="2060457"/>
            <a:ext cx="1944278" cy="1279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153" y="2372081"/>
            <a:ext cx="1914968" cy="1279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" y="4177508"/>
            <a:ext cx="3836959" cy="2584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58" y="4282028"/>
            <a:ext cx="3127395" cy="2106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40" y="4401622"/>
            <a:ext cx="3195918" cy="21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Death &gt; Rate of Replication (Persistent)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2" y="2070638"/>
            <a:ext cx="3040228" cy="1984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2" y="4562767"/>
            <a:ext cx="3012140" cy="1935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22" y="2070638"/>
            <a:ext cx="3195918" cy="2152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86" y="4603108"/>
            <a:ext cx="2943390" cy="198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727"/>
            <a:ext cx="3164606" cy="2131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3" y="4541930"/>
            <a:ext cx="3034223" cy="20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Homeostasis </a:t>
            </a:r>
            <a:r>
              <a:rPr lang="en-US" sz="2800" dirty="0"/>
              <a:t>model assessment: insulin resistance </a:t>
            </a:r>
            <a:r>
              <a:rPr lang="en-US" sz="2800" dirty="0" smtClean="0"/>
              <a:t>and b-cell </a:t>
            </a:r>
            <a:r>
              <a:rPr lang="en-US" sz="2800" dirty="0"/>
              <a:t>function from fasting plasma glucose and </a:t>
            </a:r>
            <a:r>
              <a:rPr lang="en-US" sz="2800" dirty="0" smtClean="0"/>
              <a:t>insulin concentrations </a:t>
            </a:r>
            <a:r>
              <a:rPr lang="en-US" sz="2800" dirty="0"/>
              <a:t>in man. </a:t>
            </a:r>
            <a:r>
              <a:rPr lang="en-US" sz="2800" i="1" dirty="0" err="1"/>
              <a:t>Diabetologia</a:t>
            </a:r>
            <a:r>
              <a:rPr lang="en-US" sz="2800" i="1" dirty="0"/>
              <a:t> </a:t>
            </a:r>
            <a:r>
              <a:rPr lang="en-US" sz="2800" dirty="0"/>
              <a:t>28, </a:t>
            </a:r>
            <a:r>
              <a:rPr lang="en-US" sz="2800" dirty="0" smtClean="0"/>
              <a:t>412-419.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1985</a:t>
            </a:r>
            <a:r>
              <a:rPr lang="en-US" sz="2800" dirty="0" smtClean="0"/>
              <a:t>).</a:t>
            </a:r>
          </a:p>
          <a:p>
            <a:pPr lvl="1"/>
            <a:r>
              <a:rPr lang="sv-SE" dirty="0"/>
              <a:t>MATTHEWS, D. R., HOSKER, J. P., RUDENSKI, A. S</a:t>
            </a:r>
            <a:r>
              <a:rPr lang="sv-SE" dirty="0" smtClean="0"/>
              <a:t>.,</a:t>
            </a:r>
            <a:r>
              <a:rPr lang="en-US" dirty="0" smtClean="0"/>
              <a:t>NAYLOR</a:t>
            </a:r>
            <a:r>
              <a:rPr lang="en-US" dirty="0"/>
              <a:t>, B. A., TREACHER, D. T.&amp; TURNER, R. C.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Model of </a:t>
            </a:r>
            <a:r>
              <a:rPr lang="en-US" b="1" i="1" dirty="0"/>
              <a:t>b</a:t>
            </a:r>
            <a:r>
              <a:rPr lang="en-US" dirty="0"/>
              <a:t>-Cell Mass, Insulin, and Glucose </a:t>
            </a:r>
            <a:r>
              <a:rPr lang="en-US" dirty="0" smtClean="0"/>
              <a:t>Kinetics: Pathways </a:t>
            </a:r>
            <a:r>
              <a:rPr lang="en-US" dirty="0"/>
              <a:t>to </a:t>
            </a:r>
            <a:r>
              <a:rPr lang="en-US" dirty="0" smtClean="0"/>
              <a:t>Diabetes. </a:t>
            </a:r>
            <a:r>
              <a:rPr lang="en-US" dirty="0">
                <a:solidFill>
                  <a:srgbClr val="FF0000"/>
                </a:solidFill>
              </a:rPr>
              <a:t>2000</a:t>
            </a:r>
          </a:p>
          <a:p>
            <a:pPr lvl="1"/>
            <a:r>
              <a:rPr lang="en-US" dirty="0"/>
              <a:t>BRIAN TOPP</a:t>
            </a:r>
            <a:r>
              <a:rPr lang="en-US" i="1" dirty="0"/>
              <a:t>*</a:t>
            </a:r>
            <a:r>
              <a:rPr lang="en-US" dirty="0"/>
              <a:t>, KEITH PROMISLOW-, GERDA DEVRIES?, ROBERT M. MIURAA </a:t>
            </a:r>
            <a:r>
              <a:rPr lang="en-US" dirty="0" smtClean="0"/>
              <a:t>AND DIANE </a:t>
            </a:r>
            <a:r>
              <a:rPr lang="en-US" dirty="0"/>
              <a:t>T. </a:t>
            </a:r>
            <a:r>
              <a:rPr lang="en-US" dirty="0" smtClean="0"/>
              <a:t>FINEGOOD</a:t>
            </a:r>
            <a:r>
              <a:rPr lang="en-US" i="1" dirty="0" smtClean="0"/>
              <a:t>*</a:t>
            </a:r>
            <a:r>
              <a:rPr lang="en-US" dirty="0" smtClean="0"/>
              <a:t>E</a:t>
            </a:r>
          </a:p>
          <a:p>
            <a:pPr lvl="1"/>
            <a:endParaRPr lang="en-US" dirty="0" smtClean="0"/>
          </a:p>
          <a:p>
            <a:r>
              <a:rPr lang="en-US" dirty="0"/>
              <a:t>A Mathematical Model of the </a:t>
            </a:r>
            <a:r>
              <a:rPr lang="en-US" dirty="0" smtClean="0"/>
              <a:t>Pathogenesis, Prevention</a:t>
            </a:r>
            <a:r>
              <a:rPr lang="en-US" dirty="0"/>
              <a:t>, and Reversal of Type 2 </a:t>
            </a:r>
            <a:r>
              <a:rPr lang="en-US" dirty="0" smtClean="0"/>
              <a:t>Diabetes - </a:t>
            </a:r>
            <a:r>
              <a:rPr lang="en-US" dirty="0" smtClean="0">
                <a:solidFill>
                  <a:srgbClr val="FF0000"/>
                </a:solidFill>
              </a:rPr>
              <a:t>2015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Joon</a:t>
            </a:r>
            <a:r>
              <a:rPr lang="en-US" dirty="0"/>
              <a:t> Ha, Leslie S. Satin, and Arthur S. Sherman</a:t>
            </a:r>
          </a:p>
        </p:txBody>
      </p:sp>
    </p:spTree>
    <p:extLst>
      <p:ext uri="{BB962C8B-B14F-4D97-AF65-F5344CB8AC3E}">
        <p14:creationId xmlns:p14="http://schemas.microsoft.com/office/powerpoint/2010/main" val="37166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diabetes (also referred </a:t>
            </a:r>
            <a:r>
              <a:rPr lang="en-US" dirty="0" smtClean="0"/>
              <a:t>to as </a:t>
            </a:r>
            <a:r>
              <a:rPr lang="en-US" dirty="0"/>
              <a:t>adult onset or non-insulin-dependent </a:t>
            </a:r>
            <a:r>
              <a:rPr lang="en-US" dirty="0" smtClean="0"/>
              <a:t>diabetes) is </a:t>
            </a:r>
            <a:r>
              <a:rPr lang="en-US" dirty="0"/>
              <a:t>associated with a </a:t>
            </a:r>
            <a:r>
              <a:rPr lang="en-US" dirty="0" smtClean="0"/>
              <a:t>deficit </a:t>
            </a:r>
            <a:r>
              <a:rPr lang="en-US" dirty="0"/>
              <a:t>in the mass of </a:t>
            </a:r>
            <a:r>
              <a:rPr lang="en-US" dirty="0" smtClean="0"/>
              <a:t>beta cells (</a:t>
            </a:r>
            <a:r>
              <a:rPr lang="en-US" dirty="0" err="1" smtClean="0"/>
              <a:t>Kloppel</a:t>
            </a:r>
            <a:r>
              <a:rPr lang="en-US" dirty="0" smtClean="0"/>
              <a:t> </a:t>
            </a:r>
            <a:r>
              <a:rPr lang="en-US" i="1" dirty="0"/>
              <a:t>et al</a:t>
            </a:r>
            <a:r>
              <a:rPr lang="en-US" dirty="0"/>
              <a:t>., 1985), reduced insulin </a:t>
            </a:r>
            <a:r>
              <a:rPr lang="en-US" dirty="0" smtClean="0"/>
              <a:t>secretion, and </a:t>
            </a:r>
            <a:r>
              <a:rPr lang="en-US" dirty="0"/>
              <a:t>resistance to the action of insulin (</a:t>
            </a:r>
            <a:r>
              <a:rPr lang="en-US" dirty="0" smtClean="0"/>
              <a:t>The Expert </a:t>
            </a:r>
            <a:r>
              <a:rPr lang="en-US" dirty="0"/>
              <a:t>Committee, 1997).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relative </a:t>
            </a:r>
            <a:r>
              <a:rPr lang="en-US" dirty="0" smtClean="0"/>
              <a:t>contribution and </a:t>
            </a:r>
            <a:r>
              <a:rPr lang="en-US" dirty="0"/>
              <a:t>interaction of these defects in the </a:t>
            </a:r>
            <a:r>
              <a:rPr lang="en-US" dirty="0" smtClean="0"/>
              <a:t>pathogenesis of </a:t>
            </a:r>
            <a:r>
              <a:rPr lang="en-US" dirty="0"/>
              <a:t>this disease remains to be </a:t>
            </a:r>
            <a:r>
              <a:rPr lang="en-US" dirty="0" smtClean="0"/>
              <a:t>clarified (</a:t>
            </a:r>
            <a:r>
              <a:rPr lang="en-US" dirty="0" err="1" smtClean="0"/>
              <a:t>Cerasi</a:t>
            </a:r>
            <a:r>
              <a:rPr lang="en-US" dirty="0"/>
              <a:t>, 1995).</a:t>
            </a:r>
          </a:p>
        </p:txBody>
      </p:sp>
    </p:spTree>
    <p:extLst>
      <p:ext uri="{BB962C8B-B14F-4D97-AF65-F5344CB8AC3E}">
        <p14:creationId xmlns:p14="http://schemas.microsoft.com/office/powerpoint/2010/main" val="12704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Glucose Insulin Beta </a:t>
            </a:r>
            <a:r>
              <a:rPr lang="en-US" dirty="0" smtClean="0"/>
              <a:t>cell Physiology – Multiple timescale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Blood glucose levels are regulated by two negative feedback loops. </a:t>
            </a:r>
          </a:p>
          <a:p>
            <a:r>
              <a:rPr lang="en-US" dirty="0"/>
              <a:t>In the short term, hyperglycemia stimulates a rapid increase </a:t>
            </a:r>
            <a:r>
              <a:rPr lang="en-US" dirty="0" smtClean="0"/>
              <a:t>in insulin </a:t>
            </a:r>
            <a:r>
              <a:rPr lang="en-US" dirty="0"/>
              <a:t>release from the pancreatic </a:t>
            </a:r>
            <a:r>
              <a:rPr lang="en-US" dirty="0" smtClean="0"/>
              <a:t>beta </a:t>
            </a:r>
            <a:r>
              <a:rPr lang="en-US" dirty="0"/>
              <a:t>cells. </a:t>
            </a:r>
            <a:r>
              <a:rPr lang="en-US" dirty="0" smtClean="0"/>
              <a:t>The </a:t>
            </a:r>
            <a:r>
              <a:rPr lang="en-US" dirty="0"/>
              <a:t>associated increase in blood insulin levels </a:t>
            </a:r>
            <a:r>
              <a:rPr lang="en-US" dirty="0" smtClean="0"/>
              <a:t>causes increased </a:t>
            </a:r>
            <a:r>
              <a:rPr lang="en-US" dirty="0"/>
              <a:t>glucose uptake and decreased </a:t>
            </a:r>
            <a:r>
              <a:rPr lang="en-US" dirty="0" smtClean="0"/>
              <a:t>glucose production </a:t>
            </a:r>
            <a:r>
              <a:rPr lang="en-US" dirty="0"/>
              <a:t>leading to a reduction in blood </a:t>
            </a:r>
            <a:r>
              <a:rPr lang="en-US" dirty="0" smtClean="0"/>
              <a:t>glucose (Bergman </a:t>
            </a:r>
            <a:r>
              <a:rPr lang="en-US" dirty="0"/>
              <a:t>et al., 1985</a:t>
            </a:r>
            <a:r>
              <a:rPr lang="en-US" dirty="0" smtClean="0"/>
              <a:t>).</a:t>
            </a:r>
          </a:p>
          <a:p>
            <a:r>
              <a:rPr lang="en-US" dirty="0"/>
              <a:t>Recent evidence suggests that chronic hyperglycemia may </a:t>
            </a:r>
            <a:r>
              <a:rPr lang="en-US" dirty="0" smtClean="0"/>
              <a:t>contribute to </a:t>
            </a:r>
            <a:r>
              <a:rPr lang="en-US" dirty="0"/>
              <a:t>a </a:t>
            </a:r>
            <a:r>
              <a:rPr lang="en-US" dirty="0" smtClean="0"/>
              <a:t>slow second </a:t>
            </a:r>
            <a:r>
              <a:rPr lang="en-US" dirty="0"/>
              <a:t>negative feedback loop by </a:t>
            </a:r>
            <a:r>
              <a:rPr lang="en-US" dirty="0" smtClean="0"/>
              <a:t>increasing the </a:t>
            </a:r>
            <a:r>
              <a:rPr lang="en-US" dirty="0"/>
              <a:t>mass of insulin secreting </a:t>
            </a:r>
            <a:r>
              <a:rPr lang="en-US" dirty="0" smtClean="0"/>
              <a:t>beta-cells </a:t>
            </a:r>
            <a:r>
              <a:rPr lang="en-US" dirty="0"/>
              <a:t>(</a:t>
            </a:r>
            <a:r>
              <a:rPr lang="en-US" dirty="0" smtClean="0"/>
              <a:t>Bonner-Weir et </a:t>
            </a:r>
            <a:r>
              <a:rPr lang="en-US" dirty="0"/>
              <a:t>al., 1989), through changes in the rates of </a:t>
            </a:r>
            <a:r>
              <a:rPr lang="en-US" dirty="0" smtClean="0"/>
              <a:t>b-cell replication </a:t>
            </a:r>
            <a:r>
              <a:rPr lang="en-US" dirty="0"/>
              <a:t>(</a:t>
            </a:r>
            <a:r>
              <a:rPr lang="en-US" dirty="0" err="1"/>
              <a:t>Swenne</a:t>
            </a:r>
            <a:r>
              <a:rPr lang="en-US" dirty="0"/>
              <a:t>, 1982; </a:t>
            </a:r>
            <a:r>
              <a:rPr lang="en-US" dirty="0" err="1"/>
              <a:t>Hugl</a:t>
            </a:r>
            <a:r>
              <a:rPr lang="en-US" dirty="0"/>
              <a:t> et al., 1998) </a:t>
            </a:r>
            <a:r>
              <a:rPr lang="en-US" dirty="0" smtClean="0"/>
              <a:t>and death </a:t>
            </a:r>
            <a:r>
              <a:rPr lang="en-US" dirty="0"/>
              <a:t>(</a:t>
            </a:r>
            <a:r>
              <a:rPr lang="en-US" dirty="0" err="1"/>
              <a:t>Efanova</a:t>
            </a:r>
            <a:r>
              <a:rPr lang="en-US" dirty="0"/>
              <a:t> et al., 1998; </a:t>
            </a:r>
            <a:r>
              <a:rPr lang="en-US" dirty="0" err="1"/>
              <a:t>Hoorens</a:t>
            </a:r>
            <a:r>
              <a:rPr lang="en-US" dirty="0"/>
              <a:t> et al., 1996</a:t>
            </a:r>
            <a:r>
              <a:rPr lang="en-US" dirty="0" smtClean="0"/>
              <a:t>). An </a:t>
            </a:r>
            <a:r>
              <a:rPr lang="en-US" dirty="0"/>
              <a:t>increased b-cell mass represents an </a:t>
            </a:r>
            <a:r>
              <a:rPr lang="en-US" dirty="0" smtClean="0"/>
              <a:t>increased capacity </a:t>
            </a:r>
            <a:r>
              <a:rPr lang="en-US" dirty="0"/>
              <a:t>for insulin secretion which, in </a:t>
            </a:r>
            <a:r>
              <a:rPr lang="en-US" dirty="0" smtClean="0"/>
              <a:t>turn, would </a:t>
            </a:r>
            <a:r>
              <a:rPr lang="en-US" dirty="0"/>
              <a:t>lead to a decrease in blood glucose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Type 2 </a:t>
            </a:r>
            <a:r>
              <a:rPr lang="en-US" dirty="0"/>
              <a:t>diabetes has been associated with defects </a:t>
            </a:r>
            <a:r>
              <a:rPr lang="en-US" dirty="0" smtClean="0"/>
              <a:t>in components </a:t>
            </a:r>
            <a:r>
              <a:rPr lang="en-US" dirty="0"/>
              <a:t>of both the short-term and </a:t>
            </a:r>
            <a:r>
              <a:rPr lang="en-US" dirty="0" smtClean="0"/>
              <a:t>chronic negative </a:t>
            </a:r>
            <a:r>
              <a:rPr lang="en-US" dirty="0"/>
              <a:t>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33134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Pathophysiology of Type 2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Although data suggest </a:t>
            </a:r>
            <a:r>
              <a:rPr lang="en-US" dirty="0"/>
              <a:t>that </a:t>
            </a:r>
            <a:r>
              <a:rPr lang="en-US" dirty="0" smtClean="0"/>
              <a:t>multiple defects </a:t>
            </a:r>
            <a:r>
              <a:rPr lang="en-US" dirty="0"/>
              <a:t>are required for the onset of type 2 </a:t>
            </a:r>
            <a:r>
              <a:rPr lang="en-US" dirty="0" smtClean="0"/>
              <a:t>diabetes, it </a:t>
            </a:r>
            <a:r>
              <a:rPr lang="en-US" dirty="0"/>
              <a:t>is unclear if these defects have a </a:t>
            </a:r>
            <a:r>
              <a:rPr lang="en-US" dirty="0" smtClean="0"/>
              <a:t>single causal origin </a:t>
            </a:r>
            <a:r>
              <a:rPr lang="en-US" dirty="0"/>
              <a:t>or if they occur </a:t>
            </a:r>
            <a:r>
              <a:rPr lang="en-US" dirty="0" smtClean="0"/>
              <a:t>independently(</a:t>
            </a:r>
            <a:r>
              <a:rPr lang="en-US" dirty="0" err="1" smtClean="0"/>
              <a:t>Cerasi</a:t>
            </a:r>
            <a:r>
              <a:rPr lang="en-US" dirty="0"/>
              <a:t>, 1995</a:t>
            </a:r>
            <a:r>
              <a:rPr lang="en-US" dirty="0" smtClean="0"/>
              <a:t>).</a:t>
            </a:r>
          </a:p>
          <a:p>
            <a:r>
              <a:rPr lang="en-US" dirty="0"/>
              <a:t>Experimental induction of </a:t>
            </a:r>
            <a:r>
              <a:rPr lang="en-US" dirty="0" smtClean="0"/>
              <a:t>insulin resistance </a:t>
            </a:r>
            <a:r>
              <a:rPr lang="en-US" dirty="0"/>
              <a:t>using either high fat feeding (</a:t>
            </a:r>
            <a:r>
              <a:rPr lang="en-US" dirty="0" err="1" smtClean="0"/>
              <a:t>Kaiyala</a:t>
            </a:r>
            <a:r>
              <a:rPr lang="en-US" dirty="0" smtClean="0"/>
              <a:t> et </a:t>
            </a:r>
            <a:r>
              <a:rPr lang="en-US" dirty="0"/>
              <a:t>al., 1999), glucocorticoid administration (</a:t>
            </a:r>
            <a:r>
              <a:rPr lang="en-US" dirty="0" smtClean="0"/>
              <a:t>Ogawa, 1992</a:t>
            </a:r>
            <a:r>
              <a:rPr lang="en-US" dirty="0"/>
              <a:t>), or genetically induced obesity (</a:t>
            </a:r>
            <a:r>
              <a:rPr lang="en-US" dirty="0" smtClean="0"/>
              <a:t>Tokuyama et </a:t>
            </a:r>
            <a:r>
              <a:rPr lang="en-US" dirty="0"/>
              <a:t>al., 1995) has been shown to cause type </a:t>
            </a:r>
            <a:r>
              <a:rPr lang="en-US" dirty="0" smtClean="0"/>
              <a:t>2 diabetes </a:t>
            </a:r>
            <a:r>
              <a:rPr lang="en-US" dirty="0"/>
              <a:t>under certain circumstances. </a:t>
            </a:r>
            <a:endParaRPr lang="en-US" dirty="0" smtClean="0"/>
          </a:p>
          <a:p>
            <a:r>
              <a:rPr lang="en-US" dirty="0" smtClean="0"/>
              <a:t>This supports the </a:t>
            </a:r>
            <a:r>
              <a:rPr lang="en-US" dirty="0"/>
              <a:t>hypothesis that insulin resistance </a:t>
            </a:r>
            <a:r>
              <a:rPr lang="en-US" dirty="0" smtClean="0"/>
              <a:t>can cause </a:t>
            </a:r>
            <a:r>
              <a:rPr lang="en-US" dirty="0"/>
              <a:t>b-cell defects, and hence diabetes, either </a:t>
            </a:r>
            <a:r>
              <a:rPr lang="en-US" dirty="0" smtClean="0"/>
              <a:t>by overworking </a:t>
            </a:r>
            <a:r>
              <a:rPr lang="en-US" dirty="0"/>
              <a:t>the b cells (b-cell exhaustion) (</a:t>
            </a:r>
            <a:r>
              <a:rPr lang="en-US" dirty="0" smtClean="0"/>
              <a:t>De-</a:t>
            </a:r>
            <a:r>
              <a:rPr lang="en-US" dirty="0" err="1" smtClean="0"/>
              <a:t>Fronzo</a:t>
            </a:r>
            <a:r>
              <a:rPr lang="en-US" dirty="0" smtClean="0"/>
              <a:t> </a:t>
            </a:r>
            <a:r>
              <a:rPr lang="en-US" dirty="0"/>
              <a:t>et al., 1992) or by toxic effects of </a:t>
            </a:r>
            <a:r>
              <a:rPr lang="en-US" dirty="0" smtClean="0"/>
              <a:t>hyperglycemia on </a:t>
            </a:r>
            <a:r>
              <a:rPr lang="en-US" dirty="0"/>
              <a:t>the b cells (glucose toxicity) (</a:t>
            </a:r>
            <a:r>
              <a:rPr lang="en-US" dirty="0" smtClean="0"/>
              <a:t>Unger &amp; </a:t>
            </a:r>
            <a:r>
              <a:rPr lang="en-US" dirty="0"/>
              <a:t>Grundy, 1985).</a:t>
            </a:r>
          </a:p>
        </p:txBody>
      </p:sp>
    </p:spTree>
    <p:extLst>
      <p:ext uri="{BB962C8B-B14F-4D97-AF65-F5344CB8AC3E}">
        <p14:creationId xmlns:p14="http://schemas.microsoft.com/office/powerpoint/2010/main" val="1061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the existence of </a:t>
            </a:r>
            <a:r>
              <a:rPr lang="en-US" dirty="0" err="1" smtClean="0"/>
              <a:t>normoglycemia</a:t>
            </a:r>
            <a:r>
              <a:rPr lang="en-US" dirty="0" smtClean="0"/>
              <a:t> in </a:t>
            </a:r>
            <a:r>
              <a:rPr lang="en-US" dirty="0"/>
              <a:t>humans and animals highly </a:t>
            </a:r>
            <a:r>
              <a:rPr lang="en-US" dirty="0" smtClean="0"/>
              <a:t>resistant to </a:t>
            </a:r>
            <a:r>
              <a:rPr lang="en-US" dirty="0"/>
              <a:t>insulin suggests independent defects </a:t>
            </a:r>
            <a:r>
              <a:rPr lang="en-US" dirty="0" smtClean="0"/>
              <a:t>in insulin </a:t>
            </a:r>
            <a:r>
              <a:rPr lang="en-US" dirty="0"/>
              <a:t>sensitivity and b-cell function are </a:t>
            </a:r>
            <a:r>
              <a:rPr lang="en-US" dirty="0" smtClean="0"/>
              <a:t>required for </a:t>
            </a:r>
            <a:r>
              <a:rPr lang="en-US" dirty="0"/>
              <a:t>type 2 diabetes (Bergman et al., 1985).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Finally, hyperglycemia </a:t>
            </a:r>
            <a:r>
              <a:rPr lang="en-US" dirty="0"/>
              <a:t>is known to induce insulin resistance</a:t>
            </a:r>
          </a:p>
          <a:p>
            <a:r>
              <a:rPr lang="en-US" dirty="0"/>
              <a:t>(Rossetti, 1995). This supports the </a:t>
            </a:r>
            <a:r>
              <a:rPr lang="en-US" dirty="0" smtClean="0"/>
              <a:t>hypothesis that </a:t>
            </a:r>
            <a:r>
              <a:rPr lang="en-US" dirty="0"/>
              <a:t>a primary insulin secretory defect </a:t>
            </a:r>
            <a:r>
              <a:rPr lang="en-US" dirty="0" smtClean="0"/>
              <a:t>that causes </a:t>
            </a:r>
            <a:r>
              <a:rPr lang="en-US" dirty="0"/>
              <a:t>hyperglycemia could lead to insulin </a:t>
            </a:r>
            <a:r>
              <a:rPr lang="en-US" dirty="0" smtClean="0"/>
              <a:t>resistance and </a:t>
            </a:r>
            <a:r>
              <a:rPr lang="en-US" dirty="0"/>
              <a:t>diabetes via increased glucose levels.</a:t>
            </a:r>
          </a:p>
        </p:txBody>
      </p:sp>
    </p:spTree>
    <p:extLst>
      <p:ext uri="{BB962C8B-B14F-4D97-AF65-F5344CB8AC3E}">
        <p14:creationId xmlns:p14="http://schemas.microsoft.com/office/powerpoint/2010/main" val="25298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Hyperglycemia can cause both Insulin resistance and beta cell toxicity</a:t>
            </a:r>
          </a:p>
          <a:p>
            <a:endParaRPr lang="en-US" dirty="0" smtClean="0"/>
          </a:p>
          <a:p>
            <a:r>
              <a:rPr lang="en-US" dirty="0" smtClean="0"/>
              <a:t>Secretory defects -&gt; hyperglycemia -&gt; Insulin resistance</a:t>
            </a:r>
          </a:p>
          <a:p>
            <a:endParaRPr lang="en-US" dirty="0"/>
          </a:p>
          <a:p>
            <a:r>
              <a:rPr lang="en-US" dirty="0" smtClean="0"/>
              <a:t>Insulin resistance -&gt; hyperglycemia</a:t>
            </a:r>
          </a:p>
          <a:p>
            <a:pPr lvl="1"/>
            <a:r>
              <a:rPr lang="en-US" dirty="0" smtClean="0"/>
              <a:t>Beta cell proliferation ?</a:t>
            </a:r>
          </a:p>
          <a:p>
            <a:pPr lvl="1"/>
            <a:r>
              <a:rPr lang="en-US" dirty="0" smtClean="0"/>
              <a:t>Beta cell toxicity ?</a:t>
            </a:r>
          </a:p>
          <a:p>
            <a:r>
              <a:rPr lang="en-US" dirty="0" smtClean="0"/>
              <a:t>Compensatory effect trigger or toxic effect trigger.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Factors triggering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Inflammation</a:t>
            </a:r>
          </a:p>
          <a:p>
            <a:r>
              <a:rPr lang="en-US" dirty="0" smtClean="0"/>
              <a:t>Stress and Cortisol level</a:t>
            </a:r>
          </a:p>
          <a:p>
            <a:r>
              <a:rPr lang="en-US" dirty="0" smtClean="0"/>
              <a:t>Food habits and Physical activity</a:t>
            </a:r>
          </a:p>
          <a:p>
            <a:r>
              <a:rPr lang="en-US" dirty="0" smtClean="0"/>
              <a:t>Genetics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Fast dynamics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7" y="2472621"/>
            <a:ext cx="3841376" cy="25872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2878" y="1906502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MathPackOne"/>
              </a:rPr>
              <a:t>d</a:t>
            </a:r>
            <a:r>
              <a:rPr lang="en-US" i="1" dirty="0" err="1" smtClean="0">
                <a:latin typeface="MathPackTwo"/>
              </a:rPr>
              <a:t>G</a:t>
            </a:r>
            <a:r>
              <a:rPr lang="en-US" dirty="0" smtClean="0">
                <a:latin typeface="MathPackOne"/>
              </a:rPr>
              <a:t>/</a:t>
            </a:r>
            <a:r>
              <a:rPr lang="en-US" dirty="0" err="1" smtClean="0">
                <a:latin typeface="MathPackOne"/>
              </a:rPr>
              <a:t>d</a:t>
            </a:r>
            <a:r>
              <a:rPr lang="en-US" i="1" dirty="0" err="1" smtClean="0">
                <a:latin typeface="MathPackTwo"/>
              </a:rPr>
              <a:t>t</a:t>
            </a:r>
            <a:r>
              <a:rPr lang="en-US" dirty="0" smtClean="0">
                <a:latin typeface="PoltypeAssorted"/>
              </a:rPr>
              <a:t> = </a:t>
            </a:r>
            <a:r>
              <a:rPr lang="en-US" i="1" dirty="0" smtClean="0">
                <a:latin typeface="MathPackTwo"/>
              </a:rPr>
              <a:t>R</a:t>
            </a:r>
            <a:r>
              <a:rPr lang="en-US" baseline="-25000" dirty="0" smtClean="0">
                <a:latin typeface="MathPackFive"/>
              </a:rPr>
              <a:t>0</a:t>
            </a:r>
            <a:r>
              <a:rPr lang="en-US" dirty="0" smtClean="0">
                <a:latin typeface="PoltypeAssorted"/>
              </a:rPr>
              <a:t>-</a:t>
            </a:r>
            <a:r>
              <a:rPr lang="en-US" dirty="0" smtClean="0">
                <a:latin typeface="MathPackOne"/>
              </a:rPr>
              <a:t>(</a:t>
            </a:r>
            <a:r>
              <a:rPr lang="en-US" i="1" dirty="0" smtClean="0">
                <a:latin typeface="MathPackTwo"/>
              </a:rPr>
              <a:t>E</a:t>
            </a:r>
            <a:r>
              <a:rPr lang="en-US" i="1" baseline="-25000" dirty="0" smtClean="0">
                <a:latin typeface="MathPackSix"/>
              </a:rPr>
              <a:t>G</a:t>
            </a:r>
            <a:r>
              <a:rPr lang="en-US" baseline="-25000" dirty="0" smtClean="0">
                <a:latin typeface="MathPackFive"/>
              </a:rPr>
              <a:t>0</a:t>
            </a:r>
            <a:r>
              <a:rPr lang="en-US" dirty="0" smtClean="0">
                <a:latin typeface="PoltypeAssorted"/>
              </a:rPr>
              <a:t>-</a:t>
            </a:r>
            <a:r>
              <a:rPr lang="en-US" i="1" dirty="0" smtClean="0">
                <a:latin typeface="MathPackTwo"/>
              </a:rPr>
              <a:t>S</a:t>
            </a:r>
            <a:r>
              <a:rPr lang="en-US" i="1" baseline="-25000" dirty="0" smtClean="0">
                <a:latin typeface="MathPackSix"/>
              </a:rPr>
              <a:t>I</a:t>
            </a:r>
            <a:r>
              <a:rPr lang="en-US" i="1" dirty="0" smtClean="0">
                <a:latin typeface="MathPackSix"/>
              </a:rPr>
              <a:t>*</a:t>
            </a:r>
            <a:r>
              <a:rPr lang="en-US" i="1" dirty="0" smtClean="0">
                <a:latin typeface="MathPackTwo"/>
              </a:rPr>
              <a:t>I</a:t>
            </a:r>
            <a:r>
              <a:rPr lang="en-US" dirty="0" smtClean="0">
                <a:latin typeface="MathPackOne"/>
              </a:rPr>
              <a:t>)*</a:t>
            </a:r>
            <a:r>
              <a:rPr lang="en-US" i="1" dirty="0" smtClean="0">
                <a:latin typeface="MathPackTwo"/>
              </a:rPr>
              <a:t>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73" y="2491648"/>
            <a:ext cx="3772253" cy="25872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15841" y="1920902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MathPackOne"/>
              </a:rPr>
              <a:t>d</a:t>
            </a:r>
            <a:r>
              <a:rPr lang="en-US" i="1" dirty="0" err="1" smtClean="0">
                <a:latin typeface="MathPackTwo"/>
              </a:rPr>
              <a:t>I</a:t>
            </a:r>
            <a:r>
              <a:rPr lang="en-US" dirty="0" smtClean="0">
                <a:latin typeface="MathPackOne"/>
              </a:rPr>
              <a:t>/</a:t>
            </a:r>
            <a:r>
              <a:rPr lang="en-US" dirty="0" err="1" smtClean="0">
                <a:latin typeface="MathPackOne"/>
              </a:rPr>
              <a:t>d</a:t>
            </a:r>
            <a:r>
              <a:rPr lang="en-US" i="1" dirty="0" err="1" smtClean="0">
                <a:latin typeface="MathPackTwo"/>
              </a:rPr>
              <a:t>t</a:t>
            </a:r>
            <a:r>
              <a:rPr lang="en-US" dirty="0" smtClean="0">
                <a:latin typeface="PoltypeAssorted"/>
              </a:rPr>
              <a:t> = </a:t>
            </a:r>
            <a:r>
              <a:rPr lang="el-GR" dirty="0" smtClean="0">
                <a:latin typeface="Calibri" panose="020F0502020204030204" pitchFamily="34" charset="0"/>
              </a:rPr>
              <a:t>β</a:t>
            </a:r>
            <a:r>
              <a:rPr lang="en-US" dirty="0" smtClean="0">
                <a:latin typeface="Calibri" panose="020F0502020204030204" pitchFamily="34" charset="0"/>
              </a:rPr>
              <a:t>*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en-US" dirty="0" smtClean="0">
                <a:latin typeface="MathPackFour"/>
              </a:rPr>
              <a:t>*</a:t>
            </a:r>
            <a:r>
              <a:rPr lang="en-US" i="1" dirty="0" smtClean="0">
                <a:latin typeface="MathPackTwo"/>
              </a:rPr>
              <a:t>G</a:t>
            </a:r>
            <a:r>
              <a:rPr lang="en-US" baseline="30000" dirty="0" smtClean="0">
                <a:latin typeface="MathPackFive"/>
              </a:rPr>
              <a:t>2</a:t>
            </a:r>
            <a:r>
              <a:rPr lang="en-US" dirty="0" smtClean="0">
                <a:latin typeface="MathPackOne"/>
              </a:rPr>
              <a:t>/(</a:t>
            </a:r>
            <a:r>
              <a:rPr lang="el-GR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PoltypeAssorted"/>
              </a:rPr>
              <a:t>-</a:t>
            </a:r>
            <a:r>
              <a:rPr lang="en-US" i="1" dirty="0" smtClean="0">
                <a:latin typeface="MathPackTwo"/>
              </a:rPr>
              <a:t>G</a:t>
            </a:r>
            <a:r>
              <a:rPr lang="en-US" baseline="30000" dirty="0" smtClean="0">
                <a:latin typeface="MathPackFive"/>
              </a:rPr>
              <a:t>2</a:t>
            </a:r>
            <a:r>
              <a:rPr lang="en-US" dirty="0" smtClean="0">
                <a:latin typeface="MathPackOne"/>
              </a:rPr>
              <a:t>)</a:t>
            </a:r>
            <a:r>
              <a:rPr lang="en-US" dirty="0" smtClean="0">
                <a:latin typeface="PoltypeAssorted"/>
              </a:rPr>
              <a:t>-</a:t>
            </a:r>
            <a:r>
              <a:rPr lang="en-US" i="1" dirty="0" err="1" smtClean="0">
                <a:latin typeface="MathPackTwo"/>
              </a:rPr>
              <a:t>kI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63" y="2491648"/>
            <a:ext cx="3784877" cy="2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Slow Dynamics </a:t>
            </a:r>
            <a:r>
              <a:rPr lang="en-US" dirty="0" smtClean="0"/>
              <a:t>- Subclinical Diabetes - Insulin resistance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6" y="1953766"/>
            <a:ext cx="3394255" cy="2268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20" y="1953767"/>
            <a:ext cx="3402913" cy="2268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28" y="1953768"/>
            <a:ext cx="3355828" cy="2268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20" y="4222375"/>
            <a:ext cx="3587471" cy="243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03" y="2206489"/>
            <a:ext cx="1308912" cy="881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34" y="2771088"/>
            <a:ext cx="1448823" cy="9537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9845" y="5070385"/>
            <a:ext cx="3034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PackOne"/>
              </a:rPr>
              <a:t>d</a:t>
            </a:r>
            <a:r>
              <a:rPr lang="el-GR" dirty="0" smtClean="0">
                <a:latin typeface="Calibri" panose="020F0502020204030204" pitchFamily="34" charset="0"/>
              </a:rPr>
              <a:t>β</a:t>
            </a:r>
            <a:r>
              <a:rPr lang="en-US" dirty="0" smtClean="0">
                <a:latin typeface="MathPackOne"/>
              </a:rPr>
              <a:t>/</a:t>
            </a:r>
            <a:r>
              <a:rPr lang="en-US" dirty="0" err="1" smtClean="0">
                <a:latin typeface="MathPackOne"/>
              </a:rPr>
              <a:t>d</a:t>
            </a:r>
            <a:r>
              <a:rPr lang="en-US" i="1" dirty="0" err="1" smtClean="0">
                <a:latin typeface="MathPackTwo"/>
              </a:rPr>
              <a:t>t</a:t>
            </a:r>
            <a:r>
              <a:rPr lang="en-US" dirty="0" smtClean="0">
                <a:latin typeface="PoltypeAssorted"/>
              </a:rPr>
              <a:t> = </a:t>
            </a:r>
            <a:r>
              <a:rPr lang="en-US" dirty="0" smtClean="0">
                <a:latin typeface="MathPackOne"/>
              </a:rPr>
              <a:t>(</a:t>
            </a:r>
            <a:r>
              <a:rPr lang="en-US" dirty="0" smtClean="0">
                <a:latin typeface="PoltypeAssorted"/>
              </a:rPr>
              <a:t>- </a:t>
            </a:r>
            <a:r>
              <a:rPr lang="en-US" i="1" dirty="0" smtClean="0">
                <a:latin typeface="MathPackTwo"/>
              </a:rPr>
              <a:t>d</a:t>
            </a:r>
            <a:r>
              <a:rPr lang="en-US" baseline="-25000" dirty="0" smtClean="0">
                <a:latin typeface="MathPackFive"/>
              </a:rPr>
              <a:t>0</a:t>
            </a:r>
            <a:r>
              <a:rPr lang="en-US" dirty="0" smtClean="0">
                <a:latin typeface="PoltypeAssorted"/>
              </a:rPr>
              <a:t>+ </a:t>
            </a:r>
            <a:r>
              <a:rPr lang="en-US" i="1" dirty="0" smtClean="0">
                <a:latin typeface="MathPackTwo"/>
              </a:rPr>
              <a:t>r</a:t>
            </a:r>
            <a:r>
              <a:rPr lang="en-US" baseline="-25000" dirty="0" smtClean="0">
                <a:latin typeface="MathPackFive"/>
              </a:rPr>
              <a:t>1</a:t>
            </a:r>
            <a:r>
              <a:rPr lang="en-US" i="1" dirty="0" smtClean="0">
                <a:latin typeface="MathPackTwo"/>
              </a:rPr>
              <a:t>*G</a:t>
            </a:r>
            <a:r>
              <a:rPr lang="en-US" dirty="0" smtClean="0">
                <a:latin typeface="PoltypeAssorted"/>
              </a:rPr>
              <a:t> - </a:t>
            </a:r>
            <a:r>
              <a:rPr lang="en-US" i="1" dirty="0" smtClean="0">
                <a:latin typeface="MathPackTwo"/>
              </a:rPr>
              <a:t>r</a:t>
            </a:r>
            <a:r>
              <a:rPr lang="en-US" baseline="-25000" dirty="0" smtClean="0">
                <a:latin typeface="MathPackFive"/>
              </a:rPr>
              <a:t>2</a:t>
            </a:r>
            <a:r>
              <a:rPr lang="en-US" dirty="0" smtClean="0">
                <a:latin typeface="MathPackFive"/>
              </a:rPr>
              <a:t>*</a:t>
            </a:r>
            <a:r>
              <a:rPr lang="en-US" i="1" dirty="0" smtClean="0">
                <a:latin typeface="MathPackTwo"/>
              </a:rPr>
              <a:t>G</a:t>
            </a:r>
            <a:r>
              <a:rPr lang="en-US" baseline="30000" dirty="0" smtClean="0">
                <a:latin typeface="MathPackFive"/>
              </a:rPr>
              <a:t>2</a:t>
            </a:r>
            <a:r>
              <a:rPr lang="en-US" dirty="0" smtClean="0">
                <a:latin typeface="MathPackOne"/>
              </a:rPr>
              <a:t>)</a:t>
            </a:r>
            <a:r>
              <a:rPr lang="el-GR" dirty="0" smtClean="0">
                <a:latin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754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MathPackFive</vt:lpstr>
      <vt:lpstr>MathPackFour</vt:lpstr>
      <vt:lpstr>MathPackOne</vt:lpstr>
      <vt:lpstr>MathPackSix</vt:lpstr>
      <vt:lpstr>MathPackTwo</vt:lpstr>
      <vt:lpstr>PoltypeAssorted</vt:lpstr>
      <vt:lpstr>Office Theme</vt:lpstr>
      <vt:lpstr>Nonlinear dynamic Model of Glucose Insulin Beta cell interaction(Sherman Model)</vt:lpstr>
      <vt:lpstr>PowerPoint Presentation</vt:lpstr>
      <vt:lpstr>Glucose Insulin Beta cell Physiology – Multiple timescale</vt:lpstr>
      <vt:lpstr>Pathophysiology of Type 2 Diabetes</vt:lpstr>
      <vt:lpstr>PowerPoint Presentation</vt:lpstr>
      <vt:lpstr>PowerPoint Presentation</vt:lpstr>
      <vt:lpstr>Factors triggering Diabetes</vt:lpstr>
      <vt:lpstr>Fast dynamics</vt:lpstr>
      <vt:lpstr>Slow Dynamics - Subclinical Diabetes - Insulin resistance Models</vt:lpstr>
      <vt:lpstr>Subclinical diabetes (not prediabetes)  Insulin resistance due to obesity </vt:lpstr>
      <vt:lpstr>Slow Dynamics – Reduction of beta Mass - Recovery Example(300 to 200)</vt:lpstr>
      <vt:lpstr>Rate of Death &gt; Rate of Replication (Persistent)</vt:lpstr>
      <vt:lpstr>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Maran</dc:creator>
  <cp:lastModifiedBy>Selva Maran</cp:lastModifiedBy>
  <cp:revision>99</cp:revision>
  <dcterms:created xsi:type="dcterms:W3CDTF">2021-07-20T07:38:56Z</dcterms:created>
  <dcterms:modified xsi:type="dcterms:W3CDTF">2021-12-12T08:50:26Z</dcterms:modified>
</cp:coreProperties>
</file>