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6" r:id="rId6"/>
    <p:sldId id="287" r:id="rId7"/>
    <p:sldId id="275" r:id="rId8"/>
    <p:sldId id="283" r:id="rId9"/>
    <p:sldId id="277" r:id="rId10"/>
    <p:sldId id="271" r:id="rId11"/>
    <p:sldId id="274" r:id="rId12"/>
    <p:sldId id="284" r:id="rId13"/>
    <p:sldId id="282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05" autoAdjust="0"/>
    <p:restoredTop sz="94660"/>
  </p:normalViewPr>
  <p:slideViewPr>
    <p:cSldViewPr snapToGrid="0">
      <p:cViewPr varScale="1">
        <p:scale>
          <a:sx n="53" d="100"/>
          <a:sy n="53" d="100"/>
        </p:scale>
        <p:origin x="3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76B4-5539-46DC-8230-B177A1BCBCC5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197E-81D4-4CCF-8DDC-21BB7525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76B4-5539-46DC-8230-B177A1BCBCC5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197E-81D4-4CCF-8DDC-21BB7525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8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76B4-5539-46DC-8230-B177A1BCBCC5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197E-81D4-4CCF-8DDC-21BB7525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9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76B4-5539-46DC-8230-B177A1BCBCC5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197E-81D4-4CCF-8DDC-21BB7525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8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76B4-5539-46DC-8230-B177A1BCBCC5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197E-81D4-4CCF-8DDC-21BB7525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76B4-5539-46DC-8230-B177A1BCBCC5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197E-81D4-4CCF-8DDC-21BB7525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0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76B4-5539-46DC-8230-B177A1BCBCC5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197E-81D4-4CCF-8DDC-21BB7525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76B4-5539-46DC-8230-B177A1BCBCC5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197E-81D4-4CCF-8DDC-21BB7525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76B4-5539-46DC-8230-B177A1BCBCC5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197E-81D4-4CCF-8DDC-21BB7525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1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76B4-5539-46DC-8230-B177A1BCBCC5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197E-81D4-4CCF-8DDC-21BB7525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76B4-5539-46DC-8230-B177A1BCBCC5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197E-81D4-4CCF-8DDC-21BB7525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5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76B4-5539-46DC-8230-B177A1BCBCC5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C197E-81D4-4CCF-8DDC-21BB7525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0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of Body Mass Index on Life span, Health factors and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Selva Maran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85256" y="186359"/>
            <a:ext cx="8011887" cy="2009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12" y="2685133"/>
            <a:ext cx="5712927" cy="3682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501" y="2195379"/>
            <a:ext cx="3604242" cy="448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3" y="2851734"/>
            <a:ext cx="6059275" cy="2252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58" y="667790"/>
            <a:ext cx="5747657" cy="58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Reducing heart rate as goal not body weight and loss of resilience with Aging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3118" y="1825625"/>
            <a:ext cx="4931763" cy="435133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With Aging recovery ability is gradually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Accelerated Ageing with High BMI 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Dynamic models)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638164"/>
            <a:ext cx="5181600" cy="1466215"/>
          </a:xfrm>
        </p:spPr>
        <p:txBody>
          <a:bodyPr/>
          <a:lstStyle/>
          <a:p>
            <a:r>
              <a:rPr lang="en-US" dirty="0" smtClean="0"/>
              <a:t>Second order differential equation</a:t>
            </a:r>
          </a:p>
          <a:p>
            <a:pPr lvl="1"/>
            <a:r>
              <a:rPr lang="en-US" dirty="0" smtClean="0"/>
              <a:t>Acceleration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600000">
            <a:off x="6549197" y="3714789"/>
            <a:ext cx="3396343" cy="11030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05599" y="4001294"/>
            <a:ext cx="3396343" cy="11030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200000">
            <a:off x="6350546" y="3453746"/>
            <a:ext cx="3396343" cy="11030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05599" y="5104379"/>
            <a:ext cx="3840436" cy="1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02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Lifestyle – BMI –vital parameter changes with ageing – how BMI accelerate the </a:t>
            </a:r>
            <a:r>
              <a:rPr lang="en-US" dirty="0"/>
              <a:t>process </a:t>
            </a:r>
            <a:r>
              <a:rPr lang="en-US" dirty="0" smtClean="0"/>
              <a:t>(plus loss </a:t>
            </a:r>
            <a:r>
              <a:rPr lang="en-US" dirty="0"/>
              <a:t>of resilience with Aging) </a:t>
            </a:r>
            <a:r>
              <a:rPr lang="en-US" smtClean="0"/>
              <a:t>– Early disease </a:t>
            </a:r>
            <a:r>
              <a:rPr lang="en-US" dirty="0" smtClean="0"/>
              <a:t>– reduction in life expectancy;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BMI versus Life Expectancy (IHME data)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97" y="2413992"/>
            <a:ext cx="4749206" cy="3174603"/>
          </a:xfrm>
        </p:spPr>
      </p:pic>
      <p:sp>
        <p:nvSpPr>
          <p:cNvPr id="5" name="TextBox 4"/>
          <p:cNvSpPr txBox="1"/>
          <p:nvPr/>
        </p:nvSpPr>
        <p:spPr>
          <a:xfrm>
            <a:off x="5620871" y="57956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BMI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474259" y="3816627"/>
            <a:ext cx="16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Expectancy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245" y="1825625"/>
            <a:ext cx="9919510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0723" y="6311900"/>
            <a:ext cx="2358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https://mimic.mit.edu/</a:t>
            </a:r>
          </a:p>
        </p:txBody>
      </p:sp>
    </p:spTree>
    <p:extLst>
      <p:ext uri="{BB962C8B-B14F-4D97-AF65-F5344CB8AC3E}">
        <p14:creationId xmlns:p14="http://schemas.microsoft.com/office/powerpoint/2010/main" val="13177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Life Expectancy versus BMI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7802"/>
            <a:ext cx="4673016" cy="3326984"/>
          </a:xfrm>
        </p:spPr>
      </p:pic>
      <p:pic>
        <p:nvPicPr>
          <p:cNvPr id="9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92" y="2337802"/>
            <a:ext cx="4673016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Resting Heart rate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088" y="1621157"/>
            <a:ext cx="5181600" cy="3748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 smtClean="0"/>
              <a:t>Heart rate is independen</a:t>
            </a:r>
            <a:r>
              <a:rPr lang="en-US" dirty="0" smtClean="0"/>
              <a:t>t risk factor</a:t>
            </a:r>
          </a:p>
          <a:p>
            <a:pPr lvl="1"/>
            <a:r>
              <a:rPr lang="en-US" dirty="0" smtClean="0"/>
              <a:t>Same BMI</a:t>
            </a:r>
          </a:p>
          <a:p>
            <a:pPr lvl="2"/>
            <a:r>
              <a:rPr lang="en-US" dirty="0" smtClean="0"/>
              <a:t>With and without physical activity</a:t>
            </a:r>
          </a:p>
          <a:p>
            <a:pPr lvl="3"/>
            <a:r>
              <a:rPr lang="en-US" dirty="0" smtClean="0"/>
              <a:t>Difference in heart rate</a:t>
            </a:r>
          </a:p>
          <a:p>
            <a:pPr lvl="4"/>
            <a:r>
              <a:rPr lang="en-US" dirty="0"/>
              <a:t>L</a:t>
            </a:r>
            <a:r>
              <a:rPr lang="en-US" dirty="0" smtClean="0"/>
              <a:t>ow BMI but high fat mass</a:t>
            </a:r>
            <a:endParaRPr lang="en-US" dirty="0" smtClean="0"/>
          </a:p>
          <a:p>
            <a:r>
              <a:rPr lang="en-US" dirty="0" smtClean="0"/>
              <a:t>Sepsis mortality rate</a:t>
            </a:r>
          </a:p>
          <a:p>
            <a:pPr lvl="1"/>
            <a:r>
              <a:rPr lang="en-US" dirty="0" smtClean="0"/>
              <a:t>Data results</a:t>
            </a:r>
          </a:p>
          <a:p>
            <a:pPr lvl="2"/>
            <a:r>
              <a:rPr lang="en-US" dirty="0" smtClean="0"/>
              <a:t>High HR – high Mortality rate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8088" y="558890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Resting heart rate and the risk of cardiovascular disease, total cancer, and all-</a:t>
            </a:r>
            <a:r>
              <a:rPr lang="en-US" sz="1200" dirty="0" err="1"/>
              <a:t>causemortality</a:t>
            </a:r>
            <a:r>
              <a:rPr lang="en-US" sz="1200" dirty="0"/>
              <a:t> – a systematic review and dose-response meta-analysis of </a:t>
            </a:r>
            <a:r>
              <a:rPr lang="en-US" sz="1200" dirty="0" err="1" smtClean="0"/>
              <a:t>prospectivestudies</a:t>
            </a:r>
            <a:r>
              <a:rPr lang="en-US" sz="1200" dirty="0" smtClean="0"/>
              <a:t>.</a:t>
            </a:r>
          </a:p>
          <a:p>
            <a:r>
              <a:rPr lang="en-US" sz="1200" dirty="0" err="1" smtClean="0"/>
              <a:t>Dagfinn</a:t>
            </a:r>
            <a:r>
              <a:rPr lang="en-US" sz="1200" dirty="0" smtClean="0"/>
              <a:t> </a:t>
            </a:r>
            <a:r>
              <a:rPr lang="en-US" sz="1200" dirty="0" err="1"/>
              <a:t>Aune</a:t>
            </a:r>
            <a:r>
              <a:rPr lang="en-US" sz="1200" dirty="0"/>
              <a:t>, PhD, Abhijit Sen, PhD, </a:t>
            </a:r>
            <a:r>
              <a:rPr lang="en-US" sz="1200" dirty="0" err="1"/>
              <a:t>Bríain</a:t>
            </a:r>
            <a:r>
              <a:rPr lang="en-US" sz="1200" dirty="0"/>
              <a:t> </a:t>
            </a:r>
            <a:r>
              <a:rPr lang="en-US" sz="1200" dirty="0" err="1"/>
              <a:t>ó’Hartaigh</a:t>
            </a:r>
            <a:r>
              <a:rPr lang="en-US" sz="1200" dirty="0"/>
              <a:t>, PhD, </a:t>
            </a:r>
            <a:r>
              <a:rPr lang="en-US" sz="1200" dirty="0" err="1"/>
              <a:t>Imre</a:t>
            </a:r>
            <a:r>
              <a:rPr lang="en-US" sz="1200" dirty="0"/>
              <a:t> </a:t>
            </a:r>
            <a:r>
              <a:rPr lang="en-US" sz="1200" dirty="0" err="1"/>
              <a:t>Janszky</a:t>
            </a:r>
            <a:r>
              <a:rPr lang="en-US" sz="1200" dirty="0"/>
              <a:t>, PhD, </a:t>
            </a:r>
            <a:r>
              <a:rPr lang="en-US" sz="1200" dirty="0" err="1"/>
              <a:t>PålR</a:t>
            </a:r>
            <a:r>
              <a:rPr lang="en-US" sz="1200" dirty="0"/>
              <a:t>. </a:t>
            </a:r>
            <a:r>
              <a:rPr lang="en-US" sz="1200" dirty="0" err="1"/>
              <a:t>Romundstad</a:t>
            </a:r>
            <a:r>
              <a:rPr lang="en-US" sz="1200" dirty="0"/>
              <a:t>, PhD, Serena </a:t>
            </a:r>
            <a:r>
              <a:rPr lang="en-US" sz="1200" dirty="0" err="1"/>
              <a:t>Tonstad</a:t>
            </a:r>
            <a:r>
              <a:rPr lang="en-US" sz="1200" dirty="0"/>
              <a:t>, MD, Lars J. </a:t>
            </a:r>
            <a:r>
              <a:rPr lang="en-US" sz="1200" dirty="0" err="1"/>
              <a:t>Vatten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21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89494" cy="1325563"/>
          </a:xfrm>
        </p:spPr>
        <p:txBody>
          <a:bodyPr/>
          <a:lstStyle/>
          <a:p>
            <a:r>
              <a:rPr lang="en-US" dirty="0" smtClean="0"/>
              <a:t>Resting Heart Rate Tracking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47230"/>
            <a:ext cx="5181600" cy="310812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76" y="0"/>
            <a:ext cx="4491318" cy="6877160"/>
          </a:xfrm>
        </p:spPr>
      </p:pic>
    </p:spTree>
    <p:extLst>
      <p:ext uri="{BB962C8B-B14F-4D97-AF65-F5344CB8AC3E}">
        <p14:creationId xmlns:p14="http://schemas.microsoft.com/office/powerpoint/2010/main" val="26717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Aging related Resting Heart Rate changes across different BMI (NHANES data)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78" y="2383777"/>
            <a:ext cx="4673016" cy="3149206"/>
          </a:xfrm>
        </p:spPr>
      </p:pic>
      <p:sp>
        <p:nvSpPr>
          <p:cNvPr id="3" name="TextBox 2"/>
          <p:cNvSpPr txBox="1"/>
          <p:nvPr/>
        </p:nvSpPr>
        <p:spPr>
          <a:xfrm rot="16200000">
            <a:off x="2801257" y="3773714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Heart 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3048" y="5575897"/>
            <a:ext cx="6154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group: 0-&gt;20-30 </a:t>
            </a:r>
            <a:r>
              <a:rPr lang="en-US" dirty="0" err="1" smtClean="0"/>
              <a:t>yrs</a:t>
            </a:r>
            <a:r>
              <a:rPr lang="en-US" dirty="0" smtClean="0"/>
              <a:t>; 1 -&gt; 30-40 </a:t>
            </a:r>
            <a:r>
              <a:rPr lang="en-US" dirty="0" err="1" smtClean="0"/>
              <a:t>yrs</a:t>
            </a:r>
            <a:r>
              <a:rPr lang="en-US" dirty="0" smtClean="0"/>
              <a:t>;</a:t>
            </a:r>
            <a:r>
              <a:rPr lang="en-US" dirty="0"/>
              <a:t> 1 -&gt; 30-40 </a:t>
            </a:r>
            <a:r>
              <a:rPr lang="en-US" dirty="0" err="1"/>
              <a:t>yrs</a:t>
            </a:r>
            <a:r>
              <a:rPr lang="en-US" dirty="0"/>
              <a:t>;</a:t>
            </a:r>
          </a:p>
          <a:p>
            <a:r>
              <a:rPr lang="en-US" dirty="0" smtClean="0"/>
              <a:t>2 </a:t>
            </a:r>
            <a:r>
              <a:rPr lang="en-US" dirty="0"/>
              <a:t>-&gt; </a:t>
            </a:r>
            <a:r>
              <a:rPr lang="en-US" dirty="0" smtClean="0"/>
              <a:t>40-50 </a:t>
            </a:r>
            <a:r>
              <a:rPr lang="en-US" dirty="0" err="1" smtClean="0"/>
              <a:t>yrs</a:t>
            </a:r>
            <a:r>
              <a:rPr lang="en-US" dirty="0" smtClean="0"/>
              <a:t>; 3 </a:t>
            </a:r>
            <a:r>
              <a:rPr lang="en-US" dirty="0"/>
              <a:t>-&gt; </a:t>
            </a:r>
            <a:r>
              <a:rPr lang="en-US" dirty="0" smtClean="0"/>
              <a:t>50-60 </a:t>
            </a:r>
            <a:r>
              <a:rPr lang="en-US" dirty="0" err="1" smtClean="0"/>
              <a:t>yrs</a:t>
            </a:r>
            <a:r>
              <a:rPr lang="en-US" dirty="0" smtClean="0"/>
              <a:t>; 4 </a:t>
            </a:r>
            <a:r>
              <a:rPr lang="en-US" dirty="0"/>
              <a:t>-&gt; </a:t>
            </a:r>
            <a:r>
              <a:rPr lang="en-US" dirty="0" smtClean="0"/>
              <a:t>60-70 yrs;5 </a:t>
            </a:r>
            <a:r>
              <a:rPr lang="en-US" dirty="0"/>
              <a:t>-&gt; </a:t>
            </a:r>
            <a:r>
              <a:rPr lang="en-US" dirty="0" smtClean="0"/>
              <a:t>70-80 </a:t>
            </a:r>
            <a:r>
              <a:rPr lang="en-US" dirty="0" err="1"/>
              <a:t>yrs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255657" y="3062514"/>
            <a:ext cx="595086" cy="326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833257" y="4527734"/>
            <a:ext cx="290286" cy="320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6779" y="306251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BMI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77750" y="4857500"/>
            <a:ext cx="10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BMI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60" y="99936"/>
            <a:ext cx="9300707" cy="67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2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11"/>
            <a:ext cx="10515600" cy="5242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Congestive Heart Failure – Obesity as major risk factor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941" y="1028979"/>
            <a:ext cx="4305527" cy="5829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497" y="1111541"/>
            <a:ext cx="4170817" cy="574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263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Impact of Body Mass Index on Life span, Health factors and disease</vt:lpstr>
      <vt:lpstr>BMI versus Life Expectancy (IHME data)</vt:lpstr>
      <vt:lpstr>PowerPoint Presentation</vt:lpstr>
      <vt:lpstr>Life Expectancy versus BMI</vt:lpstr>
      <vt:lpstr>Resting Heart rate</vt:lpstr>
      <vt:lpstr>Resting Heart Rate Tracking</vt:lpstr>
      <vt:lpstr>Aging related Resting Heart Rate changes across different BMI (NHANES data)</vt:lpstr>
      <vt:lpstr>PowerPoint Presentation</vt:lpstr>
      <vt:lpstr>Congestive Heart Failure – Obesity as major risk factor</vt:lpstr>
      <vt:lpstr>PowerPoint Presentation</vt:lpstr>
      <vt:lpstr>PowerPoint Presentation</vt:lpstr>
      <vt:lpstr>Reducing heart rate as goal not body weight and loss of resilience with Aging</vt:lpstr>
      <vt:lpstr>Accelerated Ageing with High BMI  (Dynamic models)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Maran</dc:creator>
  <cp:lastModifiedBy>Selva Maran</cp:lastModifiedBy>
  <cp:revision>116</cp:revision>
  <dcterms:created xsi:type="dcterms:W3CDTF">2021-12-15T07:35:29Z</dcterms:created>
  <dcterms:modified xsi:type="dcterms:W3CDTF">2021-12-20T05:35:15Z</dcterms:modified>
</cp:coreProperties>
</file>