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8" r:id="rId4"/>
    <p:sldId id="260" r:id="rId5"/>
    <p:sldId id="261" r:id="rId6"/>
    <p:sldId id="262" r:id="rId7"/>
    <p:sldId id="274" r:id="rId8"/>
    <p:sldId id="259" r:id="rId9"/>
    <p:sldId id="275" r:id="rId10"/>
    <p:sldId id="276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88" r:id="rId21"/>
    <p:sldId id="290" r:id="rId22"/>
    <p:sldId id="291" r:id="rId23"/>
    <p:sldId id="292" r:id="rId24"/>
    <p:sldId id="273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57" d="100"/>
          <a:sy n="57" d="100"/>
        </p:scale>
        <p:origin x="50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3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0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3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3985-C5B3-4665-AF18-D90766889DB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EB51-CA96-40C8-9C73-52A3CCE24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Biochemical Factors </a:t>
            </a:r>
            <a:r>
              <a:rPr lang="en-US" dirty="0" smtClean="0"/>
              <a:t>influencing </a:t>
            </a:r>
            <a:r>
              <a:rPr lang="en-US" dirty="0" smtClean="0"/>
              <a:t>Body Mass Index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Correlation Analysis(Contd.)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HDD</a:t>
            </a:r>
          </a:p>
          <a:p>
            <a:pPr lvl="1"/>
            <a:r>
              <a:rPr lang="en-US" dirty="0" smtClean="0"/>
              <a:t>More strong with Insulin</a:t>
            </a:r>
          </a:p>
          <a:p>
            <a:r>
              <a:rPr lang="en-US" dirty="0" smtClean="0"/>
              <a:t>XTC</a:t>
            </a:r>
          </a:p>
          <a:p>
            <a:pPr lvl="1"/>
            <a:r>
              <a:rPr lang="en-US" dirty="0" smtClean="0"/>
              <a:t>More strong with LDL and TGLY</a:t>
            </a:r>
          </a:p>
          <a:p>
            <a:pPr lvl="1"/>
            <a:r>
              <a:rPr lang="en-US" dirty="0" smtClean="0"/>
              <a:t>Also with Age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Focus on two things</a:t>
            </a:r>
          </a:p>
          <a:p>
            <a:pPr lvl="1"/>
            <a:r>
              <a:rPr lang="en-US" dirty="0" smtClean="0"/>
              <a:t>BMI</a:t>
            </a:r>
          </a:p>
          <a:p>
            <a:pPr lvl="1"/>
            <a:r>
              <a:rPr lang="en-US" dirty="0" smtClean="0"/>
              <a:t>Insulin</a:t>
            </a:r>
          </a:p>
          <a:p>
            <a:pPr lvl="2"/>
            <a:r>
              <a:rPr lang="en-US" dirty="0" smtClean="0"/>
              <a:t>For myself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 model Prediction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96479"/>
            <a:ext cx="10995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X = df_merge_age_35_dropna[['RIDAGEYR','LUXSMED', 'LUXCAPM','DXDTRPF</a:t>
            </a:r>
            <a:r>
              <a:rPr lang="en-US" dirty="0" smtClean="0"/>
              <a:t>', DXDTOPF</a:t>
            </a:r>
            <a:r>
              <a:rPr lang="en-US" dirty="0"/>
              <a:t>','LBXHSCRP','LBXWBCSI','LBXTC', 'LBDHDD','LBDLDL', 'LBXTR','</a:t>
            </a:r>
            <a:r>
              <a:rPr lang="en-US" dirty="0" err="1"/>
              <a:t>loge_LBXIN</a:t>
            </a:r>
            <a:r>
              <a:rPr lang="en-US" dirty="0"/>
              <a:t>', 'LBXGLU', 'LBXGH</a:t>
            </a:r>
            <a:r>
              <a:rPr lang="en-US" dirty="0" smtClean="0"/>
              <a:t>']]</a:t>
            </a:r>
          </a:p>
          <a:p>
            <a:endParaRPr lang="en-US" dirty="0"/>
          </a:p>
          <a:p>
            <a:r>
              <a:rPr lang="en-US" dirty="0"/>
              <a:t>y = df_merge_age_35_dropna['BMXBMI']</a:t>
            </a:r>
          </a:p>
          <a:p>
            <a:endParaRPr lang="en-US" dirty="0"/>
          </a:p>
          <a:p>
            <a:r>
              <a:rPr lang="en-US" dirty="0" err="1"/>
              <a:t>train_X</a:t>
            </a:r>
            <a:r>
              <a:rPr lang="en-US" dirty="0"/>
              <a:t>, </a:t>
            </a:r>
            <a:r>
              <a:rPr lang="en-US" dirty="0" err="1"/>
              <a:t>val_X</a:t>
            </a:r>
            <a:r>
              <a:rPr lang="en-US" dirty="0"/>
              <a:t>, </a:t>
            </a:r>
            <a:r>
              <a:rPr lang="en-US" dirty="0" err="1"/>
              <a:t>train_y</a:t>
            </a:r>
            <a:r>
              <a:rPr lang="en-US" dirty="0"/>
              <a:t>, </a:t>
            </a:r>
            <a:r>
              <a:rPr lang="en-US" dirty="0" err="1"/>
              <a:t>val_y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random_state</a:t>
            </a:r>
            <a:r>
              <a:rPr lang="en-US" dirty="0"/>
              <a:t>=1)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615934"/>
            <a:ext cx="2787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X_train.shape,train_y.shape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68426" y="4615934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((396, 14), (396,))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5388730"/>
            <a:ext cx="244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val_X.shape,val_y.shape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8426" y="5388730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((132, 14), (132,))</a:t>
            </a:r>
          </a:p>
        </p:txBody>
      </p:sp>
    </p:spTree>
    <p:extLst>
      <p:ext uri="{BB962C8B-B14F-4D97-AF65-F5344CB8AC3E}">
        <p14:creationId xmlns:p14="http://schemas.microsoft.com/office/powerpoint/2010/main" val="3066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 model </a:t>
            </a:r>
            <a:r>
              <a:rPr lang="en-US" dirty="0" smtClean="0"/>
              <a:t>Prediction (Contd.)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3915" y="2316487"/>
            <a:ext cx="537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RandomForestRegressor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3915" y="4890314"/>
            <a:ext cx="342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my_model.predict</a:t>
            </a:r>
            <a:r>
              <a:rPr lang="en-US" dirty="0"/>
              <a:t>(</a:t>
            </a:r>
            <a:r>
              <a:rPr lang="en-US" dirty="0" err="1"/>
              <a:t>val_X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3915" y="3046298"/>
            <a:ext cx="77186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create </a:t>
            </a:r>
            <a:r>
              <a:rPr lang="en-US" dirty="0" err="1"/>
              <a:t>regressor</a:t>
            </a:r>
            <a:r>
              <a:rPr lang="en-US" dirty="0"/>
              <a:t> object </a:t>
            </a:r>
          </a:p>
          <a:p>
            <a:r>
              <a:rPr lang="en-US" dirty="0" err="1"/>
              <a:t>regressor</a:t>
            </a:r>
            <a:r>
              <a:rPr lang="en-US" dirty="0"/>
              <a:t> =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 = 100, </a:t>
            </a:r>
            <a:r>
              <a:rPr lang="en-US" dirty="0" err="1"/>
              <a:t>random_state</a:t>
            </a:r>
            <a:r>
              <a:rPr lang="en-US" dirty="0"/>
              <a:t> = 0)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# fit the </a:t>
            </a:r>
            <a:r>
              <a:rPr lang="en-US" dirty="0" err="1"/>
              <a:t>regressor</a:t>
            </a:r>
            <a:r>
              <a:rPr lang="en-US" dirty="0"/>
              <a:t> with x and y data </a:t>
            </a:r>
          </a:p>
          <a:p>
            <a:r>
              <a:rPr lang="en-US" dirty="0" err="1"/>
              <a:t>my_model</a:t>
            </a:r>
            <a:r>
              <a:rPr lang="en-US" dirty="0"/>
              <a:t> =</a:t>
            </a:r>
            <a:r>
              <a:rPr lang="en-US" dirty="0" err="1"/>
              <a:t>regressor.fit</a:t>
            </a:r>
            <a:r>
              <a:rPr lang="en-US" dirty="0"/>
              <a:t>(</a:t>
            </a:r>
            <a:r>
              <a:rPr lang="en-US" dirty="0" err="1"/>
              <a:t>train_X</a:t>
            </a:r>
            <a:r>
              <a:rPr lang="en-US" dirty="0"/>
              <a:t>, </a:t>
            </a:r>
            <a:r>
              <a:rPr lang="en-US" dirty="0" err="1"/>
              <a:t>train_y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08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 model Prediction </a:t>
            </a:r>
            <a:r>
              <a:rPr lang="en-US" dirty="0" smtClean="0"/>
              <a:t>(Evaluation)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3987969"/>
            <a:ext cx="5181600" cy="218899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Factors are reliably good in predicting what the BMI of person is.</a:t>
            </a:r>
          </a:p>
          <a:p>
            <a:r>
              <a:rPr lang="en-US" dirty="0" smtClean="0"/>
              <a:t>Contribution estimation through removal and measuring accuracy;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68036" y="5436338"/>
            <a:ext cx="5181600" cy="7406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Longitudinal Study required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0663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endParaRPr lang="en-US" dirty="0"/>
          </a:p>
          <a:p>
            <a:r>
              <a:rPr lang="en-US" dirty="0" err="1"/>
              <a:t>mse</a:t>
            </a:r>
            <a:r>
              <a:rPr lang="en-US" dirty="0"/>
              <a:t> =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val_y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)**(0.5)</a:t>
            </a:r>
          </a:p>
          <a:p>
            <a:r>
              <a:rPr lang="en-US" dirty="0" err="1"/>
              <a:t>mse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180740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3.7752144269825227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63" y="1670168"/>
            <a:ext cx="4990476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 model Prediction </a:t>
            </a:r>
            <a:r>
              <a:rPr lang="en-US" dirty="0" smtClean="0"/>
              <a:t>(SNAP tool)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925871"/>
            <a:ext cx="9648825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4092948"/>
            <a:ext cx="94869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Computational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35423" y="2787650"/>
            <a:ext cx="9604375" cy="24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trajectories of LCHF, HCLF, MCMF etc. to </a:t>
            </a:r>
            <a:r>
              <a:rPr lang="en-US" dirty="0"/>
              <a:t>health </a:t>
            </a:r>
            <a:r>
              <a:rPr lang="en-US" dirty="0" smtClean="0"/>
              <a:t>and disease and other states (fat mass accumulation, change in metabolism type).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12" y="0"/>
            <a:ext cx="5150612" cy="677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77" y="0"/>
            <a:ext cx="5941023" cy="72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1134" y="2199770"/>
            <a:ext cx="5035732" cy="360304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Rate of change over time</a:t>
            </a:r>
          </a:p>
          <a:p>
            <a:r>
              <a:rPr lang="en-US" dirty="0" smtClean="0"/>
              <a:t>Different time scales in dynamics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BMI versus </a:t>
            </a:r>
            <a:r>
              <a:rPr lang="en-US" dirty="0" smtClean="0"/>
              <a:t>Life Expectancy (IHME data)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7" y="2413992"/>
            <a:ext cx="4749206" cy="3174603"/>
          </a:xfrm>
        </p:spPr>
      </p:pic>
      <p:sp>
        <p:nvSpPr>
          <p:cNvPr id="5" name="TextBox 4"/>
          <p:cNvSpPr txBox="1"/>
          <p:nvPr/>
        </p:nvSpPr>
        <p:spPr>
          <a:xfrm>
            <a:off x="5620871" y="57956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BMI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474259" y="3816627"/>
            <a:ext cx="16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Expectancy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9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Factors influencing Insulin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7825"/>
            <a:ext cx="4723809" cy="3326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32" y="2827825"/>
            <a:ext cx="4723809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(Summary) – Mechanism and Reasons?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model predicts </a:t>
            </a:r>
            <a:r>
              <a:rPr lang="en-US" dirty="0" err="1"/>
              <a:t>isocaloric</a:t>
            </a:r>
            <a:r>
              <a:rPr lang="en-US" dirty="0"/>
              <a:t> high carbohydrate low fat (HCLF) diet and low carbohydrate high fat (LCHF) </a:t>
            </a:r>
            <a:r>
              <a:rPr lang="en-US" dirty="0" smtClean="0"/>
              <a:t>diet trajectories </a:t>
            </a:r>
            <a:r>
              <a:rPr lang="en-US" dirty="0"/>
              <a:t>to health which vary in fat mass by at most a few kilograms at steady state.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LCHF trajectories </a:t>
            </a:r>
            <a:r>
              <a:rPr lang="en-US" dirty="0" smtClean="0"/>
              <a:t>to health </a:t>
            </a:r>
            <a:r>
              <a:rPr lang="en-US" dirty="0"/>
              <a:t>are faster than </a:t>
            </a:r>
            <a:r>
              <a:rPr lang="en-US" dirty="0" err="1"/>
              <a:t>isocaloric</a:t>
            </a:r>
            <a:r>
              <a:rPr lang="en-US" dirty="0"/>
              <a:t> HCLF trajectories with respect to fat mass loss, although these trajectories may </a:t>
            </a:r>
            <a:r>
              <a:rPr lang="en-US" dirty="0" smtClean="0"/>
              <a:t>be slower </a:t>
            </a:r>
            <a:r>
              <a:rPr lang="en-US" dirty="0"/>
              <a:t>initially if parameters are adjusting from HCLF values.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LC diets, leptin sensitivity and VLDLTG </a:t>
            </a:r>
            <a:r>
              <a:rPr lang="en-US" dirty="0" smtClean="0"/>
              <a:t>clearance are </a:t>
            </a:r>
            <a:r>
              <a:rPr lang="en-US" dirty="0"/>
              <a:t>thought to increase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Increasing leptin sensitivity and VLDLTG clearance is predicted to lower lipids including </a:t>
            </a:r>
            <a:r>
              <a:rPr lang="en-US" dirty="0" smtClean="0"/>
              <a:t>fat mass </a:t>
            </a:r>
            <a:r>
              <a:rPr lang="en-US" dirty="0"/>
              <a:t>and VLDLTG.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predicts that changes in VLDLTG due to a change in diet happen rapidly, </a:t>
            </a:r>
            <a:r>
              <a:rPr lang="en-US" dirty="0" smtClean="0"/>
              <a:t>approaching steady </a:t>
            </a:r>
            <a:r>
              <a:rPr lang="en-US" dirty="0"/>
              <a:t>state values after a few weeks, reflecting leptin sensitivity and VLDLTG clearance which are much harder </a:t>
            </a:r>
            <a:r>
              <a:rPr lang="en-US" dirty="0" smtClean="0"/>
              <a:t>to measure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predicts that if only insulin sensitivity increases on a LC diet, steady state fat mass would </a:t>
            </a:r>
            <a:r>
              <a:rPr lang="en-US" dirty="0" smtClean="0"/>
              <a:t>increase slightly</a:t>
            </a:r>
            <a:r>
              <a:rPr lang="en-US" dirty="0"/>
              <a:t>. If leptin and insulin sensitivities increase concurrently, the combined effect could be a decrease in fat </a:t>
            </a:r>
            <a:r>
              <a:rPr lang="en-US" dirty="0" smtClean="0"/>
              <a:t>mass, consistent </a:t>
            </a:r>
            <a:r>
              <a:rPr lang="en-US" dirty="0"/>
              <a:t>with the fact that increasing insulin sensitivity is often associated with fat mass loss in trials.</a:t>
            </a:r>
          </a:p>
        </p:txBody>
      </p:sp>
    </p:spTree>
    <p:extLst>
      <p:ext uri="{BB962C8B-B14F-4D97-AF65-F5344CB8AC3E}">
        <p14:creationId xmlns:p14="http://schemas.microsoft.com/office/powerpoint/2010/main" val="2747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(Summary) – Mechanism and Reasons?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predicts trajectories to fat Type II diabetes with hypertriglyceridemia due to high carbohydrate </a:t>
            </a:r>
            <a:r>
              <a:rPr lang="en-US" dirty="0" smtClean="0"/>
              <a:t>moderate fat </a:t>
            </a:r>
            <a:r>
              <a:rPr lang="en-US" dirty="0"/>
              <a:t>diets, on which insulin rises before falling, as ectopic fat deposits increase; made fatter and more diabetic by </a:t>
            </a:r>
            <a:r>
              <a:rPr lang="en-US" dirty="0" smtClean="0"/>
              <a:t>higher lipid </a:t>
            </a:r>
            <a:r>
              <a:rPr lang="en-US" dirty="0"/>
              <a:t>consumption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predicts trajectories to non-diabetic states with raised fat mass, VLDLTG and muscle, </a:t>
            </a:r>
            <a:r>
              <a:rPr lang="en-US" dirty="0" smtClean="0"/>
              <a:t>hepatic and </a:t>
            </a:r>
            <a:r>
              <a:rPr lang="en-US" dirty="0"/>
              <a:t>pancreatic lipids due to moderate carbohydrate high fat diets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model predicts paths to lean Type II </a:t>
            </a:r>
            <a:r>
              <a:rPr lang="en-US" dirty="0" smtClean="0"/>
              <a:t>diabetes, on </a:t>
            </a:r>
            <a:r>
              <a:rPr lang="en-US" dirty="0"/>
              <a:t>a diet of moderate energy but low </a:t>
            </a:r>
            <a:r>
              <a:rPr lang="en-US" dirty="0" smtClean="0"/>
              <a:t>beta-cell </a:t>
            </a:r>
            <a:r>
              <a:rPr lang="en-US" dirty="0"/>
              <a:t>replication rate or high death rate.</a:t>
            </a:r>
          </a:p>
        </p:txBody>
      </p:sp>
    </p:spTree>
    <p:extLst>
      <p:ext uri="{BB962C8B-B14F-4D97-AF65-F5344CB8AC3E}">
        <p14:creationId xmlns:p14="http://schemas.microsoft.com/office/powerpoint/2010/main" val="38578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model of diabetes is applied to predict the </a:t>
            </a:r>
            <a:r>
              <a:rPr lang="en-US" dirty="0" smtClean="0"/>
              <a:t>effects on </a:t>
            </a:r>
            <a:r>
              <a:rPr lang="en-US" dirty="0"/>
              <a:t>biomarkers of various diets.</a:t>
            </a:r>
          </a:p>
          <a:p>
            <a:r>
              <a:rPr lang="en-US" dirty="0" smtClean="0"/>
              <a:t>Low </a:t>
            </a:r>
            <a:r>
              <a:rPr lang="en-US" dirty="0"/>
              <a:t>carbohydrate high fat diets and high </a:t>
            </a:r>
            <a:r>
              <a:rPr lang="en-US" dirty="0" smtClean="0"/>
              <a:t>carbohydrate low </a:t>
            </a:r>
            <a:r>
              <a:rPr lang="en-US" dirty="0"/>
              <a:t>fat diets are considered.</a:t>
            </a:r>
          </a:p>
          <a:p>
            <a:r>
              <a:rPr lang="en-US" dirty="0" smtClean="0"/>
              <a:t>Weight </a:t>
            </a:r>
            <a:r>
              <a:rPr lang="en-US" dirty="0"/>
              <a:t>loss is predicted to be faster on a LCHF </a:t>
            </a:r>
            <a:r>
              <a:rPr lang="en-US" dirty="0" smtClean="0"/>
              <a:t>diet than </a:t>
            </a:r>
            <a:r>
              <a:rPr lang="en-US" dirty="0"/>
              <a:t>on an </a:t>
            </a:r>
            <a:r>
              <a:rPr lang="en-US" dirty="0" err="1"/>
              <a:t>isocaloric</a:t>
            </a:r>
            <a:r>
              <a:rPr lang="en-US" dirty="0"/>
              <a:t> HCLF diet.</a:t>
            </a:r>
          </a:p>
          <a:p>
            <a:r>
              <a:rPr lang="en-US" dirty="0" smtClean="0"/>
              <a:t>Changes </a:t>
            </a:r>
            <a:r>
              <a:rPr lang="en-US" dirty="0"/>
              <a:t>in VLDLTG due to diet change are </a:t>
            </a:r>
            <a:r>
              <a:rPr lang="en-US" dirty="0" smtClean="0"/>
              <a:t>predicted to </a:t>
            </a:r>
            <a:r>
              <a:rPr lang="en-US" dirty="0" err="1"/>
              <a:t>stabilise</a:t>
            </a:r>
            <a:r>
              <a:rPr lang="en-US" dirty="0"/>
              <a:t> over a few weeks.</a:t>
            </a:r>
          </a:p>
          <a:p>
            <a:r>
              <a:rPr lang="en-US" dirty="0" smtClean="0"/>
              <a:t>Increasing </a:t>
            </a:r>
            <a:r>
              <a:rPr lang="en-US" dirty="0"/>
              <a:t>VLDLTG clearance and leptin </a:t>
            </a:r>
            <a:r>
              <a:rPr lang="en-US" dirty="0" smtClean="0"/>
              <a:t>sensitivity is </a:t>
            </a:r>
            <a:r>
              <a:rPr lang="en-US" dirty="0"/>
              <a:t>predicted to lower lipids.</a:t>
            </a:r>
          </a:p>
        </p:txBody>
      </p:sp>
    </p:spTree>
    <p:extLst>
      <p:ext uri="{BB962C8B-B14F-4D97-AF65-F5344CB8AC3E}">
        <p14:creationId xmlns:p14="http://schemas.microsoft.com/office/powerpoint/2010/main" val="11220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Food ratio and its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LCHF trajectories to health are faster </a:t>
            </a:r>
            <a:r>
              <a:rPr lang="en-US" dirty="0" smtClean="0"/>
              <a:t>than </a:t>
            </a:r>
            <a:r>
              <a:rPr lang="en-US" dirty="0" err="1" smtClean="0"/>
              <a:t>isocaloric</a:t>
            </a:r>
            <a:r>
              <a:rPr lang="en-US" dirty="0" smtClean="0"/>
              <a:t> </a:t>
            </a:r>
            <a:r>
              <a:rPr lang="en-US" dirty="0"/>
              <a:t>HCLF trajectories with respect to fat </a:t>
            </a:r>
            <a:r>
              <a:rPr lang="en-US" dirty="0" smtClean="0"/>
              <a:t>mass loss</a:t>
            </a:r>
            <a:r>
              <a:rPr lang="en-US" dirty="0"/>
              <a:t>, although these trajectories may be slower </a:t>
            </a:r>
            <a:r>
              <a:rPr lang="en-US" dirty="0" smtClean="0"/>
              <a:t>initially if </a:t>
            </a:r>
            <a:r>
              <a:rPr lang="en-US" dirty="0"/>
              <a:t>parameters are adjusting from HCLF values.</a:t>
            </a:r>
          </a:p>
        </p:txBody>
      </p:sp>
    </p:spTree>
    <p:extLst>
      <p:ext uri="{BB962C8B-B14F-4D97-AF65-F5344CB8AC3E}">
        <p14:creationId xmlns:p14="http://schemas.microsoft.com/office/powerpoint/2010/main" val="1769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LEPTIN LEVELS IN NORMAL WEIGHT AND OBESE SAUDI ADULTS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Ali </a:t>
            </a:r>
            <a:r>
              <a:rPr lang="en-US" sz="2000" dirty="0"/>
              <a:t>I. Al-Sultan, MD, FRCPC, </a:t>
            </a:r>
            <a:r>
              <a:rPr lang="en-US" sz="2000" dirty="0" err="1"/>
              <a:t>Abdulmohsen</a:t>
            </a:r>
            <a:r>
              <a:rPr lang="en-US" sz="2000" dirty="0"/>
              <a:t> H. Al-</a:t>
            </a:r>
            <a:r>
              <a:rPr lang="en-US" sz="2000" dirty="0" err="1"/>
              <a:t>Elq</a:t>
            </a:r>
            <a:r>
              <a:rPr lang="en-US" sz="2000" dirty="0"/>
              <a:t>, MD, </a:t>
            </a:r>
            <a:r>
              <a:rPr lang="en-US" sz="2000" dirty="0" err="1"/>
              <a:t>FACEDepartment</a:t>
            </a:r>
            <a:r>
              <a:rPr lang="en-US" sz="2000" dirty="0"/>
              <a:t> of Internal Medicine, College of Medicine, King Faisal University, Dammam, Saudi Arabia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7" y="2396331"/>
            <a:ext cx="94202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Leptin, appetite and weight rebound </a:t>
            </a:r>
            <a:r>
              <a:rPr lang="en-US" sz="3200" dirty="0" smtClean="0"/>
              <a:t>in overweight/obesity </a:t>
            </a:r>
            <a:r>
              <a:rPr lang="en-US" sz="3200" dirty="0"/>
              <a:t>individuals </a:t>
            </a:r>
            <a:r>
              <a:rPr lang="en-US" sz="3200" dirty="0" smtClean="0"/>
              <a:t>undertook weight </a:t>
            </a:r>
            <a:r>
              <a:rPr lang="en-US" sz="3200" dirty="0"/>
              <a:t>loss program using a low </a:t>
            </a:r>
            <a:r>
              <a:rPr lang="en-US" sz="3200" dirty="0" smtClean="0"/>
              <a:t>calorie diet </a:t>
            </a:r>
            <a:r>
              <a:rPr lang="en-US" sz="3200" dirty="0"/>
              <a:t>with or without exercise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537" y="1690688"/>
            <a:ext cx="7438109" cy="52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NHANES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03" y="1825625"/>
            <a:ext cx="92465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68506" y="113914"/>
            <a:ext cx="10515600" cy="10156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63" y="1263036"/>
            <a:ext cx="3964753" cy="2833505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1268506" y="1637366"/>
            <a:ext cx="5181600" cy="4351338"/>
          </a:xfrm>
        </p:spPr>
        <p:txBody>
          <a:bodyPr/>
          <a:lstStyle/>
          <a:p>
            <a:r>
              <a:rPr lang="en-US" dirty="0" smtClean="0"/>
              <a:t>Reducing Insulin can reduce BMI</a:t>
            </a:r>
            <a:endParaRPr lang="en-US" dirty="0"/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63" y="4230024"/>
            <a:ext cx="3681214" cy="26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07" y="1468056"/>
            <a:ext cx="3653093" cy="260084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08" y="4068899"/>
            <a:ext cx="3653093" cy="2600843"/>
          </a:xfrm>
        </p:spPr>
      </p:pic>
      <p:sp>
        <p:nvSpPr>
          <p:cNvPr id="9" name="Content Placeholder 13"/>
          <p:cNvSpPr txBox="1">
            <a:spLocks/>
          </p:cNvSpPr>
          <p:nvPr/>
        </p:nvSpPr>
        <p:spPr>
          <a:xfrm>
            <a:off x="1268506" y="163736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Reducing TRPF can reduce BMI especially at higher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Healthy Life style Vs TRPF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Healthy Diet Vs TRPF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622023" y="6014783"/>
            <a:ext cx="5157787" cy="501651"/>
          </a:xfrm>
        </p:spPr>
        <p:txBody>
          <a:bodyPr/>
          <a:lstStyle/>
          <a:p>
            <a:r>
              <a:rPr lang="en-US" dirty="0" smtClean="0"/>
              <a:t>Roughly 1-2 hours per day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Minutes vigorous recreational activities Vs TRPF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86" y="2683877"/>
            <a:ext cx="4673016" cy="332698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83877"/>
            <a:ext cx="4673016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Caution while interpreting correlation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doesn’t meant causation</a:t>
            </a:r>
          </a:p>
          <a:p>
            <a:r>
              <a:rPr lang="en-US" dirty="0" smtClean="0"/>
              <a:t>Spurious correlation</a:t>
            </a:r>
          </a:p>
          <a:p>
            <a:r>
              <a:rPr lang="en-US" dirty="0" smtClean="0"/>
              <a:t>Normalization can reduce spurious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Factors influencing BMI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01" y="4470110"/>
            <a:ext cx="3203237" cy="228056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6458"/>
            <a:ext cx="3203237" cy="2237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453"/>
            <a:ext cx="3180686" cy="222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01" y="1972453"/>
            <a:ext cx="3112398" cy="2215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30" y="1972453"/>
            <a:ext cx="3171601" cy="22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</a:t>
            </a:r>
          </a:p>
          <a:p>
            <a:pPr lvl="1"/>
            <a:r>
              <a:rPr lang="en-US" dirty="0" err="1" smtClean="0"/>
              <a:t>Bmxwaist,capm,trpf,xtc,ldl,ghb</a:t>
            </a:r>
            <a:endParaRPr lang="en-US" dirty="0" smtClean="0"/>
          </a:p>
          <a:p>
            <a:pPr lvl="2"/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Insulin</a:t>
            </a:r>
          </a:p>
          <a:p>
            <a:pPr lvl="2"/>
            <a:r>
              <a:rPr lang="en-US" dirty="0" smtClean="0"/>
              <a:t>Nil</a:t>
            </a:r>
          </a:p>
          <a:p>
            <a:r>
              <a:rPr lang="en-US" dirty="0" smtClean="0"/>
              <a:t>BMI</a:t>
            </a:r>
          </a:p>
          <a:p>
            <a:pPr lvl="1"/>
            <a:r>
              <a:rPr lang="en-US" dirty="0" smtClean="0"/>
              <a:t>Highly With </a:t>
            </a:r>
            <a:r>
              <a:rPr lang="en-US" dirty="0" err="1" smtClean="0"/>
              <a:t>Trpf</a:t>
            </a:r>
            <a:r>
              <a:rPr lang="en-US" dirty="0" smtClean="0"/>
              <a:t> than rest (Insulin)</a:t>
            </a:r>
          </a:p>
          <a:p>
            <a:r>
              <a:rPr lang="en-US" dirty="0" smtClean="0"/>
              <a:t>Insulin </a:t>
            </a:r>
          </a:p>
          <a:p>
            <a:pPr lvl="1"/>
            <a:r>
              <a:rPr lang="en-US" dirty="0" smtClean="0"/>
              <a:t>highly with BMI than rest</a:t>
            </a:r>
          </a:p>
          <a:p>
            <a:pPr lvl="1"/>
            <a:r>
              <a:rPr lang="en-US" dirty="0" err="1" smtClean="0"/>
              <a:t>Capm</a:t>
            </a:r>
            <a:r>
              <a:rPr lang="en-US" dirty="0" smtClean="0"/>
              <a:t>, SMED (&lt;</a:t>
            </a:r>
            <a:r>
              <a:rPr lang="en-US" dirty="0" err="1" smtClean="0"/>
              <a:t>capm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HDD, TRPF</a:t>
            </a:r>
          </a:p>
          <a:p>
            <a:r>
              <a:rPr lang="en-US" dirty="0" smtClean="0"/>
              <a:t> BMI increases with Insulin but more so with </a:t>
            </a:r>
            <a:r>
              <a:rPr lang="en-US" dirty="0" err="1" smtClean="0"/>
              <a:t>Trpf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LUXCAPM</a:t>
            </a:r>
          </a:p>
          <a:p>
            <a:pPr lvl="1"/>
            <a:r>
              <a:rPr lang="en-US" dirty="0"/>
              <a:t>highly with BMI </a:t>
            </a:r>
            <a:r>
              <a:rPr lang="en-US" dirty="0" smtClean="0"/>
              <a:t>than with insulin</a:t>
            </a:r>
          </a:p>
          <a:p>
            <a:pPr lvl="1"/>
            <a:r>
              <a:rPr lang="en-US" dirty="0"/>
              <a:t>highly with </a:t>
            </a:r>
            <a:r>
              <a:rPr lang="en-US" dirty="0" err="1" smtClean="0"/>
              <a:t>trpf</a:t>
            </a:r>
            <a:endParaRPr lang="en-US" dirty="0" smtClean="0"/>
          </a:p>
          <a:p>
            <a:endParaRPr lang="en-US" dirty="0" err="1" smtClean="0"/>
          </a:p>
          <a:p>
            <a:r>
              <a:rPr lang="en-US" dirty="0" smtClean="0"/>
              <a:t>LUXSMED</a:t>
            </a:r>
          </a:p>
          <a:p>
            <a:pPr lvl="1"/>
            <a:r>
              <a:rPr lang="en-US" dirty="0" smtClean="0"/>
              <a:t>More with BMI Not so with </a:t>
            </a:r>
            <a:r>
              <a:rPr lang="en-US" dirty="0" err="1" smtClean="0"/>
              <a:t>trpf</a:t>
            </a:r>
            <a:endParaRPr lang="en-US" dirty="0" smtClean="0"/>
          </a:p>
          <a:p>
            <a:pPr lvl="1"/>
            <a:r>
              <a:rPr lang="en-US" dirty="0" smtClean="0"/>
              <a:t>With Insulin only at higher level Insulin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9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827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Biochemical Factors influencing Body Mass Index</vt:lpstr>
      <vt:lpstr>BMI versus Life Expectancy (IHME data)</vt:lpstr>
      <vt:lpstr>NHANES</vt:lpstr>
      <vt:lpstr>PowerPoint Presentation</vt:lpstr>
      <vt:lpstr>PowerPoint Presentation</vt:lpstr>
      <vt:lpstr>Healthy Life style Vs TRPF</vt:lpstr>
      <vt:lpstr>Caution while interpreting correlation</vt:lpstr>
      <vt:lpstr>Factors influencing BMI</vt:lpstr>
      <vt:lpstr>Correlation Analysis</vt:lpstr>
      <vt:lpstr>Correlation Analysis(Contd.)</vt:lpstr>
      <vt:lpstr>AI model Prediction</vt:lpstr>
      <vt:lpstr>AI model Prediction (Contd.)</vt:lpstr>
      <vt:lpstr>AI model Prediction (Evaluation)</vt:lpstr>
      <vt:lpstr>AI model Prediction (SNAP tool)</vt:lpstr>
      <vt:lpstr>Computational Model</vt:lpstr>
      <vt:lpstr>PowerPoint Presentation</vt:lpstr>
      <vt:lpstr>PowerPoint Presentation</vt:lpstr>
      <vt:lpstr>PowerPoint Presentation</vt:lpstr>
      <vt:lpstr>PowerPoint Presentation</vt:lpstr>
      <vt:lpstr>Factors influencing Insulin level</vt:lpstr>
      <vt:lpstr>Results (Summary) – Mechanism and Reasons?</vt:lpstr>
      <vt:lpstr>Results (Summary) – Mechanism and Reasons?</vt:lpstr>
      <vt:lpstr>PowerPoint Presentation</vt:lpstr>
      <vt:lpstr>Food ratio and its impact</vt:lpstr>
      <vt:lpstr> LEPTIN LEVELS IN NORMAL WEIGHT AND OBESE SAUDI ADULTS Ali I. Al-Sultan, MD, FRCPC, Abdulmohsen H. Al-Elq, MD, FACEDepartment of Internal Medicine, College of Medicine, King Faisal University, Dammam, Saudi Arabia</vt:lpstr>
      <vt:lpstr>Leptin, appetite and weight rebound in overweight/obesity individuals undertook weight loss program using a low calorie diet with or without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Maran</dc:creator>
  <cp:lastModifiedBy>Selva Maran</cp:lastModifiedBy>
  <cp:revision>124</cp:revision>
  <dcterms:created xsi:type="dcterms:W3CDTF">2021-11-25T11:11:45Z</dcterms:created>
  <dcterms:modified xsi:type="dcterms:W3CDTF">2021-12-12T08:32:37Z</dcterms:modified>
</cp:coreProperties>
</file>