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69" r:id="rId2"/>
    <p:sldId id="298" r:id="rId3"/>
    <p:sldId id="314" r:id="rId4"/>
    <p:sldId id="299" r:id="rId5"/>
    <p:sldId id="285" r:id="rId6"/>
    <p:sldId id="259" r:id="rId7"/>
    <p:sldId id="318" r:id="rId8"/>
    <p:sldId id="258" r:id="rId9"/>
    <p:sldId id="289" r:id="rId10"/>
    <p:sldId id="260" r:id="rId11"/>
    <p:sldId id="284" r:id="rId12"/>
    <p:sldId id="302" r:id="rId13"/>
    <p:sldId id="329" r:id="rId14"/>
    <p:sldId id="327" r:id="rId15"/>
    <p:sldId id="292" r:id="rId16"/>
    <p:sldId id="311" r:id="rId17"/>
    <p:sldId id="286" r:id="rId18"/>
    <p:sldId id="293" r:id="rId19"/>
    <p:sldId id="291" r:id="rId20"/>
    <p:sldId id="305" r:id="rId21"/>
    <p:sldId id="307" r:id="rId22"/>
    <p:sldId id="263" r:id="rId23"/>
    <p:sldId id="319" r:id="rId24"/>
    <p:sldId id="295" r:id="rId25"/>
    <p:sldId id="296" r:id="rId26"/>
    <p:sldId id="304" r:id="rId27"/>
    <p:sldId id="265" r:id="rId28"/>
    <p:sldId id="308" r:id="rId29"/>
    <p:sldId id="303" r:id="rId30"/>
    <p:sldId id="309" r:id="rId31"/>
    <p:sldId id="310" r:id="rId32"/>
    <p:sldId id="267" r:id="rId33"/>
    <p:sldId id="312" r:id="rId34"/>
    <p:sldId id="320" r:id="rId35"/>
    <p:sldId id="317" r:id="rId36"/>
    <p:sldId id="315" r:id="rId37"/>
    <p:sldId id="316" r:id="rId38"/>
    <p:sldId id="322" r:id="rId39"/>
    <p:sldId id="321" r:id="rId40"/>
    <p:sldId id="282" r:id="rId41"/>
    <p:sldId id="281" r:id="rId42"/>
    <p:sldId id="323" r:id="rId43"/>
    <p:sldId id="324" r:id="rId44"/>
    <p:sldId id="325" r:id="rId45"/>
    <p:sldId id="326" r:id="rId46"/>
    <p:sldId id="328" r:id="rId4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00" autoAdjust="0"/>
    <p:restoredTop sz="68905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D55B-E1E4-48E0-92AE-BFE4B073E076}" type="datetimeFigureOut">
              <a:rPr lang="en-US" smtClean="0"/>
              <a:pPr/>
              <a:t>8/30/2009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7BB8F-1DA4-4CFF-9213-A53F0422C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C355936-D01D-43E4-A694-EFFBB0C193FF}" type="datetimeFigureOut">
              <a:rPr lang="en-US" smtClean="0"/>
              <a:pPr/>
              <a:t>8/30/2009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987D6C09-6AF7-4925-92E4-BF8A8C2F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A9EAF5-77F3-48BC-9350-73CC60A482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Different from usual structure of neuron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Currents that are present in different channel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Major Currents:</a:t>
            </a:r>
          </a:p>
          <a:p>
            <a:r>
              <a:rPr lang="en-US" baseline="0" dirty="0" smtClean="0"/>
              <a:t>Dendrites: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Ca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kca</a:t>
            </a:r>
            <a:r>
              <a:rPr lang="en-US" baseline="-25000" dirty="0" smtClean="0"/>
              <a:t>      </a:t>
            </a:r>
            <a:r>
              <a:rPr lang="en-US" baseline="0" dirty="0" smtClean="0"/>
              <a:t>Primary neurite: I</a:t>
            </a:r>
            <a:r>
              <a:rPr lang="en-US" baseline="-25000" dirty="0" smtClean="0"/>
              <a:t>Ks</a:t>
            </a:r>
          </a:p>
          <a:p>
            <a:r>
              <a:rPr lang="en-US" baseline="0" dirty="0" smtClean="0"/>
              <a:t>Axon: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Na</a:t>
            </a:r>
            <a:r>
              <a:rPr lang="en-US" baseline="0" dirty="0" smtClean="0"/>
              <a:t> and 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K,dr</a:t>
            </a:r>
            <a:r>
              <a:rPr lang="en-US" baseline="-25000" dirty="0" smtClean="0"/>
              <a:t>             </a:t>
            </a:r>
            <a:r>
              <a:rPr lang="en-US" baseline="0" dirty="0" smtClean="0"/>
              <a:t>Soma: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syn</a:t>
            </a:r>
            <a:endParaRPr lang="en-US" baseline="-2500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-&gt; Intrinsic period or period of unperturbed</a:t>
            </a:r>
            <a:r>
              <a:rPr lang="en-US" baseline="0" dirty="0" smtClean="0"/>
              <a:t> cycle</a:t>
            </a:r>
            <a:endParaRPr lang="en-US" dirty="0" smtClean="0"/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&lt;1/6</a:t>
            </a:r>
            <a:r>
              <a:rPr lang="en-US" baseline="30000" dirty="0" smtClean="0"/>
              <a:t>th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1/6</a:t>
            </a:r>
            <a:r>
              <a:rPr lang="en-US" baseline="30000" dirty="0" smtClean="0"/>
              <a:t>th</a:t>
            </a:r>
            <a:r>
              <a:rPr lang="en-US" dirty="0" smtClean="0"/>
              <a:t> – 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&gt;1/3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Long</a:t>
            </a:r>
          </a:p>
          <a:p>
            <a:endParaRPr lang="en-US" dirty="0" smtClean="0"/>
          </a:p>
          <a:p>
            <a:r>
              <a:rPr lang="en-US" dirty="0" smtClean="0"/>
              <a:t>Intermediate</a:t>
            </a:r>
          </a:p>
          <a:p>
            <a:endParaRPr lang="en-US" dirty="0" smtClean="0"/>
          </a:p>
          <a:p>
            <a:r>
              <a:rPr lang="en-US" dirty="0" smtClean="0"/>
              <a:t>Weak</a:t>
            </a:r>
          </a:p>
          <a:p>
            <a:endParaRPr lang="en-US" dirty="0" smtClean="0"/>
          </a:p>
          <a:p>
            <a:r>
              <a:rPr lang="en-US" dirty="0" smtClean="0"/>
              <a:t>Strong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18FDA-588B-4F05-B73B-B4AF5B4BA9E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activation deactivation of calcium channels</a:t>
            </a:r>
          </a:p>
          <a:p>
            <a:r>
              <a:rPr lang="en-US" dirty="0" smtClean="0"/>
              <a:t>Slow</a:t>
            </a:r>
            <a:r>
              <a:rPr lang="en-US" baseline="0" dirty="0" smtClean="0"/>
              <a:t> rise and fall in Ca conc.</a:t>
            </a:r>
          </a:p>
          <a:p>
            <a:r>
              <a:rPr lang="en-US" baseline="0" dirty="0" smtClean="0"/>
              <a:t>Relaxation oscillator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</a:t>
            </a:r>
            <a:r>
              <a:rPr lang="en-US" baseline="0" dirty="0" smtClean="0"/>
              <a:t> curve represents points where net membrane current is zero</a:t>
            </a:r>
            <a:endParaRPr lang="en-US" dirty="0" smtClean="0"/>
          </a:p>
          <a:p>
            <a:r>
              <a:rPr lang="en-US" dirty="0" err="1" smtClean="0"/>
              <a:t>Dendritic</a:t>
            </a:r>
            <a:r>
              <a:rPr lang="en-US" dirty="0" smtClean="0"/>
              <a:t> voltage - fast variable</a:t>
            </a:r>
          </a:p>
          <a:p>
            <a:r>
              <a:rPr lang="en-US" dirty="0" smtClean="0"/>
              <a:t>Calcium</a:t>
            </a:r>
            <a:r>
              <a:rPr lang="en-US" baseline="0" dirty="0" smtClean="0"/>
              <a:t> - slow variable</a:t>
            </a:r>
            <a:endParaRPr lang="en-US" dirty="0" smtClean="0"/>
          </a:p>
          <a:p>
            <a:r>
              <a:rPr lang="en-US" dirty="0" smtClean="0"/>
              <a:t>Neuron goes to upper branch when Calcium channels</a:t>
            </a:r>
            <a:r>
              <a:rPr lang="en-US" baseline="0" dirty="0" smtClean="0"/>
              <a:t> gets activated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Neuron goes to lower branch when Calcium channels</a:t>
            </a:r>
            <a:r>
              <a:rPr lang="en-US" baseline="0" dirty="0" smtClean="0"/>
              <a:t> gets deactivated </a:t>
            </a:r>
          </a:p>
          <a:p>
            <a:endParaRPr lang="en-US" dirty="0" smtClean="0"/>
          </a:p>
          <a:p>
            <a:r>
              <a:rPr lang="en-US" dirty="0" smtClean="0"/>
              <a:t>Calcium channels</a:t>
            </a:r>
            <a:r>
              <a:rPr lang="en-US" baseline="0" dirty="0" smtClean="0"/>
              <a:t> gets activated fast on depolarization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Calcium channels</a:t>
            </a:r>
            <a:r>
              <a:rPr lang="en-US" baseline="0" dirty="0" smtClean="0"/>
              <a:t> gets deactivated fast on hyperpolarization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Slow</a:t>
            </a:r>
            <a:r>
              <a:rPr lang="en-US" baseline="0" dirty="0" smtClean="0"/>
              <a:t> dynamics for Calcium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 channels active</a:t>
            </a:r>
          </a:p>
          <a:p>
            <a:r>
              <a:rPr lang="en-US" baseline="0" dirty="0" smtClean="0"/>
              <a:t>Ca channels </a:t>
            </a:r>
            <a:r>
              <a:rPr lang="en-US" baseline="0" dirty="0" err="1" smtClean="0"/>
              <a:t>deactive</a:t>
            </a:r>
            <a:endParaRPr lang="en-US" baseline="0" dirty="0" smtClean="0"/>
          </a:p>
          <a:p>
            <a:r>
              <a:rPr lang="en-US" baseline="0" dirty="0" smtClean="0"/>
              <a:t>Goes round and round this closed curve</a:t>
            </a:r>
          </a:p>
          <a:p>
            <a:r>
              <a:rPr lang="en-US" baseline="0" dirty="0" smtClean="0"/>
              <a:t>Gets deviated when the input is given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Outward current is dominant below the black curve</a:t>
            </a:r>
          </a:p>
          <a:p>
            <a:r>
              <a:rPr lang="en-US" baseline="0" dirty="0" smtClean="0"/>
              <a:t>Inward current is dominant above the black curve (conductance change – positive feedback)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is designed to verify one fact</a:t>
            </a:r>
            <a:endParaRPr lang="en-US" dirty="0" smtClean="0"/>
          </a:p>
          <a:p>
            <a:r>
              <a:rPr lang="en-US" dirty="0" smtClean="0"/>
              <a:t>Show slow dynamics</a:t>
            </a:r>
            <a:r>
              <a:rPr lang="en-US" baseline="0" dirty="0" smtClean="0"/>
              <a:t> for calcium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Ca</a:t>
            </a:r>
            <a:r>
              <a:rPr lang="en-US" baseline="0" dirty="0" smtClean="0"/>
              <a:t> active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Prominent</a:t>
            </a:r>
            <a:r>
              <a:rPr lang="en-US" baseline="0" dirty="0" smtClean="0"/>
              <a:t> F2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Punch statement:</a:t>
            </a:r>
          </a:p>
          <a:p>
            <a:r>
              <a:rPr lang="en-US" dirty="0" smtClean="0"/>
              <a:t>The neuron remains in the lower</a:t>
            </a:r>
            <a:r>
              <a:rPr lang="en-US" baseline="0" dirty="0" smtClean="0"/>
              <a:t> branch because the input is not affecting the dendritic comp. but it is able to spike because it is affecting the axonal compartment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to put </a:t>
            </a:r>
            <a:r>
              <a:rPr lang="en-US" baseline="0" smtClean="0"/>
              <a:t>it? </a:t>
            </a:r>
            <a:r>
              <a:rPr lang="en-US" smtClean="0"/>
              <a:t>Obviously </a:t>
            </a:r>
            <a:r>
              <a:rPr lang="en-US" dirty="0" smtClean="0"/>
              <a:t>the</a:t>
            </a:r>
            <a:r>
              <a:rPr lang="en-US" baseline="0" dirty="0" smtClean="0"/>
              <a:t> second cycle length gets shorter and shorter …..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is significant?</a:t>
            </a:r>
          </a:p>
          <a:p>
            <a:r>
              <a:rPr lang="en-US" baseline="0" dirty="0" smtClean="0"/>
              <a:t>	Understand why we got shape of PRC?</a:t>
            </a:r>
          </a:p>
          <a:p>
            <a:r>
              <a:rPr lang="en-US" baseline="0" dirty="0" smtClean="0"/>
              <a:t>	Why we had multicompartmental model?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What we expected here before getting the biological data?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 observed?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we explain this?</a:t>
            </a:r>
          </a:p>
          <a:p>
            <a:r>
              <a:rPr lang="en-US" baseline="0" dirty="0" smtClean="0"/>
              <a:t>Multicompartment is essential; Spatial segregation is important</a:t>
            </a:r>
          </a:p>
          <a:p>
            <a:r>
              <a:rPr lang="en-US" baseline="0" dirty="0" smtClean="0"/>
              <a:t>Input is affecting the axon effectively and not dendrite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called as spurious burst?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prominent F2?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towards end? Why branch switch was not obvious from voltage trace for late inputs?</a:t>
            </a:r>
          </a:p>
          <a:p>
            <a:r>
              <a:rPr lang="en-US" baseline="0" dirty="0" smtClean="0"/>
              <a:t>If there is a branch switch then burst length should be reduced.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Conclusion:</a:t>
            </a:r>
          </a:p>
          <a:p>
            <a:r>
              <a:rPr lang="en-US" baseline="0" dirty="0" smtClean="0"/>
              <a:t>Importance of spatial segregation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For strong input neuron spikes throughout input duration</a:t>
            </a:r>
          </a:p>
          <a:p>
            <a:r>
              <a:rPr lang="en-US" baseline="0" dirty="0" smtClean="0"/>
              <a:t>Recovery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</a:t>
            </a:r>
            <a:r>
              <a:rPr lang="en-US" baseline="-25000" dirty="0" smtClean="0"/>
              <a:t>1</a:t>
            </a:r>
            <a:r>
              <a:rPr lang="en-US" baseline="0" dirty="0" smtClean="0"/>
              <a:t>(</a:t>
            </a:r>
            <a:r>
              <a:rPr lang="az-Cyrl-AZ" baseline="0" dirty="0" smtClean="0"/>
              <a:t>Ф</a:t>
            </a:r>
            <a:r>
              <a:rPr lang="en-US" baseline="0" dirty="0" smtClean="0"/>
              <a:t>) = </a:t>
            </a:r>
            <a:r>
              <a:rPr lang="az-Cyrl-AZ" baseline="0" dirty="0" smtClean="0"/>
              <a:t>Ф</a:t>
            </a:r>
            <a:r>
              <a:rPr lang="en-US" baseline="0" dirty="0" smtClean="0"/>
              <a:t> + (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dur</a:t>
            </a:r>
            <a:r>
              <a:rPr lang="en-US" dirty="0" smtClean="0"/>
              <a:t> + R - P</a:t>
            </a:r>
            <a:r>
              <a:rPr lang="en-US" baseline="-25000" dirty="0" smtClean="0"/>
              <a:t>0</a:t>
            </a:r>
            <a:r>
              <a:rPr lang="en-US" dirty="0" smtClean="0"/>
              <a:t>) / P</a:t>
            </a:r>
            <a:r>
              <a:rPr lang="en-US" baseline="-25000" dirty="0" smtClean="0"/>
              <a:t>0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F(X)=a</a:t>
            </a:r>
            <a:r>
              <a:rPr lang="en-US" baseline="0" dirty="0" smtClean="0"/>
              <a:t> X +b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F2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r>
              <a:rPr lang="en-US" baseline="0" dirty="0" smtClean="0"/>
              <a:t> given during burst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</a:t>
            </a:r>
            <a:r>
              <a:rPr lang="en-US" baseline="0" dirty="0" smtClean="0"/>
              <a:t> given during interburst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Biological neuron</a:t>
            </a:r>
          </a:p>
          <a:p>
            <a:r>
              <a:rPr lang="en-US" dirty="0" smtClean="0"/>
              <a:t>Model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cycle</a:t>
            </a:r>
          </a:p>
          <a:p>
            <a:r>
              <a:rPr lang="en-US" dirty="0" smtClean="0"/>
              <a:t>Just saying</a:t>
            </a:r>
            <a:r>
              <a:rPr lang="en-US" baseline="0" dirty="0" smtClean="0"/>
              <a:t> something that they already knew and sort of relevant here (to get their attention) (before – not sure what is relevant in this slide and now)</a:t>
            </a:r>
          </a:p>
          <a:p>
            <a:endParaRPr lang="en-US" dirty="0" smtClean="0"/>
          </a:p>
          <a:p>
            <a:r>
              <a:rPr lang="en-US" dirty="0" smtClean="0"/>
              <a:t>What is shown ….V trace ……..</a:t>
            </a:r>
          </a:p>
          <a:p>
            <a:r>
              <a:rPr lang="en-US" dirty="0" smtClean="0"/>
              <a:t>Is a Firing pattern, </a:t>
            </a:r>
          </a:p>
          <a:p>
            <a:r>
              <a:rPr lang="en-US" b="1" dirty="0" smtClean="0"/>
              <a:t>Burst</a:t>
            </a:r>
            <a:r>
              <a:rPr lang="en-US" dirty="0" smtClean="0"/>
              <a:t> -&gt; Time interval during which …….interburst interval -&gt; remains silence</a:t>
            </a:r>
          </a:p>
          <a:p>
            <a:r>
              <a:rPr lang="en-US" dirty="0" smtClean="0"/>
              <a:t>Pattern repeats</a:t>
            </a:r>
            <a:r>
              <a:rPr lang="en-US" baseline="0" dirty="0" smtClean="0"/>
              <a:t> in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Truncated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Spiking interval followed by the silence interval constitutes …… Cycle</a:t>
            </a:r>
          </a:p>
          <a:p>
            <a:r>
              <a:rPr lang="en-US" baseline="0" dirty="0" smtClean="0"/>
              <a:t>When there is no disturbance the cycle length almost remains the same – P</a:t>
            </a:r>
            <a:r>
              <a:rPr lang="en-US" baseline="-25000" dirty="0" smtClean="0"/>
              <a:t>0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Slow Outward Current  should be present in primary</a:t>
            </a:r>
            <a:r>
              <a:rPr lang="en-US" baseline="0" dirty="0" smtClean="0"/>
              <a:t> neurite or axon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my surprise …………..</a:t>
            </a:r>
          </a:p>
          <a:p>
            <a:r>
              <a:rPr lang="en-US" dirty="0" smtClean="0"/>
              <a:t>It was a bit of relief………</a:t>
            </a:r>
          </a:p>
          <a:p>
            <a:r>
              <a:rPr lang="en-US" dirty="0" smtClean="0"/>
              <a:t>Unlike – this discontinuity is not artificial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the</a:t>
            </a:r>
            <a:r>
              <a:rPr lang="en-US" baseline="0" dirty="0" smtClean="0"/>
              <a:t> </a:t>
            </a:r>
            <a:r>
              <a:rPr lang="en-US" baseline="0" smtClean="0"/>
              <a:t>other discontinuity </a:t>
            </a:r>
            <a:r>
              <a:rPr lang="en-US" smtClean="0"/>
              <a:t>– this discontinuity is not artificial, Nonlinear </a:t>
            </a:r>
            <a:r>
              <a:rPr lang="en-US" dirty="0" smtClean="0"/>
              <a:t>dynamics</a:t>
            </a:r>
            <a:r>
              <a:rPr lang="en-US" baseline="0" dirty="0" smtClean="0"/>
              <a:t> gives rise to discontinuity</a:t>
            </a:r>
            <a:endParaRPr lang="en-US" dirty="0" smtClean="0"/>
          </a:p>
          <a:p>
            <a:r>
              <a:rPr lang="en-US" dirty="0" smtClean="0"/>
              <a:t>Makes a loop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speculated that it should be due to a very slowly activating outward current present either in primary neurite or axon, that gets activated when the strong input is given for a long duration.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slowly activating outward current gets activated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Pulls the neuron to lower branch but the neuron still spikes due to strong synaptic input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KCa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deactivated because the Ca level is decreasing in soma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input ends before the black curve is crossed the neuron goes to lower branch and very slowly activating outward current gets deactivated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input ends after the black curve is crossed the neuron goes to upper branch and very slowly activating outward current remains activated in primary neurite and blocks the spiking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neuron goes to lower branch the outward current in PN gets deactivated and the spiking begins in the next cycle. So basically it makes a loop before the next spiking start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this loop the recovery interval is very long which gives rise to a longer 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of</a:t>
            </a:r>
            <a:r>
              <a:rPr lang="en-US" baseline="0" dirty="0" smtClean="0"/>
              <a:t> I</a:t>
            </a:r>
            <a:r>
              <a:rPr lang="en-US" baseline="-25000" dirty="0" smtClean="0"/>
              <a:t>Ks</a:t>
            </a:r>
            <a:r>
              <a:rPr lang="en-US" baseline="0" dirty="0" smtClean="0"/>
              <a:t> for strong long inputs</a:t>
            </a:r>
            <a:endParaRPr lang="en-US" dirty="0" smtClean="0"/>
          </a:p>
          <a:p>
            <a:r>
              <a:rPr lang="en-US" dirty="0" smtClean="0"/>
              <a:t>Neuron Relaxes from compact space</a:t>
            </a:r>
          </a:p>
          <a:p>
            <a:endParaRPr lang="en-US" dirty="0" smtClean="0"/>
          </a:p>
          <a:p>
            <a:r>
              <a:rPr lang="en-US" dirty="0" smtClean="0"/>
              <a:t>Input</a:t>
            </a:r>
            <a:r>
              <a:rPr lang="en-US" baseline="0" dirty="0" smtClean="0"/>
              <a:t> terminates before branch switch</a:t>
            </a:r>
          </a:p>
          <a:p>
            <a:r>
              <a:rPr lang="en-US" baseline="0" dirty="0" smtClean="0"/>
              <a:t>Neuron goes to lower branch</a:t>
            </a:r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ks</a:t>
            </a:r>
            <a:r>
              <a:rPr lang="en-US" baseline="0" dirty="0" smtClean="0"/>
              <a:t> deactivates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</a:t>
            </a:r>
            <a:r>
              <a:rPr lang="en-US" baseline="0" dirty="0" smtClean="0"/>
              <a:t> terminates after branch switch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</a:t>
            </a:r>
            <a:r>
              <a:rPr lang="en-US" baseline="0" dirty="0" smtClean="0"/>
              <a:t> goes to upper branch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</a:t>
            </a:r>
            <a:r>
              <a:rPr lang="en-US" baseline="-25000" dirty="0" smtClean="0"/>
              <a:t>Ks</a:t>
            </a:r>
            <a:r>
              <a:rPr lang="en-US" baseline="0" dirty="0" smtClean="0"/>
              <a:t> remains active and blocks spiking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</a:t>
            </a:r>
          </a:p>
          <a:p>
            <a:r>
              <a:rPr lang="en-US" dirty="0" smtClean="0"/>
              <a:t>&lt;1/6</a:t>
            </a:r>
            <a:r>
              <a:rPr lang="en-US" baseline="30000" dirty="0" smtClean="0"/>
              <a:t>th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1/6</a:t>
            </a:r>
            <a:r>
              <a:rPr lang="en-US" baseline="30000" dirty="0" smtClean="0"/>
              <a:t>th</a:t>
            </a:r>
            <a:r>
              <a:rPr lang="en-US" dirty="0" smtClean="0"/>
              <a:t> – 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&gt;1/3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Long</a:t>
            </a:r>
          </a:p>
          <a:p>
            <a:endParaRPr lang="en-US" dirty="0" smtClean="0"/>
          </a:p>
          <a:p>
            <a:r>
              <a:rPr lang="en-US" dirty="0" smtClean="0"/>
              <a:t>Intermediate</a:t>
            </a:r>
          </a:p>
          <a:p>
            <a:endParaRPr lang="en-US" dirty="0" smtClean="0"/>
          </a:p>
          <a:p>
            <a:r>
              <a:rPr lang="en-US" dirty="0" smtClean="0"/>
              <a:t>Weak</a:t>
            </a:r>
          </a:p>
          <a:p>
            <a:endParaRPr lang="en-US" dirty="0" smtClean="0"/>
          </a:p>
          <a:p>
            <a:r>
              <a:rPr lang="en-US" dirty="0" smtClean="0"/>
              <a:t>Strong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18FDA-588B-4F05-B73B-B4AF5B4BA9E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only advancement?</a:t>
            </a:r>
          </a:p>
          <a:p>
            <a:r>
              <a:rPr lang="en-US" dirty="0" smtClean="0"/>
              <a:t>Compare with Cubic PRC -&gt;</a:t>
            </a:r>
            <a:r>
              <a:rPr lang="en-US" baseline="0" dirty="0" smtClean="0"/>
              <a:t> for a weak input with intermediate duration u get a delay but here you are getting an advance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the delay is small compared to advancement? Or the advancement is greater than the delay?</a:t>
            </a:r>
          </a:p>
          <a:p>
            <a:r>
              <a:rPr lang="en-US" baseline="0" dirty="0" smtClean="0"/>
              <a:t>-&gt; Intrinsic mechanisms are more dominant than synaptic input whereas during the silent branch the intrinsic mechanisms are inactivated or deactivated or both and synaptic input is dominant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U shape?</a:t>
            </a:r>
          </a:p>
          <a:p>
            <a:r>
              <a:rPr lang="en-US" baseline="0" dirty="0" smtClean="0"/>
              <a:t>Small delay becomes less prominent and if fully dominated by advancement similar to middle phases of cubic prc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F</a:t>
            </a:r>
            <a:r>
              <a:rPr lang="en-US" baseline="-25000" dirty="0" smtClean="0"/>
              <a:t>2</a:t>
            </a:r>
            <a:r>
              <a:rPr lang="en-US" baseline="0" dirty="0" smtClean="0"/>
              <a:t> prominent?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this slide (Inputs affect length and location of input is</a:t>
            </a:r>
            <a:r>
              <a:rPr lang="en-US" baseline="0" dirty="0" smtClean="0"/>
              <a:t> imp.)  (before and now)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when there ….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part of the cycle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a given strength and duration ..the value ………..</a:t>
            </a:r>
            <a:r>
              <a:rPr lang="en-US" dirty="0" smtClean="0"/>
              <a:t> Depending on where the input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given,For</a:t>
            </a:r>
            <a:r>
              <a:rPr lang="en-US" baseline="0" dirty="0" smtClean="0"/>
              <a:t> ex. In the beginning of the cycle or in the middle or towards the end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Phase resetting curve</a:t>
            </a:r>
            <a:r>
              <a:rPr lang="en-US" baseline="0" dirty="0" smtClean="0"/>
              <a:t> is a plot of the change in  cycle length as a function of where the transient perturbation  is applied. (excitatory inputs)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Voltage trace from bursting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8ABCC-1CD5-4A5D-B30D-1D4C8452680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them</a:t>
            </a:r>
            <a:r>
              <a:rPr lang="en-US" baseline="0" dirty="0" smtClean="0"/>
              <a:t> if phase is 0.7 then reset -0.3</a:t>
            </a:r>
          </a:p>
          <a:p>
            <a:r>
              <a:rPr lang="en-US" baseline="0" dirty="0" smtClean="0"/>
              <a:t>If phase is 0.9 then the reset is -0.1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Phase advance is 1-</a:t>
            </a:r>
            <a:r>
              <a:rPr lang="az-Cyrl-AZ" baseline="0" dirty="0" smtClean="0"/>
              <a:t>ф</a:t>
            </a:r>
            <a:endParaRPr lang="en-US" baseline="0" dirty="0" smtClean="0"/>
          </a:p>
          <a:p>
            <a:r>
              <a:rPr lang="en-US" baseline="0" dirty="0" smtClean="0"/>
              <a:t>Phase resetting is –(1-</a:t>
            </a:r>
            <a:r>
              <a:rPr lang="az-Cyrl-AZ" baseline="0" dirty="0" smtClean="0"/>
              <a:t>ф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/P</a:t>
            </a:r>
            <a:r>
              <a:rPr kumimoji="0" lang="en-US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 (P</a:t>
            </a:r>
            <a:r>
              <a:rPr kumimoji="0" lang="en-US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</a:t>
            </a:r>
            <a:r>
              <a:rPr kumimoji="0" lang="en-US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</a:t>
            </a:r>
            <a:r>
              <a:rPr kumimoji="0" lang="en-US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aseline="0" dirty="0" smtClean="0"/>
              <a:t>ф</a:t>
            </a:r>
            <a:r>
              <a:rPr lang="en-US" baseline="0" dirty="0" smtClean="0"/>
              <a:t>-1</a:t>
            </a:r>
            <a:endParaRPr kumimoji="0" lang="en-US" sz="1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there is a discontinuity in F1 at burst-interburst transition?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factors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methodology – criteria for defining burst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input – evokes immediate spike.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50ms -&gt; the spikes for input are considered as extension of burst for present cycle and hence you get a huge delay. After 50ms -&gt; the spikes due to the input are considered as part of new cycle or next cycle and hence the previous cycle is shortened.</a:t>
            </a:r>
          </a:p>
          <a:p>
            <a:endParaRPr lang="en-US" dirty="0" smtClean="0"/>
          </a:p>
          <a:p>
            <a:r>
              <a:rPr lang="en-US" dirty="0" smtClean="0"/>
              <a:t>Interspike interval criteria </a:t>
            </a:r>
          </a:p>
          <a:p>
            <a:pPr>
              <a:buFontTx/>
              <a:buChar char="-"/>
            </a:pPr>
            <a:r>
              <a:rPr lang="en-US" dirty="0" smtClean="0"/>
              <a:t>determines</a:t>
            </a:r>
            <a:r>
              <a:rPr lang="en-US" baseline="0" dirty="0" smtClean="0"/>
              <a:t> whether spikes form part of old burst or new burst</a:t>
            </a:r>
          </a:p>
          <a:p>
            <a:r>
              <a:rPr lang="en-US" dirty="0" smtClean="0"/>
              <a:t>50</a:t>
            </a:r>
            <a:r>
              <a:rPr lang="en-US" baseline="0" dirty="0" smtClean="0"/>
              <a:t> ms for Lobster recordings</a:t>
            </a:r>
          </a:p>
          <a:p>
            <a:r>
              <a:rPr lang="en-US" baseline="0" dirty="0" smtClean="0"/>
              <a:t>75 ms for crab recordings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0" dirty="0" smtClean="0"/>
              <a:t> 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refer the time</a:t>
            </a:r>
            <a:r>
              <a:rPr lang="en-US" baseline="0" dirty="0" smtClean="0"/>
              <a:t> at which input is given within a cycle in terms of phase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</a:t>
            </a:r>
            <a:r>
              <a:rPr lang="en-US" baseline="0" dirty="0" smtClean="0"/>
              <a:t> point - </a:t>
            </a:r>
            <a:r>
              <a:rPr lang="en-US" dirty="0" smtClean="0"/>
              <a:t>Blue 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Stimulus interval -</a:t>
            </a:r>
            <a:r>
              <a:rPr lang="en-US" dirty="0" smtClean="0"/>
              <a:t>Green line</a:t>
            </a:r>
            <a:endParaRPr lang="en-US" baseline="0" dirty="0" smtClean="0"/>
          </a:p>
          <a:p>
            <a:r>
              <a:rPr lang="en-US" dirty="0" smtClean="0"/>
              <a:t>Phase</a:t>
            </a:r>
          </a:p>
          <a:p>
            <a:r>
              <a:rPr lang="en-US" dirty="0" smtClean="0"/>
              <a:t>0,0.5,1 (</a:t>
            </a:r>
            <a:r>
              <a:rPr lang="en-US" baseline="0" dirty="0" smtClean="0"/>
              <a:t>stressing more – something which people don’t get at first 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phase is just, normalizing the stimulus time</a:t>
            </a:r>
            <a:r>
              <a:rPr lang="en-US" baseline="0" dirty="0" smtClean="0"/>
              <a:t> at which input is given within a cycle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Phase reset</a:t>
            </a:r>
          </a:p>
          <a:p>
            <a:r>
              <a:rPr lang="en-US" dirty="0" smtClean="0"/>
              <a:t>Second cycle</a:t>
            </a:r>
            <a:r>
              <a:rPr lang="en-US" baseline="0" dirty="0" smtClean="0"/>
              <a:t> after the input cycle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baseline="0" dirty="0" smtClean="0"/>
              <a:t> order resetting is not resetting due to input given in second cycle; it is actually the reset you see in second cycle due to an input in the previous cycle (stressing more – something which people don’t get at first time)</a:t>
            </a:r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Phase resetting is also normalizing the change in cycle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 of 20ns strength 500ms duration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step is just to show how we plot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repeat we have PRC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and negative phase reset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plot x-axis and y-axis, An input is given around phase of 0.2 phase and corresponding phase reset values, the input at 0.2 would </a:t>
            </a:r>
            <a:r>
              <a:rPr lang="en-US" baseline="0" smtClean="0"/>
              <a:t>be mostly an </a:t>
            </a:r>
            <a:r>
              <a:rPr lang="en-US" baseline="0" dirty="0" smtClean="0"/>
              <a:t>input given during burst as shown in voltage </a:t>
            </a:r>
            <a:r>
              <a:rPr lang="en-US" baseline="0" smtClean="0"/>
              <a:t>trace here;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put it?</a:t>
            </a:r>
            <a:endParaRPr lang="en-US" dirty="0" smtClean="0"/>
          </a:p>
          <a:p>
            <a:r>
              <a:rPr lang="en-US" dirty="0" smtClean="0"/>
              <a:t>Basically we were</a:t>
            </a:r>
            <a:r>
              <a:rPr lang="en-US" baseline="0" dirty="0" smtClean="0"/>
              <a:t> interested to study phase resetting in an intrinsically bursting neuron and the neuron that we chose is the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say the</a:t>
            </a:r>
            <a:r>
              <a:rPr lang="en-US" baseline="0" dirty="0" smtClean="0"/>
              <a:t> main points?</a:t>
            </a:r>
          </a:p>
          <a:p>
            <a:r>
              <a:rPr lang="en-US" dirty="0" smtClean="0"/>
              <a:t>State the neurons?</a:t>
            </a:r>
          </a:p>
          <a:p>
            <a:endParaRPr lang="en-US" dirty="0" smtClean="0"/>
          </a:p>
          <a:p>
            <a:r>
              <a:rPr lang="en-US" dirty="0" smtClean="0"/>
              <a:t>Couple</a:t>
            </a:r>
            <a:r>
              <a:rPr lang="en-US" baseline="0" dirty="0" smtClean="0"/>
              <a:t> of important</a:t>
            </a:r>
            <a:r>
              <a:rPr lang="en-US" dirty="0" smtClean="0"/>
              <a:t> points</a:t>
            </a:r>
            <a:r>
              <a:rPr lang="en-US" baseline="0" dirty="0" smtClean="0"/>
              <a:t> here -</a:t>
            </a:r>
            <a:endParaRPr lang="en-US" dirty="0" smtClean="0"/>
          </a:p>
          <a:p>
            <a:r>
              <a:rPr lang="en-US" baseline="0" dirty="0" smtClean="0"/>
              <a:t>1) AB is main pacemaker neuron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Single unit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Why into PD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4) LP is</a:t>
            </a:r>
            <a:r>
              <a:rPr lang="en-US" baseline="0" dirty="0" smtClean="0"/>
              <a:t> blocked</a:t>
            </a:r>
          </a:p>
          <a:p>
            <a:r>
              <a:rPr lang="en-US" baseline="0" dirty="0" smtClean="0"/>
              <a:t>5) Excitatory inputs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the Artificial synaptic input is given?</a:t>
            </a:r>
          </a:p>
          <a:p>
            <a:r>
              <a:rPr lang="en-US" baseline="0" dirty="0" smtClean="0"/>
              <a:t>No need to give more details …</a:t>
            </a:r>
          </a:p>
          <a:p>
            <a:r>
              <a:rPr lang="en-US" baseline="0" dirty="0" smtClean="0"/>
              <a:t>using the dynamic clamp</a:t>
            </a:r>
          </a:p>
          <a:p>
            <a:r>
              <a:rPr lang="en-US" baseline="0" dirty="0" smtClean="0"/>
              <a:t>Whenever the input has to be applied the </a:t>
            </a:r>
            <a:r>
              <a:rPr lang="en-US" baseline="0" dirty="0" err="1" smtClean="0"/>
              <a:t>Gsyn</a:t>
            </a:r>
            <a:r>
              <a:rPr lang="en-US" baseline="0" dirty="0" smtClean="0"/>
              <a:t> is changed from zero to desired set value and the V measure ………..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Bursting in a nutshell</a:t>
            </a:r>
          </a:p>
          <a:p>
            <a:r>
              <a:rPr lang="en-US" dirty="0" smtClean="0"/>
              <a:t>There are</a:t>
            </a:r>
            <a:r>
              <a:rPr lang="en-US" baseline="0" dirty="0" smtClean="0"/>
              <a:t> two events</a:t>
            </a:r>
          </a:p>
          <a:p>
            <a:pPr>
              <a:buFontTx/>
              <a:buChar char="-"/>
            </a:pPr>
            <a:r>
              <a:rPr lang="en-US" baseline="0" dirty="0" smtClean="0"/>
              <a:t>Slow oscillation</a:t>
            </a:r>
          </a:p>
          <a:p>
            <a:pPr>
              <a:buFontTx/>
              <a:buChar char="-"/>
            </a:pPr>
            <a:r>
              <a:rPr lang="en-US" baseline="0" dirty="0" smtClean="0"/>
              <a:t>Spikes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D6C09-6AF7-4925-92E4-BF8A8C2FDC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9E6-540D-49EA-BD96-1DF793824B3D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A436-E041-4DF0-BFB4-E300880426DA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0A9-9936-40FE-B21F-B62A7F0E5300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E4D6-9681-413D-8572-018F8F9BDE51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63A-A006-4E74-9E7A-53D2EFFE44EE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FD89-477A-479A-BF6E-EB1D171FD11B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CBA-B682-4597-B0FE-7B2AAA40596C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6766-4BC2-4A91-9E15-645A50697CAA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D2CA-5A93-4536-99C6-751E258328B3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3D7D-77B5-401A-B008-237AFDCE12E9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0679-6E72-4F8C-99B8-426FB2E8B655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283867-594E-46FC-91DD-7CCAD6EE21E1}" type="datetime1">
              <a:rPr lang="en-US" smtClean="0"/>
              <a:pPr/>
              <a:t>8/30/2009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Complex phase resetting of bursting neurons in response to excitation implies slow outward current and spatial segregation of burst and SPIKE generating mechanisms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Selva </a:t>
            </a:r>
            <a:r>
              <a:rPr lang="en-US" dirty="0" err="1" smtClean="0"/>
              <a:t>Maran</a:t>
            </a:r>
            <a:endParaRPr lang="en-US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Advisor: Dr. Carmen C. Canavier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08/24/09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Model neuron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38200" y="1066800"/>
            <a:ext cx="7561194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574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Major Currents:</a:t>
            </a:r>
          </a:p>
          <a:p>
            <a:r>
              <a:rPr lang="en-US" dirty="0" smtClean="0"/>
              <a:t>Dendrites: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Ca</a:t>
            </a:r>
            <a:r>
              <a:rPr lang="en-US" dirty="0" smtClean="0"/>
              <a:t> and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kca</a:t>
            </a:r>
            <a:r>
              <a:rPr lang="en-US" baseline="-25000" dirty="0" smtClean="0"/>
              <a:t>      </a:t>
            </a:r>
            <a:r>
              <a:rPr lang="en-US" dirty="0" smtClean="0"/>
              <a:t>Primary neurite: I</a:t>
            </a:r>
            <a:r>
              <a:rPr lang="en-US" baseline="-25000" dirty="0" smtClean="0"/>
              <a:t>Ks</a:t>
            </a:r>
          </a:p>
          <a:p>
            <a:r>
              <a:rPr lang="en-US" dirty="0" smtClean="0"/>
              <a:t>Axon: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Na</a:t>
            </a:r>
            <a:r>
              <a:rPr lang="en-US" dirty="0" smtClean="0"/>
              <a:t> and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K,dr</a:t>
            </a:r>
            <a:r>
              <a:rPr lang="en-US" baseline="-25000" dirty="0" smtClean="0"/>
              <a:t>             </a:t>
            </a:r>
            <a:r>
              <a:rPr lang="en-US" dirty="0" smtClean="0"/>
              <a:t>Soma: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syn</a:t>
            </a:r>
            <a:endParaRPr lang="en-US" baseline="-25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Five different PRC shapes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057400" cy="16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57400"/>
            <a:ext cx="26098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962400"/>
            <a:ext cx="2600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2057400"/>
            <a:ext cx="2571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962400"/>
            <a:ext cx="25527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6858000" y="1295400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Long</a:t>
            </a:r>
          </a:p>
          <a:p>
            <a:r>
              <a:rPr lang="en-US" dirty="0" smtClean="0"/>
              <a:t>&gt;1/3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1295400"/>
            <a:ext cx="1986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1/6</a:t>
            </a:r>
            <a:r>
              <a:rPr lang="en-US" baseline="30000" dirty="0" smtClean="0"/>
              <a:t>th</a:t>
            </a:r>
            <a:r>
              <a:rPr lang="en-US" dirty="0" smtClean="0"/>
              <a:t> – 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1295400"/>
            <a:ext cx="1369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Short</a:t>
            </a:r>
          </a:p>
          <a:p>
            <a:r>
              <a:rPr lang="en-US" dirty="0" smtClean="0"/>
              <a:t>&lt;1/6</a:t>
            </a:r>
            <a:r>
              <a:rPr lang="en-US" baseline="30000" dirty="0" smtClean="0"/>
              <a:t>th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590800"/>
            <a:ext cx="71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4572000"/>
            <a:ext cx="79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Strong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-1447800" y="373380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1905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-&gt; Intrinsic period or period of unperturbed cycle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slow oscillation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43758"/>
            <a:ext cx="6737350" cy="465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Phase plane Analysis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1790700" y="2400300"/>
            <a:ext cx="2590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438400" y="2971800"/>
            <a:ext cx="1143000" cy="990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1676400"/>
            <a:ext cx="2819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733800" y="1524000"/>
            <a:ext cx="2743200" cy="2743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886200" y="3200400"/>
            <a:ext cx="2362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314700" y="2628902"/>
            <a:ext cx="3428998" cy="18287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705100" y="26289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048000" y="3048000"/>
            <a:ext cx="2057400" cy="1981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162300" y="19431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3505200" y="2895600"/>
            <a:ext cx="1828800" cy="1143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8400" y="12954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581400" y="14478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038600" y="14478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4953000" y="14478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14478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2438400" y="1447800"/>
            <a:ext cx="22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419600"/>
            <a:ext cx="542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304800" y="621166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Dendritic voltage - fast variable</a:t>
            </a:r>
          </a:p>
          <a:p>
            <a:r>
              <a:rPr lang="en-US" dirty="0" smtClean="0"/>
              <a:t>Calcium - slow variable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1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black curve represents points where net membrane current is zero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short inputs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sz="3100" dirty="0" smtClean="0"/>
              <a:t>Prominent F</a:t>
            </a:r>
            <a:r>
              <a:rPr lang="en-US" sz="3100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 switching hypothesis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638800"/>
            <a:ext cx="70104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One of the major aim of our research was to verify branch switching hypothesis for short strong excitatory inputs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7338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Neuron goes to upper branch when Calcium channels gets activated	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Neuron goes to lower branch when Calcium channels gets deactivated</a:t>
            </a:r>
          </a:p>
          <a:p>
            <a:pPr>
              <a:defRPr/>
            </a:pPr>
            <a:r>
              <a:rPr lang="en-US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Calcium channels activate (deactivate) </a:t>
            </a:r>
            <a:r>
              <a:rPr lang="en-US" dirty="0" smtClean="0">
                <a:solidFill>
                  <a:srgbClr val="00B050"/>
                </a:solidFill>
              </a:rPr>
              <a:t>fast </a:t>
            </a:r>
            <a:r>
              <a:rPr lang="en-US" dirty="0" smtClean="0"/>
              <a:t>on depolarization (hyperpolarization)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00200"/>
            <a:ext cx="3990975" cy="196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306094" y="2704306"/>
            <a:ext cx="6858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57700" y="2705100"/>
            <a:ext cx="686594" cy="79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 Switching in Single Compartmental model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3067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76400"/>
            <a:ext cx="362094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541020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 - Before input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- During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After 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Absence of Branch Switching in biological neuron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819400"/>
            <a:ext cx="5545055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Multicompartmental Model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708069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study phase resetting in a bursting neuron for excitatory inputs of different strength and duration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explain the biophysical mechanism for the phase resetting using a model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Absence of Branch Switching (Explained)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229600" cy="357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</a:t>
            </a:r>
            <a:r>
              <a:rPr lang="en-US" baseline="-25000" dirty="0" smtClean="0"/>
              <a:t>2</a:t>
            </a:r>
            <a:r>
              <a:rPr lang="en-US" dirty="0" smtClean="0"/>
              <a:t> Prominent 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278587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676400"/>
            <a:ext cx="485956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343400"/>
            <a:ext cx="32289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0" y="2438400"/>
            <a:ext cx="2438400" cy="533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1905000" y="3276600"/>
            <a:ext cx="2209800" cy="609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1981200" y="3505200"/>
            <a:ext cx="2133600" cy="2133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 Inputs does cause </a:t>
            </a:r>
            <a:br>
              <a:rPr lang="en-US" dirty="0" smtClean="0"/>
            </a:br>
            <a:r>
              <a:rPr lang="en-US" dirty="0" smtClean="0"/>
              <a:t>branch switch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472440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 - Before input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- During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After Input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78587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362200"/>
            <a:ext cx="5410200" cy="224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133600" y="2895600"/>
            <a:ext cx="1295400" cy="381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2200" dirty="0" smtClean="0"/>
              <a:t>Prominent F</a:t>
            </a:r>
            <a:r>
              <a:rPr lang="en-US" sz="2200" baseline="-25000" dirty="0" smtClean="0"/>
              <a:t>2 </a:t>
            </a:r>
            <a:r>
              <a:rPr lang="en-US" sz="2200" dirty="0" smtClean="0"/>
              <a:t>(Strong short inputs)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Branch switching was not observed as expected for short strong excitatory inputs</a:t>
            </a:r>
          </a:p>
          <a:p>
            <a:r>
              <a:rPr lang="en-US" dirty="0" smtClean="0"/>
              <a:t>Multicompartment model neuron was able to explain the absence of branch switching</a:t>
            </a:r>
          </a:p>
          <a:p>
            <a:r>
              <a:rPr lang="en-US" dirty="0" smtClean="0"/>
              <a:t>Spatial segregation of burst generating and spike generating mechanisms is critical for absence of branch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Bilinear PRC</a:t>
            </a:r>
            <a:br>
              <a:rPr lang="en-US" dirty="0" smtClean="0"/>
            </a:br>
            <a:r>
              <a:rPr lang="en-US" baseline="-25000" dirty="0" smtClean="0"/>
              <a:t>(Strong intermediate inputs)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90800"/>
            <a:ext cx="369443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667000"/>
            <a:ext cx="962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590800"/>
            <a:ext cx="3810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667000"/>
            <a:ext cx="962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209800"/>
            <a:ext cx="428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2209800"/>
            <a:ext cx="695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segment of 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418046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19800" y="53340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az-Cyrl-AZ" dirty="0" smtClean="0"/>
              <a:t>Ф</a:t>
            </a:r>
            <a:r>
              <a:rPr lang="en-US" dirty="0" smtClean="0"/>
              <a:t>) = </a:t>
            </a:r>
            <a:r>
              <a:rPr lang="az-Cyrl-AZ" dirty="0" smtClean="0"/>
              <a:t>Ф</a:t>
            </a:r>
            <a:r>
              <a:rPr lang="en-US" dirty="0" smtClean="0"/>
              <a:t> + constant value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895600"/>
            <a:ext cx="31432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4114800" y="2590800"/>
            <a:ext cx="22098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38600" y="3505200"/>
            <a:ext cx="3124200" cy="2133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6488668"/>
            <a:ext cx="8287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 -&gt; Recovery interval (time interval from end of the input to start of next cycle)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2895600"/>
            <a:ext cx="962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constant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5857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352800"/>
            <a:ext cx="262185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638800" y="2895600"/>
            <a:ext cx="2209800" cy="990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715000" y="3962400"/>
            <a:ext cx="2438400" cy="1143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recovery interval is constant?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579120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 - Before input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- During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After 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867400"/>
            <a:ext cx="49530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68680" lvl="1" indent="-283464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 goes to compact phase space and stays in it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3000"/>
            <a:ext cx="5257800" cy="430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981228" y="1828800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Input given during burst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4114800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Input given during</a:t>
            </a:r>
          </a:p>
          <a:p>
            <a:pPr>
              <a:defRPr/>
            </a:pPr>
            <a:r>
              <a:rPr lang="en-US" sz="1400" dirty="0" smtClean="0"/>
              <a:t> interburst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477000" y="1905000"/>
            <a:ext cx="457200" cy="15240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53200" y="4267200"/>
            <a:ext cx="457200" cy="15240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Trilinear</a:t>
            </a:r>
            <a:r>
              <a:rPr lang="en-US" dirty="0" smtClean="0"/>
              <a:t> PRC</a:t>
            </a:r>
            <a:br>
              <a:rPr lang="en-US" dirty="0" smtClean="0"/>
            </a:br>
            <a:r>
              <a:rPr lang="en-US" baseline="-25000" dirty="0" smtClean="0"/>
              <a:t>(Strong long inputs)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0"/>
            <a:ext cx="3181350" cy="24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514600"/>
            <a:ext cx="361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Burst is reestablished for Strong continuous excitatory Input in biological neuron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5334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876800"/>
            <a:ext cx="87630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362200"/>
            <a:ext cx="3048000" cy="229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2057400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49580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neuron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198120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neuron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19400"/>
            <a:ext cx="8229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981200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Voltage trace from a regularly bursting neuron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67400" y="2895600"/>
            <a:ext cx="1676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3200" y="243840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243840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One cycle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2895600"/>
            <a:ext cx="1752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Very Slow Outward Current is required for reestablishing burst in </a:t>
            </a:r>
            <a:r>
              <a:rPr lang="en-US" smtClean="0"/>
              <a:t>model neuron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78867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057400"/>
            <a:ext cx="6629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0960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Very Slow Outward Current  should be present in </a:t>
            </a:r>
            <a:r>
              <a:rPr lang="en-US" dirty="0" smtClean="0">
                <a:solidFill>
                  <a:srgbClr val="00B050"/>
                </a:solidFill>
              </a:rPr>
              <a:t>primary neurite or axon</a:t>
            </a:r>
            <a:r>
              <a:rPr lang="en-US" dirty="0" smtClean="0"/>
              <a:t> for reestablishing burst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with Very Slow Outward Current reproduced </a:t>
            </a:r>
            <a:r>
              <a:rPr lang="en-US" dirty="0" err="1" smtClean="0"/>
              <a:t>Trilinear</a:t>
            </a:r>
            <a:r>
              <a:rPr lang="en-US" dirty="0" smtClean="0"/>
              <a:t> PRC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19400"/>
            <a:ext cx="2971800" cy="22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819400"/>
            <a:ext cx="2895600" cy="23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438400"/>
            <a:ext cx="504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2438400"/>
            <a:ext cx="666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Smaller and larger recovery interval for early and late phase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277247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533400" y="3200400"/>
            <a:ext cx="426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219200" y="4419600"/>
            <a:ext cx="3276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133600"/>
            <a:ext cx="4248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800600"/>
            <a:ext cx="44481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Trilinear</a:t>
            </a:r>
            <a:r>
              <a:rPr lang="en-US" dirty="0" smtClean="0"/>
              <a:t> PRC (Explained)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362200"/>
            <a:ext cx="2362200" cy="16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191000"/>
            <a:ext cx="2362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2971799" cy="112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343400"/>
            <a:ext cx="2971799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72200" y="1447800"/>
            <a:ext cx="297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Activation of I</a:t>
            </a:r>
            <a:r>
              <a:rPr lang="en-US" sz="1200" baseline="-25000" dirty="0" smtClean="0"/>
              <a:t>Ks</a:t>
            </a:r>
            <a:r>
              <a:rPr lang="en-US" sz="1200" dirty="0" smtClean="0"/>
              <a:t> for strong long inputs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r>
              <a:rPr lang="en-US" sz="1200" dirty="0" smtClean="0"/>
              <a:t>Neuron Relaxes from compact space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r>
              <a:rPr lang="en-US" sz="1200" dirty="0" smtClean="0"/>
              <a:t>              Ca and </a:t>
            </a:r>
            <a:r>
              <a:rPr lang="en-US" sz="1200" dirty="0" err="1" smtClean="0"/>
              <a:t>I</a:t>
            </a:r>
            <a:r>
              <a:rPr lang="en-US" sz="1200" baseline="-25000" dirty="0" err="1" smtClean="0"/>
              <a:t>KCa</a:t>
            </a:r>
            <a:r>
              <a:rPr lang="en-US" sz="1200" dirty="0" smtClean="0"/>
              <a:t> decreases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8194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/>
              <a:t>Input  ends before crossing black curve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Neuron goes to lower branch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err="1" smtClean="0"/>
              <a:t>I</a:t>
            </a:r>
            <a:r>
              <a:rPr lang="en-US" sz="1200" baseline="-25000" dirty="0" err="1" smtClean="0"/>
              <a:t>ks</a:t>
            </a:r>
            <a:r>
              <a:rPr lang="en-US" sz="1200" dirty="0" smtClean="0"/>
              <a:t> deactivates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4572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200" dirty="0" smtClean="0"/>
              <a:t>Input  ends after crossing black curve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1200" dirty="0" smtClean="0"/>
              <a:t>Input goes to upper branch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1200" dirty="0" smtClean="0"/>
              <a:t>I</a:t>
            </a:r>
            <a:r>
              <a:rPr lang="en-US" sz="1200" baseline="-25000" dirty="0" smtClean="0"/>
              <a:t>Ks</a:t>
            </a:r>
            <a:r>
              <a:rPr lang="en-US" sz="1200" dirty="0" smtClean="0"/>
              <a:t> remains active and blocks spiking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371600"/>
            <a:ext cx="1524000" cy="12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467600" y="1676400"/>
            <a:ext cx="76200" cy="152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467600" y="2057400"/>
            <a:ext cx="76200" cy="152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(Bilinear and </a:t>
            </a:r>
            <a:r>
              <a:rPr lang="en-US" dirty="0" err="1" smtClean="0"/>
              <a:t>Trilinear</a:t>
            </a:r>
            <a:r>
              <a:rPr lang="en-US" dirty="0" smtClean="0"/>
              <a:t> PRC)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Bilinear PRC</a:t>
            </a:r>
          </a:p>
          <a:p>
            <a:pPr lvl="1"/>
            <a:r>
              <a:rPr lang="en-US" dirty="0" smtClean="0"/>
              <a:t>Rebound or recovery interval (R) is constant</a:t>
            </a:r>
          </a:p>
          <a:p>
            <a:pPr lvl="1"/>
            <a:r>
              <a:rPr lang="en-US" dirty="0" smtClean="0"/>
              <a:t>Model neuron shows that neuron moves into compact phase space and remains in it.</a:t>
            </a:r>
          </a:p>
          <a:p>
            <a:endParaRPr lang="en-US" dirty="0" smtClean="0"/>
          </a:p>
          <a:p>
            <a:r>
              <a:rPr lang="en-US" dirty="0" err="1" smtClean="0"/>
              <a:t>Trilinear</a:t>
            </a:r>
            <a:r>
              <a:rPr lang="en-US" dirty="0" smtClean="0"/>
              <a:t> PRC</a:t>
            </a:r>
          </a:p>
          <a:p>
            <a:pPr lvl="1"/>
            <a:r>
              <a:rPr lang="en-US" dirty="0" smtClean="0"/>
              <a:t>Smaller and larger recover intervals(R)</a:t>
            </a:r>
          </a:p>
          <a:p>
            <a:pPr lvl="1"/>
            <a:r>
              <a:rPr lang="en-US" dirty="0" smtClean="0"/>
              <a:t>Neuron relaxes from compact phase space even when the input is on.</a:t>
            </a:r>
          </a:p>
          <a:p>
            <a:pPr lvl="1"/>
            <a:r>
              <a:rPr lang="en-US" dirty="0" smtClean="0"/>
              <a:t>Through the model work we predict that a very slow outward current is critical for relaxing from compact phase space </a:t>
            </a:r>
          </a:p>
          <a:p>
            <a:pPr lvl="1"/>
            <a:r>
              <a:rPr lang="en-US" dirty="0" smtClean="0"/>
              <a:t>When the input ends after branch switch the slow outward current blocks spiking, even when the neuron is in upper branch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 Far ……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057400" cy="16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57400"/>
            <a:ext cx="26098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962400"/>
            <a:ext cx="2600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2057400"/>
            <a:ext cx="2571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962400"/>
            <a:ext cx="25527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6858000" y="1295400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Long</a:t>
            </a:r>
          </a:p>
          <a:p>
            <a:r>
              <a:rPr lang="en-US" dirty="0" smtClean="0"/>
              <a:t>&gt;1/3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1295400"/>
            <a:ext cx="1986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1/6</a:t>
            </a:r>
            <a:r>
              <a:rPr lang="en-US" baseline="30000" dirty="0" smtClean="0"/>
              <a:t>th</a:t>
            </a:r>
            <a:r>
              <a:rPr lang="en-US" dirty="0" smtClean="0"/>
              <a:t> – 1/3</a:t>
            </a:r>
            <a:r>
              <a:rPr lang="en-US" baseline="30000" dirty="0" smtClean="0"/>
              <a:t>rd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1295400"/>
            <a:ext cx="1369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Short</a:t>
            </a:r>
          </a:p>
          <a:p>
            <a:r>
              <a:rPr lang="en-US" dirty="0" smtClean="0"/>
              <a:t>&lt;1/6</a:t>
            </a:r>
            <a:r>
              <a:rPr lang="en-US" baseline="30000" dirty="0" smtClean="0"/>
              <a:t>th</a:t>
            </a:r>
            <a:r>
              <a:rPr lang="en-US" dirty="0" smtClean="0"/>
              <a:t> of P</a:t>
            </a:r>
            <a:r>
              <a:rPr lang="en-US" baseline="-25000" dirty="0" smtClean="0"/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590800"/>
            <a:ext cx="71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4572000"/>
            <a:ext cx="79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Strong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-1447800" y="373380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1905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594" y="1143000"/>
            <a:ext cx="614462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25908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Cubic PRC</a:t>
            </a:r>
            <a:br>
              <a:rPr lang="en-US" dirty="0" smtClean="0"/>
            </a:br>
            <a:r>
              <a:rPr lang="en-US" dirty="0" smtClean="0"/>
              <a:t>(weak intermediate inputs)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593467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 - Before input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- During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After 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29200"/>
            <a:ext cx="289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Positive values -&gt; delay (P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&gt;P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Delay – the onset of next cycle is delayed</a:t>
            </a:r>
          </a:p>
          <a:p>
            <a:endParaRPr lang="en-US" sz="1200" dirty="0" smtClean="0"/>
          </a:p>
          <a:p>
            <a:r>
              <a:rPr lang="en-US" sz="1200" dirty="0" smtClean="0"/>
              <a:t>Negative values -&gt;advance (P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&lt;P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Advance -&gt; the onset of next cycle is advanced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143000" y="2819400"/>
            <a:ext cx="1828800" cy="533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1524000" y="3886200"/>
            <a:ext cx="1524000" cy="1219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133600"/>
            <a:ext cx="4686300" cy="183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8006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 shaped PRC</a:t>
            </a:r>
            <a:br>
              <a:rPr lang="en-US" dirty="0" smtClean="0"/>
            </a:br>
            <a:r>
              <a:rPr lang="en-US" dirty="0" smtClean="0"/>
              <a:t>(Weak long inputs)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434340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 - Before input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- During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- After Input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057400"/>
            <a:ext cx="2438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1371600" y="2743200"/>
            <a:ext cx="2286000" cy="609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4800600"/>
            <a:ext cx="242701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5334000"/>
            <a:ext cx="2514600" cy="86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9220" idx="1"/>
          </p:cNvCxnSpPr>
          <p:nvPr/>
        </p:nvCxnSpPr>
        <p:spPr>
          <a:xfrm rot="10800000">
            <a:off x="1600200" y="5562600"/>
            <a:ext cx="1828800" cy="20306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(weak inputs)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Next burst can be advanced but not evoked immediately</a:t>
            </a:r>
          </a:p>
          <a:p>
            <a:r>
              <a:rPr lang="en-US" dirty="0" smtClean="0"/>
              <a:t>Spiking is not elicited in the lower branch</a:t>
            </a:r>
          </a:p>
          <a:p>
            <a:endParaRPr lang="en-US" dirty="0" smtClean="0"/>
          </a:p>
          <a:p>
            <a:r>
              <a:rPr lang="en-US" dirty="0" smtClean="0"/>
              <a:t>For intermediate duration, there is delay and advances in resetting with smooth transition from delay to advance</a:t>
            </a:r>
          </a:p>
          <a:p>
            <a:r>
              <a:rPr lang="en-US" dirty="0" smtClean="0"/>
              <a:t>For long duration there is mostly advances in </a:t>
            </a:r>
            <a:r>
              <a:rPr lang="en-US" smtClean="0"/>
              <a:t>the resetting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0278"/>
            <a:ext cx="4122875" cy="649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3200400"/>
            <a:ext cx="1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172200" y="22860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weak intermediate inputs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343400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Weak long inputs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57150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Strong  long inputs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08581" y="3288268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Strong intermediate inputs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08581" y="1066800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Strong short inputs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perturbations affect cycle length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343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900" dirty="0" smtClean="0"/>
              <a:t>Five shapes of PRCs were observed in biological neuron</a:t>
            </a:r>
          </a:p>
          <a:p>
            <a:pPr lvl="0"/>
            <a:endParaRPr lang="en-US" sz="1900" dirty="0" smtClean="0"/>
          </a:p>
          <a:p>
            <a:pPr lvl="0"/>
            <a:r>
              <a:rPr lang="en-US" sz="1900" dirty="0" smtClean="0"/>
              <a:t>Our model neuron was able to reproduce all five PRC shapes and able to explain the biophysical mechanism behind all five shapes.</a:t>
            </a:r>
          </a:p>
          <a:p>
            <a:pPr lvl="0"/>
            <a:endParaRPr lang="en-US" sz="1900" dirty="0" smtClean="0"/>
          </a:p>
          <a:p>
            <a:pPr lvl="0"/>
            <a:r>
              <a:rPr lang="en-US" sz="1900" dirty="0" smtClean="0"/>
              <a:t>The phase plane analysis was more useful for understanding the phase resetting than just observation from voltage trace. </a:t>
            </a:r>
          </a:p>
          <a:p>
            <a:pPr lvl="0"/>
            <a:endParaRPr lang="en-US" sz="1900" dirty="0" smtClean="0"/>
          </a:p>
          <a:p>
            <a:pPr lvl="0"/>
            <a:r>
              <a:rPr lang="en-US" sz="1900" dirty="0" smtClean="0"/>
              <a:t>The absence of branch switching for short strong excitatory  inputs is explained by the multicompartment model with spatial separation of spike and burst generation</a:t>
            </a:r>
          </a:p>
          <a:p>
            <a:pPr lvl="0"/>
            <a:endParaRPr lang="en-US" sz="1900" dirty="0" smtClean="0"/>
          </a:p>
          <a:p>
            <a:r>
              <a:rPr lang="en-US" sz="1900" dirty="0" smtClean="0"/>
              <a:t>We predict a previously unknown very slow outward current either in primary neurite or axon  is essential to explain </a:t>
            </a:r>
            <a:r>
              <a:rPr lang="en-US" sz="1900" dirty="0" err="1" smtClean="0"/>
              <a:t>Trilinear</a:t>
            </a:r>
            <a:r>
              <a:rPr lang="en-US" sz="1900" dirty="0" smtClean="0"/>
              <a:t> PRC</a:t>
            </a:r>
          </a:p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Lab members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Dr </a:t>
            </a:r>
            <a:r>
              <a:rPr lang="en-US" sz="2400" dirty="0" err="1" smtClean="0"/>
              <a:t>Saira</a:t>
            </a:r>
            <a:r>
              <a:rPr lang="en-US" dirty="0" err="1" smtClean="0"/>
              <a:t>m</a:t>
            </a:r>
            <a:r>
              <a:rPr lang="en-US" dirty="0" smtClean="0"/>
              <a:t> Achuthan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Hani Nakhoul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Dr Lakshmi Chandrasekaran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Shuoguo Wang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Christopher </a:t>
            </a:r>
            <a:r>
              <a:rPr lang="en-US" dirty="0" err="1" smtClean="0"/>
              <a:t>Holdgraf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</a:t>
            </a:r>
            <a:r>
              <a:rPr lang="en-US" sz="2800" dirty="0"/>
              <a:t>. Astrid Prinz (Emory Uni.).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Fred </a:t>
            </a:r>
            <a:r>
              <a:rPr lang="en-US" sz="2400" dirty="0" smtClean="0"/>
              <a:t>Sieling</a:t>
            </a:r>
            <a:r>
              <a:rPr lang="en-US" sz="2400" dirty="0"/>
              <a:t>, </a:t>
            </a:r>
            <a:r>
              <a:rPr lang="en-US" sz="2400" dirty="0" err="1"/>
              <a:t>Kavita</a:t>
            </a:r>
            <a:r>
              <a:rPr lang="en-US" sz="2400" dirty="0"/>
              <a:t> </a:t>
            </a:r>
            <a:r>
              <a:rPr lang="en-US" sz="2400" dirty="0" err="1"/>
              <a:t>Demla</a:t>
            </a:r>
            <a:r>
              <a:rPr lang="en-US" sz="2400" dirty="0"/>
              <a:t>, Ryan Hooper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Dr. Carmen C. Canavier.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4599"/>
            <a:ext cx="6400800" cy="64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inputs evoke immediate onset of Burst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828800"/>
            <a:ext cx="57626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00200" y="4572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 Order phase resetting is (</a:t>
            </a:r>
            <a:r>
              <a:rPr lang="az-Cyrl-AZ" dirty="0" smtClean="0"/>
              <a:t>ф</a:t>
            </a:r>
            <a:r>
              <a:rPr lang="en-US" dirty="0" smtClean="0"/>
              <a:t>-1) at causal limit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5181600"/>
            <a:ext cx="259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Symbol" pitchFamily="18" charset="2"/>
              </a:rPr>
              <a:t>f</a:t>
            </a:r>
            <a:r>
              <a:rPr lang="en-US" sz="1600" dirty="0" smtClean="0"/>
              <a:t>) = 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-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)/P</a:t>
            </a:r>
            <a:r>
              <a:rPr lang="en-US" sz="1600" baseline="-25000" dirty="0" smtClean="0"/>
              <a:t>0</a:t>
            </a:r>
          </a:p>
          <a:p>
            <a:pPr>
              <a:defRPr/>
            </a:pPr>
            <a:r>
              <a:rPr lang="en-US" sz="1600" dirty="0" smtClean="0"/>
              <a:t>        =(P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/P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)- (P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/P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endParaRPr lang="en-US" sz="1600" baseline="-25000" dirty="0" smtClean="0"/>
          </a:p>
          <a:p>
            <a:pPr>
              <a:defRPr/>
            </a:pPr>
            <a:r>
              <a:rPr lang="en-US" sz="1600" dirty="0" smtClean="0"/>
              <a:t>        =(</a:t>
            </a:r>
            <a:r>
              <a:rPr lang="en-US" sz="1600" dirty="0" err="1" smtClean="0"/>
              <a:t>ts</a:t>
            </a:r>
            <a:r>
              <a:rPr lang="en-US" sz="1600" dirty="0" smtClean="0"/>
              <a:t>/P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)- 1</a:t>
            </a:r>
          </a:p>
          <a:p>
            <a:pPr>
              <a:defRPr/>
            </a:pPr>
            <a:r>
              <a:rPr lang="en-US" sz="1600" dirty="0" smtClean="0"/>
              <a:t>        =</a:t>
            </a:r>
            <a:r>
              <a:rPr lang="az-Cyrl-AZ" sz="1600" dirty="0" smtClean="0"/>
              <a:t>ф</a:t>
            </a:r>
            <a:r>
              <a:rPr lang="en-US" sz="1600" dirty="0" smtClean="0"/>
              <a:t>-1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326233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Discontinuous F1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00200"/>
            <a:ext cx="379195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257800" y="41910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434340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525780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5334000"/>
            <a:ext cx="228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2600" y="3929390"/>
            <a:ext cx="316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</a:t>
            </a:r>
            <a:r>
              <a:rPr lang="en-US" sz="1100" baseline="-25000" dirty="0" smtClean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7000" y="4114800"/>
            <a:ext cx="316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</a:t>
            </a:r>
            <a:r>
              <a:rPr lang="en-US" sz="1100" baseline="-250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1600" y="5105400"/>
            <a:ext cx="316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</a:t>
            </a:r>
            <a:r>
              <a:rPr lang="en-US" sz="1100" baseline="-25000" dirty="0" smtClean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029200"/>
            <a:ext cx="316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</a:t>
            </a:r>
            <a:r>
              <a:rPr lang="en-US" sz="1100" baseline="-250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524000" y="3200400"/>
            <a:ext cx="2819400" cy="1600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676400" y="4038600"/>
            <a:ext cx="2667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524000" y="3962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47800" y="30480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00" y="51054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/>
              <a:t>Interspike interval criteria 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 determines whether spikes due to input form part of the present cycle or next cycle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50 ms for Lobster recordings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75 ms for crab recordings</a:t>
            </a:r>
          </a:p>
        </p:txBody>
      </p:sp>
      <p:sp>
        <p:nvSpPr>
          <p:cNvPr id="18" name="Oval 17"/>
          <p:cNvSpPr/>
          <p:nvPr/>
        </p:nvSpPr>
        <p:spPr>
          <a:xfrm>
            <a:off x="1371600" y="4419600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4000" y="4419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676400" y="4572000"/>
            <a:ext cx="2667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447800" y="4572000"/>
            <a:ext cx="27432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2" grpId="0" animBg="1"/>
      <p:bldP spid="34" grpId="0" animBg="1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short inputs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sz="3100" dirty="0" smtClean="0"/>
              <a:t>Prominent F</a:t>
            </a:r>
            <a:r>
              <a:rPr lang="en-US" sz="3100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971800"/>
            <a:ext cx="5715000" cy="25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447800"/>
            <a:ext cx="2133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PRC method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90600" y="5029200"/>
            <a:ext cx="4572000" cy="1828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first cycle length -&gt;</a:t>
            </a:r>
            <a:r>
              <a:rPr lang="en-US" sz="1600" dirty="0" smtClean="0"/>
              <a:t>  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-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(P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P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)/P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548640" lvl="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 - </a:t>
            </a:r>
            <a:r>
              <a:rPr lang="en-US" sz="1600" b="1" dirty="0" smtClean="0"/>
              <a:t>First Order Resetting</a:t>
            </a:r>
            <a:endParaRPr kumimoji="0" lang="en-US" sz="1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1600" dirty="0" smtClean="0"/>
          </a:p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1600" dirty="0" smtClean="0"/>
              <a:t>Change in second cycle length -&gt; (P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-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 </a:t>
            </a:r>
          </a:p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Symbol" pitchFamily="18" charset="2"/>
              </a:rPr>
              <a:t>f</a:t>
            </a:r>
            <a:r>
              <a:rPr lang="en-US" sz="1600" dirty="0" smtClean="0"/>
              <a:t>) = (P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-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)/P</a:t>
            </a:r>
            <a:r>
              <a:rPr lang="en-US" sz="1600" baseline="-25000" dirty="0" smtClean="0"/>
              <a:t>0</a:t>
            </a:r>
          </a:p>
          <a:p>
            <a:pPr marL="548640" marR="0" lvl="0" indent="-41148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Order Resetting</a:t>
            </a:r>
          </a:p>
          <a:p>
            <a:pPr marL="548640" marR="0" lvl="0" indent="-41148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Symbol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4419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baseline="-25000" dirty="0" smtClean="0"/>
              <a:t> </a:t>
            </a:r>
            <a:r>
              <a:rPr lang="en-US" dirty="0" smtClean="0"/>
              <a:t>ts – Stimulus interval</a:t>
            </a:r>
          </a:p>
          <a:p>
            <a:pPr marL="548640" indent="-411480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dirty="0" smtClean="0">
                <a:latin typeface="Symbol" pitchFamily="18" charset="2"/>
              </a:rPr>
              <a:t>f </a:t>
            </a:r>
            <a:r>
              <a:rPr lang="en-US" dirty="0" smtClean="0"/>
              <a:t>-&gt; Phase -&gt; (</a:t>
            </a:r>
            <a:r>
              <a:rPr lang="en-US" dirty="0" err="1" smtClean="0"/>
              <a:t>ts</a:t>
            </a:r>
            <a:r>
              <a:rPr lang="en-US" dirty="0" smtClean="0"/>
              <a:t>/P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134894" y="3162300"/>
            <a:ext cx="532606" cy="79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010797" y="3809603"/>
            <a:ext cx="304800" cy="79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7430294" y="3467100"/>
            <a:ext cx="532606" cy="79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19812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24600" y="2514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10400" y="2209800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ts ~P</a:t>
            </a:r>
            <a:r>
              <a:rPr lang="en-US" sz="1400" baseline="-25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1600200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ts ~P</a:t>
            </a:r>
            <a:r>
              <a:rPr lang="en-US" sz="1400" baseline="-25000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/2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7600" y="373082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sz="1400" dirty="0" smtClean="0">
                <a:solidFill>
                  <a:srgbClr val="FF0000"/>
                </a:solidFill>
              </a:rPr>
              <a:t>Ф</a:t>
            </a:r>
            <a:r>
              <a:rPr lang="en-US" sz="1400" dirty="0" smtClean="0">
                <a:solidFill>
                  <a:srgbClr val="FF0000"/>
                </a:solidFill>
              </a:rPr>
              <a:t> ~1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0" y="3886200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sz="1400" dirty="0" smtClean="0">
                <a:solidFill>
                  <a:srgbClr val="FF0000"/>
                </a:solidFill>
              </a:rPr>
              <a:t>Ф</a:t>
            </a:r>
            <a:r>
              <a:rPr lang="en-US" sz="1400" dirty="0" smtClean="0">
                <a:solidFill>
                  <a:srgbClr val="FF0000"/>
                </a:solidFill>
              </a:rPr>
              <a:t> ~0.5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72200" y="335280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sz="1400" dirty="0" smtClean="0">
                <a:solidFill>
                  <a:srgbClr val="FF0000"/>
                </a:solidFill>
              </a:rPr>
              <a:t>Ф</a:t>
            </a:r>
            <a:r>
              <a:rPr lang="en-US" sz="1400" dirty="0" smtClean="0">
                <a:solidFill>
                  <a:srgbClr val="FF0000"/>
                </a:solidFill>
              </a:rPr>
              <a:t> ~0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6248400" y="2667000"/>
            <a:ext cx="1828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162800" y="2438400"/>
            <a:ext cx="1066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066800"/>
            <a:ext cx="3795713" cy="352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140" y="1905000"/>
            <a:ext cx="3414459" cy="332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1225" y="2743201"/>
            <a:ext cx="25431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Resetting Curve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5410200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Positive values -&gt; delay (the onset of next cycle is delayed)</a:t>
            </a:r>
          </a:p>
          <a:p>
            <a:endParaRPr lang="en-US" sz="1200" dirty="0" smtClean="0"/>
          </a:p>
          <a:p>
            <a:r>
              <a:rPr lang="en-US" sz="1200" dirty="0" smtClean="0"/>
              <a:t>Negative values -&gt;advance (the onset of next cycle is advanced)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524000"/>
            <a:ext cx="3452812" cy="179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343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43000" y="3352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&gt; 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;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-P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is positive </a:t>
            </a:r>
            <a:endParaRPr lang="en-US" sz="1400" baseline="-25000" dirty="0" smtClean="0"/>
          </a:p>
          <a:p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=(P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-P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)/P</a:t>
            </a:r>
            <a:r>
              <a:rPr lang="en-US" sz="1400" baseline="-25000" dirty="0" smtClean="0"/>
              <a:t>0 </a:t>
            </a:r>
            <a:r>
              <a:rPr lang="en-US" sz="1400" dirty="0" smtClean="0"/>
              <a:t>is positive </a:t>
            </a:r>
            <a:endParaRPr lang="en-US" sz="1400" baseline="-25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90600" y="6191151"/>
            <a:ext cx="21336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&lt;P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;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-P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is negative </a:t>
            </a:r>
            <a:endParaRPr lang="en-US" sz="1400" baseline="-25000" dirty="0" smtClean="0"/>
          </a:p>
          <a:p>
            <a:r>
              <a:rPr lang="en-US" sz="1400" dirty="0" smtClean="0"/>
              <a:t>F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=(P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-P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)/P</a:t>
            </a:r>
            <a:r>
              <a:rPr lang="en-US" sz="1400" baseline="-25000" dirty="0" smtClean="0"/>
              <a:t>0 </a:t>
            </a:r>
            <a:r>
              <a:rPr lang="en-US" sz="1400" dirty="0" smtClean="0"/>
              <a:t>is negative </a:t>
            </a:r>
            <a:endParaRPr lang="en-US" sz="1400" baseline="-25000" dirty="0" smtClean="0"/>
          </a:p>
          <a:p>
            <a:endParaRPr lang="en-US" sz="1400" baseline="-25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2296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52600" y="54102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Experiments  were done by Dr. Astrid Prinz Lab at Emory University, Atlanta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181600"/>
            <a:ext cx="1794087" cy="112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257800"/>
            <a:ext cx="11620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Bursting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67200"/>
            <a:ext cx="6553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0"/>
            <a:ext cx="9144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4322</TotalTime>
  <Words>2509</Words>
  <Application>Microsoft Office PowerPoint</Application>
  <PresentationFormat>On-screen Show (4:3)</PresentationFormat>
  <Paragraphs>512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Apex</vt:lpstr>
      <vt:lpstr>Complex phase resetting of bursting neurons in response to excitation implies slow outward current and spatial segregation of burst and SPIKE generating mechanisms</vt:lpstr>
      <vt:lpstr>Aim</vt:lpstr>
      <vt:lpstr>Bursting</vt:lpstr>
      <vt:lpstr>Transient perturbations affect cycle length</vt:lpstr>
      <vt:lpstr>Materials and Methods</vt:lpstr>
      <vt:lpstr>PRC method</vt:lpstr>
      <vt:lpstr>Phase Resetting Curve</vt:lpstr>
      <vt:lpstr>Experimental Setup</vt:lpstr>
      <vt:lpstr>Bursting</vt:lpstr>
      <vt:lpstr>Model neuron</vt:lpstr>
      <vt:lpstr>Results</vt:lpstr>
      <vt:lpstr>Five different PRC shapes</vt:lpstr>
      <vt:lpstr>Mechanism of slow oscillation</vt:lpstr>
      <vt:lpstr>Phase plane Analysis</vt:lpstr>
      <vt:lpstr>Strong short inputs  (Prominent F2) </vt:lpstr>
      <vt:lpstr>Branch switching hypothesis </vt:lpstr>
      <vt:lpstr>Branch Switching in Single Compartmental model</vt:lpstr>
      <vt:lpstr>Absence of Branch Switching in biological neuron</vt:lpstr>
      <vt:lpstr>Multicompartmental Model</vt:lpstr>
      <vt:lpstr>Absence of Branch Switching (Explained)</vt:lpstr>
      <vt:lpstr>Why F2 Prominent ?</vt:lpstr>
      <vt:lpstr>Late Inputs does cause  branch switch</vt:lpstr>
      <vt:lpstr>Summary Prominent F2 (Strong short inputs)</vt:lpstr>
      <vt:lpstr>Bilinear PRC (Strong intermediate inputs)</vt:lpstr>
      <vt:lpstr>First segment of F1</vt:lpstr>
      <vt:lpstr>F2 constant</vt:lpstr>
      <vt:lpstr>Why recovery interval is constant?</vt:lpstr>
      <vt:lpstr>Trilinear PRC (Strong long inputs)</vt:lpstr>
      <vt:lpstr>Burst is reestablished for Strong continuous excitatory Input in biological neuron</vt:lpstr>
      <vt:lpstr>Very Slow Outward Current is required for reestablishing burst in model neuron</vt:lpstr>
      <vt:lpstr>Model with Very Slow Outward Current reproduced Trilinear PRC</vt:lpstr>
      <vt:lpstr>Smaller and larger recovery interval for early and late phase</vt:lpstr>
      <vt:lpstr>Trilinear PRC (Explained)</vt:lpstr>
      <vt:lpstr>Summary (Bilinear and Trilinear PRC)</vt:lpstr>
      <vt:lpstr>So Far ……</vt:lpstr>
      <vt:lpstr>Cubic PRC (weak intermediate inputs)</vt:lpstr>
      <vt:lpstr>U shaped PRC (Weak long inputs)</vt:lpstr>
      <vt:lpstr>Summary (weak inputs)</vt:lpstr>
      <vt:lpstr>Slide 39</vt:lpstr>
      <vt:lpstr>Conclusion</vt:lpstr>
      <vt:lpstr>Acknowledgement</vt:lpstr>
      <vt:lpstr>Thank you</vt:lpstr>
      <vt:lpstr>Slide 43</vt:lpstr>
      <vt:lpstr>Strong inputs evoke immediate onset of Burst</vt:lpstr>
      <vt:lpstr>Discontinuous F1</vt:lpstr>
      <vt:lpstr>Strong short inputs  (Prominent F2)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sselan</cp:lastModifiedBy>
  <cp:revision>564</cp:revision>
  <dcterms:created xsi:type="dcterms:W3CDTF">2006-08-16T00:00:00Z</dcterms:created>
  <dcterms:modified xsi:type="dcterms:W3CDTF">2009-08-30T17:45:20Z</dcterms:modified>
</cp:coreProperties>
</file>