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949" r:id="rId2"/>
  </p:sldMasterIdLst>
  <p:notesMasterIdLst>
    <p:notesMasterId r:id="rId70"/>
  </p:notesMasterIdLst>
  <p:handoutMasterIdLst>
    <p:handoutMasterId r:id="rId71"/>
  </p:handoutMasterIdLst>
  <p:sldIdLst>
    <p:sldId id="256" r:id="rId3"/>
    <p:sldId id="261" r:id="rId4"/>
    <p:sldId id="324" r:id="rId5"/>
    <p:sldId id="263" r:id="rId6"/>
    <p:sldId id="325" r:id="rId7"/>
    <p:sldId id="321" r:id="rId8"/>
    <p:sldId id="317" r:id="rId9"/>
    <p:sldId id="335" r:id="rId10"/>
    <p:sldId id="336" r:id="rId11"/>
    <p:sldId id="334" r:id="rId12"/>
    <p:sldId id="332" r:id="rId13"/>
    <p:sldId id="258" r:id="rId14"/>
    <p:sldId id="396" r:id="rId15"/>
    <p:sldId id="269" r:id="rId16"/>
    <p:sldId id="403" r:id="rId17"/>
    <p:sldId id="270" r:id="rId18"/>
    <p:sldId id="272" r:id="rId19"/>
    <p:sldId id="271" r:id="rId20"/>
    <p:sldId id="273" r:id="rId21"/>
    <p:sldId id="402" r:id="rId22"/>
    <p:sldId id="275" r:id="rId23"/>
    <p:sldId id="276" r:id="rId24"/>
    <p:sldId id="404" r:id="rId25"/>
    <p:sldId id="277" r:id="rId26"/>
    <p:sldId id="278" r:id="rId27"/>
    <p:sldId id="279" r:id="rId28"/>
    <p:sldId id="282" r:id="rId29"/>
    <p:sldId id="283" r:id="rId30"/>
    <p:sldId id="284" r:id="rId31"/>
    <p:sldId id="285" r:id="rId32"/>
    <p:sldId id="367" r:id="rId33"/>
    <p:sldId id="286" r:id="rId34"/>
    <p:sldId id="287" r:id="rId35"/>
    <p:sldId id="399" r:id="rId36"/>
    <p:sldId id="398" r:id="rId37"/>
    <p:sldId id="366" r:id="rId38"/>
    <p:sldId id="409" r:id="rId39"/>
    <p:sldId id="390" r:id="rId40"/>
    <p:sldId id="371" r:id="rId41"/>
    <p:sldId id="375" r:id="rId42"/>
    <p:sldId id="373" r:id="rId43"/>
    <p:sldId id="376" r:id="rId44"/>
    <p:sldId id="378" r:id="rId45"/>
    <p:sldId id="379" r:id="rId46"/>
    <p:sldId id="380" r:id="rId47"/>
    <p:sldId id="381" r:id="rId48"/>
    <p:sldId id="382" r:id="rId49"/>
    <p:sldId id="401" r:id="rId50"/>
    <p:sldId id="384" r:id="rId51"/>
    <p:sldId id="385" r:id="rId52"/>
    <p:sldId id="386" r:id="rId53"/>
    <p:sldId id="387" r:id="rId54"/>
    <p:sldId id="388" r:id="rId55"/>
    <p:sldId id="389" r:id="rId56"/>
    <p:sldId id="406" r:id="rId57"/>
    <p:sldId id="395" r:id="rId58"/>
    <p:sldId id="320" r:id="rId59"/>
    <p:sldId id="323" r:id="rId60"/>
    <p:sldId id="310" r:id="rId61"/>
    <p:sldId id="308" r:id="rId62"/>
    <p:sldId id="311" r:id="rId63"/>
    <p:sldId id="314" r:id="rId64"/>
    <p:sldId id="312" r:id="rId65"/>
    <p:sldId id="313" r:id="rId66"/>
    <p:sldId id="408" r:id="rId67"/>
    <p:sldId id="316" r:id="rId68"/>
    <p:sldId id="405" r:id="rId69"/>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72262" autoAdjust="0"/>
  </p:normalViewPr>
  <p:slideViewPr>
    <p:cSldViewPr>
      <p:cViewPr>
        <p:scale>
          <a:sx n="80" d="100"/>
          <a:sy n="80" d="100"/>
        </p:scale>
        <p:origin x="-1074" y="-78"/>
      </p:cViewPr>
      <p:guideLst>
        <p:guide orient="horz" pos="2160"/>
        <p:guide pos="2880"/>
      </p:guideLst>
    </p:cSldViewPr>
  </p:slideViewPr>
  <p:outlineViewPr>
    <p:cViewPr>
      <p:scale>
        <a:sx n="33" d="100"/>
        <a:sy n="33" d="100"/>
      </p:scale>
      <p:origin x="0" y="4404"/>
    </p:cViewPr>
  </p:outlin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sz="quarter" idx="1"/>
          </p:nvPr>
        </p:nvSpPr>
        <p:spPr>
          <a:xfrm>
            <a:off x="3963744" y="0"/>
            <a:ext cx="3032337" cy="464185"/>
          </a:xfrm>
          <a:prstGeom prst="rect">
            <a:avLst/>
          </a:prstGeom>
        </p:spPr>
        <p:txBody>
          <a:bodyPr vert="horz" lIns="93031" tIns="46516" rIns="93031" bIns="46516" rtlCol="0"/>
          <a:lstStyle>
            <a:lvl1pPr algn="r">
              <a:defRPr sz="1200"/>
            </a:lvl1pPr>
          </a:lstStyle>
          <a:p>
            <a:fld id="{206ED514-5E10-4C29-8EEB-C465CAFFA775}" type="datetimeFigureOut">
              <a:rPr lang="en-US" smtClean="0"/>
              <a:pPr/>
              <a:t>11/22/2009</a:t>
            </a:fld>
            <a:endParaRPr lang="en-US"/>
          </a:p>
        </p:txBody>
      </p:sp>
      <p:sp>
        <p:nvSpPr>
          <p:cNvPr id="4" name="Footer Placeholder 3"/>
          <p:cNvSpPr>
            <a:spLocks noGrp="1"/>
          </p:cNvSpPr>
          <p:nvPr>
            <p:ph type="ftr" sz="quarter" idx="2"/>
          </p:nvPr>
        </p:nvSpPr>
        <p:spPr>
          <a:xfrm>
            <a:off x="0" y="8817904"/>
            <a:ext cx="3032337" cy="464185"/>
          </a:xfrm>
          <a:prstGeom prst="rect">
            <a:avLst/>
          </a:prstGeom>
        </p:spPr>
        <p:txBody>
          <a:bodyPr vert="horz" lIns="93031" tIns="46516" rIns="93031" bIns="46516" rtlCol="0" anchor="b"/>
          <a:lstStyle>
            <a:lvl1pPr algn="l">
              <a:defRPr sz="1200"/>
            </a:lvl1pPr>
          </a:lstStyle>
          <a:p>
            <a:endParaRPr lang="en-US"/>
          </a:p>
        </p:txBody>
      </p:sp>
      <p:sp>
        <p:nvSpPr>
          <p:cNvPr id="5" name="Slide Number Placeholder 4"/>
          <p:cNvSpPr>
            <a:spLocks noGrp="1"/>
          </p:cNvSpPr>
          <p:nvPr>
            <p:ph type="sldNum" sz="quarter" idx="3"/>
          </p:nvPr>
        </p:nvSpPr>
        <p:spPr>
          <a:xfrm>
            <a:off x="3963744" y="8817904"/>
            <a:ext cx="3032337" cy="464185"/>
          </a:xfrm>
          <a:prstGeom prst="rect">
            <a:avLst/>
          </a:prstGeom>
        </p:spPr>
        <p:txBody>
          <a:bodyPr vert="horz" lIns="93031" tIns="46516" rIns="93031" bIns="46516" rtlCol="0" anchor="b"/>
          <a:lstStyle>
            <a:lvl1pPr algn="r">
              <a:defRPr sz="1200"/>
            </a:lvl1pPr>
          </a:lstStyle>
          <a:p>
            <a:fld id="{D6E6742D-0D5F-4E13-8F85-8E9EA5D6312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a:defRPr sz="1200"/>
            </a:lvl1pPr>
          </a:lstStyle>
          <a:p>
            <a:fld id="{5C5050D5-ED65-48E9-8181-0DCFA92D2133}" type="datetimeFigureOut">
              <a:rPr lang="en-US" smtClean="0"/>
              <a:pPr/>
              <a:t>11/22/2009</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a:defRPr sz="1200"/>
            </a:lvl1pPr>
          </a:lstStyle>
          <a:p>
            <a:fld id="{D018F84D-A65B-4AC4-9BB0-8E2E356351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1EF429A-24DC-4881-B493-D49F75772818}" type="slidenum">
              <a:rPr lang="en-US" smtClean="0"/>
              <a:pPr/>
              <a:t>11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b="1" dirty="0" smtClean="0"/>
              <a:t>Simila</a:t>
            </a:r>
            <a:r>
              <a:rPr lang="en-US" b="1" baseline="0" dirty="0" smtClean="0"/>
              <a:t>r to Hodgkin Huxley model</a:t>
            </a:r>
          </a:p>
          <a:p>
            <a:pPr eaLnBrk="1" hangingPunct="1"/>
            <a:endParaRPr lang="en-US" b="1" dirty="0" smtClean="0"/>
          </a:p>
          <a:p>
            <a:pPr eaLnBrk="1" hangingPunct="1"/>
            <a:r>
              <a:rPr lang="en-US" b="1" dirty="0" smtClean="0"/>
              <a:t>Parameters to be varied</a:t>
            </a:r>
          </a:p>
          <a:p>
            <a:pPr eaLnBrk="1" hangingPunct="1"/>
            <a:r>
              <a:rPr lang="en-US" dirty="0" smtClean="0"/>
              <a:t>Frequency </a:t>
            </a:r>
          </a:p>
          <a:p>
            <a:pPr eaLnBrk="1" hangingPunct="1"/>
            <a:r>
              <a:rPr lang="en-US" dirty="0" smtClean="0"/>
              <a:t>Synaptic strength</a:t>
            </a:r>
          </a:p>
          <a:p>
            <a:pPr eaLnBrk="1" hangingPunct="1"/>
            <a:r>
              <a:rPr lang="en-US" dirty="0" smtClean="0"/>
              <a:t>Applied current</a:t>
            </a:r>
          </a:p>
          <a:p>
            <a:pPr eaLnBrk="1" hangingPunct="1"/>
            <a:r>
              <a:rPr lang="en-US" dirty="0" smtClean="0"/>
              <a:t>Synaptic time constant</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Applied current to make the neuron fire</a:t>
            </a:r>
            <a:r>
              <a:rPr lang="en-US" baseline="0" dirty="0" smtClean="0"/>
              <a:t> continuously;</a:t>
            </a:r>
          </a:p>
          <a:p>
            <a:pPr eaLnBrk="1" hangingPunct="1"/>
            <a:endParaRPr lang="en-US" dirty="0" smtClean="0"/>
          </a:p>
          <a:p>
            <a:pPr eaLnBrk="1" hangingPunct="1"/>
            <a:r>
              <a:rPr lang="en-US" dirty="0" smtClean="0"/>
              <a:t>Using neuron models we can simulate the actual electrical</a:t>
            </a:r>
            <a:r>
              <a:rPr lang="en-US" baseline="0" dirty="0" smtClean="0"/>
              <a:t> events that is </a:t>
            </a:r>
            <a:r>
              <a:rPr lang="en-US" baseline="0" dirty="0" err="1" smtClean="0"/>
              <a:t>occuring</a:t>
            </a:r>
            <a:r>
              <a:rPr lang="en-US" baseline="0" dirty="0" smtClean="0"/>
              <a:t> in real neuron</a:t>
            </a:r>
          </a:p>
          <a:p>
            <a:pPr eaLnBrk="1" hangingPunct="1"/>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Heterogeneity is introduced in frequency of firing</a:t>
            </a:r>
            <a:r>
              <a:rPr lang="en-US" baseline="0" dirty="0" smtClean="0"/>
              <a:t> of neurons by changing the epsilon value and the heterogeneity is studied for different </a:t>
            </a:r>
            <a:r>
              <a:rPr lang="en-US" baseline="0" dirty="0" err="1" smtClean="0"/>
              <a:t>gsyn</a:t>
            </a:r>
            <a:r>
              <a:rPr lang="en-US" baseline="0" dirty="0" smtClean="0"/>
              <a:t>, </a:t>
            </a:r>
            <a:r>
              <a:rPr lang="en-US" baseline="0" dirty="0" err="1" smtClean="0"/>
              <a:t>tausyn</a:t>
            </a:r>
            <a:r>
              <a:rPr lang="en-US" baseline="0" dirty="0" smtClean="0"/>
              <a:t>, </a:t>
            </a:r>
            <a:r>
              <a:rPr lang="en-US" baseline="0" dirty="0" err="1" smtClean="0"/>
              <a:t>iapp</a:t>
            </a:r>
            <a:r>
              <a:rPr lang="en-US" baseline="0" dirty="0" smtClean="0"/>
              <a:t> values.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a:t>
            </a:r>
            <a:r>
              <a:rPr lang="en-US" baseline="0" dirty="0" smtClean="0"/>
              <a:t> increase the epsilon … </a:t>
            </a:r>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CAB8003-92CF-4BC2-ACE6-3D70ED9BF118}" type="slidenum">
              <a:rPr lang="en-US"/>
              <a:pPr/>
              <a:t>12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dirty="0" smtClean="0"/>
              <a:t>People don’t get it and that’s why I am showing for two cycles</a:t>
            </a:r>
          </a:p>
          <a:p>
            <a:pPr eaLnBrk="1" hangingPunct="1"/>
            <a:endParaRPr lang="en-US" dirty="0" smtClean="0"/>
          </a:p>
          <a:p>
            <a:pPr eaLnBrk="1" hangingPunct="1"/>
            <a:r>
              <a:rPr lang="en-US" dirty="0" smtClean="0"/>
              <a:t>Second</a:t>
            </a:r>
            <a:r>
              <a:rPr lang="en-US" baseline="0" dirty="0" smtClean="0"/>
              <a:t> order is not due to second input;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1DA8B68-B4C5-4B3E-8138-B7C49A26CC5F}" type="slidenum">
              <a:rPr lang="en-US" smtClean="0"/>
              <a:pPr/>
              <a:t>13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dirty="0" smtClean="0"/>
              <a:t>Burst input duration change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7871348-1D14-4F60-9B4A-13802D33F3CA}" type="slidenum">
              <a:rPr lang="en-US" smtClean="0"/>
              <a:pPr/>
              <a:t>14</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smtClean="0"/>
              <a:t>This is spike</a:t>
            </a:r>
          </a:p>
          <a:p>
            <a:pPr eaLnBrk="1" hangingPunct="1"/>
            <a:r>
              <a:rPr lang="en-US" dirty="0" smtClean="0"/>
              <a:t>This is time at which input is given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EB1D6C0-15BF-400E-ADD7-5377C3ADC96F}" type="slidenum">
              <a:rPr lang="en-US"/>
              <a:pPr/>
              <a:t>15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2944D40-1C0A-4DBD-8B33-D375AB6B3637}" type="slidenum">
              <a:rPr lang="en-US" smtClean="0"/>
              <a:pPr/>
              <a:t>16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7656911-D6DC-4AC3-9A54-6E202F75DDEB}" type="slidenum">
              <a:rPr lang="en-US" smtClean="0"/>
              <a:pPr/>
              <a:t>17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dirty="0" smtClean="0"/>
          </a:p>
          <a:p>
            <a:pPr eaLnBrk="1" hangingPunct="1"/>
            <a:r>
              <a:rPr lang="en-US" dirty="0" smtClean="0"/>
              <a:t>Black circle (for stable</a:t>
            </a:r>
            <a:r>
              <a:rPr lang="en-US" baseline="0" dirty="0" smtClean="0"/>
              <a:t> and instable its blue circle</a:t>
            </a: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2A7074E-F06F-4266-97A8-5231A4752B3E}" type="slidenum">
              <a:rPr lang="en-US" smtClean="0"/>
              <a:pPr/>
              <a:t>18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dirty="0" smtClean="0"/>
              <a:t>The</a:t>
            </a:r>
            <a:r>
              <a:rPr lang="en-US" baseline="0" dirty="0" smtClean="0"/>
              <a:t> </a:t>
            </a:r>
            <a:r>
              <a:rPr lang="en-US" dirty="0" smtClean="0"/>
              <a:t>Equilibrium</a:t>
            </a:r>
            <a:r>
              <a:rPr lang="en-US" baseline="0" dirty="0" smtClean="0"/>
              <a:t> points could be stable or unstable.</a:t>
            </a:r>
          </a:p>
          <a:p>
            <a:pPr eaLnBrk="1" hangingPunct="1"/>
            <a:endParaRPr lang="en-US" baseline="0" dirty="0" smtClean="0"/>
          </a:p>
          <a:p>
            <a:pPr eaLnBrk="1" hangingPunct="1"/>
            <a:r>
              <a:rPr lang="en-US" baseline="0" dirty="0" smtClean="0"/>
              <a:t>The  figure here is a simple illustration of what  I meant by stable and unstable fixed points. G is gravity.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7ABF00A-83DF-49C2-AF3B-EB574955644A}"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way we derive the stability criteria is by using discrete map method. First we assume that the neuron is perturbed slightly from the equilibrium phase. So that the neuron instead of receiving the input at </a:t>
            </a:r>
            <a:r>
              <a:rPr lang="el-GR" sz="1200" dirty="0" smtClean="0">
                <a:latin typeface="Times New Roman" pitchFamily="18" charset="0"/>
                <a:cs typeface="Arial" charset="0"/>
              </a:rPr>
              <a:t>Φ</a:t>
            </a:r>
            <a:r>
              <a:rPr lang="en-US" sz="1200" baseline="30000" dirty="0" smtClean="0">
                <a:latin typeface="Times New Roman" pitchFamily="18" charset="0"/>
                <a:cs typeface="Arial" charset="0"/>
              </a:rPr>
              <a:t>*</a:t>
            </a:r>
            <a:r>
              <a:rPr lang="en-US" baseline="0" dirty="0" smtClean="0"/>
              <a:t> it receives at a small distance </a:t>
            </a:r>
            <a:r>
              <a:rPr lang="el-GR" sz="1200" dirty="0" smtClean="0">
                <a:latin typeface="Times New Roman" pitchFamily="18" charset="0"/>
                <a:cs typeface="Arial" charset="0"/>
              </a:rPr>
              <a:t>ΔΦ</a:t>
            </a:r>
            <a:r>
              <a:rPr lang="en-US" sz="1200" dirty="0" smtClean="0">
                <a:latin typeface="Times New Roman" pitchFamily="18" charset="0"/>
                <a:cs typeface="Arial" charset="0"/>
              </a:rPr>
              <a:t> </a:t>
            </a:r>
            <a:r>
              <a:rPr lang="en-US" baseline="0" dirty="0" smtClean="0"/>
              <a:t>away from </a:t>
            </a:r>
            <a:r>
              <a:rPr lang="el-GR" sz="1200" dirty="0" smtClean="0">
                <a:latin typeface="Times New Roman" pitchFamily="18" charset="0"/>
                <a:cs typeface="Arial" charset="0"/>
              </a:rPr>
              <a:t>Φ</a:t>
            </a:r>
            <a:r>
              <a:rPr lang="en-US" sz="1200" baseline="30000" dirty="0" smtClean="0">
                <a:latin typeface="Times New Roman" pitchFamily="18" charset="0"/>
                <a:cs typeface="Arial" charset="0"/>
              </a:rPr>
              <a:t>*</a:t>
            </a:r>
            <a:r>
              <a:rPr lang="en-US" baseline="0" dirty="0" smtClean="0"/>
              <a:t>. Next we write </a:t>
            </a:r>
            <a:r>
              <a:rPr lang="el-GR" sz="1200" dirty="0" smtClean="0">
                <a:latin typeface="Times New Roman" pitchFamily="18" charset="0"/>
                <a:cs typeface="Arial" charset="0"/>
              </a:rPr>
              <a:t>ΔΦ</a:t>
            </a:r>
            <a:r>
              <a:rPr lang="en-US" sz="1200" dirty="0" smtClean="0">
                <a:latin typeface="Times New Roman" pitchFamily="18" charset="0"/>
                <a:cs typeface="Arial" charset="0"/>
              </a:rPr>
              <a:t> [</a:t>
            </a:r>
            <a:r>
              <a:rPr lang="en-US" baseline="0" dirty="0" smtClean="0"/>
              <a:t>n+1] as a function of </a:t>
            </a:r>
            <a:r>
              <a:rPr lang="el-GR" sz="1200" dirty="0" smtClean="0">
                <a:latin typeface="Times New Roman" pitchFamily="18" charset="0"/>
                <a:cs typeface="Arial" charset="0"/>
              </a:rPr>
              <a:t>ΔΦ</a:t>
            </a:r>
            <a:r>
              <a:rPr lang="en-US" sz="1200" dirty="0" smtClean="0">
                <a:latin typeface="Times New Roman" pitchFamily="18" charset="0"/>
                <a:cs typeface="Arial" charset="0"/>
              </a:rPr>
              <a:t> [</a:t>
            </a:r>
            <a:r>
              <a:rPr lang="en-US" baseline="0" dirty="0" smtClean="0"/>
              <a:t>n].</a:t>
            </a:r>
            <a:endParaRPr lang="en-US" dirty="0" smtClean="0"/>
          </a:p>
          <a:p>
            <a:pPr eaLnBrk="1" hangingPunct="1"/>
            <a:endParaRPr lang="en-US" dirty="0" smtClean="0"/>
          </a:p>
          <a:p>
            <a:pPr eaLnBrk="1" hangingPunct="1"/>
            <a:r>
              <a:rPr lang="en-US" dirty="0" smtClean="0"/>
              <a:t>This is shown here, where we have </a:t>
            </a:r>
            <a:r>
              <a:rPr lang="el-GR" sz="1200" dirty="0" smtClean="0">
                <a:latin typeface="Times New Roman" pitchFamily="18" charset="0"/>
                <a:cs typeface="Arial" charset="0"/>
              </a:rPr>
              <a:t>ΔΦ</a:t>
            </a:r>
            <a:r>
              <a:rPr lang="en-US" sz="1200" dirty="0" smtClean="0">
                <a:latin typeface="Times New Roman" pitchFamily="18" charset="0"/>
                <a:cs typeface="Arial" charset="0"/>
              </a:rPr>
              <a:t> [</a:t>
            </a:r>
            <a:r>
              <a:rPr lang="en-US" baseline="0" dirty="0" smtClean="0"/>
              <a:t>n+1] equal to A times </a:t>
            </a:r>
            <a:r>
              <a:rPr lang="el-GR" sz="1200" dirty="0" smtClean="0">
                <a:latin typeface="Times New Roman" pitchFamily="18" charset="0"/>
                <a:cs typeface="Arial" charset="0"/>
              </a:rPr>
              <a:t>ΔΦ</a:t>
            </a:r>
            <a:r>
              <a:rPr lang="en-US" sz="1200" dirty="0" smtClean="0">
                <a:latin typeface="Times New Roman" pitchFamily="18" charset="0"/>
                <a:cs typeface="Arial" charset="0"/>
              </a:rPr>
              <a:t> [</a:t>
            </a:r>
            <a:r>
              <a:rPr lang="en-US" baseline="0" dirty="0" smtClean="0"/>
              <a:t>n]. </a:t>
            </a:r>
            <a:r>
              <a:rPr lang="en-US" dirty="0" smtClean="0"/>
              <a:t>Where</a:t>
            </a:r>
            <a:r>
              <a:rPr lang="en-US" baseline="0" dirty="0" smtClean="0"/>
              <a:t> A is the two dimensional matrix and Eigenvalues of matrix A determines the stability of the discrete map. </a:t>
            </a:r>
          </a:p>
          <a:p>
            <a:pPr eaLnBrk="1" hangingPunct="1"/>
            <a:endParaRPr lang="en-US" baseline="0" dirty="0" smtClean="0"/>
          </a:p>
          <a:p>
            <a:pPr eaLnBrk="1" hangingPunct="1"/>
            <a:r>
              <a:rPr lang="en-US" baseline="0" dirty="0" smtClean="0"/>
              <a:t>In the process of computing the matrix A we </a:t>
            </a:r>
            <a:r>
              <a:rPr lang="en-US" baseline="0" dirty="0" err="1" smtClean="0"/>
              <a:t>linearize</a:t>
            </a:r>
            <a:r>
              <a:rPr lang="en-US" baseline="0" dirty="0" smtClean="0"/>
              <a:t> the prc about the fixed point using Taylor series expansion as shown here. </a:t>
            </a:r>
            <a:endParaRPr lang="en-US" dirty="0" smtClean="0"/>
          </a:p>
          <a:p>
            <a:pPr eaLnBrk="1" hangingPunct="1"/>
            <a:endParaRPr lang="en-US" dirty="0" smtClean="0"/>
          </a:p>
          <a:p>
            <a:pPr eaLnBrk="1" hangingPunct="1"/>
            <a:r>
              <a:rPr lang="en-US" dirty="0" smtClean="0"/>
              <a:t>The Eigenvalues</a:t>
            </a:r>
            <a:r>
              <a:rPr lang="en-US" baseline="0" dirty="0" smtClean="0"/>
              <a:t> are obtained from the characteristic polynomial, corresponding to the matrix A shown here.</a:t>
            </a:r>
            <a:endParaRPr lang="en-US" dirty="0" smtClean="0"/>
          </a:p>
          <a:p>
            <a:pPr eaLnBrk="1" hangingPunct="1"/>
            <a:endParaRPr lang="en-US" dirty="0" smtClean="0"/>
          </a:p>
          <a:p>
            <a:pPr eaLnBrk="1" hangingPunct="1"/>
            <a:r>
              <a:rPr lang="en-US" dirty="0" smtClean="0"/>
              <a:t>PRC has all information to predict the phase locked</a:t>
            </a:r>
            <a:r>
              <a:rPr lang="en-US" baseline="0" dirty="0" smtClean="0"/>
              <a:t> state.</a:t>
            </a:r>
          </a:p>
          <a:p>
            <a:pPr eaLnBrk="1" hangingPunct="1"/>
            <a:endParaRPr lang="en-US" dirty="0" smtClean="0"/>
          </a:p>
          <a:p>
            <a:pPr eaLnBrk="1" hangingPunct="1"/>
            <a:r>
              <a:rPr lang="en-US" dirty="0" smtClean="0"/>
              <a:t>Why do all these – by</a:t>
            </a:r>
            <a:r>
              <a:rPr lang="en-US" baseline="0" dirty="0" smtClean="0"/>
              <a:t> constructing the PRC how the neuron will behave when it is interacting in the network even before we connect the two neurons and make them to interact with each other</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work that I am doing comes under the field called “coupled oscillations”.</a:t>
            </a:r>
          </a:p>
          <a:p>
            <a:endParaRPr lang="en-US" baseline="0" dirty="0" smtClean="0"/>
          </a:p>
          <a:p>
            <a:r>
              <a:rPr lang="en-US" baseline="0" dirty="0" smtClean="0"/>
              <a:t>This was originally discovered by </a:t>
            </a:r>
            <a:r>
              <a:rPr lang="en-US" sz="1200" kern="1200" baseline="0" dirty="0" smtClean="0">
                <a:solidFill>
                  <a:schemeClr val="tx1"/>
                </a:solidFill>
                <a:latin typeface="+mn-lt"/>
                <a:ea typeface="+mn-ea"/>
                <a:cs typeface="+mn-cs"/>
              </a:rPr>
              <a:t>the Dutch scientist </a:t>
            </a:r>
            <a:r>
              <a:rPr lang="en-US" sz="1200" kern="1200" baseline="0" dirty="0" err="1" smtClean="0">
                <a:solidFill>
                  <a:schemeClr val="tx1"/>
                </a:solidFill>
                <a:latin typeface="+mn-lt"/>
                <a:ea typeface="+mn-ea"/>
                <a:cs typeface="+mn-cs"/>
              </a:rPr>
              <a:t>Christiaan</a:t>
            </a:r>
            <a:r>
              <a:rPr lang="en-US" sz="1200" kern="1200" baseline="0" dirty="0" smtClean="0">
                <a:solidFill>
                  <a:schemeClr val="tx1"/>
                </a:solidFill>
                <a:latin typeface="+mn-lt"/>
                <a:ea typeface="+mn-ea"/>
                <a:cs typeface="+mn-cs"/>
              </a:rPr>
              <a:t> Huygens, 350 years ago. Huygens had t</a:t>
            </a:r>
            <a:r>
              <a:rPr lang="en-US" dirty="0" smtClean="0"/>
              <a:t>wo pendulum clocks that were suspended</a:t>
            </a:r>
            <a:r>
              <a:rPr lang="en-US" baseline="0" dirty="0" smtClean="0"/>
              <a:t> on a beam in his room. He observed an interesting phenomena in these two pendulum clocks.</a:t>
            </a:r>
          </a:p>
          <a:p>
            <a:endParaRPr lang="en-US" baseline="0" dirty="0" smtClean="0"/>
          </a:p>
          <a:p>
            <a:r>
              <a:rPr lang="en-US" baseline="0" dirty="0" smtClean="0"/>
              <a:t> The pendulum in these two clocks were oscillating always in synchrony. To make sure that this is something that is not happening by accident he disturbed the pendulums so that the synchrony will go away. He found that, after sometime the pendulums started oscillating again in synchrony. He repeated this many times and found that the pendulums always returned back to synchronous oscillation. Excited by this finding he did many experiments and concluded that there should be some weak physical force between these two oscillations that make them to oscillate in synchrony. </a:t>
            </a:r>
          </a:p>
          <a:p>
            <a:endParaRPr lang="en-US" baseline="0" dirty="0" smtClean="0"/>
          </a:p>
          <a:p>
            <a:r>
              <a:rPr lang="en-US" baseline="0" dirty="0" smtClean="0"/>
              <a:t>He reported his findings to Royal society at London but his views were not given much importance. Disappointed, Huygens did not explore the coupled oscillation further.  The phenomena was not reported by anyone for next 250 years.</a:t>
            </a:r>
          </a:p>
          <a:p>
            <a:endParaRPr lang="en-US" dirty="0" smtClean="0"/>
          </a:p>
          <a:p>
            <a:r>
              <a:rPr lang="en-US" dirty="0" smtClean="0"/>
              <a:t>In</a:t>
            </a:r>
            <a:r>
              <a:rPr lang="en-US" baseline="0" dirty="0" smtClean="0"/>
              <a:t> the early part of 20</a:t>
            </a:r>
            <a:r>
              <a:rPr lang="en-US" baseline="30000" dirty="0" smtClean="0"/>
              <a:t>th</a:t>
            </a:r>
            <a:r>
              <a:rPr lang="en-US" baseline="0" dirty="0" smtClean="0"/>
              <a:t> century, s</a:t>
            </a:r>
            <a:r>
              <a:rPr lang="en-US" dirty="0" smtClean="0"/>
              <a:t>imilar</a:t>
            </a:r>
            <a:r>
              <a:rPr lang="en-US" baseline="0" dirty="0" smtClean="0"/>
              <a:t> phenomena was reported but in a totally different setting; It was seen in fireflies.</a:t>
            </a:r>
          </a:p>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dirty="0" err="1" smtClean="0"/>
              <a:t>antiphase</a:t>
            </a:r>
            <a:r>
              <a:rPr lang="en-US" dirty="0" smtClean="0"/>
              <a:t> and </a:t>
            </a:r>
            <a:r>
              <a:rPr lang="en-US" dirty="0" err="1" smtClean="0"/>
              <a:t>inphase</a:t>
            </a:r>
            <a:r>
              <a:rPr lang="en-US" dirty="0" smtClean="0"/>
              <a:t> predicted</a:t>
            </a:r>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r>
              <a:rPr lang="en-US" dirty="0" smtClean="0"/>
              <a:t>Different </a:t>
            </a:r>
            <a:r>
              <a:rPr lang="en-US" smtClean="0"/>
              <a:t>initial conditions</a:t>
            </a:r>
          </a:p>
        </p:txBody>
      </p:sp>
      <p:sp>
        <p:nvSpPr>
          <p:cNvPr id="89092" name="Slide Number Placeholder 3"/>
          <p:cNvSpPr>
            <a:spLocks noGrp="1"/>
          </p:cNvSpPr>
          <p:nvPr>
            <p:ph type="sldNum" sz="quarter" idx="5"/>
          </p:nvPr>
        </p:nvSpPr>
        <p:spPr>
          <a:noFill/>
        </p:spPr>
        <p:txBody>
          <a:bodyPr/>
          <a:lstStyle/>
          <a:p>
            <a:fld id="{C6D84A21-4AE7-4F68-8955-C02DEF5498A8}"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D137B5EE-BC0D-404A-83E1-75C0D6A4E5B3}"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Plot </a:t>
            </a:r>
            <a:r>
              <a:rPr lang="en-US" dirty="0" err="1" smtClean="0"/>
              <a:t>ts</a:t>
            </a:r>
            <a:r>
              <a:rPr lang="en-US" dirty="0" smtClean="0"/>
              <a:t> </a:t>
            </a:r>
            <a:r>
              <a:rPr lang="en-US" dirty="0" err="1" smtClean="0"/>
              <a:t>tr</a:t>
            </a:r>
            <a:r>
              <a:rPr lang="en-US" dirty="0" smtClean="0"/>
              <a:t> values (quantitative</a:t>
            </a:r>
            <a:r>
              <a:rPr lang="en-US" baseline="0" dirty="0" smtClean="0"/>
              <a:t> accuracy</a:t>
            </a:r>
            <a:r>
              <a:rPr lang="en-US" dirty="0" smtClean="0"/>
              <a:t>)</a:t>
            </a:r>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E7D9412-76E1-4F18-B427-80CB6F6AAC21}" type="slidenum">
              <a:rPr lang="en-US" smtClean="0"/>
              <a:pPr/>
              <a:t>24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0951F4D-EB12-4F60-865E-1CD85DC2CF20}" type="slidenum">
              <a:rPr lang="en-US" smtClean="0"/>
              <a:pPr/>
              <a:t>25</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326FFD-63CC-4179-8E1A-68DB3BDEA6AF}" type="slidenum">
              <a:rPr lang="en-US" smtClean="0"/>
              <a:pPr/>
              <a:t>26</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6E4985B-E215-49F5-8383-9E66E5EE67D1}" type="slidenum">
              <a:rPr lang="en-US" smtClean="0"/>
              <a:pPr/>
              <a:t>28</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D9DFA8B-3A16-405A-BAC5-A29ECF061E4F}" type="slidenum">
              <a:rPr lang="en-US" smtClean="0"/>
              <a:pPr/>
              <a:t>29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17E328-5C4D-41B1-8407-FCE3CEDEA29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E918D66-09CD-4DF6-9C30-34B77CD3B79C}" type="slidenum">
              <a:rPr lang="en-US" smtClean="0"/>
              <a:pPr/>
              <a:t>30</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7F02EC2-0E04-4976-A933-836ACCA99CA3}" type="slidenum">
              <a:rPr lang="en-US" smtClean="0"/>
              <a:pPr/>
              <a:t>32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B11A658-5593-4B20-AEB7-23B35B2E2ED6}" type="slidenum">
              <a:rPr lang="en-US" smtClean="0"/>
              <a:pPr/>
              <a:t>33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140E5DD-9815-43F3-B94D-BBA449B4068E}" type="slidenum">
              <a:rPr lang="en-US" smtClean="0"/>
              <a:pPr/>
              <a:t>34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0AE3042-61B5-435D-9D1E-2197B3AE712D}" type="slidenum">
              <a:rPr lang="en-US" smtClean="0"/>
              <a:pPr/>
              <a:t>35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7D6C09-6AF7-4925-92E4-BF8A8C2FDCF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cycle</a:t>
            </a:r>
          </a:p>
          <a:p>
            <a:r>
              <a:rPr lang="en-US" dirty="0" smtClean="0"/>
              <a:t>Just saying</a:t>
            </a:r>
            <a:r>
              <a:rPr lang="en-US" baseline="0" dirty="0" smtClean="0"/>
              <a:t> something that they already knew and sort of relevant here (to get their attention) (before – not sure what is relevant in this slide and now)</a:t>
            </a:r>
          </a:p>
          <a:p>
            <a:endParaRPr lang="en-US" dirty="0" smtClean="0"/>
          </a:p>
          <a:p>
            <a:r>
              <a:rPr lang="en-US" dirty="0" smtClean="0"/>
              <a:t>What is shown ….V trace ……..</a:t>
            </a:r>
          </a:p>
          <a:p>
            <a:r>
              <a:rPr lang="en-US" dirty="0" smtClean="0"/>
              <a:t>Is a Firing pattern, </a:t>
            </a:r>
          </a:p>
          <a:p>
            <a:r>
              <a:rPr lang="en-US" b="1" dirty="0" smtClean="0"/>
              <a:t>Burst</a:t>
            </a:r>
            <a:r>
              <a:rPr lang="en-US" dirty="0" smtClean="0"/>
              <a:t> -&gt; Time interval during which …….interburst interval -&gt; remains silence</a:t>
            </a:r>
          </a:p>
          <a:p>
            <a:r>
              <a:rPr lang="en-US" dirty="0" smtClean="0"/>
              <a:t>Pattern repeats</a:t>
            </a:r>
            <a:r>
              <a:rPr lang="en-US" baseline="0" dirty="0" smtClean="0"/>
              <a:t> in time</a:t>
            </a:r>
          </a:p>
          <a:p>
            <a:endParaRPr lang="en-US" baseline="0" dirty="0" smtClean="0"/>
          </a:p>
          <a:p>
            <a:r>
              <a:rPr lang="en-US" baseline="0" dirty="0" smtClean="0"/>
              <a:t>Truncated …</a:t>
            </a:r>
          </a:p>
          <a:p>
            <a:endParaRPr lang="en-US" baseline="0" dirty="0" smtClean="0"/>
          </a:p>
          <a:p>
            <a:r>
              <a:rPr lang="en-US" baseline="0" dirty="0" smtClean="0"/>
              <a:t>One Spiking interval followed by the silence interval constitutes …… Cycle</a:t>
            </a:r>
          </a:p>
          <a:p>
            <a:r>
              <a:rPr lang="en-US" baseline="0" dirty="0" smtClean="0"/>
              <a:t>When there is no disturbance the cycle length almost remains the same – P</a:t>
            </a:r>
            <a:r>
              <a:rPr lang="en-US" baseline="-25000" dirty="0" smtClean="0"/>
              <a:t>0</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53CDAB3-A141-4FBB-B599-91EEF75FFD4E}" type="slidenum">
              <a:rPr lang="en-US" smtClean="0"/>
              <a:pPr/>
              <a:t>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This phenomena of synchrony due</a:t>
            </a:r>
            <a:r>
              <a:rPr lang="en-US" sz="2000" baseline="0" dirty="0" smtClean="0"/>
              <a:t> interaction of many o</a:t>
            </a:r>
            <a:r>
              <a:rPr lang="en-US" sz="2000" dirty="0" smtClean="0"/>
              <a:t>scillators</a:t>
            </a:r>
            <a:r>
              <a:rPr lang="en-US" sz="2000" baseline="0" dirty="0" smtClean="0"/>
              <a:t> …. (Avoid monotonous and it is sort of summing up the main point)</a:t>
            </a: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Crickets chirp in unison</a:t>
            </a:r>
          </a:p>
          <a:p>
            <a:pPr eaLnBrk="1" hangingPunct="1"/>
            <a:r>
              <a:rPr lang="en-US" dirty="0" smtClean="0"/>
              <a:t>We are interested in nervous</a:t>
            </a:r>
            <a:r>
              <a:rPr lang="en-US" baseline="0" dirty="0" smtClean="0"/>
              <a:t> system and synch. has been observed in neurons during ..</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to put it?</a:t>
            </a:r>
            <a:endParaRPr lang="en-US" dirty="0" smtClean="0"/>
          </a:p>
          <a:p>
            <a:r>
              <a:rPr lang="en-US" dirty="0" smtClean="0"/>
              <a:t>Basically we were</a:t>
            </a:r>
            <a:r>
              <a:rPr lang="en-US" baseline="0" dirty="0" smtClean="0"/>
              <a:t> interested to study phase resetting in an intrinsically bursting neuron and the neuron that we chose is the </a:t>
            </a:r>
            <a:endParaRPr lang="en-US" dirty="0" smtClean="0"/>
          </a:p>
          <a:p>
            <a:endParaRPr lang="en-US" dirty="0" smtClean="0"/>
          </a:p>
          <a:p>
            <a:r>
              <a:rPr lang="en-US" dirty="0" smtClean="0"/>
              <a:t>How to say the</a:t>
            </a:r>
            <a:r>
              <a:rPr lang="en-US" baseline="0" dirty="0" smtClean="0"/>
              <a:t> main points?</a:t>
            </a:r>
          </a:p>
          <a:p>
            <a:r>
              <a:rPr lang="en-US" dirty="0" smtClean="0"/>
              <a:t>State the neurons?</a:t>
            </a:r>
          </a:p>
          <a:p>
            <a:endParaRPr lang="en-US" dirty="0" smtClean="0"/>
          </a:p>
          <a:p>
            <a:r>
              <a:rPr lang="en-US" dirty="0" smtClean="0"/>
              <a:t>Couple</a:t>
            </a:r>
            <a:r>
              <a:rPr lang="en-US" baseline="0" dirty="0" smtClean="0"/>
              <a:t> of important</a:t>
            </a:r>
            <a:r>
              <a:rPr lang="en-US" dirty="0" smtClean="0"/>
              <a:t> points</a:t>
            </a:r>
            <a:r>
              <a:rPr lang="en-US" baseline="0" dirty="0" smtClean="0"/>
              <a:t> here -</a:t>
            </a:r>
            <a:endParaRPr lang="en-US" dirty="0" smtClean="0"/>
          </a:p>
          <a:p>
            <a:r>
              <a:rPr lang="en-US" baseline="0" dirty="0" smtClean="0"/>
              <a:t>1) AB is main pacemaker neuron</a:t>
            </a:r>
          </a:p>
          <a:p>
            <a:pPr defTabSz="914309">
              <a:defRPr/>
            </a:pPr>
            <a:r>
              <a:rPr lang="en-US" dirty="0" smtClean="0"/>
              <a:t>2) Single unit</a:t>
            </a:r>
          </a:p>
          <a:p>
            <a:pPr defTabSz="914309">
              <a:defRPr/>
            </a:pPr>
            <a:r>
              <a:rPr lang="en-US" dirty="0" smtClean="0"/>
              <a:t>3) Why into PD</a:t>
            </a:r>
          </a:p>
          <a:p>
            <a:pPr defTabSz="914309">
              <a:defRPr/>
            </a:pPr>
            <a:r>
              <a:rPr lang="en-US" dirty="0" smtClean="0"/>
              <a:t>4) LP is</a:t>
            </a:r>
            <a:r>
              <a:rPr lang="en-US" baseline="0" dirty="0" smtClean="0"/>
              <a:t> blocked</a:t>
            </a:r>
          </a:p>
          <a:p>
            <a:r>
              <a:rPr lang="en-US" baseline="0" dirty="0" smtClean="0"/>
              <a:t>5) Excitatory inputs</a:t>
            </a:r>
          </a:p>
          <a:p>
            <a:endParaRPr lang="en-US" baseline="0" dirty="0" smtClean="0"/>
          </a:p>
          <a:p>
            <a:r>
              <a:rPr lang="en-US" baseline="0" dirty="0" smtClean="0"/>
              <a:t>How the Artificial synaptic input is given?</a:t>
            </a:r>
          </a:p>
          <a:p>
            <a:r>
              <a:rPr lang="en-US" baseline="0" dirty="0" smtClean="0"/>
              <a:t>No need to give more details …</a:t>
            </a:r>
          </a:p>
          <a:p>
            <a:r>
              <a:rPr lang="en-US" baseline="0" dirty="0" smtClean="0"/>
              <a:t>using the dynamic clamp</a:t>
            </a:r>
          </a:p>
          <a:p>
            <a:r>
              <a:rPr lang="en-US" baseline="0" dirty="0" smtClean="0"/>
              <a:t>Whenever the input has to be applied the </a:t>
            </a:r>
            <a:r>
              <a:rPr lang="en-US" baseline="0" dirty="0" err="1" smtClean="0"/>
              <a:t>Gsyn</a:t>
            </a:r>
            <a:r>
              <a:rPr lang="en-US" baseline="0" dirty="0" smtClean="0"/>
              <a:t> is changed from zero to desired set value and the V measure ………..</a:t>
            </a:r>
          </a:p>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Phase</a:t>
            </a:r>
          </a:p>
          <a:p>
            <a:pPr defTabSz="914309">
              <a:defRPr/>
            </a:pPr>
            <a:r>
              <a:rPr lang="en-US" dirty="0" smtClean="0"/>
              <a:t>We refer the time</a:t>
            </a:r>
            <a:r>
              <a:rPr lang="en-US" baseline="0" dirty="0" smtClean="0"/>
              <a:t> at which input is given within a cycle in terms of phase</a:t>
            </a:r>
            <a:endParaRPr lang="en-US" dirty="0" smtClean="0"/>
          </a:p>
          <a:p>
            <a:pPr defTabSz="914309">
              <a:defRPr/>
            </a:pPr>
            <a:r>
              <a:rPr lang="en-US" dirty="0" smtClean="0"/>
              <a:t>Reference</a:t>
            </a:r>
            <a:r>
              <a:rPr lang="en-US" baseline="0" dirty="0" smtClean="0"/>
              <a:t> point - </a:t>
            </a:r>
            <a:r>
              <a:rPr lang="en-US" dirty="0" smtClean="0"/>
              <a:t>Blue line</a:t>
            </a:r>
          </a:p>
          <a:p>
            <a:pPr defTabSz="914309">
              <a:defRPr/>
            </a:pPr>
            <a:r>
              <a:rPr lang="en-US" baseline="0" dirty="0" smtClean="0"/>
              <a:t>Stimulus interval -</a:t>
            </a:r>
            <a:r>
              <a:rPr lang="en-US" dirty="0" smtClean="0"/>
              <a:t>Green line</a:t>
            </a:r>
            <a:endParaRPr lang="en-US" baseline="0" dirty="0" smtClean="0"/>
          </a:p>
          <a:p>
            <a:r>
              <a:rPr lang="en-US" dirty="0" smtClean="0"/>
              <a:t>Phase</a:t>
            </a:r>
          </a:p>
          <a:p>
            <a:r>
              <a:rPr lang="en-US" dirty="0" smtClean="0"/>
              <a:t>0,0.5,1 (</a:t>
            </a:r>
            <a:r>
              <a:rPr lang="en-US" baseline="0" dirty="0" smtClean="0"/>
              <a:t>stressing more – something which people don’t get at first time</a:t>
            </a:r>
            <a:r>
              <a:rPr lang="en-US" dirty="0" smtClean="0"/>
              <a:t>)</a:t>
            </a:r>
          </a:p>
          <a:p>
            <a:r>
              <a:rPr lang="en-US" dirty="0" smtClean="0"/>
              <a:t>So phase is just, normalizing the stimulus time</a:t>
            </a:r>
            <a:r>
              <a:rPr lang="en-US" baseline="0" dirty="0" smtClean="0"/>
              <a:t> at which input is given within a cycle</a:t>
            </a:r>
            <a:endParaRPr lang="en-US" dirty="0" smtClean="0"/>
          </a:p>
          <a:p>
            <a:endParaRPr lang="en-US" dirty="0" smtClean="0"/>
          </a:p>
          <a:p>
            <a:r>
              <a:rPr lang="en-US" b="1" dirty="0" smtClean="0"/>
              <a:t>Phase reset</a:t>
            </a:r>
          </a:p>
          <a:p>
            <a:r>
              <a:rPr lang="en-US" dirty="0" smtClean="0"/>
              <a:t>Second cycle</a:t>
            </a:r>
            <a:r>
              <a:rPr lang="en-US" baseline="0" dirty="0" smtClean="0"/>
              <a:t> after the input cycle</a:t>
            </a:r>
            <a:endParaRPr lang="en-US" dirty="0" smtClean="0"/>
          </a:p>
          <a:p>
            <a:r>
              <a:rPr lang="en-US" dirty="0" smtClean="0"/>
              <a:t>Second</a:t>
            </a:r>
            <a:r>
              <a:rPr lang="en-US" baseline="0" dirty="0" smtClean="0"/>
              <a:t> order resetting is not resetting due to input given in second cycle; it is actually the reset you see in second cycle due to an input in the previous cycle (stressing more – something which people don’t get at first time)</a:t>
            </a:r>
            <a:endParaRPr lang="en-US" dirty="0" smtClean="0"/>
          </a:p>
          <a:p>
            <a:endParaRPr lang="en-US" dirty="0" smtClean="0"/>
          </a:p>
          <a:p>
            <a:endParaRPr lang="en-US" baseline="0" dirty="0" smtClean="0"/>
          </a:p>
          <a:p>
            <a:r>
              <a:rPr lang="en-US" baseline="0" dirty="0" smtClean="0"/>
              <a:t>Phase resetting is also normalizing the change in cycle length</a:t>
            </a:r>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
            </a:r>
            <a:r>
              <a:rPr lang="en-US" baseline="-25000" dirty="0" smtClean="0"/>
              <a:t>0</a:t>
            </a:r>
            <a:r>
              <a:rPr lang="en-US" dirty="0" smtClean="0"/>
              <a:t>-&gt; Intrinsic period or period of unperturbed</a:t>
            </a:r>
            <a:r>
              <a:rPr lang="en-US" baseline="0" dirty="0" smtClean="0"/>
              <a:t> cycle</a:t>
            </a:r>
            <a:endParaRPr lang="en-US" dirty="0" smtClean="0"/>
          </a:p>
          <a:p>
            <a:r>
              <a:rPr lang="en-US" dirty="0" smtClean="0"/>
              <a:t>Short</a:t>
            </a:r>
          </a:p>
          <a:p>
            <a:r>
              <a:rPr lang="en-US" dirty="0" smtClean="0"/>
              <a:t>&lt;1/6</a:t>
            </a:r>
            <a:r>
              <a:rPr lang="en-US" baseline="30000" dirty="0" smtClean="0"/>
              <a:t>th</a:t>
            </a:r>
            <a:r>
              <a:rPr lang="en-US" dirty="0" smtClean="0"/>
              <a:t> of P</a:t>
            </a:r>
            <a:r>
              <a:rPr lang="en-US" baseline="-25000" dirty="0" smtClean="0"/>
              <a:t>0</a:t>
            </a:r>
          </a:p>
          <a:p>
            <a:r>
              <a:rPr lang="en-US" dirty="0" smtClean="0"/>
              <a:t>1/6</a:t>
            </a:r>
            <a:r>
              <a:rPr lang="en-US" baseline="30000" dirty="0" smtClean="0"/>
              <a:t>th</a:t>
            </a:r>
            <a:r>
              <a:rPr lang="en-US" dirty="0" smtClean="0"/>
              <a:t> – 1/3</a:t>
            </a:r>
            <a:r>
              <a:rPr lang="en-US" baseline="30000" dirty="0" smtClean="0"/>
              <a:t>rd</a:t>
            </a:r>
            <a:r>
              <a:rPr lang="en-US" dirty="0" smtClean="0"/>
              <a:t> of P</a:t>
            </a:r>
            <a:r>
              <a:rPr lang="en-US" baseline="-25000" dirty="0" smtClean="0"/>
              <a:t>0</a:t>
            </a:r>
          </a:p>
          <a:p>
            <a:r>
              <a:rPr lang="en-US" dirty="0" smtClean="0"/>
              <a:t>&gt;1/3</a:t>
            </a:r>
            <a:r>
              <a:rPr lang="en-US" baseline="30000" dirty="0" smtClean="0"/>
              <a:t>rd</a:t>
            </a:r>
            <a:r>
              <a:rPr lang="en-US" dirty="0" smtClean="0"/>
              <a:t> of P</a:t>
            </a:r>
            <a:r>
              <a:rPr lang="en-US" baseline="-25000" dirty="0" smtClean="0"/>
              <a:t>0</a:t>
            </a:r>
          </a:p>
          <a:p>
            <a:r>
              <a:rPr lang="en-US" dirty="0" smtClean="0"/>
              <a:t>Long</a:t>
            </a:r>
          </a:p>
          <a:p>
            <a:endParaRPr lang="en-US" dirty="0" smtClean="0"/>
          </a:p>
          <a:p>
            <a:r>
              <a:rPr lang="en-US" dirty="0" smtClean="0"/>
              <a:t>Intermediate</a:t>
            </a:r>
          </a:p>
          <a:p>
            <a:endParaRPr lang="en-US" dirty="0" smtClean="0"/>
          </a:p>
          <a:p>
            <a:r>
              <a:rPr lang="en-US" dirty="0" smtClean="0"/>
              <a:t>Weak</a:t>
            </a:r>
          </a:p>
          <a:p>
            <a:endParaRPr lang="en-US" dirty="0" smtClean="0"/>
          </a:p>
          <a:p>
            <a:r>
              <a:rPr lang="en-US" dirty="0" smtClean="0"/>
              <a:t>Strong</a:t>
            </a:r>
          </a:p>
          <a:p>
            <a:endParaRPr lang="en-US" dirty="0"/>
          </a:p>
        </p:txBody>
      </p:sp>
      <p:sp>
        <p:nvSpPr>
          <p:cNvPr id="4" name="Slide Number Placeholder 3"/>
          <p:cNvSpPr>
            <a:spLocks noGrp="1"/>
          </p:cNvSpPr>
          <p:nvPr>
            <p:ph type="sldNum" sz="quarter" idx="10"/>
          </p:nvPr>
        </p:nvSpPr>
        <p:spPr/>
        <p:txBody>
          <a:bodyPr/>
          <a:lstStyle/>
          <a:p>
            <a:fld id="{FBC18FDA-588B-4F05-B73B-B4AF5B4BA9E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Black</a:t>
            </a:r>
            <a:r>
              <a:rPr lang="en-US" baseline="0" dirty="0" smtClean="0"/>
              <a:t> curve represents points where net membrane current is zero</a:t>
            </a:r>
            <a:endParaRPr lang="en-US" dirty="0" smtClean="0"/>
          </a:p>
          <a:p>
            <a:r>
              <a:rPr lang="en-US" dirty="0" err="1" smtClean="0"/>
              <a:t>Dendritic</a:t>
            </a:r>
            <a:r>
              <a:rPr lang="en-US" dirty="0" smtClean="0"/>
              <a:t> voltage - fast variable</a:t>
            </a:r>
          </a:p>
          <a:p>
            <a:r>
              <a:rPr lang="en-US" dirty="0" smtClean="0"/>
              <a:t>Calcium</a:t>
            </a:r>
            <a:r>
              <a:rPr lang="en-US" baseline="0" dirty="0" smtClean="0"/>
              <a:t> - slow variable</a:t>
            </a:r>
            <a:endParaRPr lang="en-US" dirty="0" smtClean="0"/>
          </a:p>
          <a:p>
            <a:endParaRPr lang="en-US" dirty="0" smtClean="0"/>
          </a:p>
          <a:p>
            <a:r>
              <a:rPr lang="en-US" dirty="0" smtClean="0"/>
              <a:t>Calcium channels</a:t>
            </a:r>
            <a:r>
              <a:rPr lang="en-US" baseline="0" dirty="0" smtClean="0"/>
              <a:t> gets activated fast on depolarization</a:t>
            </a:r>
          </a:p>
          <a:p>
            <a:pPr defTabSz="914309">
              <a:defRPr/>
            </a:pPr>
            <a:r>
              <a:rPr lang="en-US" dirty="0" smtClean="0"/>
              <a:t>Calcium channels</a:t>
            </a:r>
            <a:r>
              <a:rPr lang="en-US" baseline="0" dirty="0" smtClean="0"/>
              <a:t> gets deactivated fast on hyperpolarization</a:t>
            </a:r>
          </a:p>
          <a:p>
            <a:pPr defTabSz="914309">
              <a:defRPr/>
            </a:pPr>
            <a:endParaRPr lang="en-US" baseline="0" dirty="0" smtClean="0"/>
          </a:p>
          <a:p>
            <a:pPr defTabSz="914309">
              <a:defRPr/>
            </a:pPr>
            <a:r>
              <a:rPr lang="en-US" dirty="0" smtClean="0"/>
              <a:t>Neuron goes to upper branch when Calcium channels</a:t>
            </a:r>
            <a:r>
              <a:rPr lang="en-US" baseline="0" dirty="0" smtClean="0"/>
              <a:t> gets activated </a:t>
            </a:r>
          </a:p>
          <a:p>
            <a:pPr defTabSz="914309">
              <a:defRPr/>
            </a:pPr>
            <a:r>
              <a:rPr lang="en-US" dirty="0" smtClean="0"/>
              <a:t>Neuron goes to lower branch when Calcium channels</a:t>
            </a:r>
            <a:r>
              <a:rPr lang="en-US" baseline="0" dirty="0" smtClean="0"/>
              <a:t> gets deactivated </a:t>
            </a:r>
          </a:p>
          <a:p>
            <a:endParaRPr lang="en-US" dirty="0" smtClean="0"/>
          </a:p>
          <a:p>
            <a:endParaRPr lang="en-US" baseline="0" dirty="0" smtClean="0"/>
          </a:p>
          <a:p>
            <a:pPr defTabSz="914309">
              <a:defRPr/>
            </a:pPr>
            <a:endParaRPr lang="en-US" baseline="0" dirty="0" smtClean="0"/>
          </a:p>
          <a:p>
            <a:endParaRPr lang="en-US" dirty="0" smtClean="0"/>
          </a:p>
          <a:p>
            <a:r>
              <a:rPr lang="en-US" dirty="0" smtClean="0"/>
              <a:t>Slow</a:t>
            </a:r>
            <a:r>
              <a:rPr lang="en-US" baseline="0" dirty="0" smtClean="0"/>
              <a:t> dynamics for Calcium</a:t>
            </a:r>
          </a:p>
          <a:p>
            <a:endParaRPr lang="en-US" baseline="0" dirty="0" smtClean="0"/>
          </a:p>
          <a:p>
            <a:r>
              <a:rPr lang="en-US" baseline="0" dirty="0" smtClean="0"/>
              <a:t>Ca channels active</a:t>
            </a:r>
          </a:p>
          <a:p>
            <a:r>
              <a:rPr lang="en-US" baseline="0" dirty="0" smtClean="0"/>
              <a:t>Ca channels </a:t>
            </a:r>
            <a:r>
              <a:rPr lang="en-US" baseline="0" dirty="0" err="1" smtClean="0"/>
              <a:t>deactive</a:t>
            </a:r>
            <a:endParaRPr lang="en-US" baseline="0" dirty="0" smtClean="0"/>
          </a:p>
          <a:p>
            <a:r>
              <a:rPr lang="en-US" baseline="0" dirty="0" smtClean="0"/>
              <a:t>Goes round and round this closed curve</a:t>
            </a:r>
          </a:p>
          <a:p>
            <a:r>
              <a:rPr lang="en-US" baseline="0" dirty="0" smtClean="0"/>
              <a:t>Gets deviated when the input is given </a:t>
            </a:r>
          </a:p>
          <a:p>
            <a:endParaRPr lang="en-US" baseline="0" dirty="0" smtClean="0"/>
          </a:p>
          <a:p>
            <a:r>
              <a:rPr lang="en-US" baseline="0" dirty="0" smtClean="0"/>
              <a:t>Outward current is dominant below the black curve</a:t>
            </a:r>
          </a:p>
          <a:p>
            <a:r>
              <a:rPr lang="en-US" baseline="0" dirty="0" smtClean="0"/>
              <a:t>Inward current is dominant above the black curve (conductance change – positive feedback)</a:t>
            </a:r>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project is designed to verify one fact</a:t>
            </a:r>
            <a:endParaRPr lang="en-US" dirty="0" smtClean="0"/>
          </a:p>
          <a:p>
            <a:r>
              <a:rPr lang="en-US" dirty="0" smtClean="0"/>
              <a:t>Show slow dynamics</a:t>
            </a:r>
            <a:r>
              <a:rPr lang="en-US" baseline="0" dirty="0" smtClean="0"/>
              <a:t> for calcium</a:t>
            </a:r>
          </a:p>
          <a:p>
            <a:endParaRPr lang="en-US" baseline="0" dirty="0" smtClean="0"/>
          </a:p>
          <a:p>
            <a:r>
              <a:rPr lang="en-US" baseline="0" dirty="0" err="1" smtClean="0"/>
              <a:t>I</a:t>
            </a:r>
            <a:r>
              <a:rPr lang="en-US" baseline="-25000" dirty="0" err="1" smtClean="0"/>
              <a:t>Ca</a:t>
            </a:r>
            <a:r>
              <a:rPr lang="en-US" baseline="0" dirty="0" smtClean="0"/>
              <a:t> active</a:t>
            </a:r>
            <a:endParaRPr lang="en-US" baseline="-25000"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hypothesis – the channels response to</a:t>
            </a:r>
            <a:r>
              <a:rPr lang="en-US" baseline="0" dirty="0" smtClean="0"/>
              <a:t> voltage changes due to synaptic input might be slow or the synaptic current may not be effectively reaching the dendrites were these channels for slow oscillations are located</a:t>
            </a:r>
          </a:p>
        </p:txBody>
      </p:sp>
      <p:sp>
        <p:nvSpPr>
          <p:cNvPr id="4" name="Slide Number Placeholder 3"/>
          <p:cNvSpPr>
            <a:spLocks noGrp="1"/>
          </p:cNvSpPr>
          <p:nvPr>
            <p:ph type="sldNum" sz="quarter" idx="10"/>
          </p:nvPr>
        </p:nvSpPr>
        <p:spPr/>
        <p:txBody>
          <a:bodyPr/>
          <a:lstStyle/>
          <a:p>
            <a:fld id="{987D6C09-6AF7-4925-92E4-BF8A8C2FDCF9}"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quite obvious</a:t>
            </a:r>
            <a:r>
              <a:rPr lang="en-US" baseline="0" dirty="0" smtClean="0"/>
              <a:t> from voltage trace but much more clearer in phase plane analysis</a:t>
            </a:r>
            <a:endParaRPr lang="en-US" dirty="0" smtClean="0"/>
          </a:p>
        </p:txBody>
      </p:sp>
      <p:sp>
        <p:nvSpPr>
          <p:cNvPr id="4" name="Slide Number Placeholder 3"/>
          <p:cNvSpPr>
            <a:spLocks noGrp="1"/>
          </p:cNvSpPr>
          <p:nvPr>
            <p:ph type="sldNum" sz="quarter" idx="10"/>
          </p:nvPr>
        </p:nvSpPr>
        <p:spPr/>
        <p:txBody>
          <a:bodyPr/>
          <a:lstStyle/>
          <a:p>
            <a:fld id="{987D6C09-6AF7-4925-92E4-BF8A8C2FDCF9}"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Biological neuron</a:t>
            </a:r>
          </a:p>
          <a:p>
            <a:r>
              <a:rPr lang="en-US" dirty="0" smtClean="0"/>
              <a:t>Model neuron</a:t>
            </a:r>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311">
              <a:defRPr/>
            </a:pPr>
            <a:r>
              <a:rPr lang="en-US" dirty="0" smtClean="0"/>
              <a:t>Now synchrony is not the only coordinated behavior that emerges from the</a:t>
            </a:r>
            <a:r>
              <a:rPr lang="en-US" baseline="0" dirty="0" smtClean="0"/>
              <a:t> interaction of individual oscillators. </a:t>
            </a:r>
            <a:r>
              <a:rPr lang="en-US" dirty="0" smtClean="0"/>
              <a:t>There</a:t>
            </a:r>
            <a:r>
              <a:rPr lang="en-US" baseline="0" dirty="0" smtClean="0"/>
              <a:t> could be many other stable phase locked states that can arise.</a:t>
            </a:r>
          </a:p>
          <a:p>
            <a:pPr defTabSz="930311">
              <a:defRPr/>
            </a:pPr>
            <a:r>
              <a:rPr lang="en-US" baseline="0" dirty="0" smtClean="0"/>
              <a:t>For example what you are seeing in left side is two pendulums oscillating in synchrony and what you are seeing in the right side is the two pendulums oscillating out of phase with each other, </a:t>
            </a:r>
            <a:r>
              <a:rPr lang="en-US" baseline="0" dirty="0" err="1" smtClean="0"/>
              <a:t>i.e</a:t>
            </a:r>
            <a:r>
              <a:rPr lang="en-US" baseline="0" dirty="0" smtClean="0"/>
              <a:t> if one pendulum is in the left extreme then the other will be in the right extreme.</a:t>
            </a:r>
          </a:p>
          <a:p>
            <a:pPr defTabSz="930311">
              <a:defRPr/>
            </a:pPr>
            <a:endParaRPr lang="en-US" dirty="0" smtClean="0"/>
          </a:p>
          <a:p>
            <a:r>
              <a:rPr lang="en-US" dirty="0" smtClean="0"/>
              <a:t>My work involves understanding</a:t>
            </a:r>
            <a:r>
              <a:rPr lang="en-US" baseline="0" dirty="0" smtClean="0"/>
              <a:t> the pulse coupled oscillators and we use the p</a:t>
            </a:r>
            <a:r>
              <a:rPr lang="en-US" dirty="0" smtClean="0"/>
              <a:t>hase resetting methods to study pulse coupled oscillators.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Slow Outward Current  should be present in primary</a:t>
            </a:r>
            <a:r>
              <a:rPr lang="en-US" baseline="0" dirty="0" smtClean="0"/>
              <a:t> neurite or axon</a:t>
            </a:r>
          </a:p>
          <a:p>
            <a:endParaRPr lang="en-US" baseline="0" dirty="0" smtClean="0"/>
          </a:p>
          <a:p>
            <a:r>
              <a:rPr lang="en-US" baseline="0" dirty="0" smtClean="0"/>
              <a:t>Quote – Arthur Sherman </a:t>
            </a:r>
            <a:r>
              <a:rPr lang="en-US" b="1" baseline="0" dirty="0" smtClean="0"/>
              <a:t>paper</a:t>
            </a:r>
          </a:p>
          <a:p>
            <a:r>
              <a:rPr lang="en-US" baseline="0" dirty="0" smtClean="0"/>
              <a:t>Steve Prescott - </a:t>
            </a:r>
            <a:r>
              <a:rPr lang="en-US" b="1" baseline="0" dirty="0" smtClean="0"/>
              <a:t>paper</a:t>
            </a:r>
          </a:p>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my surprise …………..</a:t>
            </a:r>
          </a:p>
          <a:p>
            <a:r>
              <a:rPr lang="en-US" dirty="0" smtClean="0"/>
              <a:t>It was a bit of relief………</a:t>
            </a:r>
          </a:p>
          <a:p>
            <a:r>
              <a:rPr lang="en-US" dirty="0" smtClean="0"/>
              <a:t>Unlike – this discontinuity is not artificial </a:t>
            </a:r>
          </a:p>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Activation of</a:t>
            </a:r>
            <a:r>
              <a:rPr lang="en-US" baseline="0" dirty="0" smtClean="0"/>
              <a:t> I</a:t>
            </a:r>
            <a:r>
              <a:rPr lang="en-US" baseline="-25000" dirty="0" smtClean="0"/>
              <a:t>Ks</a:t>
            </a:r>
            <a:r>
              <a:rPr lang="en-US" baseline="0" dirty="0" smtClean="0"/>
              <a:t> for strong long inputs</a:t>
            </a:r>
            <a:endParaRPr lang="en-US" dirty="0" smtClean="0"/>
          </a:p>
          <a:p>
            <a:r>
              <a:rPr lang="en-US" dirty="0" smtClean="0"/>
              <a:t>Neuron Relaxes from compact space</a:t>
            </a:r>
          </a:p>
          <a:p>
            <a:endParaRPr lang="en-US" dirty="0" smtClean="0"/>
          </a:p>
          <a:p>
            <a:r>
              <a:rPr lang="en-US" dirty="0" smtClean="0"/>
              <a:t>Input</a:t>
            </a:r>
            <a:r>
              <a:rPr lang="en-US" baseline="0" dirty="0" smtClean="0"/>
              <a:t> terminates before branch switch</a:t>
            </a:r>
          </a:p>
          <a:p>
            <a:r>
              <a:rPr lang="en-US" baseline="0" dirty="0" smtClean="0"/>
              <a:t>Neuron goes to lower branch</a:t>
            </a:r>
          </a:p>
          <a:p>
            <a:r>
              <a:rPr lang="en-US" baseline="0" dirty="0" err="1" smtClean="0"/>
              <a:t>I</a:t>
            </a:r>
            <a:r>
              <a:rPr lang="en-US" baseline="-25000" dirty="0" err="1" smtClean="0"/>
              <a:t>ks</a:t>
            </a:r>
            <a:r>
              <a:rPr lang="en-US" baseline="0" dirty="0" smtClean="0"/>
              <a:t> deactivates</a:t>
            </a:r>
          </a:p>
          <a:p>
            <a:endParaRPr lang="en-US" baseline="0" dirty="0" smtClean="0"/>
          </a:p>
          <a:p>
            <a:pPr defTabSz="914309">
              <a:defRPr/>
            </a:pPr>
            <a:r>
              <a:rPr lang="en-US" dirty="0" smtClean="0"/>
              <a:t>Input</a:t>
            </a:r>
            <a:r>
              <a:rPr lang="en-US" baseline="0" dirty="0" smtClean="0"/>
              <a:t> terminates after branch switch</a:t>
            </a:r>
          </a:p>
          <a:p>
            <a:pPr defTabSz="914309">
              <a:defRPr/>
            </a:pPr>
            <a:r>
              <a:rPr lang="en-US" dirty="0" smtClean="0"/>
              <a:t>Input</a:t>
            </a:r>
            <a:r>
              <a:rPr lang="en-US" baseline="0" dirty="0" smtClean="0"/>
              <a:t> goes to upper branch</a:t>
            </a:r>
          </a:p>
          <a:p>
            <a:pPr defTabSz="914309">
              <a:defRPr/>
            </a:pPr>
            <a:r>
              <a:rPr lang="en-US" baseline="0" dirty="0" smtClean="0"/>
              <a:t>I</a:t>
            </a:r>
            <a:r>
              <a:rPr lang="en-US" baseline="-25000" dirty="0" smtClean="0"/>
              <a:t>Ks</a:t>
            </a:r>
            <a:r>
              <a:rPr lang="en-US" baseline="0" dirty="0" smtClean="0"/>
              <a:t> remains active and blocks spiking</a:t>
            </a:r>
          </a:p>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7D6C09-6AF7-4925-92E4-BF8A8C2FDCF9}"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4367A1-93B5-4266-A741-E3A4627FD9C5}" type="slidenum">
              <a:rPr lang="en-US"/>
              <a:pPr/>
              <a:t>57</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D018F84D-A65B-4AC4-9BB0-8E2E35635171}"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used Morris</a:t>
            </a:r>
            <a:r>
              <a:rPr lang="en-US" baseline="0" dirty="0" smtClean="0"/>
              <a:t> Lecar model neuron which has both oscillatory and rebound property.  A constant DC current applied to the neuron determines whether neuron exhibits pacemaker behavior or remain at steady state membrane potential at rest but has rebound property.</a:t>
            </a:r>
          </a:p>
          <a:p>
            <a:endParaRPr lang="en-US" baseline="0" dirty="0" smtClean="0"/>
          </a:p>
          <a:p>
            <a:r>
              <a:rPr lang="en-US" baseline="0" dirty="0" smtClean="0"/>
              <a:t>We give an input from oscillator neuron. </a:t>
            </a:r>
          </a:p>
          <a:p>
            <a:endParaRPr lang="en-US" baseline="0" dirty="0" smtClean="0"/>
          </a:p>
          <a:p>
            <a:endParaRPr lang="en-US" baseline="0" dirty="0" smtClean="0"/>
          </a:p>
          <a:p>
            <a:r>
              <a:rPr lang="en-US" baseline="0" dirty="0" smtClean="0"/>
              <a:t>When the neuron rebounds we take a reference point. Here ‘0’ </a:t>
            </a:r>
            <a:r>
              <a:rPr lang="en-US" baseline="0" dirty="0" err="1" smtClean="0"/>
              <a:t>millivolt</a:t>
            </a:r>
            <a:r>
              <a:rPr lang="en-US" baseline="0" dirty="0" smtClean="0"/>
              <a:t> is taken as the reference point.</a:t>
            </a:r>
          </a:p>
          <a:p>
            <a:endParaRPr lang="en-US" baseline="0" dirty="0" smtClean="0"/>
          </a:p>
          <a:p>
            <a:r>
              <a:rPr lang="en-US" baseline="0" dirty="0" smtClean="0"/>
              <a:t>A next input is given at a fixed delay time after the neuron crosses the reference point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Input duration corresponds to spike duration of the oscillator neuron.</a:t>
            </a:r>
          </a:p>
          <a:p>
            <a:endParaRPr lang="en-US" baseline="0" dirty="0" smtClean="0"/>
          </a:p>
          <a:p>
            <a:r>
              <a:rPr lang="en-US" baseline="0" dirty="0" smtClean="0"/>
              <a:t>The neuron will soon be able to stabilize with a fixed response interval; what is </a:t>
            </a:r>
            <a:r>
              <a:rPr lang="en-US" baseline="0" dirty="0" err="1" smtClean="0"/>
              <a:t>ts</a:t>
            </a:r>
            <a:r>
              <a:rPr lang="en-US" baseline="0" dirty="0" smtClean="0"/>
              <a:t> and what is </a:t>
            </a:r>
            <a:r>
              <a:rPr lang="en-US" baseline="0" dirty="0" err="1" smtClean="0"/>
              <a:t>tr</a:t>
            </a:r>
            <a:r>
              <a:rPr lang="en-US" baseline="0" dirty="0" smtClean="0"/>
              <a:t>;</a:t>
            </a:r>
          </a:p>
          <a:p>
            <a:endParaRPr lang="en-US" baseline="0" dirty="0" smtClean="0"/>
          </a:p>
          <a:p>
            <a:r>
              <a:rPr lang="en-US" baseline="0" dirty="0" smtClean="0"/>
              <a:t>We repeat this for different delay times and get </a:t>
            </a:r>
            <a:r>
              <a:rPr lang="en-US" baseline="0" dirty="0" err="1" smtClean="0"/>
              <a:t>tr</a:t>
            </a:r>
            <a:r>
              <a:rPr lang="en-US" baseline="0" dirty="0" smtClean="0"/>
              <a:t> [steady] for each delay value.</a:t>
            </a:r>
          </a:p>
          <a:p>
            <a:r>
              <a:rPr lang="en-US" baseline="0" dirty="0" smtClean="0"/>
              <a:t>If we plot </a:t>
            </a:r>
            <a:r>
              <a:rPr lang="en-US" baseline="0" dirty="0" err="1" smtClean="0"/>
              <a:t>tr</a:t>
            </a:r>
            <a:r>
              <a:rPr lang="en-US" baseline="0" dirty="0" smtClean="0"/>
              <a:t> [steady] against the corresponding delay we get fPRC</a:t>
            </a:r>
          </a:p>
          <a:p>
            <a:endParaRPr lang="en-US" baseline="0" dirty="0" smtClean="0"/>
          </a:p>
          <a:p>
            <a:r>
              <a:rPr lang="en-US" baseline="0" dirty="0" smtClean="0"/>
              <a:t>We don’t normalize the </a:t>
            </a:r>
            <a:r>
              <a:rPr lang="en-US" baseline="0" dirty="0" err="1" smtClean="0"/>
              <a:t>ts</a:t>
            </a:r>
            <a:r>
              <a:rPr lang="en-US" baseline="0" dirty="0" smtClean="0"/>
              <a:t> or </a:t>
            </a:r>
            <a:r>
              <a:rPr lang="en-US" baseline="0" dirty="0" err="1" smtClean="0"/>
              <a:t>tr</a:t>
            </a:r>
            <a:r>
              <a:rPr lang="en-US" baseline="0" dirty="0" smtClean="0"/>
              <a:t> with intrinsic period as the neuron doesn’t have any intrinsic period, so </a:t>
            </a:r>
            <a:r>
              <a:rPr lang="en-US" baseline="0" dirty="0" err="1" smtClean="0"/>
              <a:t>fprc</a:t>
            </a:r>
            <a:r>
              <a:rPr lang="en-US" baseline="0" dirty="0" smtClean="0"/>
              <a:t> is actually the </a:t>
            </a:r>
            <a:r>
              <a:rPr lang="en-US" baseline="0" dirty="0" err="1" smtClean="0"/>
              <a:t>ts</a:t>
            </a:r>
            <a:r>
              <a:rPr lang="en-US" baseline="0" dirty="0" smtClean="0"/>
              <a:t> </a:t>
            </a:r>
            <a:r>
              <a:rPr lang="en-US" baseline="0" dirty="0" err="1" smtClean="0"/>
              <a:t>tr</a:t>
            </a:r>
            <a:r>
              <a:rPr lang="en-US" baseline="0" dirty="0" smtClean="0"/>
              <a:t> plot.</a:t>
            </a:r>
          </a:p>
          <a:p>
            <a:endParaRPr lang="en-US" baseline="0" dirty="0" smtClean="0"/>
          </a:p>
          <a:p>
            <a:r>
              <a:rPr lang="en-US" baseline="0" dirty="0" smtClean="0"/>
              <a:t>In usual PRC measurement we give single input and calculate the </a:t>
            </a:r>
            <a:r>
              <a:rPr lang="en-US" baseline="0" dirty="0" err="1" smtClean="0"/>
              <a:t>ts</a:t>
            </a:r>
            <a:r>
              <a:rPr lang="en-US" baseline="0" dirty="0" smtClean="0"/>
              <a:t> and </a:t>
            </a:r>
            <a:r>
              <a:rPr lang="en-US" baseline="0" dirty="0" err="1" smtClean="0"/>
              <a:t>tr</a:t>
            </a:r>
            <a:r>
              <a:rPr lang="en-US" baseline="0" dirty="0" smtClean="0"/>
              <a:t> interval but since these neurons don’t oscillate intrinsically we cannot use the regular prc methods. And fPRC is advantage for neurons that are not intrinsically oscillator.</a:t>
            </a:r>
          </a:p>
        </p:txBody>
      </p:sp>
      <p:sp>
        <p:nvSpPr>
          <p:cNvPr id="4" name="Slide Number Placeholder 3"/>
          <p:cNvSpPr>
            <a:spLocks noGrp="1"/>
          </p:cNvSpPr>
          <p:nvPr>
            <p:ph type="sldNum" sz="quarter" idx="10"/>
          </p:nvPr>
        </p:nvSpPr>
        <p:spPr/>
        <p:txBody>
          <a:bodyPr/>
          <a:lstStyle/>
          <a:p>
            <a:fld id="{D018F84D-A65B-4AC4-9BB0-8E2E35635171}"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4367A1-93B5-4266-A741-E3A4627FD9C5}" type="slidenum">
              <a:rPr lang="en-US"/>
              <a:pPr/>
              <a:t>6</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dirty="0" smtClean="0"/>
              <a:t>Be aware of phrases</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fPRCs</a:t>
            </a:r>
            <a:r>
              <a:rPr lang="en-US" baseline="0" dirty="0" smtClean="0"/>
              <a:t> c</a:t>
            </a:r>
            <a:r>
              <a:rPr lang="en-US" dirty="0" smtClean="0"/>
              <a:t>an be applied to networks</a:t>
            </a:r>
            <a:r>
              <a:rPr lang="en-US" baseline="0" dirty="0" smtClean="0"/>
              <a:t> in which the neurons are not oscillating intrinsically</a:t>
            </a:r>
          </a:p>
        </p:txBody>
      </p:sp>
      <p:sp>
        <p:nvSpPr>
          <p:cNvPr id="4" name="Slide Number Placeholder 3"/>
          <p:cNvSpPr>
            <a:spLocks noGrp="1"/>
          </p:cNvSpPr>
          <p:nvPr>
            <p:ph type="sldNum" sz="quarter" idx="10"/>
          </p:nvPr>
        </p:nvSpPr>
        <p:spPr/>
        <p:txBody>
          <a:bodyPr/>
          <a:lstStyle/>
          <a:p>
            <a:fld id="{D018F84D-A65B-4AC4-9BB0-8E2E35635171}"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In sum, in the first part of the PhD work, using model neuron, we showed our phase resetting prediction methods will work, within the limits of certain assumptions. In the second part we showed how the synaptic properties and intrinsic properties of neuron can affect the phase resetting curve. In the last section we investigated how to apply the phase resetting methods when certain assumptions in part one are violated.</a:t>
            </a:r>
          </a:p>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eaLnBrk="1" hangingPunct="1"/>
            <a:endParaRPr lang="en-US" dirty="0" smtClean="0"/>
          </a:p>
        </p:txBody>
      </p:sp>
      <p:sp>
        <p:nvSpPr>
          <p:cNvPr id="128004" name="Slide Number Placeholder 3"/>
          <p:cNvSpPr>
            <a:spLocks noGrp="1"/>
          </p:cNvSpPr>
          <p:nvPr>
            <p:ph type="sldNum" sz="quarter" idx="5"/>
          </p:nvPr>
        </p:nvSpPr>
        <p:spPr>
          <a:noFill/>
        </p:spPr>
        <p:txBody>
          <a:bodyPr/>
          <a:lstStyle/>
          <a:p>
            <a:fld id="{3606A579-BC53-467D-8F24-C8A6854C0DA1}" type="slidenum">
              <a:rPr lang="en-US" smtClean="0"/>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18F84D-A65B-4AC4-9BB0-8E2E35635171}"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7CA53C2-736A-426E-8683-46E60942AB90}" type="slidenum">
              <a:rPr lang="en-US" smtClean="0"/>
              <a:pPr/>
              <a:t>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t>Be aware of phrases</a:t>
            </a:r>
            <a:r>
              <a:rPr lang="en-US" baseline="0" dirty="0" smtClean="0"/>
              <a:t> …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heterogeneous neurons instead of perfect synchrony</a:t>
            </a:r>
            <a:r>
              <a:rPr lang="en-US" baseline="0" dirty="0" smtClean="0"/>
              <a:t> or perfect Antiphase; you see near synchrony or near Antiphase;</a:t>
            </a:r>
            <a:endParaRPr lang="en-US" dirty="0" smtClean="0"/>
          </a:p>
          <a:p>
            <a:endParaRPr lang="en-US" dirty="0" smtClean="0"/>
          </a:p>
          <a:p>
            <a:r>
              <a:rPr lang="en-US" dirty="0" smtClean="0"/>
              <a:t>The figure here shows …. That we studied</a:t>
            </a:r>
          </a:p>
          <a:p>
            <a:r>
              <a:rPr lang="en-US" dirty="0" smtClean="0"/>
              <a:t>1:1 include</a:t>
            </a:r>
          </a:p>
          <a:p>
            <a:r>
              <a:rPr lang="en-US" dirty="0" smtClean="0"/>
              <a:t>In</a:t>
            </a:r>
            <a:r>
              <a:rPr lang="en-US" baseline="0" dirty="0" smtClean="0"/>
              <a:t> heterogeneous cond. you see near synchrony instead of ..</a:t>
            </a:r>
          </a:p>
          <a:p>
            <a:r>
              <a:rPr lang="en-US" baseline="0" dirty="0" smtClean="0"/>
              <a:t>Figure c and d corresponds to ..</a:t>
            </a:r>
          </a:p>
          <a:p>
            <a:r>
              <a:rPr lang="en-US" baseline="0" dirty="0" smtClean="0"/>
              <a:t>Instead of firing interval being remaining same for every cycle; cycles with even number and cycles with odd number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018F84D-A65B-4AC4-9BB0-8E2E356351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D42AA9-B096-4B1E-BA12-76CE635D02D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79"/>
          <p:cNvGrpSpPr/>
          <p:nvPr/>
        </p:nvGrpSpPr>
        <p:grpSpPr>
          <a:xfrm>
            <a:off x="796323" y="4190170"/>
            <a:ext cx="836744" cy="637309"/>
            <a:chOff x="796323" y="4190170"/>
            <a:chExt cx="836744" cy="637309"/>
          </a:xfrm>
        </p:grpSpPr>
        <p:sp>
          <p:nvSpPr>
            <p:cNvPr id="1439" name="AutoShape 3"/>
            <p:cNvSpPr>
              <a:spLocks noChangeAspect="1" noChangeArrowheads="1" noTextEdit="1"/>
            </p:cNvSpPr>
            <p:nvPr/>
          </p:nvSpPr>
          <p:spPr bwMode="auto">
            <a:xfrm rot="276801">
              <a:off x="801678" y="4195901"/>
              <a:ext cx="829104" cy="612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0" name="Freeform 1439"/>
            <p:cNvSpPr>
              <a:spLocks noEditPoints="1"/>
            </p:cNvSpPr>
            <p:nvPr/>
          </p:nvSpPr>
          <p:spPr bwMode="auto">
            <a:xfrm rot="276801">
              <a:off x="796323" y="4190170"/>
              <a:ext cx="836744" cy="637309"/>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8" name="Group 296"/>
            <p:cNvGrpSpPr/>
            <p:nvPr/>
          </p:nvGrpSpPr>
          <p:grpSpPr>
            <a:xfrm rot="276801">
              <a:off x="1069023" y="4350690"/>
              <a:ext cx="207881" cy="211093"/>
              <a:chOff x="5902325" y="2266950"/>
              <a:chExt cx="820738" cy="833438"/>
            </a:xfrm>
            <a:noFill/>
          </p:grpSpPr>
          <p:sp>
            <p:nvSpPr>
              <p:cNvPr id="1536"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7"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8"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9" name="Group 291"/>
              <p:cNvGrpSpPr/>
              <p:nvPr/>
            </p:nvGrpSpPr>
            <p:grpSpPr>
              <a:xfrm>
                <a:off x="5902325" y="2266950"/>
                <a:ext cx="820738" cy="784225"/>
                <a:chOff x="4111625" y="2266950"/>
                <a:chExt cx="820738" cy="784225"/>
              </a:xfrm>
              <a:grpFill/>
            </p:grpSpPr>
            <p:sp>
              <p:nvSpPr>
                <p:cNvPr id="1540"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1"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2"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3"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4"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5"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6"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7"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8"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9"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0"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1"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2"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3"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4"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5"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6"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7"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8"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9"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0"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1"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2"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3"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4"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5"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6"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7"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8"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9"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70"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1453" name="Freeform 283"/>
            <p:cNvSpPr>
              <a:spLocks/>
            </p:cNvSpPr>
            <p:nvPr/>
          </p:nvSpPr>
          <p:spPr bwMode="auto">
            <a:xfrm rot="276801">
              <a:off x="1150043" y="4277541"/>
              <a:ext cx="63932" cy="172897"/>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4" name="Freeform 284"/>
            <p:cNvSpPr>
              <a:spLocks/>
            </p:cNvSpPr>
            <p:nvPr/>
          </p:nvSpPr>
          <p:spPr bwMode="auto">
            <a:xfrm rot="276801">
              <a:off x="1235754" y="4279506"/>
              <a:ext cx="61117" cy="174104"/>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781" name="Rectangle 1780"/>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80" name="Picture 1779" descr="vines15.png"/>
          <p:cNvPicPr>
            <a:picLocks noChangeAspect="1"/>
          </p:cNvPicPr>
          <p:nvPr/>
        </p:nvPicPr>
        <p:blipFill>
          <a:blip r:embed="rId2" cstate="print"/>
          <a:srcRect l="27271" t="11030" r="13284" b="37244"/>
          <a:stretch>
            <a:fillRect/>
          </a:stretch>
        </p:blipFill>
        <p:spPr>
          <a:xfrm>
            <a:off x="0" y="1143000"/>
            <a:ext cx="7899300" cy="5652655"/>
          </a:xfrm>
          <a:prstGeom prst="rect">
            <a:avLst/>
          </a:prstGeom>
        </p:spPr>
      </p:pic>
      <p:sp>
        <p:nvSpPr>
          <p:cNvPr id="2" name="Title 1"/>
          <p:cNvSpPr>
            <a:spLocks noGrp="1"/>
          </p:cNvSpPr>
          <p:nvPr>
            <p:ph type="ctrTitle"/>
          </p:nvPr>
        </p:nvSpPr>
        <p:spPr>
          <a:xfrm>
            <a:off x="304800" y="381000"/>
            <a:ext cx="5181600" cy="2362200"/>
          </a:xfrm>
        </p:spPr>
        <p:txBody>
          <a:bodyPr>
            <a:normAutofit/>
          </a:bodyPr>
          <a:lstStyle>
            <a:lvl1pPr algn="r">
              <a:defRPr sz="4800"/>
            </a:lvl1pPr>
          </a:lstStyle>
          <a:p>
            <a:r>
              <a:rPr lang="en-US" smtClean="0"/>
              <a:t>Click to edit Master title style</a:t>
            </a:r>
            <a:endParaRPr/>
          </a:p>
        </p:txBody>
      </p:sp>
      <p:sp>
        <p:nvSpPr>
          <p:cNvPr id="3" name="Subtitle 2"/>
          <p:cNvSpPr>
            <a:spLocks noGrp="1"/>
          </p:cNvSpPr>
          <p:nvPr>
            <p:ph type="subTitle" idx="1"/>
          </p:nvPr>
        </p:nvSpPr>
        <p:spPr>
          <a:xfrm>
            <a:off x="5715000" y="3733800"/>
            <a:ext cx="3124200" cy="1600200"/>
          </a:xfrm>
        </p:spPr>
        <p:txBody>
          <a:bodyPr>
            <a:normAutofit/>
          </a:bodyPr>
          <a:lstStyle>
            <a:lvl1pPr marL="0" indent="0" algn="l">
              <a:lnSpc>
                <a:spcPct val="110000"/>
              </a:lnSpc>
              <a:spcBef>
                <a:spcPts val="1000"/>
              </a:spcBef>
              <a:buNone/>
              <a:defRPr sz="1800">
                <a:solidFill>
                  <a:schemeClr val="tx1">
                    <a:lumMod val="75000"/>
                    <a:lumOff val="25000"/>
                  </a:schemeClr>
                </a:solidFill>
                <a:effectLst>
                  <a:innerShdw blurRad="38100">
                    <a:schemeClr val="bg1"/>
                  </a:inn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715000" y="5486400"/>
            <a:ext cx="3124200" cy="365125"/>
          </a:xfrm>
        </p:spPr>
        <p:txBody>
          <a:bodyPr vert="horz" lIns="91440" tIns="45720" rIns="91440" bIns="45720" rtlCol="0">
            <a:normAutofit/>
          </a:bodyPr>
          <a:lstStyle>
            <a:lvl1pPr marL="0" indent="0" algn="l" defTabSz="914400" rtl="0" eaLnBrk="1" latinLnBrk="0" hangingPunct="1">
              <a:lnSpc>
                <a:spcPct val="110000"/>
              </a:lnSpc>
              <a:spcBef>
                <a:spcPts val="1000"/>
              </a:spcBef>
              <a:buSzPct val="80000"/>
              <a:buFont typeface="Wingdings" pitchFamily="2" charset="2"/>
              <a:buNone/>
              <a:defRPr sz="1200" kern="1200" spc="100" baseline="0">
                <a:solidFill>
                  <a:schemeClr val="tx1">
                    <a:lumMod val="75000"/>
                    <a:lumOff val="25000"/>
                  </a:schemeClr>
                </a:solidFill>
                <a:effectLst>
                  <a:innerShdw blurRad="38100">
                    <a:schemeClr val="bg1"/>
                  </a:innerShdw>
                </a:effectLst>
                <a:latin typeface="+mn-lt"/>
                <a:ea typeface="+mn-ea"/>
                <a:cs typeface="+mn-cs"/>
              </a:defRPr>
            </a:lvl1pPr>
          </a:lstStyle>
          <a:p>
            <a:fld id="{B03F9E22-7971-4DDC-AF07-51ED47302C6E}" type="datetime1">
              <a:rPr lang="en-US" smtClean="0"/>
              <a:pPr/>
              <a:t>11/22/2009</a:t>
            </a:fld>
            <a:endParaRPr lang="en-US"/>
          </a:p>
        </p:txBody>
      </p:sp>
      <p:sp>
        <p:nvSpPr>
          <p:cNvPr id="5" name="Footer Placeholder 4"/>
          <p:cNvSpPr>
            <a:spLocks noGrp="1"/>
          </p:cNvSpPr>
          <p:nvPr>
            <p:ph type="ftr" sz="quarter" idx="11"/>
          </p:nvPr>
        </p:nvSpPr>
        <p:spPr>
          <a:xfrm>
            <a:off x="3276600" y="6528734"/>
            <a:ext cx="2895600" cy="365125"/>
          </a:xfrm>
        </p:spPr>
        <p:txBody>
          <a:bodyPr/>
          <a:lstStyle>
            <a:lvl1pPr algn="l">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1581"/>
          <p:cNvGrpSpPr/>
          <p:nvPr/>
        </p:nvGrpSpPr>
        <p:grpSpPr>
          <a:xfrm>
            <a:off x="6251867" y="408666"/>
            <a:ext cx="2490637" cy="2266611"/>
            <a:chOff x="6251867" y="408666"/>
            <a:chExt cx="2490637" cy="2266611"/>
          </a:xfrm>
        </p:grpSpPr>
        <p:sp>
          <p:nvSpPr>
            <p:cNvPr id="295" name="AutoShape 3"/>
            <p:cNvSpPr>
              <a:spLocks noChangeAspect="1" noChangeArrowheads="1" noTextEdit="1"/>
            </p:cNvSpPr>
            <p:nvPr/>
          </p:nvSpPr>
          <p:spPr bwMode="auto">
            <a:xfrm rot="1639090">
              <a:off x="6273861" y="640642"/>
              <a:ext cx="2350566" cy="173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1" name="Freeform 300"/>
            <p:cNvSpPr>
              <a:spLocks noEditPoints="1"/>
            </p:cNvSpPr>
            <p:nvPr/>
          </p:nvSpPr>
          <p:spPr bwMode="auto">
            <a:xfrm rot="1639090">
              <a:off x="6251867" y="621277"/>
              <a:ext cx="2372225" cy="180681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noFill/>
            <a:ln w="3" cap="flat">
              <a:solidFill>
                <a:schemeClr val="tx1">
                  <a:lumMod val="65000"/>
                  <a:lumOff val="35000"/>
                  <a:alpha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96" name="Freeform 295"/>
            <p:cNvSpPr>
              <a:spLocks/>
            </p:cNvSpPr>
            <p:nvPr/>
          </p:nvSpPr>
          <p:spPr bwMode="auto">
            <a:xfrm rot="1639090">
              <a:off x="6605738" y="418485"/>
              <a:ext cx="680547" cy="927914"/>
            </a:xfrm>
            <a:custGeom>
              <a:avLst/>
              <a:gdLst/>
              <a:ahLst/>
              <a:cxnLst>
                <a:cxn ang="0">
                  <a:pos x="220" y="342"/>
                </a:cxn>
                <a:cxn ang="0">
                  <a:pos x="206" y="323"/>
                </a:cxn>
                <a:cxn ang="0">
                  <a:pos x="182" y="307"/>
                </a:cxn>
                <a:cxn ang="0">
                  <a:pos x="172" y="268"/>
                </a:cxn>
                <a:cxn ang="0">
                  <a:pos x="221" y="182"/>
                </a:cxn>
                <a:cxn ang="0">
                  <a:pos x="223" y="137"/>
                </a:cxn>
                <a:cxn ang="0">
                  <a:pos x="169" y="122"/>
                </a:cxn>
                <a:cxn ang="0">
                  <a:pos x="48" y="124"/>
                </a:cxn>
                <a:cxn ang="0">
                  <a:pos x="5" y="37"/>
                </a:cxn>
                <a:cxn ang="0">
                  <a:pos x="29" y="5"/>
                </a:cxn>
                <a:cxn ang="0">
                  <a:pos x="59" y="6"/>
                </a:cxn>
                <a:cxn ang="0">
                  <a:pos x="79" y="22"/>
                </a:cxn>
                <a:cxn ang="0">
                  <a:pos x="58" y="11"/>
                </a:cxn>
                <a:cxn ang="0">
                  <a:pos x="15" y="39"/>
                </a:cxn>
                <a:cxn ang="0">
                  <a:pos x="51" y="113"/>
                </a:cxn>
                <a:cxn ang="0">
                  <a:pos x="169" y="109"/>
                </a:cxn>
                <a:cxn ang="0">
                  <a:pos x="232" y="127"/>
                </a:cxn>
                <a:cxn ang="0">
                  <a:pos x="232" y="188"/>
                </a:cxn>
                <a:cxn ang="0">
                  <a:pos x="181" y="271"/>
                </a:cxn>
                <a:cxn ang="0">
                  <a:pos x="209" y="320"/>
                </a:cxn>
                <a:cxn ang="0">
                  <a:pos x="220" y="342"/>
                </a:cxn>
              </a:cxnLst>
              <a:rect l="0" t="0" r="r" b="b"/>
              <a:pathLst>
                <a:path w="252" h="343">
                  <a:moveTo>
                    <a:pt x="220" y="342"/>
                  </a:moveTo>
                  <a:cubicBezTo>
                    <a:pt x="218" y="343"/>
                    <a:pt x="217" y="334"/>
                    <a:pt x="206" y="323"/>
                  </a:cubicBezTo>
                  <a:cubicBezTo>
                    <a:pt x="200" y="318"/>
                    <a:pt x="192" y="314"/>
                    <a:pt x="182" y="307"/>
                  </a:cubicBezTo>
                  <a:cubicBezTo>
                    <a:pt x="172" y="299"/>
                    <a:pt x="168" y="283"/>
                    <a:pt x="172" y="268"/>
                  </a:cubicBezTo>
                  <a:cubicBezTo>
                    <a:pt x="179" y="239"/>
                    <a:pt x="203" y="213"/>
                    <a:pt x="221" y="182"/>
                  </a:cubicBezTo>
                  <a:cubicBezTo>
                    <a:pt x="230" y="167"/>
                    <a:pt x="236" y="148"/>
                    <a:pt x="223" y="137"/>
                  </a:cubicBezTo>
                  <a:cubicBezTo>
                    <a:pt x="210" y="124"/>
                    <a:pt x="190" y="121"/>
                    <a:pt x="169" y="122"/>
                  </a:cubicBezTo>
                  <a:cubicBezTo>
                    <a:pt x="128" y="124"/>
                    <a:pt x="87" y="136"/>
                    <a:pt x="48" y="124"/>
                  </a:cubicBezTo>
                  <a:cubicBezTo>
                    <a:pt x="5" y="111"/>
                    <a:pt x="0" y="64"/>
                    <a:pt x="5" y="37"/>
                  </a:cubicBezTo>
                  <a:cubicBezTo>
                    <a:pt x="9" y="23"/>
                    <a:pt x="18" y="10"/>
                    <a:pt x="29" y="5"/>
                  </a:cubicBezTo>
                  <a:cubicBezTo>
                    <a:pt x="41" y="0"/>
                    <a:pt x="52" y="3"/>
                    <a:pt x="59" y="6"/>
                  </a:cubicBezTo>
                  <a:cubicBezTo>
                    <a:pt x="74" y="14"/>
                    <a:pt x="79" y="22"/>
                    <a:pt x="79" y="22"/>
                  </a:cubicBezTo>
                  <a:cubicBezTo>
                    <a:pt x="78" y="23"/>
                    <a:pt x="72" y="17"/>
                    <a:pt x="58" y="11"/>
                  </a:cubicBezTo>
                  <a:cubicBezTo>
                    <a:pt x="44" y="4"/>
                    <a:pt x="18" y="11"/>
                    <a:pt x="15" y="39"/>
                  </a:cubicBezTo>
                  <a:cubicBezTo>
                    <a:pt x="10" y="63"/>
                    <a:pt x="17" y="103"/>
                    <a:pt x="51" y="113"/>
                  </a:cubicBezTo>
                  <a:cubicBezTo>
                    <a:pt x="85" y="123"/>
                    <a:pt x="126" y="112"/>
                    <a:pt x="169" y="109"/>
                  </a:cubicBezTo>
                  <a:cubicBezTo>
                    <a:pt x="190" y="107"/>
                    <a:pt x="216" y="111"/>
                    <a:pt x="232" y="127"/>
                  </a:cubicBezTo>
                  <a:cubicBezTo>
                    <a:pt x="252" y="146"/>
                    <a:pt x="241" y="174"/>
                    <a:pt x="232" y="188"/>
                  </a:cubicBezTo>
                  <a:cubicBezTo>
                    <a:pt x="212" y="221"/>
                    <a:pt x="188" y="245"/>
                    <a:pt x="181" y="271"/>
                  </a:cubicBezTo>
                  <a:cubicBezTo>
                    <a:pt x="171" y="299"/>
                    <a:pt x="199" y="308"/>
                    <a:pt x="209" y="320"/>
                  </a:cubicBezTo>
                  <a:cubicBezTo>
                    <a:pt x="220" y="332"/>
                    <a:pt x="220" y="343"/>
                    <a:pt x="220" y="342"/>
                  </a:cubicBezTo>
                  <a:close/>
                </a:path>
              </a:pathLst>
            </a:custGeom>
            <a:solidFill>
              <a:schemeClr val="accent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296"/>
            <p:cNvSpPr>
              <a:spLocks/>
            </p:cNvSpPr>
            <p:nvPr/>
          </p:nvSpPr>
          <p:spPr bwMode="auto">
            <a:xfrm rot="1639090">
              <a:off x="6877476" y="1182164"/>
              <a:ext cx="353383" cy="941594"/>
            </a:xfrm>
            <a:custGeom>
              <a:avLst/>
              <a:gdLst/>
              <a:ahLst/>
              <a:cxnLst>
                <a:cxn ang="0">
                  <a:pos x="131" y="14"/>
                </a:cxn>
                <a:cxn ang="0">
                  <a:pos x="116" y="8"/>
                </a:cxn>
                <a:cxn ang="0">
                  <a:pos x="80" y="29"/>
                </a:cxn>
                <a:cxn ang="0">
                  <a:pos x="62" y="51"/>
                </a:cxn>
                <a:cxn ang="0">
                  <a:pos x="86" y="70"/>
                </a:cxn>
                <a:cxn ang="0">
                  <a:pos x="100" y="155"/>
                </a:cxn>
                <a:cxn ang="0">
                  <a:pos x="66" y="235"/>
                </a:cxn>
                <a:cxn ang="0">
                  <a:pos x="24" y="286"/>
                </a:cxn>
                <a:cxn ang="0">
                  <a:pos x="14" y="346"/>
                </a:cxn>
                <a:cxn ang="0">
                  <a:pos x="16" y="283"/>
                </a:cxn>
                <a:cxn ang="0">
                  <a:pos x="57" y="226"/>
                </a:cxn>
                <a:cxn ang="0">
                  <a:pos x="87" y="153"/>
                </a:cxn>
                <a:cxn ang="0">
                  <a:pos x="77" y="79"/>
                </a:cxn>
                <a:cxn ang="0">
                  <a:pos x="62" y="68"/>
                </a:cxn>
                <a:cxn ang="0">
                  <a:pos x="52" y="49"/>
                </a:cxn>
                <a:cxn ang="0">
                  <a:pos x="74" y="22"/>
                </a:cxn>
                <a:cxn ang="0">
                  <a:pos x="117" y="3"/>
                </a:cxn>
                <a:cxn ang="0">
                  <a:pos x="131" y="14"/>
                </a:cxn>
              </a:cxnLst>
              <a:rect l="0" t="0" r="r" b="b"/>
              <a:pathLst>
                <a:path w="131" h="348">
                  <a:moveTo>
                    <a:pt x="131" y="14"/>
                  </a:moveTo>
                  <a:cubicBezTo>
                    <a:pt x="131" y="15"/>
                    <a:pt x="126" y="10"/>
                    <a:pt x="116" y="8"/>
                  </a:cubicBezTo>
                  <a:cubicBezTo>
                    <a:pt x="107" y="7"/>
                    <a:pt x="93" y="15"/>
                    <a:pt x="80" y="29"/>
                  </a:cubicBezTo>
                  <a:cubicBezTo>
                    <a:pt x="74" y="35"/>
                    <a:pt x="65" y="44"/>
                    <a:pt x="62" y="51"/>
                  </a:cubicBezTo>
                  <a:cubicBezTo>
                    <a:pt x="59" y="55"/>
                    <a:pt x="75" y="61"/>
                    <a:pt x="86" y="70"/>
                  </a:cubicBezTo>
                  <a:cubicBezTo>
                    <a:pt x="109" y="92"/>
                    <a:pt x="104" y="126"/>
                    <a:pt x="100" y="155"/>
                  </a:cubicBezTo>
                  <a:cubicBezTo>
                    <a:pt x="94" y="185"/>
                    <a:pt x="85" y="214"/>
                    <a:pt x="66" y="235"/>
                  </a:cubicBezTo>
                  <a:cubicBezTo>
                    <a:pt x="46" y="253"/>
                    <a:pt x="32" y="269"/>
                    <a:pt x="24" y="286"/>
                  </a:cubicBezTo>
                  <a:cubicBezTo>
                    <a:pt x="8" y="321"/>
                    <a:pt x="16" y="346"/>
                    <a:pt x="14" y="346"/>
                  </a:cubicBezTo>
                  <a:cubicBezTo>
                    <a:pt x="13" y="348"/>
                    <a:pt x="0" y="322"/>
                    <a:pt x="16" y="283"/>
                  </a:cubicBezTo>
                  <a:cubicBezTo>
                    <a:pt x="22" y="264"/>
                    <a:pt x="39" y="243"/>
                    <a:pt x="57" y="226"/>
                  </a:cubicBezTo>
                  <a:cubicBezTo>
                    <a:pt x="73" y="208"/>
                    <a:pt x="82" y="181"/>
                    <a:pt x="87" y="153"/>
                  </a:cubicBezTo>
                  <a:cubicBezTo>
                    <a:pt x="91" y="125"/>
                    <a:pt x="95" y="94"/>
                    <a:pt x="77" y="79"/>
                  </a:cubicBezTo>
                  <a:cubicBezTo>
                    <a:pt x="74" y="75"/>
                    <a:pt x="68" y="72"/>
                    <a:pt x="62" y="68"/>
                  </a:cubicBezTo>
                  <a:cubicBezTo>
                    <a:pt x="59" y="66"/>
                    <a:pt x="48" y="59"/>
                    <a:pt x="52" y="49"/>
                  </a:cubicBezTo>
                  <a:cubicBezTo>
                    <a:pt x="58" y="35"/>
                    <a:pt x="66" y="29"/>
                    <a:pt x="74" y="22"/>
                  </a:cubicBezTo>
                  <a:cubicBezTo>
                    <a:pt x="88" y="9"/>
                    <a:pt x="105" y="0"/>
                    <a:pt x="117" y="3"/>
                  </a:cubicBezTo>
                  <a:cubicBezTo>
                    <a:pt x="129" y="8"/>
                    <a:pt x="131" y="14"/>
                    <a:pt x="131" y="14"/>
                  </a:cubicBezTo>
                  <a:close/>
                </a:path>
              </a:pathLst>
            </a:custGeom>
            <a:solidFill>
              <a:schemeClr val="accent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297"/>
            <p:cNvSpPr>
              <a:spLocks/>
            </p:cNvSpPr>
            <p:nvPr/>
          </p:nvSpPr>
          <p:spPr bwMode="auto">
            <a:xfrm rot="1639090">
              <a:off x="7357210" y="1492246"/>
              <a:ext cx="921075" cy="579092"/>
            </a:xfrm>
            <a:custGeom>
              <a:avLst/>
              <a:gdLst/>
              <a:ahLst/>
              <a:cxnLst>
                <a:cxn ang="0">
                  <a:pos x="339" y="1"/>
                </a:cxn>
                <a:cxn ang="0">
                  <a:pos x="307" y="61"/>
                </a:cxn>
                <a:cxn ang="0">
                  <a:pos x="266" y="124"/>
                </a:cxn>
                <a:cxn ang="0">
                  <a:pos x="221" y="134"/>
                </a:cxn>
                <a:cxn ang="0">
                  <a:pos x="187" y="150"/>
                </a:cxn>
                <a:cxn ang="0">
                  <a:pos x="167" y="188"/>
                </a:cxn>
                <a:cxn ang="0">
                  <a:pos x="152" y="210"/>
                </a:cxn>
                <a:cxn ang="0">
                  <a:pos x="128" y="213"/>
                </a:cxn>
                <a:cxn ang="0">
                  <a:pos x="58" y="191"/>
                </a:cxn>
                <a:cxn ang="0">
                  <a:pos x="13" y="198"/>
                </a:cxn>
                <a:cxn ang="0">
                  <a:pos x="2" y="212"/>
                </a:cxn>
                <a:cxn ang="0">
                  <a:pos x="10" y="194"/>
                </a:cxn>
                <a:cxn ang="0">
                  <a:pos x="59" y="182"/>
                </a:cxn>
                <a:cxn ang="0">
                  <a:pos x="129" y="201"/>
                </a:cxn>
                <a:cxn ang="0">
                  <a:pos x="154" y="186"/>
                </a:cxn>
                <a:cxn ang="0">
                  <a:pos x="177" y="142"/>
                </a:cxn>
                <a:cxn ang="0">
                  <a:pos x="196" y="124"/>
                </a:cxn>
                <a:cxn ang="0">
                  <a:pos x="222" y="121"/>
                </a:cxn>
                <a:cxn ang="0">
                  <a:pos x="258" y="115"/>
                </a:cxn>
                <a:cxn ang="0">
                  <a:pos x="300" y="56"/>
                </a:cxn>
                <a:cxn ang="0">
                  <a:pos x="339" y="1"/>
                </a:cxn>
              </a:cxnLst>
              <a:rect l="0" t="0" r="r" b="b"/>
              <a:pathLst>
                <a:path w="341" h="214">
                  <a:moveTo>
                    <a:pt x="339" y="1"/>
                  </a:moveTo>
                  <a:cubicBezTo>
                    <a:pt x="341" y="2"/>
                    <a:pt x="329" y="25"/>
                    <a:pt x="307" y="61"/>
                  </a:cubicBezTo>
                  <a:cubicBezTo>
                    <a:pt x="295" y="79"/>
                    <a:pt x="287" y="100"/>
                    <a:pt x="266" y="124"/>
                  </a:cubicBezTo>
                  <a:cubicBezTo>
                    <a:pt x="255" y="136"/>
                    <a:pt x="234" y="136"/>
                    <a:pt x="221" y="134"/>
                  </a:cubicBezTo>
                  <a:cubicBezTo>
                    <a:pt x="205" y="131"/>
                    <a:pt x="196" y="137"/>
                    <a:pt x="187" y="150"/>
                  </a:cubicBezTo>
                  <a:cubicBezTo>
                    <a:pt x="180" y="162"/>
                    <a:pt x="170" y="178"/>
                    <a:pt x="167" y="188"/>
                  </a:cubicBezTo>
                  <a:cubicBezTo>
                    <a:pt x="167" y="195"/>
                    <a:pt x="160" y="208"/>
                    <a:pt x="152" y="210"/>
                  </a:cubicBezTo>
                  <a:cubicBezTo>
                    <a:pt x="144" y="214"/>
                    <a:pt x="135" y="214"/>
                    <a:pt x="128" y="213"/>
                  </a:cubicBezTo>
                  <a:cubicBezTo>
                    <a:pt x="98" y="207"/>
                    <a:pt x="79" y="189"/>
                    <a:pt x="58" y="191"/>
                  </a:cubicBezTo>
                  <a:cubicBezTo>
                    <a:pt x="38" y="189"/>
                    <a:pt x="21" y="191"/>
                    <a:pt x="13" y="198"/>
                  </a:cubicBezTo>
                  <a:cubicBezTo>
                    <a:pt x="4" y="205"/>
                    <a:pt x="4" y="212"/>
                    <a:pt x="2" y="212"/>
                  </a:cubicBezTo>
                  <a:cubicBezTo>
                    <a:pt x="2" y="212"/>
                    <a:pt x="0" y="204"/>
                    <a:pt x="10" y="194"/>
                  </a:cubicBezTo>
                  <a:cubicBezTo>
                    <a:pt x="19" y="185"/>
                    <a:pt x="38" y="181"/>
                    <a:pt x="59" y="182"/>
                  </a:cubicBezTo>
                  <a:cubicBezTo>
                    <a:pt x="82" y="179"/>
                    <a:pt x="105" y="197"/>
                    <a:pt x="129" y="201"/>
                  </a:cubicBezTo>
                  <a:cubicBezTo>
                    <a:pt x="142" y="202"/>
                    <a:pt x="154" y="200"/>
                    <a:pt x="154" y="186"/>
                  </a:cubicBezTo>
                  <a:cubicBezTo>
                    <a:pt x="160" y="168"/>
                    <a:pt x="167" y="157"/>
                    <a:pt x="177" y="142"/>
                  </a:cubicBezTo>
                  <a:cubicBezTo>
                    <a:pt x="182" y="135"/>
                    <a:pt x="187" y="129"/>
                    <a:pt x="196" y="124"/>
                  </a:cubicBezTo>
                  <a:cubicBezTo>
                    <a:pt x="205" y="119"/>
                    <a:pt x="215" y="120"/>
                    <a:pt x="222" y="121"/>
                  </a:cubicBezTo>
                  <a:cubicBezTo>
                    <a:pt x="237" y="123"/>
                    <a:pt x="250" y="124"/>
                    <a:pt x="258" y="115"/>
                  </a:cubicBezTo>
                  <a:cubicBezTo>
                    <a:pt x="275" y="97"/>
                    <a:pt x="287" y="72"/>
                    <a:pt x="300" y="56"/>
                  </a:cubicBezTo>
                  <a:cubicBezTo>
                    <a:pt x="323" y="21"/>
                    <a:pt x="338" y="0"/>
                    <a:pt x="339" y="1"/>
                  </a:cubicBezTo>
                  <a:close/>
                </a:path>
              </a:pathLst>
            </a:custGeom>
            <a:solidFill>
              <a:schemeClr val="accent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298"/>
            <p:cNvSpPr>
              <a:spLocks/>
            </p:cNvSpPr>
            <p:nvPr/>
          </p:nvSpPr>
          <p:spPr bwMode="auto">
            <a:xfrm rot="1639090">
              <a:off x="6315535" y="1422489"/>
              <a:ext cx="459398" cy="516395"/>
            </a:xfrm>
            <a:custGeom>
              <a:avLst/>
              <a:gdLst/>
              <a:ahLst/>
              <a:cxnLst>
                <a:cxn ang="0">
                  <a:pos x="167" y="163"/>
                </a:cxn>
                <a:cxn ang="0">
                  <a:pos x="154" y="171"/>
                </a:cxn>
                <a:cxn ang="0">
                  <a:pos x="114" y="190"/>
                </a:cxn>
                <a:cxn ang="0">
                  <a:pos x="95" y="163"/>
                </a:cxn>
                <a:cxn ang="0">
                  <a:pos x="106" y="129"/>
                </a:cxn>
                <a:cxn ang="0">
                  <a:pos x="145" y="65"/>
                </a:cxn>
                <a:cxn ang="0">
                  <a:pos x="115" y="15"/>
                </a:cxn>
                <a:cxn ang="0">
                  <a:pos x="56" y="20"/>
                </a:cxn>
                <a:cxn ang="0">
                  <a:pos x="0" y="35"/>
                </a:cxn>
                <a:cxn ang="0">
                  <a:pos x="53" y="11"/>
                </a:cxn>
                <a:cxn ang="0">
                  <a:pos x="118" y="3"/>
                </a:cxn>
                <a:cxn ang="0">
                  <a:pos x="158" y="69"/>
                </a:cxn>
                <a:cxn ang="0">
                  <a:pos x="116" y="135"/>
                </a:cxn>
                <a:cxn ang="0">
                  <a:pos x="105" y="163"/>
                </a:cxn>
                <a:cxn ang="0">
                  <a:pos x="114" y="180"/>
                </a:cxn>
                <a:cxn ang="0">
                  <a:pos x="167" y="163"/>
                </a:cxn>
              </a:cxnLst>
              <a:rect l="0" t="0" r="r" b="b"/>
              <a:pathLst>
                <a:path w="170" h="191">
                  <a:moveTo>
                    <a:pt x="167" y="163"/>
                  </a:moveTo>
                  <a:cubicBezTo>
                    <a:pt x="167" y="164"/>
                    <a:pt x="162" y="166"/>
                    <a:pt x="154" y="171"/>
                  </a:cubicBezTo>
                  <a:cubicBezTo>
                    <a:pt x="145" y="176"/>
                    <a:pt x="135" y="187"/>
                    <a:pt x="114" y="190"/>
                  </a:cubicBezTo>
                  <a:cubicBezTo>
                    <a:pt x="99" y="191"/>
                    <a:pt x="93" y="173"/>
                    <a:pt x="95" y="163"/>
                  </a:cubicBezTo>
                  <a:cubicBezTo>
                    <a:pt x="95" y="151"/>
                    <a:pt x="100" y="140"/>
                    <a:pt x="106" y="129"/>
                  </a:cubicBezTo>
                  <a:cubicBezTo>
                    <a:pt x="118" y="108"/>
                    <a:pt x="137" y="88"/>
                    <a:pt x="145" y="65"/>
                  </a:cubicBezTo>
                  <a:cubicBezTo>
                    <a:pt x="154" y="41"/>
                    <a:pt x="137" y="17"/>
                    <a:pt x="115" y="15"/>
                  </a:cubicBezTo>
                  <a:cubicBezTo>
                    <a:pt x="94" y="11"/>
                    <a:pt x="73" y="16"/>
                    <a:pt x="56" y="20"/>
                  </a:cubicBezTo>
                  <a:cubicBezTo>
                    <a:pt x="22" y="29"/>
                    <a:pt x="1" y="37"/>
                    <a:pt x="0" y="35"/>
                  </a:cubicBezTo>
                  <a:cubicBezTo>
                    <a:pt x="0" y="34"/>
                    <a:pt x="19" y="23"/>
                    <a:pt x="53" y="11"/>
                  </a:cubicBezTo>
                  <a:cubicBezTo>
                    <a:pt x="71" y="6"/>
                    <a:pt x="92" y="0"/>
                    <a:pt x="118" y="3"/>
                  </a:cubicBezTo>
                  <a:cubicBezTo>
                    <a:pt x="145" y="4"/>
                    <a:pt x="170" y="39"/>
                    <a:pt x="158" y="69"/>
                  </a:cubicBezTo>
                  <a:cubicBezTo>
                    <a:pt x="148" y="97"/>
                    <a:pt x="128" y="116"/>
                    <a:pt x="116" y="135"/>
                  </a:cubicBezTo>
                  <a:cubicBezTo>
                    <a:pt x="111" y="145"/>
                    <a:pt x="106" y="155"/>
                    <a:pt x="105" y="163"/>
                  </a:cubicBezTo>
                  <a:cubicBezTo>
                    <a:pt x="105" y="174"/>
                    <a:pt x="107" y="181"/>
                    <a:pt x="114" y="180"/>
                  </a:cubicBezTo>
                  <a:cubicBezTo>
                    <a:pt x="144" y="174"/>
                    <a:pt x="166" y="158"/>
                    <a:pt x="167" y="163"/>
                  </a:cubicBezTo>
                  <a:close/>
                </a:path>
              </a:pathLst>
            </a:custGeom>
            <a:solidFill>
              <a:schemeClr val="accent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299"/>
            <p:cNvSpPr>
              <a:spLocks/>
            </p:cNvSpPr>
            <p:nvPr/>
          </p:nvSpPr>
          <p:spPr bwMode="auto">
            <a:xfrm rot="1639090">
              <a:off x="7583789" y="1145542"/>
              <a:ext cx="989472" cy="963253"/>
            </a:xfrm>
            <a:custGeom>
              <a:avLst/>
              <a:gdLst/>
              <a:ahLst/>
              <a:cxnLst>
                <a:cxn ang="0">
                  <a:pos x="2" y="356"/>
                </a:cxn>
                <a:cxn ang="0">
                  <a:pos x="6" y="330"/>
                </a:cxn>
                <a:cxn ang="0">
                  <a:pos x="49" y="273"/>
                </a:cxn>
                <a:cxn ang="0">
                  <a:pos x="48" y="230"/>
                </a:cxn>
                <a:cxn ang="0">
                  <a:pos x="37" y="173"/>
                </a:cxn>
                <a:cxn ang="0">
                  <a:pos x="55" y="144"/>
                </a:cxn>
                <a:cxn ang="0">
                  <a:pos x="89" y="131"/>
                </a:cxn>
                <a:cxn ang="0">
                  <a:pos x="154" y="146"/>
                </a:cxn>
                <a:cxn ang="0">
                  <a:pos x="195" y="124"/>
                </a:cxn>
                <a:cxn ang="0">
                  <a:pos x="196" y="60"/>
                </a:cxn>
                <a:cxn ang="0">
                  <a:pos x="283" y="6"/>
                </a:cxn>
                <a:cxn ang="0">
                  <a:pos x="363" y="58"/>
                </a:cxn>
                <a:cxn ang="0">
                  <a:pos x="282" y="15"/>
                </a:cxn>
                <a:cxn ang="0">
                  <a:pos x="208" y="63"/>
                </a:cxn>
                <a:cxn ang="0">
                  <a:pos x="208" y="124"/>
                </a:cxn>
                <a:cxn ang="0">
                  <a:pos x="189" y="157"/>
                </a:cxn>
                <a:cxn ang="0">
                  <a:pos x="152" y="160"/>
                </a:cxn>
                <a:cxn ang="0">
                  <a:pos x="88" y="144"/>
                </a:cxn>
                <a:cxn ang="0">
                  <a:pos x="49" y="175"/>
                </a:cxn>
                <a:cxn ang="0">
                  <a:pos x="56" y="279"/>
                </a:cxn>
                <a:cxn ang="0">
                  <a:pos x="2" y="356"/>
                </a:cxn>
              </a:cxnLst>
              <a:rect l="0" t="0" r="r" b="b"/>
              <a:pathLst>
                <a:path w="366" h="356">
                  <a:moveTo>
                    <a:pt x="2" y="356"/>
                  </a:moveTo>
                  <a:cubicBezTo>
                    <a:pt x="1" y="356"/>
                    <a:pt x="0" y="346"/>
                    <a:pt x="6" y="330"/>
                  </a:cubicBezTo>
                  <a:cubicBezTo>
                    <a:pt x="12" y="314"/>
                    <a:pt x="29" y="294"/>
                    <a:pt x="49" y="273"/>
                  </a:cubicBezTo>
                  <a:cubicBezTo>
                    <a:pt x="58" y="263"/>
                    <a:pt x="52" y="247"/>
                    <a:pt x="48" y="230"/>
                  </a:cubicBezTo>
                  <a:cubicBezTo>
                    <a:pt x="45" y="214"/>
                    <a:pt x="33" y="196"/>
                    <a:pt x="37" y="173"/>
                  </a:cubicBezTo>
                  <a:cubicBezTo>
                    <a:pt x="40" y="161"/>
                    <a:pt x="47" y="151"/>
                    <a:pt x="55" y="144"/>
                  </a:cubicBezTo>
                  <a:cubicBezTo>
                    <a:pt x="63" y="136"/>
                    <a:pt x="76" y="130"/>
                    <a:pt x="89" y="131"/>
                  </a:cubicBezTo>
                  <a:cubicBezTo>
                    <a:pt x="113" y="134"/>
                    <a:pt x="131" y="146"/>
                    <a:pt x="154" y="146"/>
                  </a:cubicBezTo>
                  <a:cubicBezTo>
                    <a:pt x="177" y="150"/>
                    <a:pt x="197" y="146"/>
                    <a:pt x="195" y="124"/>
                  </a:cubicBezTo>
                  <a:cubicBezTo>
                    <a:pt x="195" y="104"/>
                    <a:pt x="190" y="81"/>
                    <a:pt x="196" y="60"/>
                  </a:cubicBezTo>
                  <a:cubicBezTo>
                    <a:pt x="206" y="15"/>
                    <a:pt x="254" y="0"/>
                    <a:pt x="283" y="6"/>
                  </a:cubicBezTo>
                  <a:cubicBezTo>
                    <a:pt x="348" y="14"/>
                    <a:pt x="366" y="60"/>
                    <a:pt x="363" y="58"/>
                  </a:cubicBezTo>
                  <a:cubicBezTo>
                    <a:pt x="362" y="61"/>
                    <a:pt x="343" y="20"/>
                    <a:pt x="282" y="15"/>
                  </a:cubicBezTo>
                  <a:cubicBezTo>
                    <a:pt x="254" y="11"/>
                    <a:pt x="216" y="26"/>
                    <a:pt x="208" y="63"/>
                  </a:cubicBezTo>
                  <a:cubicBezTo>
                    <a:pt x="203" y="82"/>
                    <a:pt x="207" y="101"/>
                    <a:pt x="208" y="124"/>
                  </a:cubicBezTo>
                  <a:cubicBezTo>
                    <a:pt x="209" y="135"/>
                    <a:pt x="203" y="152"/>
                    <a:pt x="189" y="157"/>
                  </a:cubicBezTo>
                  <a:cubicBezTo>
                    <a:pt x="176" y="162"/>
                    <a:pt x="164" y="160"/>
                    <a:pt x="152" y="160"/>
                  </a:cubicBezTo>
                  <a:cubicBezTo>
                    <a:pt x="128" y="159"/>
                    <a:pt x="106" y="146"/>
                    <a:pt x="88" y="144"/>
                  </a:cubicBezTo>
                  <a:cubicBezTo>
                    <a:pt x="70" y="142"/>
                    <a:pt x="54" y="160"/>
                    <a:pt x="49" y="175"/>
                  </a:cubicBezTo>
                  <a:cubicBezTo>
                    <a:pt x="45" y="209"/>
                    <a:pt x="78" y="246"/>
                    <a:pt x="56" y="279"/>
                  </a:cubicBezTo>
                  <a:cubicBezTo>
                    <a:pt x="9" y="319"/>
                    <a:pt x="2" y="356"/>
                    <a:pt x="2" y="356"/>
                  </a:cubicBezTo>
                  <a:close/>
                </a:path>
              </a:pathLst>
            </a:custGeom>
            <a:solidFill>
              <a:schemeClr val="accent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a:p>
          </p:txBody>
        </p:sp>
        <p:grpSp>
          <p:nvGrpSpPr>
            <p:cNvPr id="11" name="Group 26"/>
            <p:cNvGrpSpPr/>
            <p:nvPr/>
          </p:nvGrpSpPr>
          <p:grpSpPr>
            <a:xfrm rot="1639090">
              <a:off x="8097455" y="1179954"/>
              <a:ext cx="200631" cy="243948"/>
              <a:chOff x="6786563" y="609600"/>
              <a:chExt cx="279400" cy="339725"/>
            </a:xfrm>
            <a:solidFill>
              <a:schemeClr val="accent1">
                <a:alpha val="20000"/>
              </a:schemeClr>
            </a:solidFill>
          </p:grpSpPr>
          <p:sp>
            <p:nvSpPr>
              <p:cNvPr id="579" name="Freeform 33"/>
              <p:cNvSpPr>
                <a:spLocks/>
              </p:cNvSpPr>
              <p:nvPr/>
            </p:nvSpPr>
            <p:spPr bwMode="auto">
              <a:xfrm>
                <a:off x="6813550" y="628650"/>
                <a:ext cx="252413" cy="320675"/>
              </a:xfrm>
              <a:custGeom>
                <a:avLst/>
                <a:gdLst/>
                <a:ahLst/>
                <a:cxnLst>
                  <a:cxn ang="0">
                    <a:pos x="7" y="40"/>
                  </a:cxn>
                  <a:cxn ang="0">
                    <a:pos x="14" y="43"/>
                  </a:cxn>
                  <a:cxn ang="0">
                    <a:pos x="24" y="59"/>
                  </a:cxn>
                  <a:cxn ang="0">
                    <a:pos x="38" y="69"/>
                  </a:cxn>
                  <a:cxn ang="0">
                    <a:pos x="51" y="77"/>
                  </a:cxn>
                  <a:cxn ang="0">
                    <a:pos x="55" y="85"/>
                  </a:cxn>
                  <a:cxn ang="0">
                    <a:pos x="57" y="70"/>
                  </a:cxn>
                  <a:cxn ang="0">
                    <a:pos x="62" y="53"/>
                  </a:cxn>
                  <a:cxn ang="0">
                    <a:pos x="58" y="33"/>
                  </a:cxn>
                  <a:cxn ang="0">
                    <a:pos x="51" y="26"/>
                  </a:cxn>
                  <a:cxn ang="0">
                    <a:pos x="51" y="12"/>
                  </a:cxn>
                  <a:cxn ang="0">
                    <a:pos x="44" y="0"/>
                  </a:cxn>
                  <a:cxn ang="0">
                    <a:pos x="44" y="0"/>
                  </a:cxn>
                  <a:cxn ang="0">
                    <a:pos x="37" y="4"/>
                  </a:cxn>
                  <a:cxn ang="0">
                    <a:pos x="48" y="18"/>
                  </a:cxn>
                  <a:cxn ang="0">
                    <a:pos x="30" y="9"/>
                  </a:cxn>
                  <a:cxn ang="0">
                    <a:pos x="25" y="12"/>
                  </a:cxn>
                  <a:cxn ang="0">
                    <a:pos x="34" y="28"/>
                  </a:cxn>
                  <a:cxn ang="0">
                    <a:pos x="46" y="47"/>
                  </a:cxn>
                  <a:cxn ang="0">
                    <a:pos x="54" y="77"/>
                  </a:cxn>
                  <a:cxn ang="0">
                    <a:pos x="43" y="44"/>
                  </a:cxn>
                  <a:cxn ang="0">
                    <a:pos x="34" y="31"/>
                  </a:cxn>
                  <a:cxn ang="0">
                    <a:pos x="34" y="31"/>
                  </a:cxn>
                  <a:cxn ang="0">
                    <a:pos x="19" y="16"/>
                  </a:cxn>
                  <a:cxn ang="0">
                    <a:pos x="13" y="20"/>
                  </a:cxn>
                  <a:cxn ang="0">
                    <a:pos x="16" y="40"/>
                  </a:cxn>
                  <a:cxn ang="0">
                    <a:pos x="7" y="24"/>
                  </a:cxn>
                  <a:cxn ang="0">
                    <a:pos x="0" y="29"/>
                  </a:cxn>
                  <a:cxn ang="0">
                    <a:pos x="0" y="40"/>
                  </a:cxn>
                  <a:cxn ang="0">
                    <a:pos x="7" y="40"/>
                  </a:cxn>
                </a:cxnLst>
                <a:rect l="0" t="0" r="r" b="b"/>
                <a:pathLst>
                  <a:path w="67" h="85">
                    <a:moveTo>
                      <a:pt x="7" y="40"/>
                    </a:moveTo>
                    <a:cubicBezTo>
                      <a:pt x="10" y="37"/>
                      <a:pt x="10" y="38"/>
                      <a:pt x="14" y="43"/>
                    </a:cubicBezTo>
                    <a:cubicBezTo>
                      <a:pt x="17" y="49"/>
                      <a:pt x="20" y="54"/>
                      <a:pt x="24" y="59"/>
                    </a:cubicBezTo>
                    <a:cubicBezTo>
                      <a:pt x="28" y="64"/>
                      <a:pt x="35" y="65"/>
                      <a:pt x="38" y="69"/>
                    </a:cubicBezTo>
                    <a:cubicBezTo>
                      <a:pt x="41" y="74"/>
                      <a:pt x="47" y="72"/>
                      <a:pt x="51" y="77"/>
                    </a:cubicBezTo>
                    <a:cubicBezTo>
                      <a:pt x="55" y="82"/>
                      <a:pt x="55" y="85"/>
                      <a:pt x="55" y="85"/>
                    </a:cubicBezTo>
                    <a:cubicBezTo>
                      <a:pt x="55" y="85"/>
                      <a:pt x="59" y="77"/>
                      <a:pt x="57" y="70"/>
                    </a:cubicBezTo>
                    <a:cubicBezTo>
                      <a:pt x="56" y="63"/>
                      <a:pt x="61" y="56"/>
                      <a:pt x="62" y="53"/>
                    </a:cubicBezTo>
                    <a:cubicBezTo>
                      <a:pt x="67" y="43"/>
                      <a:pt x="58" y="33"/>
                      <a:pt x="58" y="33"/>
                    </a:cubicBezTo>
                    <a:cubicBezTo>
                      <a:pt x="51" y="26"/>
                      <a:pt x="51" y="26"/>
                      <a:pt x="51" y="26"/>
                    </a:cubicBezTo>
                    <a:cubicBezTo>
                      <a:pt x="51" y="26"/>
                      <a:pt x="54" y="19"/>
                      <a:pt x="51" y="12"/>
                    </a:cubicBezTo>
                    <a:cubicBezTo>
                      <a:pt x="50" y="7"/>
                      <a:pt x="46" y="2"/>
                      <a:pt x="44" y="0"/>
                    </a:cubicBezTo>
                    <a:cubicBezTo>
                      <a:pt x="44" y="0"/>
                      <a:pt x="44" y="0"/>
                      <a:pt x="44" y="0"/>
                    </a:cubicBezTo>
                    <a:cubicBezTo>
                      <a:pt x="42" y="1"/>
                      <a:pt x="39" y="3"/>
                      <a:pt x="37" y="4"/>
                    </a:cubicBezTo>
                    <a:cubicBezTo>
                      <a:pt x="44" y="11"/>
                      <a:pt x="50" y="16"/>
                      <a:pt x="48" y="18"/>
                    </a:cubicBezTo>
                    <a:cubicBezTo>
                      <a:pt x="46" y="21"/>
                      <a:pt x="39" y="16"/>
                      <a:pt x="30" y="9"/>
                    </a:cubicBezTo>
                    <a:cubicBezTo>
                      <a:pt x="29" y="10"/>
                      <a:pt x="27" y="11"/>
                      <a:pt x="25" y="12"/>
                    </a:cubicBezTo>
                    <a:cubicBezTo>
                      <a:pt x="29" y="18"/>
                      <a:pt x="33" y="24"/>
                      <a:pt x="34" y="28"/>
                    </a:cubicBezTo>
                    <a:cubicBezTo>
                      <a:pt x="39" y="34"/>
                      <a:pt x="45" y="42"/>
                      <a:pt x="46" y="47"/>
                    </a:cubicBezTo>
                    <a:cubicBezTo>
                      <a:pt x="48" y="55"/>
                      <a:pt x="54" y="77"/>
                      <a:pt x="54" y="77"/>
                    </a:cubicBezTo>
                    <a:cubicBezTo>
                      <a:pt x="54" y="77"/>
                      <a:pt x="45" y="47"/>
                      <a:pt x="43" y="44"/>
                    </a:cubicBezTo>
                    <a:cubicBezTo>
                      <a:pt x="43" y="42"/>
                      <a:pt x="38" y="37"/>
                      <a:pt x="34" y="31"/>
                    </a:cubicBezTo>
                    <a:cubicBezTo>
                      <a:pt x="34" y="31"/>
                      <a:pt x="34" y="31"/>
                      <a:pt x="34" y="31"/>
                    </a:cubicBezTo>
                    <a:cubicBezTo>
                      <a:pt x="31" y="33"/>
                      <a:pt x="25" y="26"/>
                      <a:pt x="19" y="16"/>
                    </a:cubicBezTo>
                    <a:cubicBezTo>
                      <a:pt x="17" y="18"/>
                      <a:pt x="15" y="19"/>
                      <a:pt x="13" y="20"/>
                    </a:cubicBezTo>
                    <a:cubicBezTo>
                      <a:pt x="17" y="30"/>
                      <a:pt x="19" y="39"/>
                      <a:pt x="16" y="40"/>
                    </a:cubicBezTo>
                    <a:cubicBezTo>
                      <a:pt x="14" y="41"/>
                      <a:pt x="10" y="34"/>
                      <a:pt x="7" y="24"/>
                    </a:cubicBezTo>
                    <a:cubicBezTo>
                      <a:pt x="5" y="26"/>
                      <a:pt x="2" y="27"/>
                      <a:pt x="0" y="29"/>
                    </a:cubicBezTo>
                    <a:cubicBezTo>
                      <a:pt x="0" y="33"/>
                      <a:pt x="0" y="37"/>
                      <a:pt x="0" y="40"/>
                    </a:cubicBezTo>
                    <a:cubicBezTo>
                      <a:pt x="2" y="41"/>
                      <a:pt x="5" y="41"/>
                      <a:pt x="7" y="4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0" name="Freeform 34"/>
              <p:cNvSpPr>
                <a:spLocks/>
              </p:cNvSpPr>
              <p:nvPr/>
            </p:nvSpPr>
            <p:spPr bwMode="auto">
              <a:xfrm>
                <a:off x="6786563" y="757238"/>
                <a:ext cx="4763" cy="3175"/>
              </a:xfrm>
              <a:custGeom>
                <a:avLst/>
                <a:gdLst/>
                <a:ahLst/>
                <a:cxnLst>
                  <a:cxn ang="0">
                    <a:pos x="0" y="0"/>
                  </a:cxn>
                  <a:cxn ang="0">
                    <a:pos x="0" y="0"/>
                  </a:cxn>
                  <a:cxn ang="0">
                    <a:pos x="1" y="1"/>
                  </a:cxn>
                  <a:cxn ang="0">
                    <a:pos x="0" y="0"/>
                  </a:cxn>
                </a:cxnLst>
                <a:rect l="0" t="0" r="r" b="b"/>
                <a:pathLst>
                  <a:path w="1" h="1">
                    <a:moveTo>
                      <a:pt x="0" y="0"/>
                    </a:moveTo>
                    <a:cubicBezTo>
                      <a:pt x="0" y="0"/>
                      <a:pt x="0" y="0"/>
                      <a:pt x="0" y="0"/>
                    </a:cubicBezTo>
                    <a:cubicBezTo>
                      <a:pt x="0" y="0"/>
                      <a:pt x="0" y="1"/>
                      <a:pt x="1" y="1"/>
                    </a:cubicBezTo>
                    <a:cubicBezTo>
                      <a:pt x="1" y="1"/>
                      <a:pt x="0" y="0"/>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1" name="Freeform 35"/>
              <p:cNvSpPr>
                <a:spLocks/>
              </p:cNvSpPr>
              <p:nvPr/>
            </p:nvSpPr>
            <p:spPr bwMode="auto">
              <a:xfrm>
                <a:off x="6942138" y="735013"/>
                <a:ext cx="74613" cy="184150"/>
              </a:xfrm>
              <a:custGeom>
                <a:avLst/>
                <a:gdLst/>
                <a:ahLst/>
                <a:cxnLst>
                  <a:cxn ang="0">
                    <a:pos x="0" y="3"/>
                  </a:cxn>
                  <a:cxn ang="0">
                    <a:pos x="9" y="16"/>
                  </a:cxn>
                  <a:cxn ang="0">
                    <a:pos x="20" y="49"/>
                  </a:cxn>
                  <a:cxn ang="0">
                    <a:pos x="12" y="19"/>
                  </a:cxn>
                  <a:cxn ang="0">
                    <a:pos x="0" y="0"/>
                  </a:cxn>
                  <a:cxn ang="0">
                    <a:pos x="0" y="3"/>
                  </a:cxn>
                </a:cxnLst>
                <a:rect l="0" t="0" r="r" b="b"/>
                <a:pathLst>
                  <a:path w="20" h="49">
                    <a:moveTo>
                      <a:pt x="0" y="3"/>
                    </a:moveTo>
                    <a:cubicBezTo>
                      <a:pt x="4" y="9"/>
                      <a:pt x="9" y="14"/>
                      <a:pt x="9" y="16"/>
                    </a:cubicBezTo>
                    <a:cubicBezTo>
                      <a:pt x="11" y="19"/>
                      <a:pt x="20" y="49"/>
                      <a:pt x="20" y="49"/>
                    </a:cubicBezTo>
                    <a:cubicBezTo>
                      <a:pt x="20" y="49"/>
                      <a:pt x="14" y="27"/>
                      <a:pt x="12" y="19"/>
                    </a:cubicBezTo>
                    <a:cubicBezTo>
                      <a:pt x="11" y="14"/>
                      <a:pt x="5" y="6"/>
                      <a:pt x="0" y="0"/>
                    </a:cubicBezTo>
                    <a:cubicBezTo>
                      <a:pt x="0" y="1"/>
                      <a:pt x="0" y="2"/>
                      <a:pt x="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2" name="Freeform 36"/>
              <p:cNvSpPr>
                <a:spLocks/>
              </p:cNvSpPr>
              <p:nvPr/>
            </p:nvSpPr>
            <p:spPr bwMode="auto">
              <a:xfrm>
                <a:off x="6840538" y="704850"/>
                <a:ext cx="44450" cy="79375"/>
              </a:xfrm>
              <a:custGeom>
                <a:avLst/>
                <a:gdLst/>
                <a:ahLst/>
                <a:cxnLst>
                  <a:cxn ang="0">
                    <a:pos x="9" y="20"/>
                  </a:cxn>
                  <a:cxn ang="0">
                    <a:pos x="6" y="0"/>
                  </a:cxn>
                  <a:cxn ang="0">
                    <a:pos x="0" y="4"/>
                  </a:cxn>
                  <a:cxn ang="0">
                    <a:pos x="9" y="20"/>
                  </a:cxn>
                </a:cxnLst>
                <a:rect l="0" t="0" r="r" b="b"/>
                <a:pathLst>
                  <a:path w="12" h="21">
                    <a:moveTo>
                      <a:pt x="9" y="20"/>
                    </a:moveTo>
                    <a:cubicBezTo>
                      <a:pt x="12" y="19"/>
                      <a:pt x="10" y="10"/>
                      <a:pt x="6" y="0"/>
                    </a:cubicBezTo>
                    <a:cubicBezTo>
                      <a:pt x="4" y="1"/>
                      <a:pt x="2" y="3"/>
                      <a:pt x="0" y="4"/>
                    </a:cubicBezTo>
                    <a:cubicBezTo>
                      <a:pt x="3" y="14"/>
                      <a:pt x="7" y="21"/>
                      <a:pt x="9" y="2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3" name="Freeform 37"/>
              <p:cNvSpPr>
                <a:spLocks/>
              </p:cNvSpPr>
              <p:nvPr/>
            </p:nvSpPr>
            <p:spPr bwMode="auto">
              <a:xfrm>
                <a:off x="6884988" y="674688"/>
                <a:ext cx="57150" cy="79375"/>
              </a:xfrm>
              <a:custGeom>
                <a:avLst/>
                <a:gdLst/>
                <a:ahLst/>
                <a:cxnLst>
                  <a:cxn ang="0">
                    <a:pos x="15" y="19"/>
                  </a:cxn>
                  <a:cxn ang="0">
                    <a:pos x="15" y="19"/>
                  </a:cxn>
                  <a:cxn ang="0">
                    <a:pos x="15" y="16"/>
                  </a:cxn>
                  <a:cxn ang="0">
                    <a:pos x="6" y="0"/>
                  </a:cxn>
                  <a:cxn ang="0">
                    <a:pos x="0" y="4"/>
                  </a:cxn>
                  <a:cxn ang="0">
                    <a:pos x="15" y="19"/>
                  </a:cxn>
                </a:cxnLst>
                <a:rect l="0" t="0" r="r" b="b"/>
                <a:pathLst>
                  <a:path w="15" h="21">
                    <a:moveTo>
                      <a:pt x="15" y="19"/>
                    </a:moveTo>
                    <a:cubicBezTo>
                      <a:pt x="15" y="19"/>
                      <a:pt x="15" y="19"/>
                      <a:pt x="15" y="19"/>
                    </a:cubicBezTo>
                    <a:cubicBezTo>
                      <a:pt x="15" y="18"/>
                      <a:pt x="15" y="17"/>
                      <a:pt x="15" y="16"/>
                    </a:cubicBezTo>
                    <a:cubicBezTo>
                      <a:pt x="14" y="12"/>
                      <a:pt x="10" y="6"/>
                      <a:pt x="6" y="0"/>
                    </a:cubicBezTo>
                    <a:cubicBezTo>
                      <a:pt x="4" y="2"/>
                      <a:pt x="2" y="3"/>
                      <a:pt x="0" y="4"/>
                    </a:cubicBezTo>
                    <a:cubicBezTo>
                      <a:pt x="6" y="14"/>
                      <a:pt x="12" y="21"/>
                      <a:pt x="15" y="1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4" name="Freeform 38"/>
              <p:cNvSpPr>
                <a:spLocks/>
              </p:cNvSpPr>
              <p:nvPr/>
            </p:nvSpPr>
            <p:spPr bwMode="auto">
              <a:xfrm>
                <a:off x="6926263" y="644525"/>
                <a:ext cx="74613" cy="63500"/>
              </a:xfrm>
              <a:custGeom>
                <a:avLst/>
                <a:gdLst/>
                <a:ahLst/>
                <a:cxnLst>
                  <a:cxn ang="0">
                    <a:pos x="18" y="14"/>
                  </a:cxn>
                  <a:cxn ang="0">
                    <a:pos x="7" y="0"/>
                  </a:cxn>
                  <a:cxn ang="0">
                    <a:pos x="0" y="5"/>
                  </a:cxn>
                  <a:cxn ang="0">
                    <a:pos x="18" y="14"/>
                  </a:cxn>
                </a:cxnLst>
                <a:rect l="0" t="0" r="r" b="b"/>
                <a:pathLst>
                  <a:path w="20" h="17">
                    <a:moveTo>
                      <a:pt x="18" y="14"/>
                    </a:moveTo>
                    <a:cubicBezTo>
                      <a:pt x="20" y="12"/>
                      <a:pt x="14" y="7"/>
                      <a:pt x="7" y="0"/>
                    </a:cubicBezTo>
                    <a:cubicBezTo>
                      <a:pt x="5" y="2"/>
                      <a:pt x="3" y="3"/>
                      <a:pt x="0" y="5"/>
                    </a:cubicBezTo>
                    <a:cubicBezTo>
                      <a:pt x="9" y="12"/>
                      <a:pt x="16" y="17"/>
                      <a:pt x="18" y="1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5" name="Freeform 39"/>
              <p:cNvSpPr>
                <a:spLocks/>
              </p:cNvSpPr>
              <p:nvPr/>
            </p:nvSpPr>
            <p:spPr bwMode="auto">
              <a:xfrm>
                <a:off x="6978650" y="609600"/>
                <a:ext cx="57150" cy="34925"/>
              </a:xfrm>
              <a:custGeom>
                <a:avLst/>
                <a:gdLst/>
                <a:ahLst/>
                <a:cxnLst>
                  <a:cxn ang="0">
                    <a:pos x="14" y="7"/>
                  </a:cxn>
                  <a:cxn ang="0">
                    <a:pos x="7" y="0"/>
                  </a:cxn>
                  <a:cxn ang="0">
                    <a:pos x="0" y="5"/>
                  </a:cxn>
                  <a:cxn ang="0">
                    <a:pos x="0" y="5"/>
                  </a:cxn>
                  <a:cxn ang="0">
                    <a:pos x="14" y="7"/>
                  </a:cxn>
                </a:cxnLst>
                <a:rect l="0" t="0" r="r" b="b"/>
                <a:pathLst>
                  <a:path w="15" h="9">
                    <a:moveTo>
                      <a:pt x="14" y="7"/>
                    </a:moveTo>
                    <a:cubicBezTo>
                      <a:pt x="15" y="5"/>
                      <a:pt x="12" y="3"/>
                      <a:pt x="7" y="0"/>
                    </a:cubicBezTo>
                    <a:cubicBezTo>
                      <a:pt x="5" y="1"/>
                      <a:pt x="2" y="3"/>
                      <a:pt x="0" y="5"/>
                    </a:cubicBezTo>
                    <a:cubicBezTo>
                      <a:pt x="0" y="5"/>
                      <a:pt x="0" y="5"/>
                      <a:pt x="0" y="5"/>
                    </a:cubicBezTo>
                    <a:cubicBezTo>
                      <a:pt x="8" y="8"/>
                      <a:pt x="13" y="9"/>
                      <a:pt x="14" y="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6" name="Freeform 40"/>
              <p:cNvSpPr>
                <a:spLocks/>
              </p:cNvSpPr>
              <p:nvPr/>
            </p:nvSpPr>
            <p:spPr bwMode="auto">
              <a:xfrm>
                <a:off x="6786563" y="738188"/>
                <a:ext cx="26988" cy="57150"/>
              </a:xfrm>
              <a:custGeom>
                <a:avLst/>
                <a:gdLst/>
                <a:ahLst/>
                <a:cxnLst>
                  <a:cxn ang="0">
                    <a:pos x="4" y="15"/>
                  </a:cxn>
                  <a:cxn ang="0">
                    <a:pos x="7" y="11"/>
                  </a:cxn>
                  <a:cxn ang="0">
                    <a:pos x="7" y="0"/>
                  </a:cxn>
                  <a:cxn ang="0">
                    <a:pos x="0" y="5"/>
                  </a:cxn>
                  <a:cxn ang="0">
                    <a:pos x="1" y="6"/>
                  </a:cxn>
                  <a:cxn ang="0">
                    <a:pos x="4" y="15"/>
                  </a:cxn>
                </a:cxnLst>
                <a:rect l="0" t="0" r="r" b="b"/>
                <a:pathLst>
                  <a:path w="7" h="15">
                    <a:moveTo>
                      <a:pt x="4" y="15"/>
                    </a:moveTo>
                    <a:cubicBezTo>
                      <a:pt x="6" y="14"/>
                      <a:pt x="6" y="13"/>
                      <a:pt x="7" y="11"/>
                    </a:cubicBezTo>
                    <a:cubicBezTo>
                      <a:pt x="7" y="8"/>
                      <a:pt x="7" y="4"/>
                      <a:pt x="7" y="0"/>
                    </a:cubicBezTo>
                    <a:cubicBezTo>
                      <a:pt x="5" y="2"/>
                      <a:pt x="3" y="3"/>
                      <a:pt x="0" y="5"/>
                    </a:cubicBezTo>
                    <a:cubicBezTo>
                      <a:pt x="0" y="5"/>
                      <a:pt x="1" y="6"/>
                      <a:pt x="1" y="6"/>
                    </a:cubicBezTo>
                    <a:cubicBezTo>
                      <a:pt x="1" y="11"/>
                      <a:pt x="3" y="15"/>
                      <a:pt x="4" y="1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2" name="Group 292"/>
            <p:cNvGrpSpPr/>
            <p:nvPr/>
          </p:nvGrpSpPr>
          <p:grpSpPr>
            <a:xfrm rot="1639090">
              <a:off x="7468524" y="2050588"/>
              <a:ext cx="608731" cy="624689"/>
              <a:chOff x="5229225" y="3265488"/>
              <a:chExt cx="847726" cy="869950"/>
            </a:xfrm>
            <a:solidFill>
              <a:schemeClr val="accent4">
                <a:alpha val="20000"/>
              </a:schemeClr>
            </a:solidFill>
          </p:grpSpPr>
          <p:sp>
            <p:nvSpPr>
              <p:cNvPr id="548" name="Freeform 52"/>
              <p:cNvSpPr>
                <a:spLocks/>
              </p:cNvSpPr>
              <p:nvPr/>
            </p:nvSpPr>
            <p:spPr bwMode="auto">
              <a:xfrm>
                <a:off x="5689600" y="3352800"/>
                <a:ext cx="228600" cy="285750"/>
              </a:xfrm>
              <a:custGeom>
                <a:avLst/>
                <a:gdLst/>
                <a:ahLst/>
                <a:cxnLst>
                  <a:cxn ang="0">
                    <a:pos x="0" y="76"/>
                  </a:cxn>
                  <a:cxn ang="0">
                    <a:pos x="35" y="49"/>
                  </a:cxn>
                  <a:cxn ang="0">
                    <a:pos x="15" y="59"/>
                  </a:cxn>
                  <a:cxn ang="0">
                    <a:pos x="15" y="49"/>
                  </a:cxn>
                  <a:cxn ang="0">
                    <a:pos x="0" y="76"/>
                  </a:cxn>
                </a:cxnLst>
                <a:rect l="0" t="0" r="r" b="b"/>
                <a:pathLst>
                  <a:path w="61" h="76">
                    <a:moveTo>
                      <a:pt x="0" y="76"/>
                    </a:moveTo>
                    <a:cubicBezTo>
                      <a:pt x="15" y="56"/>
                      <a:pt x="31" y="48"/>
                      <a:pt x="35" y="49"/>
                    </a:cubicBezTo>
                    <a:cubicBezTo>
                      <a:pt x="56" y="23"/>
                      <a:pt x="56" y="6"/>
                      <a:pt x="15" y="59"/>
                    </a:cubicBezTo>
                    <a:cubicBezTo>
                      <a:pt x="61" y="0"/>
                      <a:pt x="40" y="13"/>
                      <a:pt x="15" y="49"/>
                    </a:cubicBezTo>
                    <a:cubicBezTo>
                      <a:pt x="13" y="56"/>
                      <a:pt x="8" y="66"/>
                      <a:pt x="0" y="7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9" name="Freeform 53"/>
              <p:cNvSpPr>
                <a:spLocks/>
              </p:cNvSpPr>
              <p:nvPr/>
            </p:nvSpPr>
            <p:spPr bwMode="auto">
              <a:xfrm>
                <a:off x="5229225" y="3736975"/>
                <a:ext cx="328613" cy="115888"/>
              </a:xfrm>
              <a:custGeom>
                <a:avLst/>
                <a:gdLst/>
                <a:ahLst/>
                <a:cxnLst>
                  <a:cxn ang="0">
                    <a:pos x="50" y="2"/>
                  </a:cxn>
                  <a:cxn ang="0">
                    <a:pos x="68" y="7"/>
                  </a:cxn>
                  <a:cxn ang="0">
                    <a:pos x="59" y="13"/>
                  </a:cxn>
                  <a:cxn ang="0">
                    <a:pos x="87" y="0"/>
                  </a:cxn>
                  <a:cxn ang="0">
                    <a:pos x="50" y="2"/>
                  </a:cxn>
                </a:cxnLst>
                <a:rect l="0" t="0" r="r" b="b"/>
                <a:pathLst>
                  <a:path w="87" h="31">
                    <a:moveTo>
                      <a:pt x="50" y="2"/>
                    </a:moveTo>
                    <a:cubicBezTo>
                      <a:pt x="15" y="14"/>
                      <a:pt x="3" y="30"/>
                      <a:pt x="68" y="7"/>
                    </a:cubicBezTo>
                    <a:cubicBezTo>
                      <a:pt x="0" y="31"/>
                      <a:pt x="20" y="28"/>
                      <a:pt x="59" y="13"/>
                    </a:cubicBezTo>
                    <a:cubicBezTo>
                      <a:pt x="65" y="9"/>
                      <a:pt x="75" y="4"/>
                      <a:pt x="87" y="0"/>
                    </a:cubicBezTo>
                    <a:cubicBezTo>
                      <a:pt x="71" y="6"/>
                      <a:pt x="57" y="5"/>
                      <a:pt x="50"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0" name="Freeform 54"/>
              <p:cNvSpPr>
                <a:spLocks/>
              </p:cNvSpPr>
              <p:nvPr/>
            </p:nvSpPr>
            <p:spPr bwMode="auto">
              <a:xfrm>
                <a:off x="5414963" y="3336925"/>
                <a:ext cx="179388" cy="298450"/>
              </a:xfrm>
              <a:custGeom>
                <a:avLst/>
                <a:gdLst/>
                <a:ahLst/>
                <a:cxnLst>
                  <a:cxn ang="0">
                    <a:pos x="33" y="39"/>
                  </a:cxn>
                  <a:cxn ang="0">
                    <a:pos x="38" y="60"/>
                  </a:cxn>
                  <a:cxn ang="0">
                    <a:pos x="24" y="51"/>
                  </a:cxn>
                  <a:cxn ang="0">
                    <a:pos x="48" y="79"/>
                  </a:cxn>
                  <a:cxn ang="0">
                    <a:pos x="33" y="39"/>
                  </a:cxn>
                </a:cxnLst>
                <a:rect l="0" t="0" r="r" b="b"/>
                <a:pathLst>
                  <a:path w="48" h="79">
                    <a:moveTo>
                      <a:pt x="33" y="39"/>
                    </a:moveTo>
                    <a:cubicBezTo>
                      <a:pt x="15" y="10"/>
                      <a:pt x="2" y="3"/>
                      <a:pt x="38" y="60"/>
                    </a:cubicBezTo>
                    <a:cubicBezTo>
                      <a:pt x="0" y="0"/>
                      <a:pt x="3" y="19"/>
                      <a:pt x="24" y="51"/>
                    </a:cubicBezTo>
                    <a:cubicBezTo>
                      <a:pt x="31" y="56"/>
                      <a:pt x="40" y="65"/>
                      <a:pt x="48" y="79"/>
                    </a:cubicBezTo>
                    <a:cubicBezTo>
                      <a:pt x="37" y="60"/>
                      <a:pt x="33" y="45"/>
                      <a:pt x="33" y="3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1" name="Freeform 55"/>
              <p:cNvSpPr>
                <a:spLocks/>
              </p:cNvSpPr>
              <p:nvPr/>
            </p:nvSpPr>
            <p:spPr bwMode="auto">
              <a:xfrm>
                <a:off x="5783263" y="3830638"/>
                <a:ext cx="168275" cy="150813"/>
              </a:xfrm>
              <a:custGeom>
                <a:avLst/>
                <a:gdLst/>
                <a:ahLst/>
                <a:cxnLst>
                  <a:cxn ang="0">
                    <a:pos x="0" y="0"/>
                  </a:cxn>
                  <a:cxn ang="0">
                    <a:pos x="15" y="5"/>
                  </a:cxn>
                  <a:cxn ang="0">
                    <a:pos x="0" y="0"/>
                  </a:cxn>
                </a:cxnLst>
                <a:rect l="0" t="0" r="r" b="b"/>
                <a:pathLst>
                  <a:path w="45" h="40">
                    <a:moveTo>
                      <a:pt x="0" y="0"/>
                    </a:moveTo>
                    <a:cubicBezTo>
                      <a:pt x="45" y="40"/>
                      <a:pt x="40" y="27"/>
                      <a:pt x="15" y="5"/>
                    </a:cubicBezTo>
                    <a:cubicBezTo>
                      <a:pt x="13" y="6"/>
                      <a:pt x="8" y="5"/>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2" name="Freeform 56"/>
              <p:cNvSpPr>
                <a:spLocks/>
              </p:cNvSpPr>
              <p:nvPr/>
            </p:nvSpPr>
            <p:spPr bwMode="auto">
              <a:xfrm>
                <a:off x="5719763" y="3736975"/>
                <a:ext cx="333375" cy="142875"/>
              </a:xfrm>
              <a:custGeom>
                <a:avLst/>
                <a:gdLst/>
                <a:ahLst/>
                <a:cxnLst>
                  <a:cxn ang="0">
                    <a:pos x="32" y="23"/>
                  </a:cxn>
                  <a:cxn ang="0">
                    <a:pos x="21" y="8"/>
                  </a:cxn>
                  <a:cxn ang="0">
                    <a:pos x="33" y="6"/>
                  </a:cxn>
                  <a:cxn ang="0">
                    <a:pos x="0" y="0"/>
                  </a:cxn>
                  <a:cxn ang="0">
                    <a:pos x="32" y="23"/>
                  </a:cxn>
                </a:cxnLst>
                <a:rect l="0" t="0" r="r" b="b"/>
                <a:pathLst>
                  <a:path w="89" h="38">
                    <a:moveTo>
                      <a:pt x="32" y="23"/>
                    </a:moveTo>
                    <a:cubicBezTo>
                      <a:pt x="66" y="38"/>
                      <a:pt x="85" y="34"/>
                      <a:pt x="21" y="8"/>
                    </a:cubicBezTo>
                    <a:cubicBezTo>
                      <a:pt x="89" y="35"/>
                      <a:pt x="72" y="19"/>
                      <a:pt x="33" y="6"/>
                    </a:cubicBezTo>
                    <a:cubicBezTo>
                      <a:pt x="25" y="6"/>
                      <a:pt x="13" y="5"/>
                      <a:pt x="0" y="0"/>
                    </a:cubicBezTo>
                    <a:cubicBezTo>
                      <a:pt x="18" y="6"/>
                      <a:pt x="28" y="16"/>
                      <a:pt x="32"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3" name="Freeform 57"/>
              <p:cNvSpPr>
                <a:spLocks/>
              </p:cNvSpPr>
              <p:nvPr/>
            </p:nvSpPr>
            <p:spPr bwMode="auto">
              <a:xfrm>
                <a:off x="5719763" y="3548063"/>
                <a:ext cx="357188" cy="131763"/>
              </a:xfrm>
              <a:custGeom>
                <a:avLst/>
                <a:gdLst/>
                <a:ahLst/>
                <a:cxnLst>
                  <a:cxn ang="0">
                    <a:pos x="38" y="32"/>
                  </a:cxn>
                  <a:cxn ang="0">
                    <a:pos x="21" y="27"/>
                  </a:cxn>
                  <a:cxn ang="0">
                    <a:pos x="22" y="23"/>
                  </a:cxn>
                  <a:cxn ang="0">
                    <a:pos x="0" y="35"/>
                  </a:cxn>
                  <a:cxn ang="0">
                    <a:pos x="38" y="32"/>
                  </a:cxn>
                </a:cxnLst>
                <a:rect l="0" t="0" r="r" b="b"/>
                <a:pathLst>
                  <a:path w="95" h="35">
                    <a:moveTo>
                      <a:pt x="38" y="32"/>
                    </a:moveTo>
                    <a:cubicBezTo>
                      <a:pt x="75" y="20"/>
                      <a:pt x="88" y="3"/>
                      <a:pt x="21" y="27"/>
                    </a:cubicBezTo>
                    <a:cubicBezTo>
                      <a:pt x="95" y="0"/>
                      <a:pt x="66" y="6"/>
                      <a:pt x="22" y="23"/>
                    </a:cubicBezTo>
                    <a:cubicBezTo>
                      <a:pt x="16" y="27"/>
                      <a:pt x="9" y="31"/>
                      <a:pt x="0" y="35"/>
                    </a:cubicBezTo>
                    <a:cubicBezTo>
                      <a:pt x="16" y="29"/>
                      <a:pt x="30" y="29"/>
                      <a:pt x="38" y="3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4" name="Freeform 58"/>
              <p:cNvSpPr>
                <a:spLocks/>
              </p:cNvSpPr>
              <p:nvPr/>
            </p:nvSpPr>
            <p:spPr bwMode="auto">
              <a:xfrm>
                <a:off x="5338763" y="3427413"/>
                <a:ext cx="169863" cy="155575"/>
              </a:xfrm>
              <a:custGeom>
                <a:avLst/>
                <a:gdLst/>
                <a:ahLst/>
                <a:cxnLst>
                  <a:cxn ang="0">
                    <a:pos x="36" y="25"/>
                  </a:cxn>
                  <a:cxn ang="0">
                    <a:pos x="45" y="41"/>
                  </a:cxn>
                  <a:cxn ang="0">
                    <a:pos x="36" y="25"/>
                  </a:cxn>
                </a:cxnLst>
                <a:rect l="0" t="0" r="r" b="b"/>
                <a:pathLst>
                  <a:path w="45" h="41">
                    <a:moveTo>
                      <a:pt x="36" y="25"/>
                    </a:moveTo>
                    <a:cubicBezTo>
                      <a:pt x="12" y="3"/>
                      <a:pt x="0" y="0"/>
                      <a:pt x="45" y="41"/>
                    </a:cubicBezTo>
                    <a:cubicBezTo>
                      <a:pt x="36" y="31"/>
                      <a:pt x="34" y="26"/>
                      <a:pt x="36" y="2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6" name="Freeform 60"/>
              <p:cNvSpPr>
                <a:spLocks/>
              </p:cNvSpPr>
              <p:nvPr/>
            </p:nvSpPr>
            <p:spPr bwMode="auto">
              <a:xfrm>
                <a:off x="5748338" y="3690938"/>
                <a:ext cx="304800" cy="49213"/>
              </a:xfrm>
              <a:custGeom>
                <a:avLst/>
                <a:gdLst/>
                <a:ahLst/>
                <a:cxnLst>
                  <a:cxn ang="0">
                    <a:pos x="0" y="6"/>
                  </a:cxn>
                  <a:cxn ang="0">
                    <a:pos x="24" y="9"/>
                  </a:cxn>
                  <a:cxn ang="0">
                    <a:pos x="36" y="0"/>
                  </a:cxn>
                  <a:cxn ang="0">
                    <a:pos x="0" y="6"/>
                  </a:cxn>
                </a:cxnLst>
                <a:rect l="0" t="0" r="r" b="b"/>
                <a:pathLst>
                  <a:path w="81" h="13">
                    <a:moveTo>
                      <a:pt x="0" y="6"/>
                    </a:moveTo>
                    <a:cubicBezTo>
                      <a:pt x="11" y="6"/>
                      <a:pt x="18" y="7"/>
                      <a:pt x="24" y="9"/>
                    </a:cubicBezTo>
                    <a:cubicBezTo>
                      <a:pt x="81" y="13"/>
                      <a:pt x="69" y="2"/>
                      <a:pt x="36" y="0"/>
                    </a:cubicBezTo>
                    <a:cubicBezTo>
                      <a:pt x="35" y="3"/>
                      <a:pt x="24" y="7"/>
                      <a:pt x="0" y="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7" name="Freeform 61"/>
              <p:cNvSpPr>
                <a:spLocks/>
              </p:cNvSpPr>
              <p:nvPr/>
            </p:nvSpPr>
            <p:spPr bwMode="auto">
              <a:xfrm>
                <a:off x="5843588" y="3725863"/>
                <a:ext cx="214313" cy="41275"/>
              </a:xfrm>
              <a:custGeom>
                <a:avLst/>
                <a:gdLst/>
                <a:ahLst/>
                <a:cxnLst>
                  <a:cxn ang="0">
                    <a:pos x="9" y="7"/>
                  </a:cxn>
                  <a:cxn ang="0">
                    <a:pos x="0" y="0"/>
                  </a:cxn>
                  <a:cxn ang="0">
                    <a:pos x="9" y="7"/>
                  </a:cxn>
                </a:cxnLst>
                <a:rect l="0" t="0" r="r" b="b"/>
                <a:pathLst>
                  <a:path w="57" h="11">
                    <a:moveTo>
                      <a:pt x="9" y="7"/>
                    </a:moveTo>
                    <a:cubicBezTo>
                      <a:pt x="42" y="11"/>
                      <a:pt x="57" y="6"/>
                      <a:pt x="0" y="0"/>
                    </a:cubicBezTo>
                    <a:cubicBezTo>
                      <a:pt x="11" y="2"/>
                      <a:pt x="13" y="5"/>
                      <a:pt x="9" y="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8" name="Freeform 62"/>
              <p:cNvSpPr>
                <a:spLocks/>
              </p:cNvSpPr>
              <p:nvPr/>
            </p:nvSpPr>
            <p:spPr bwMode="auto">
              <a:xfrm>
                <a:off x="5673725" y="3811588"/>
                <a:ext cx="101600" cy="282575"/>
              </a:xfrm>
              <a:custGeom>
                <a:avLst/>
                <a:gdLst/>
                <a:ahLst/>
                <a:cxnLst>
                  <a:cxn ang="0">
                    <a:pos x="4" y="36"/>
                  </a:cxn>
                  <a:cxn ang="0">
                    <a:pos x="10" y="23"/>
                  </a:cxn>
                  <a:cxn ang="0">
                    <a:pos x="0" y="0"/>
                  </a:cxn>
                  <a:cxn ang="0">
                    <a:pos x="4" y="36"/>
                  </a:cxn>
                </a:cxnLst>
                <a:rect l="0" t="0" r="r" b="b"/>
                <a:pathLst>
                  <a:path w="27" h="75">
                    <a:moveTo>
                      <a:pt x="4" y="36"/>
                    </a:moveTo>
                    <a:cubicBezTo>
                      <a:pt x="14" y="66"/>
                      <a:pt x="27" y="75"/>
                      <a:pt x="10" y="23"/>
                    </a:cubicBezTo>
                    <a:cubicBezTo>
                      <a:pt x="7" y="18"/>
                      <a:pt x="4" y="11"/>
                      <a:pt x="0" y="0"/>
                    </a:cubicBezTo>
                    <a:cubicBezTo>
                      <a:pt x="10" y="25"/>
                      <a:pt x="8" y="36"/>
                      <a:pt x="4" y="3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9" name="Freeform 63"/>
              <p:cNvSpPr>
                <a:spLocks/>
              </p:cNvSpPr>
              <p:nvPr/>
            </p:nvSpPr>
            <p:spPr bwMode="auto">
              <a:xfrm>
                <a:off x="5335588" y="3432175"/>
                <a:ext cx="217488" cy="198438"/>
              </a:xfrm>
              <a:custGeom>
                <a:avLst/>
                <a:gdLst/>
                <a:ahLst/>
                <a:cxnLst>
                  <a:cxn ang="0">
                    <a:pos x="58" y="53"/>
                  </a:cxn>
                  <a:cxn ang="0">
                    <a:pos x="46" y="41"/>
                  </a:cxn>
                  <a:cxn ang="0">
                    <a:pos x="27" y="36"/>
                  </a:cxn>
                  <a:cxn ang="0">
                    <a:pos x="58" y="53"/>
                  </a:cxn>
                </a:cxnLst>
                <a:rect l="0" t="0" r="r" b="b"/>
                <a:pathLst>
                  <a:path w="58" h="53">
                    <a:moveTo>
                      <a:pt x="58" y="53"/>
                    </a:moveTo>
                    <a:cubicBezTo>
                      <a:pt x="53" y="48"/>
                      <a:pt x="49" y="44"/>
                      <a:pt x="46" y="41"/>
                    </a:cubicBezTo>
                    <a:cubicBezTo>
                      <a:pt x="0" y="0"/>
                      <a:pt x="2" y="15"/>
                      <a:pt x="27" y="36"/>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0" name="Freeform 64"/>
              <p:cNvSpPr>
                <a:spLocks/>
              </p:cNvSpPr>
              <p:nvPr/>
            </p:nvSpPr>
            <p:spPr bwMode="auto">
              <a:xfrm>
                <a:off x="5237163" y="3673475"/>
                <a:ext cx="285750" cy="47625"/>
              </a:xfrm>
              <a:custGeom>
                <a:avLst/>
                <a:gdLst/>
                <a:ahLst/>
                <a:cxnLst>
                  <a:cxn ang="0">
                    <a:pos x="76" y="7"/>
                  </a:cxn>
                  <a:cxn ang="0">
                    <a:pos x="49" y="3"/>
                  </a:cxn>
                  <a:cxn ang="0">
                    <a:pos x="42" y="13"/>
                  </a:cxn>
                  <a:cxn ang="0">
                    <a:pos x="76" y="7"/>
                  </a:cxn>
                </a:cxnLst>
                <a:rect l="0" t="0" r="r" b="b"/>
                <a:pathLst>
                  <a:path w="76" h="13">
                    <a:moveTo>
                      <a:pt x="76" y="7"/>
                    </a:moveTo>
                    <a:cubicBezTo>
                      <a:pt x="64" y="7"/>
                      <a:pt x="55" y="5"/>
                      <a:pt x="49" y="3"/>
                    </a:cubicBezTo>
                    <a:cubicBezTo>
                      <a:pt x="0" y="0"/>
                      <a:pt x="12" y="10"/>
                      <a:pt x="42" y="13"/>
                    </a:cubicBezTo>
                    <a:cubicBezTo>
                      <a:pt x="44" y="9"/>
                      <a:pt x="54" y="6"/>
                      <a:pt x="76" y="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1" name="Freeform 65"/>
              <p:cNvSpPr>
                <a:spLocks/>
              </p:cNvSpPr>
              <p:nvPr/>
            </p:nvSpPr>
            <p:spPr bwMode="auto">
              <a:xfrm>
                <a:off x="5237163" y="3646488"/>
                <a:ext cx="180975" cy="38100"/>
              </a:xfrm>
              <a:custGeom>
                <a:avLst/>
                <a:gdLst/>
                <a:ahLst/>
                <a:cxnLst>
                  <a:cxn ang="0">
                    <a:pos x="45" y="3"/>
                  </a:cxn>
                  <a:cxn ang="0">
                    <a:pos x="48" y="10"/>
                  </a:cxn>
                  <a:cxn ang="0">
                    <a:pos x="45" y="3"/>
                  </a:cxn>
                </a:cxnLst>
                <a:rect l="0" t="0" r="r" b="b"/>
                <a:pathLst>
                  <a:path w="48" h="10">
                    <a:moveTo>
                      <a:pt x="45" y="3"/>
                    </a:moveTo>
                    <a:cubicBezTo>
                      <a:pt x="13" y="0"/>
                      <a:pt x="0" y="4"/>
                      <a:pt x="48" y="10"/>
                    </a:cubicBezTo>
                    <a:cubicBezTo>
                      <a:pt x="40" y="7"/>
                      <a:pt x="40" y="4"/>
                      <a:pt x="45"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2" name="Freeform 66"/>
              <p:cNvSpPr>
                <a:spLocks/>
              </p:cNvSpPr>
              <p:nvPr/>
            </p:nvSpPr>
            <p:spPr bwMode="auto">
              <a:xfrm>
                <a:off x="5715000" y="3902075"/>
                <a:ext cx="68263" cy="188913"/>
              </a:xfrm>
              <a:custGeom>
                <a:avLst/>
                <a:gdLst/>
                <a:ahLst/>
                <a:cxnLst>
                  <a:cxn ang="0">
                    <a:pos x="0" y="0"/>
                  </a:cxn>
                  <a:cxn ang="0">
                    <a:pos x="6" y="9"/>
                  </a:cxn>
                  <a:cxn ang="0">
                    <a:pos x="0" y="0"/>
                  </a:cxn>
                </a:cxnLst>
                <a:rect l="0" t="0" r="r" b="b"/>
                <a:pathLst>
                  <a:path w="18" h="50">
                    <a:moveTo>
                      <a:pt x="0" y="0"/>
                    </a:moveTo>
                    <a:cubicBezTo>
                      <a:pt x="18" y="50"/>
                      <a:pt x="17" y="38"/>
                      <a:pt x="6" y="9"/>
                    </a:cubicBezTo>
                    <a:cubicBezTo>
                      <a:pt x="5" y="9"/>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3" name="Freeform 67"/>
              <p:cNvSpPr>
                <a:spLocks/>
              </p:cNvSpPr>
              <p:nvPr/>
            </p:nvSpPr>
            <p:spPr bwMode="auto">
              <a:xfrm>
                <a:off x="5624513" y="3265488"/>
                <a:ext cx="60325" cy="358775"/>
              </a:xfrm>
              <a:custGeom>
                <a:avLst/>
                <a:gdLst/>
                <a:ahLst/>
                <a:cxnLst>
                  <a:cxn ang="0">
                    <a:pos x="5" y="95"/>
                  </a:cxn>
                  <a:cxn ang="0">
                    <a:pos x="9" y="70"/>
                  </a:cxn>
                  <a:cxn ang="0">
                    <a:pos x="0" y="63"/>
                  </a:cxn>
                  <a:cxn ang="0">
                    <a:pos x="5" y="95"/>
                  </a:cxn>
                </a:cxnLst>
                <a:rect l="0" t="0" r="r" b="b"/>
                <a:pathLst>
                  <a:path w="16" h="95">
                    <a:moveTo>
                      <a:pt x="5" y="95"/>
                    </a:moveTo>
                    <a:cubicBezTo>
                      <a:pt x="5" y="85"/>
                      <a:pt x="7" y="76"/>
                      <a:pt x="9" y="70"/>
                    </a:cubicBezTo>
                    <a:cubicBezTo>
                      <a:pt x="16" y="0"/>
                      <a:pt x="1" y="22"/>
                      <a:pt x="0" y="63"/>
                    </a:cubicBezTo>
                    <a:cubicBezTo>
                      <a:pt x="3" y="71"/>
                      <a:pt x="6" y="81"/>
                      <a:pt x="5" y="9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4" name="Freeform 68"/>
              <p:cNvSpPr>
                <a:spLocks/>
              </p:cNvSpPr>
              <p:nvPr/>
            </p:nvSpPr>
            <p:spPr bwMode="auto">
              <a:xfrm>
                <a:off x="5503863" y="3311525"/>
                <a:ext cx="95250" cy="217488"/>
              </a:xfrm>
              <a:custGeom>
                <a:avLst/>
                <a:gdLst/>
                <a:ahLst/>
                <a:cxnLst>
                  <a:cxn ang="0">
                    <a:pos x="25" y="42"/>
                  </a:cxn>
                  <a:cxn ang="0">
                    <a:pos x="20" y="58"/>
                  </a:cxn>
                  <a:cxn ang="0">
                    <a:pos x="25" y="42"/>
                  </a:cxn>
                </a:cxnLst>
                <a:rect l="0" t="0" r="r" b="b"/>
                <a:pathLst>
                  <a:path w="25" h="58">
                    <a:moveTo>
                      <a:pt x="25" y="42"/>
                    </a:moveTo>
                    <a:cubicBezTo>
                      <a:pt x="14" y="10"/>
                      <a:pt x="0" y="0"/>
                      <a:pt x="20" y="58"/>
                    </a:cubicBezTo>
                    <a:cubicBezTo>
                      <a:pt x="17" y="43"/>
                      <a:pt x="21" y="39"/>
                      <a:pt x="25" y="4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5" name="Freeform 69"/>
              <p:cNvSpPr>
                <a:spLocks/>
              </p:cNvSpPr>
              <p:nvPr/>
            </p:nvSpPr>
            <p:spPr bwMode="auto">
              <a:xfrm>
                <a:off x="5824538" y="3487738"/>
                <a:ext cx="184150" cy="131763"/>
              </a:xfrm>
              <a:custGeom>
                <a:avLst/>
                <a:gdLst/>
                <a:ahLst/>
                <a:cxnLst>
                  <a:cxn ang="0">
                    <a:pos x="0" y="35"/>
                  </a:cxn>
                  <a:cxn ang="0">
                    <a:pos x="7" y="24"/>
                  </a:cxn>
                  <a:cxn ang="0">
                    <a:pos x="0" y="35"/>
                  </a:cxn>
                </a:cxnLst>
                <a:rect l="0" t="0" r="r" b="b"/>
                <a:pathLst>
                  <a:path w="49" h="35">
                    <a:moveTo>
                      <a:pt x="0" y="35"/>
                    </a:moveTo>
                    <a:cubicBezTo>
                      <a:pt x="33" y="17"/>
                      <a:pt x="49" y="0"/>
                      <a:pt x="7" y="24"/>
                    </a:cubicBezTo>
                    <a:cubicBezTo>
                      <a:pt x="9" y="25"/>
                      <a:pt x="7" y="30"/>
                      <a:pt x="0"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6" name="Freeform 70"/>
              <p:cNvSpPr>
                <a:spLocks/>
              </p:cNvSpPr>
              <p:nvPr/>
            </p:nvSpPr>
            <p:spPr bwMode="auto">
              <a:xfrm>
                <a:off x="5297488" y="3811588"/>
                <a:ext cx="176213" cy="114300"/>
              </a:xfrm>
              <a:custGeom>
                <a:avLst/>
                <a:gdLst/>
                <a:ahLst/>
                <a:cxnLst>
                  <a:cxn ang="0">
                    <a:pos x="47" y="0"/>
                  </a:cxn>
                  <a:cxn ang="0">
                    <a:pos x="39" y="12"/>
                  </a:cxn>
                  <a:cxn ang="0">
                    <a:pos x="47" y="0"/>
                  </a:cxn>
                </a:cxnLst>
                <a:rect l="0" t="0" r="r" b="b"/>
                <a:pathLst>
                  <a:path w="47" h="30">
                    <a:moveTo>
                      <a:pt x="47" y="0"/>
                    </a:moveTo>
                    <a:cubicBezTo>
                      <a:pt x="0" y="30"/>
                      <a:pt x="13" y="29"/>
                      <a:pt x="39" y="12"/>
                    </a:cubicBezTo>
                    <a:cubicBezTo>
                      <a:pt x="36" y="12"/>
                      <a:pt x="37" y="7"/>
                      <a:pt x="47"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7" name="Freeform 71"/>
              <p:cNvSpPr>
                <a:spLocks/>
              </p:cNvSpPr>
              <p:nvPr/>
            </p:nvSpPr>
            <p:spPr bwMode="auto">
              <a:xfrm>
                <a:off x="5659438" y="3287713"/>
                <a:ext cx="44450" cy="238125"/>
              </a:xfrm>
              <a:custGeom>
                <a:avLst/>
                <a:gdLst/>
                <a:ahLst/>
                <a:cxnLst>
                  <a:cxn ang="0">
                    <a:pos x="9" y="48"/>
                  </a:cxn>
                  <a:cxn ang="0">
                    <a:pos x="0" y="63"/>
                  </a:cxn>
                  <a:cxn ang="0">
                    <a:pos x="9" y="48"/>
                  </a:cxn>
                </a:cxnLst>
                <a:rect l="0" t="0" r="r" b="b"/>
                <a:pathLst>
                  <a:path w="12" h="63">
                    <a:moveTo>
                      <a:pt x="9" y="48"/>
                    </a:moveTo>
                    <a:cubicBezTo>
                      <a:pt x="12" y="14"/>
                      <a:pt x="7" y="0"/>
                      <a:pt x="0" y="63"/>
                    </a:cubicBezTo>
                    <a:cubicBezTo>
                      <a:pt x="3" y="56"/>
                      <a:pt x="6" y="50"/>
                      <a:pt x="9" y="4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8" name="Freeform 72"/>
              <p:cNvSpPr>
                <a:spLocks/>
              </p:cNvSpPr>
              <p:nvPr/>
            </p:nvSpPr>
            <p:spPr bwMode="auto">
              <a:xfrm>
                <a:off x="5349875" y="3770313"/>
                <a:ext cx="230188" cy="260350"/>
              </a:xfrm>
              <a:custGeom>
                <a:avLst/>
                <a:gdLst/>
                <a:ahLst/>
                <a:cxnLst>
                  <a:cxn ang="0">
                    <a:pos x="61" y="0"/>
                  </a:cxn>
                  <a:cxn ang="0">
                    <a:pos x="35" y="21"/>
                  </a:cxn>
                  <a:cxn ang="0">
                    <a:pos x="48" y="15"/>
                  </a:cxn>
                  <a:cxn ang="0">
                    <a:pos x="45" y="29"/>
                  </a:cxn>
                  <a:cxn ang="0">
                    <a:pos x="61" y="0"/>
                  </a:cxn>
                </a:cxnLst>
                <a:rect l="0" t="0" r="r" b="b"/>
                <a:pathLst>
                  <a:path w="61" h="69">
                    <a:moveTo>
                      <a:pt x="61" y="0"/>
                    </a:moveTo>
                    <a:cubicBezTo>
                      <a:pt x="52" y="10"/>
                      <a:pt x="42" y="17"/>
                      <a:pt x="35" y="21"/>
                    </a:cubicBezTo>
                    <a:cubicBezTo>
                      <a:pt x="7" y="49"/>
                      <a:pt x="1" y="69"/>
                      <a:pt x="48" y="15"/>
                    </a:cubicBezTo>
                    <a:cubicBezTo>
                      <a:pt x="0" y="69"/>
                      <a:pt x="19" y="60"/>
                      <a:pt x="45" y="29"/>
                    </a:cubicBezTo>
                    <a:cubicBezTo>
                      <a:pt x="47" y="21"/>
                      <a:pt x="52"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9" name="Freeform 73"/>
              <p:cNvSpPr>
                <a:spLocks/>
              </p:cNvSpPr>
              <p:nvPr/>
            </p:nvSpPr>
            <p:spPr bwMode="auto">
              <a:xfrm>
                <a:off x="5730875" y="3476625"/>
                <a:ext cx="269875" cy="161925"/>
              </a:xfrm>
              <a:custGeom>
                <a:avLst/>
                <a:gdLst/>
                <a:ahLst/>
                <a:cxnLst>
                  <a:cxn ang="0">
                    <a:pos x="31" y="27"/>
                  </a:cxn>
                  <a:cxn ang="0">
                    <a:pos x="19" y="27"/>
                  </a:cxn>
                  <a:cxn ang="0">
                    <a:pos x="0" y="43"/>
                  </a:cxn>
                  <a:cxn ang="0">
                    <a:pos x="31" y="27"/>
                  </a:cxn>
                </a:cxnLst>
                <a:rect l="0" t="0" r="r" b="b"/>
                <a:pathLst>
                  <a:path w="72" h="43">
                    <a:moveTo>
                      <a:pt x="31" y="27"/>
                    </a:moveTo>
                    <a:cubicBezTo>
                      <a:pt x="72" y="0"/>
                      <a:pt x="50" y="6"/>
                      <a:pt x="19" y="27"/>
                    </a:cubicBezTo>
                    <a:cubicBezTo>
                      <a:pt x="15" y="31"/>
                      <a:pt x="9" y="37"/>
                      <a:pt x="0" y="43"/>
                    </a:cubicBezTo>
                    <a:cubicBezTo>
                      <a:pt x="17" y="30"/>
                      <a:pt x="27" y="26"/>
                      <a:pt x="31"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0" name="Freeform 74"/>
              <p:cNvSpPr>
                <a:spLocks/>
              </p:cNvSpPr>
              <p:nvPr/>
            </p:nvSpPr>
            <p:spPr bwMode="auto">
              <a:xfrm>
                <a:off x="5722938" y="3781425"/>
                <a:ext cx="228600" cy="200025"/>
              </a:xfrm>
              <a:custGeom>
                <a:avLst/>
                <a:gdLst/>
                <a:ahLst/>
                <a:cxnLst>
                  <a:cxn ang="0">
                    <a:pos x="22" y="28"/>
                  </a:cxn>
                  <a:cxn ang="0">
                    <a:pos x="16" y="13"/>
                  </a:cxn>
                  <a:cxn ang="0">
                    <a:pos x="0" y="0"/>
                  </a:cxn>
                  <a:cxn ang="0">
                    <a:pos x="22" y="28"/>
                  </a:cxn>
                </a:cxnLst>
                <a:rect l="0" t="0" r="r" b="b"/>
                <a:pathLst>
                  <a:path w="61" h="53">
                    <a:moveTo>
                      <a:pt x="22" y="28"/>
                    </a:moveTo>
                    <a:cubicBezTo>
                      <a:pt x="47" y="50"/>
                      <a:pt x="61" y="53"/>
                      <a:pt x="16" y="13"/>
                    </a:cubicBezTo>
                    <a:cubicBezTo>
                      <a:pt x="12" y="10"/>
                      <a:pt x="6" y="6"/>
                      <a:pt x="0" y="0"/>
                    </a:cubicBezTo>
                    <a:cubicBezTo>
                      <a:pt x="16" y="15"/>
                      <a:pt x="23" y="24"/>
                      <a:pt x="22" y="2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1" name="Freeform 75"/>
              <p:cNvSpPr>
                <a:spLocks/>
              </p:cNvSpPr>
              <p:nvPr/>
            </p:nvSpPr>
            <p:spPr bwMode="auto">
              <a:xfrm>
                <a:off x="5470525" y="3811588"/>
                <a:ext cx="128588" cy="279400"/>
              </a:xfrm>
              <a:custGeom>
                <a:avLst/>
                <a:gdLst/>
                <a:ahLst/>
                <a:cxnLst>
                  <a:cxn ang="0">
                    <a:pos x="34" y="0"/>
                  </a:cxn>
                  <a:cxn ang="0">
                    <a:pos x="13" y="28"/>
                  </a:cxn>
                  <a:cxn ang="0">
                    <a:pos x="30" y="12"/>
                  </a:cxn>
                  <a:cxn ang="0">
                    <a:pos x="28" y="35"/>
                  </a:cxn>
                  <a:cxn ang="0">
                    <a:pos x="34" y="0"/>
                  </a:cxn>
                </a:cxnLst>
                <a:rect l="0" t="0" r="r" b="b"/>
                <a:pathLst>
                  <a:path w="34" h="74">
                    <a:moveTo>
                      <a:pt x="34" y="0"/>
                    </a:moveTo>
                    <a:cubicBezTo>
                      <a:pt x="24" y="29"/>
                      <a:pt x="15" y="34"/>
                      <a:pt x="13" y="28"/>
                    </a:cubicBezTo>
                    <a:cubicBezTo>
                      <a:pt x="0" y="59"/>
                      <a:pt x="5" y="74"/>
                      <a:pt x="30" y="12"/>
                    </a:cubicBezTo>
                    <a:cubicBezTo>
                      <a:pt x="5" y="74"/>
                      <a:pt x="15" y="66"/>
                      <a:pt x="28" y="35"/>
                    </a:cubicBezTo>
                    <a:cubicBezTo>
                      <a:pt x="25" y="33"/>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2" name="Freeform 76"/>
              <p:cNvSpPr>
                <a:spLocks/>
              </p:cNvSpPr>
              <p:nvPr/>
            </p:nvSpPr>
            <p:spPr bwMode="auto">
              <a:xfrm>
                <a:off x="5500688" y="3306763"/>
                <a:ext cx="98425" cy="293688"/>
              </a:xfrm>
              <a:custGeom>
                <a:avLst/>
                <a:gdLst/>
                <a:ahLst/>
                <a:cxnLst>
                  <a:cxn ang="0">
                    <a:pos x="14" y="49"/>
                  </a:cxn>
                  <a:cxn ang="0">
                    <a:pos x="26" y="78"/>
                  </a:cxn>
                  <a:cxn ang="0">
                    <a:pos x="21" y="59"/>
                  </a:cxn>
                  <a:cxn ang="0">
                    <a:pos x="14" y="49"/>
                  </a:cxn>
                </a:cxnLst>
                <a:rect l="0" t="0" r="r" b="b"/>
                <a:pathLst>
                  <a:path w="26" h="78">
                    <a:moveTo>
                      <a:pt x="14" y="49"/>
                    </a:moveTo>
                    <a:cubicBezTo>
                      <a:pt x="17" y="54"/>
                      <a:pt x="21" y="63"/>
                      <a:pt x="26" y="78"/>
                    </a:cubicBezTo>
                    <a:cubicBezTo>
                      <a:pt x="24" y="70"/>
                      <a:pt x="22" y="64"/>
                      <a:pt x="21" y="59"/>
                    </a:cubicBezTo>
                    <a:cubicBezTo>
                      <a:pt x="0" y="0"/>
                      <a:pt x="2" y="15"/>
                      <a:pt x="14" y="4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3" name="Freeform 77"/>
              <p:cNvSpPr>
                <a:spLocks/>
              </p:cNvSpPr>
              <p:nvPr/>
            </p:nvSpPr>
            <p:spPr bwMode="auto">
              <a:xfrm>
                <a:off x="5294313" y="3767138"/>
                <a:ext cx="247650" cy="153988"/>
              </a:xfrm>
              <a:custGeom>
                <a:avLst/>
                <a:gdLst/>
                <a:ahLst/>
                <a:cxnLst>
                  <a:cxn ang="0">
                    <a:pos x="33" y="13"/>
                  </a:cxn>
                  <a:cxn ang="0">
                    <a:pos x="48" y="11"/>
                  </a:cxn>
                  <a:cxn ang="0">
                    <a:pos x="66" y="0"/>
                  </a:cxn>
                  <a:cxn ang="0">
                    <a:pos x="33" y="13"/>
                  </a:cxn>
                </a:cxnLst>
                <a:rect l="0" t="0" r="r" b="b"/>
                <a:pathLst>
                  <a:path w="66" h="41">
                    <a:moveTo>
                      <a:pt x="33" y="13"/>
                    </a:moveTo>
                    <a:cubicBezTo>
                      <a:pt x="6" y="30"/>
                      <a:pt x="0" y="41"/>
                      <a:pt x="48" y="11"/>
                    </a:cubicBezTo>
                    <a:cubicBezTo>
                      <a:pt x="52" y="8"/>
                      <a:pt x="58" y="4"/>
                      <a:pt x="66" y="0"/>
                    </a:cubicBezTo>
                    <a:cubicBezTo>
                      <a:pt x="41"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4" name="Freeform 78"/>
              <p:cNvSpPr>
                <a:spLocks/>
              </p:cNvSpPr>
              <p:nvPr/>
            </p:nvSpPr>
            <p:spPr bwMode="auto">
              <a:xfrm>
                <a:off x="5676900" y="3317875"/>
                <a:ext cx="117475" cy="282575"/>
              </a:xfrm>
              <a:custGeom>
                <a:avLst/>
                <a:gdLst/>
                <a:ahLst/>
                <a:cxnLst>
                  <a:cxn ang="0">
                    <a:pos x="12" y="49"/>
                  </a:cxn>
                  <a:cxn ang="0">
                    <a:pos x="8" y="42"/>
                  </a:cxn>
                  <a:cxn ang="0">
                    <a:pos x="0" y="75"/>
                  </a:cxn>
                  <a:cxn ang="0">
                    <a:pos x="12" y="49"/>
                  </a:cxn>
                </a:cxnLst>
                <a:rect l="0" t="0" r="r" b="b"/>
                <a:pathLst>
                  <a:path w="31" h="75">
                    <a:moveTo>
                      <a:pt x="12" y="49"/>
                    </a:moveTo>
                    <a:cubicBezTo>
                      <a:pt x="31" y="0"/>
                      <a:pt x="19" y="11"/>
                      <a:pt x="8" y="42"/>
                    </a:cubicBezTo>
                    <a:cubicBezTo>
                      <a:pt x="8" y="47"/>
                      <a:pt x="6" y="58"/>
                      <a:pt x="0" y="75"/>
                    </a:cubicBezTo>
                    <a:cubicBezTo>
                      <a:pt x="5" y="62"/>
                      <a:pt x="9" y="53"/>
                      <a:pt x="12" y="4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5" name="Freeform 79"/>
              <p:cNvSpPr>
                <a:spLocks/>
              </p:cNvSpPr>
              <p:nvPr/>
            </p:nvSpPr>
            <p:spPr bwMode="auto">
              <a:xfrm>
                <a:off x="5580063" y="3792538"/>
                <a:ext cx="79375" cy="342900"/>
              </a:xfrm>
              <a:custGeom>
                <a:avLst/>
                <a:gdLst/>
                <a:ahLst/>
                <a:cxnLst>
                  <a:cxn ang="0">
                    <a:pos x="14" y="0"/>
                  </a:cxn>
                  <a:cxn ang="0">
                    <a:pos x="4" y="37"/>
                  </a:cxn>
                  <a:cxn ang="0">
                    <a:pos x="13" y="20"/>
                  </a:cxn>
                  <a:cxn ang="0">
                    <a:pos x="21" y="35"/>
                  </a:cxn>
                  <a:cxn ang="0">
                    <a:pos x="14" y="0"/>
                  </a:cxn>
                </a:cxnLst>
                <a:rect l="0" t="0" r="r" b="b"/>
                <a:pathLst>
                  <a:path w="21" h="91">
                    <a:moveTo>
                      <a:pt x="14" y="0"/>
                    </a:moveTo>
                    <a:cubicBezTo>
                      <a:pt x="13" y="17"/>
                      <a:pt x="9" y="31"/>
                      <a:pt x="4" y="37"/>
                    </a:cubicBezTo>
                    <a:cubicBezTo>
                      <a:pt x="0" y="73"/>
                      <a:pt x="6" y="89"/>
                      <a:pt x="13" y="20"/>
                    </a:cubicBezTo>
                    <a:cubicBezTo>
                      <a:pt x="6" y="91"/>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6" name="Freeform 80"/>
              <p:cNvSpPr>
                <a:spLocks/>
              </p:cNvSpPr>
              <p:nvPr/>
            </p:nvSpPr>
            <p:spPr bwMode="auto">
              <a:xfrm>
                <a:off x="5726113" y="3322638"/>
                <a:ext cx="76200" cy="176213"/>
              </a:xfrm>
              <a:custGeom>
                <a:avLst/>
                <a:gdLst/>
                <a:ahLst/>
                <a:cxnLst>
                  <a:cxn ang="0">
                    <a:pos x="7" y="46"/>
                  </a:cxn>
                  <a:cxn ang="0">
                    <a:pos x="0" y="47"/>
                  </a:cxn>
                  <a:cxn ang="0">
                    <a:pos x="7" y="46"/>
                  </a:cxn>
                </a:cxnLst>
                <a:rect l="0" t="0" r="r" b="b"/>
                <a:pathLst>
                  <a:path w="20" h="47">
                    <a:moveTo>
                      <a:pt x="7" y="46"/>
                    </a:moveTo>
                    <a:cubicBezTo>
                      <a:pt x="20" y="16"/>
                      <a:pt x="20" y="0"/>
                      <a:pt x="0" y="47"/>
                    </a:cubicBezTo>
                    <a:cubicBezTo>
                      <a:pt x="4" y="41"/>
                      <a:pt x="7" y="42"/>
                      <a:pt x="7" y="4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7" name="Freeform 81"/>
              <p:cNvSpPr>
                <a:spLocks/>
              </p:cNvSpPr>
              <p:nvPr/>
            </p:nvSpPr>
            <p:spPr bwMode="auto">
              <a:xfrm>
                <a:off x="5681663" y="3781425"/>
                <a:ext cx="187325" cy="290513"/>
              </a:xfrm>
              <a:custGeom>
                <a:avLst/>
                <a:gdLst/>
                <a:ahLst/>
                <a:cxnLst>
                  <a:cxn ang="0">
                    <a:pos x="0" y="0"/>
                  </a:cxn>
                  <a:cxn ang="0">
                    <a:pos x="16" y="33"/>
                  </a:cxn>
                  <a:cxn ang="0">
                    <a:pos x="13" y="17"/>
                  </a:cxn>
                  <a:cxn ang="0">
                    <a:pos x="28" y="28"/>
                  </a:cxn>
                  <a:cxn ang="0">
                    <a:pos x="0" y="0"/>
                  </a:cxn>
                </a:cxnLst>
                <a:rect l="0" t="0" r="r" b="b"/>
                <a:pathLst>
                  <a:path w="50" h="77">
                    <a:moveTo>
                      <a:pt x="0" y="0"/>
                    </a:moveTo>
                    <a:cubicBezTo>
                      <a:pt x="9" y="14"/>
                      <a:pt x="14" y="26"/>
                      <a:pt x="16" y="33"/>
                    </a:cubicBezTo>
                    <a:cubicBezTo>
                      <a:pt x="35" y="66"/>
                      <a:pt x="50" y="77"/>
                      <a:pt x="13" y="17"/>
                    </a:cubicBezTo>
                    <a:cubicBezTo>
                      <a:pt x="50" y="75"/>
                      <a:pt x="48" y="59"/>
                      <a:pt x="28" y="28"/>
                    </a:cubicBezTo>
                    <a:cubicBezTo>
                      <a:pt x="22" y="25"/>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8" name="Freeform 82"/>
              <p:cNvSpPr>
                <a:spLocks/>
              </p:cNvSpPr>
              <p:nvPr/>
            </p:nvSpPr>
            <p:spPr bwMode="auto">
              <a:xfrm>
                <a:off x="5387975" y="3457575"/>
                <a:ext cx="504825" cy="493713"/>
              </a:xfrm>
              <a:custGeom>
                <a:avLst/>
                <a:gdLst/>
                <a:ahLst/>
                <a:cxnLst>
                  <a:cxn ang="0">
                    <a:pos x="40" y="7"/>
                  </a:cxn>
                  <a:cxn ang="0">
                    <a:pos x="31" y="19"/>
                  </a:cxn>
                  <a:cxn ang="0">
                    <a:pos x="32" y="33"/>
                  </a:cxn>
                  <a:cxn ang="0">
                    <a:pos x="44" y="46"/>
                  </a:cxn>
                  <a:cxn ang="0">
                    <a:pos x="16" y="38"/>
                  </a:cxn>
                  <a:cxn ang="0">
                    <a:pos x="16" y="52"/>
                  </a:cxn>
                  <a:cxn ang="0">
                    <a:pos x="8" y="60"/>
                  </a:cxn>
                  <a:cxn ang="0">
                    <a:pos x="36" y="64"/>
                  </a:cxn>
                  <a:cxn ang="0">
                    <a:pos x="8" y="76"/>
                  </a:cxn>
                  <a:cxn ang="0">
                    <a:pos x="17" y="87"/>
                  </a:cxn>
                  <a:cxn ang="0">
                    <a:pos x="41" y="82"/>
                  </a:cxn>
                  <a:cxn ang="0">
                    <a:pos x="23" y="94"/>
                  </a:cxn>
                  <a:cxn ang="0">
                    <a:pos x="25" y="104"/>
                  </a:cxn>
                  <a:cxn ang="0">
                    <a:pos x="35" y="112"/>
                  </a:cxn>
                  <a:cxn ang="0">
                    <a:pos x="56" y="94"/>
                  </a:cxn>
                  <a:cxn ang="0">
                    <a:pos x="55" y="126"/>
                  </a:cxn>
                  <a:cxn ang="0">
                    <a:pos x="72" y="124"/>
                  </a:cxn>
                  <a:cxn ang="0">
                    <a:pos x="76" y="94"/>
                  </a:cxn>
                  <a:cxn ang="0">
                    <a:pos x="87" y="118"/>
                  </a:cxn>
                  <a:cxn ang="0">
                    <a:pos x="94" y="119"/>
                  </a:cxn>
                  <a:cxn ang="0">
                    <a:pos x="106" y="114"/>
                  </a:cxn>
                  <a:cxn ang="0">
                    <a:pos x="89" y="86"/>
                  </a:cxn>
                  <a:cxn ang="0">
                    <a:pos x="105" y="99"/>
                  </a:cxn>
                  <a:cxn ang="0">
                    <a:pos x="120" y="97"/>
                  </a:cxn>
                  <a:cxn ang="0">
                    <a:pos x="121" y="80"/>
                  </a:cxn>
                  <a:cxn ang="0">
                    <a:pos x="121" y="71"/>
                  </a:cxn>
                  <a:cxn ang="0">
                    <a:pos x="96" y="68"/>
                  </a:cxn>
                  <a:cxn ang="0">
                    <a:pos x="126" y="56"/>
                  </a:cxn>
                  <a:cxn ang="0">
                    <a:pos x="110" y="47"/>
                  </a:cxn>
                  <a:cxn ang="0">
                    <a:pos x="123" y="32"/>
                  </a:cxn>
                  <a:cxn ang="0">
                    <a:pos x="91" y="48"/>
                  </a:cxn>
                  <a:cxn ang="0">
                    <a:pos x="115" y="21"/>
                  </a:cxn>
                  <a:cxn ang="0">
                    <a:pos x="95" y="21"/>
                  </a:cxn>
                  <a:cxn ang="0">
                    <a:pos x="90" y="11"/>
                  </a:cxn>
                  <a:cxn ang="0">
                    <a:pos x="77" y="38"/>
                  </a:cxn>
                  <a:cxn ang="0">
                    <a:pos x="81" y="3"/>
                  </a:cxn>
                  <a:cxn ang="0">
                    <a:pos x="72" y="19"/>
                  </a:cxn>
                  <a:cxn ang="0">
                    <a:pos x="63" y="12"/>
                  </a:cxn>
                  <a:cxn ang="0">
                    <a:pos x="51" y="19"/>
                  </a:cxn>
                  <a:cxn ang="0">
                    <a:pos x="56" y="38"/>
                  </a:cxn>
                </a:cxnLst>
                <a:rect l="0" t="0" r="r" b="b"/>
                <a:pathLst>
                  <a:path w="134" h="131">
                    <a:moveTo>
                      <a:pt x="44" y="9"/>
                    </a:moveTo>
                    <a:cubicBezTo>
                      <a:pt x="41" y="4"/>
                      <a:pt x="40" y="4"/>
                      <a:pt x="40" y="7"/>
                    </a:cubicBezTo>
                    <a:cubicBezTo>
                      <a:pt x="40" y="13"/>
                      <a:pt x="44" y="28"/>
                      <a:pt x="55" y="47"/>
                    </a:cubicBezTo>
                    <a:cubicBezTo>
                      <a:pt x="47" y="33"/>
                      <a:pt x="38" y="24"/>
                      <a:pt x="31" y="19"/>
                    </a:cubicBezTo>
                    <a:cubicBezTo>
                      <a:pt x="28" y="17"/>
                      <a:pt x="25" y="16"/>
                      <a:pt x="23" y="17"/>
                    </a:cubicBezTo>
                    <a:cubicBezTo>
                      <a:pt x="21" y="18"/>
                      <a:pt x="23" y="23"/>
                      <a:pt x="32" y="33"/>
                    </a:cubicBezTo>
                    <a:cubicBezTo>
                      <a:pt x="32" y="33"/>
                      <a:pt x="32" y="34"/>
                      <a:pt x="32" y="34"/>
                    </a:cubicBezTo>
                    <a:cubicBezTo>
                      <a:pt x="35" y="37"/>
                      <a:pt x="39" y="41"/>
                      <a:pt x="44" y="46"/>
                    </a:cubicBezTo>
                    <a:cubicBezTo>
                      <a:pt x="24" y="27"/>
                      <a:pt x="14" y="25"/>
                      <a:pt x="13" y="29"/>
                    </a:cubicBezTo>
                    <a:cubicBezTo>
                      <a:pt x="12" y="31"/>
                      <a:pt x="13" y="34"/>
                      <a:pt x="16" y="38"/>
                    </a:cubicBezTo>
                    <a:cubicBezTo>
                      <a:pt x="21" y="44"/>
                      <a:pt x="30" y="53"/>
                      <a:pt x="45" y="58"/>
                    </a:cubicBezTo>
                    <a:cubicBezTo>
                      <a:pt x="34" y="54"/>
                      <a:pt x="24" y="52"/>
                      <a:pt x="16" y="52"/>
                    </a:cubicBezTo>
                    <a:cubicBezTo>
                      <a:pt x="11" y="52"/>
                      <a:pt x="7" y="52"/>
                      <a:pt x="5" y="53"/>
                    </a:cubicBezTo>
                    <a:cubicBezTo>
                      <a:pt x="0" y="54"/>
                      <a:pt x="0" y="57"/>
                      <a:pt x="8" y="60"/>
                    </a:cubicBezTo>
                    <a:cubicBezTo>
                      <a:pt x="8" y="60"/>
                      <a:pt x="9" y="60"/>
                      <a:pt x="9" y="60"/>
                    </a:cubicBezTo>
                    <a:cubicBezTo>
                      <a:pt x="15" y="62"/>
                      <a:pt x="24" y="64"/>
                      <a:pt x="36" y="64"/>
                    </a:cubicBezTo>
                    <a:cubicBezTo>
                      <a:pt x="14" y="63"/>
                      <a:pt x="4" y="66"/>
                      <a:pt x="2" y="70"/>
                    </a:cubicBezTo>
                    <a:cubicBezTo>
                      <a:pt x="1" y="72"/>
                      <a:pt x="3" y="74"/>
                      <a:pt x="8" y="76"/>
                    </a:cubicBezTo>
                    <a:cubicBezTo>
                      <a:pt x="15" y="79"/>
                      <a:pt x="29" y="80"/>
                      <a:pt x="45" y="74"/>
                    </a:cubicBezTo>
                    <a:cubicBezTo>
                      <a:pt x="33" y="78"/>
                      <a:pt x="23" y="83"/>
                      <a:pt x="17" y="87"/>
                    </a:cubicBezTo>
                    <a:cubicBezTo>
                      <a:pt x="12" y="91"/>
                      <a:pt x="9" y="93"/>
                      <a:pt x="8" y="95"/>
                    </a:cubicBezTo>
                    <a:cubicBezTo>
                      <a:pt x="6" y="99"/>
                      <a:pt x="16" y="97"/>
                      <a:pt x="41" y="82"/>
                    </a:cubicBezTo>
                    <a:cubicBezTo>
                      <a:pt x="33" y="86"/>
                      <a:pt x="27" y="90"/>
                      <a:pt x="23" y="93"/>
                    </a:cubicBezTo>
                    <a:cubicBezTo>
                      <a:pt x="23" y="94"/>
                      <a:pt x="23" y="94"/>
                      <a:pt x="23" y="94"/>
                    </a:cubicBezTo>
                    <a:cubicBezTo>
                      <a:pt x="13" y="101"/>
                      <a:pt x="12" y="106"/>
                      <a:pt x="15" y="106"/>
                    </a:cubicBezTo>
                    <a:cubicBezTo>
                      <a:pt x="17" y="107"/>
                      <a:pt x="21" y="106"/>
                      <a:pt x="25" y="104"/>
                    </a:cubicBezTo>
                    <a:cubicBezTo>
                      <a:pt x="32" y="100"/>
                      <a:pt x="42" y="93"/>
                      <a:pt x="51" y="83"/>
                    </a:cubicBezTo>
                    <a:cubicBezTo>
                      <a:pt x="42" y="94"/>
                      <a:pt x="37" y="104"/>
                      <a:pt x="35" y="112"/>
                    </a:cubicBezTo>
                    <a:cubicBezTo>
                      <a:pt x="34" y="116"/>
                      <a:pt x="34" y="120"/>
                      <a:pt x="35" y="122"/>
                    </a:cubicBezTo>
                    <a:cubicBezTo>
                      <a:pt x="37" y="128"/>
                      <a:pt x="46" y="123"/>
                      <a:pt x="56" y="94"/>
                    </a:cubicBezTo>
                    <a:cubicBezTo>
                      <a:pt x="48" y="116"/>
                      <a:pt x="47" y="127"/>
                      <a:pt x="50" y="129"/>
                    </a:cubicBezTo>
                    <a:cubicBezTo>
                      <a:pt x="51" y="131"/>
                      <a:pt x="53" y="129"/>
                      <a:pt x="55" y="126"/>
                    </a:cubicBezTo>
                    <a:cubicBezTo>
                      <a:pt x="60" y="120"/>
                      <a:pt x="64" y="106"/>
                      <a:pt x="65" y="89"/>
                    </a:cubicBezTo>
                    <a:cubicBezTo>
                      <a:pt x="64" y="105"/>
                      <a:pt x="68" y="117"/>
                      <a:pt x="72" y="124"/>
                    </a:cubicBezTo>
                    <a:cubicBezTo>
                      <a:pt x="75" y="128"/>
                      <a:pt x="78" y="130"/>
                      <a:pt x="80" y="130"/>
                    </a:cubicBezTo>
                    <a:cubicBezTo>
                      <a:pt x="84" y="130"/>
                      <a:pt x="86" y="119"/>
                      <a:pt x="76" y="94"/>
                    </a:cubicBezTo>
                    <a:cubicBezTo>
                      <a:pt x="80" y="105"/>
                      <a:pt x="83" y="112"/>
                      <a:pt x="86" y="117"/>
                    </a:cubicBezTo>
                    <a:cubicBezTo>
                      <a:pt x="86" y="117"/>
                      <a:pt x="86" y="118"/>
                      <a:pt x="87" y="118"/>
                    </a:cubicBezTo>
                    <a:cubicBezTo>
                      <a:pt x="90" y="124"/>
                      <a:pt x="92" y="127"/>
                      <a:pt x="93" y="127"/>
                    </a:cubicBezTo>
                    <a:cubicBezTo>
                      <a:pt x="94" y="127"/>
                      <a:pt x="95" y="124"/>
                      <a:pt x="94" y="119"/>
                    </a:cubicBezTo>
                    <a:cubicBezTo>
                      <a:pt x="92" y="112"/>
                      <a:pt x="87" y="100"/>
                      <a:pt x="78" y="86"/>
                    </a:cubicBezTo>
                    <a:cubicBezTo>
                      <a:pt x="88" y="102"/>
                      <a:pt x="100" y="111"/>
                      <a:pt x="106" y="114"/>
                    </a:cubicBezTo>
                    <a:cubicBezTo>
                      <a:pt x="109" y="116"/>
                      <a:pt x="111" y="116"/>
                      <a:pt x="111" y="114"/>
                    </a:cubicBezTo>
                    <a:cubicBezTo>
                      <a:pt x="112" y="110"/>
                      <a:pt x="105" y="101"/>
                      <a:pt x="89" y="86"/>
                    </a:cubicBezTo>
                    <a:cubicBezTo>
                      <a:pt x="95" y="92"/>
                      <a:pt x="101" y="96"/>
                      <a:pt x="105" y="99"/>
                    </a:cubicBezTo>
                    <a:cubicBezTo>
                      <a:pt x="105" y="99"/>
                      <a:pt x="105" y="99"/>
                      <a:pt x="105" y="99"/>
                    </a:cubicBezTo>
                    <a:cubicBezTo>
                      <a:pt x="113" y="104"/>
                      <a:pt x="118" y="105"/>
                      <a:pt x="120" y="104"/>
                    </a:cubicBezTo>
                    <a:cubicBezTo>
                      <a:pt x="122" y="103"/>
                      <a:pt x="122" y="100"/>
                      <a:pt x="120" y="97"/>
                    </a:cubicBezTo>
                    <a:cubicBezTo>
                      <a:pt x="116" y="90"/>
                      <a:pt x="106" y="80"/>
                      <a:pt x="88" y="74"/>
                    </a:cubicBezTo>
                    <a:cubicBezTo>
                      <a:pt x="101" y="79"/>
                      <a:pt x="113" y="80"/>
                      <a:pt x="121" y="80"/>
                    </a:cubicBezTo>
                    <a:cubicBezTo>
                      <a:pt x="125" y="80"/>
                      <a:pt x="128" y="79"/>
                      <a:pt x="130" y="78"/>
                    </a:cubicBezTo>
                    <a:cubicBezTo>
                      <a:pt x="134" y="76"/>
                      <a:pt x="132" y="73"/>
                      <a:pt x="121" y="71"/>
                    </a:cubicBezTo>
                    <a:cubicBezTo>
                      <a:pt x="121" y="71"/>
                      <a:pt x="120" y="71"/>
                      <a:pt x="120" y="71"/>
                    </a:cubicBezTo>
                    <a:cubicBezTo>
                      <a:pt x="114" y="69"/>
                      <a:pt x="107" y="68"/>
                      <a:pt x="96" y="68"/>
                    </a:cubicBezTo>
                    <a:cubicBezTo>
                      <a:pt x="120" y="69"/>
                      <a:pt x="131" y="65"/>
                      <a:pt x="132" y="62"/>
                    </a:cubicBezTo>
                    <a:cubicBezTo>
                      <a:pt x="132" y="59"/>
                      <a:pt x="130" y="57"/>
                      <a:pt x="126" y="56"/>
                    </a:cubicBezTo>
                    <a:cubicBezTo>
                      <a:pt x="118" y="53"/>
                      <a:pt x="104" y="53"/>
                      <a:pt x="88" y="59"/>
                    </a:cubicBezTo>
                    <a:cubicBezTo>
                      <a:pt x="97" y="55"/>
                      <a:pt x="104" y="51"/>
                      <a:pt x="110" y="47"/>
                    </a:cubicBezTo>
                    <a:cubicBezTo>
                      <a:pt x="112" y="46"/>
                      <a:pt x="114" y="45"/>
                      <a:pt x="116" y="43"/>
                    </a:cubicBezTo>
                    <a:cubicBezTo>
                      <a:pt x="123" y="38"/>
                      <a:pt x="125" y="33"/>
                      <a:pt x="123" y="32"/>
                    </a:cubicBezTo>
                    <a:cubicBezTo>
                      <a:pt x="123" y="32"/>
                      <a:pt x="122" y="32"/>
                      <a:pt x="122" y="32"/>
                    </a:cubicBezTo>
                    <a:cubicBezTo>
                      <a:pt x="118" y="31"/>
                      <a:pt x="108" y="35"/>
                      <a:pt x="91" y="48"/>
                    </a:cubicBezTo>
                    <a:cubicBezTo>
                      <a:pt x="100" y="42"/>
                      <a:pt x="106" y="36"/>
                      <a:pt x="110" y="32"/>
                    </a:cubicBezTo>
                    <a:cubicBezTo>
                      <a:pt x="116" y="26"/>
                      <a:pt x="117" y="22"/>
                      <a:pt x="115" y="21"/>
                    </a:cubicBezTo>
                    <a:cubicBezTo>
                      <a:pt x="111" y="20"/>
                      <a:pt x="95" y="28"/>
                      <a:pt x="80" y="48"/>
                    </a:cubicBezTo>
                    <a:cubicBezTo>
                      <a:pt x="88" y="38"/>
                      <a:pt x="93" y="28"/>
                      <a:pt x="95" y="21"/>
                    </a:cubicBezTo>
                    <a:cubicBezTo>
                      <a:pt x="96" y="16"/>
                      <a:pt x="97" y="13"/>
                      <a:pt x="97" y="10"/>
                    </a:cubicBezTo>
                    <a:cubicBezTo>
                      <a:pt x="97" y="6"/>
                      <a:pt x="94" y="5"/>
                      <a:pt x="90" y="11"/>
                    </a:cubicBezTo>
                    <a:cubicBezTo>
                      <a:pt x="90" y="11"/>
                      <a:pt x="89" y="11"/>
                      <a:pt x="89" y="12"/>
                    </a:cubicBezTo>
                    <a:cubicBezTo>
                      <a:pt x="86" y="16"/>
                      <a:pt x="82" y="25"/>
                      <a:pt x="77" y="38"/>
                    </a:cubicBezTo>
                    <a:cubicBezTo>
                      <a:pt x="83" y="21"/>
                      <a:pt x="85" y="10"/>
                      <a:pt x="85" y="5"/>
                    </a:cubicBezTo>
                    <a:cubicBezTo>
                      <a:pt x="84" y="2"/>
                      <a:pt x="83" y="1"/>
                      <a:pt x="81" y="3"/>
                    </a:cubicBezTo>
                    <a:cubicBezTo>
                      <a:pt x="78" y="5"/>
                      <a:pt x="75" y="11"/>
                      <a:pt x="72" y="18"/>
                    </a:cubicBezTo>
                    <a:cubicBezTo>
                      <a:pt x="72" y="19"/>
                      <a:pt x="72" y="19"/>
                      <a:pt x="72" y="19"/>
                    </a:cubicBezTo>
                    <a:cubicBezTo>
                      <a:pt x="70" y="25"/>
                      <a:pt x="68" y="34"/>
                      <a:pt x="68" y="44"/>
                    </a:cubicBezTo>
                    <a:cubicBezTo>
                      <a:pt x="69" y="30"/>
                      <a:pt x="66" y="20"/>
                      <a:pt x="63" y="12"/>
                    </a:cubicBezTo>
                    <a:cubicBezTo>
                      <a:pt x="61" y="7"/>
                      <a:pt x="59" y="4"/>
                      <a:pt x="56" y="3"/>
                    </a:cubicBezTo>
                    <a:cubicBezTo>
                      <a:pt x="52" y="0"/>
                      <a:pt x="48" y="4"/>
                      <a:pt x="51" y="19"/>
                    </a:cubicBezTo>
                    <a:cubicBezTo>
                      <a:pt x="51" y="19"/>
                      <a:pt x="51" y="19"/>
                      <a:pt x="51" y="19"/>
                    </a:cubicBezTo>
                    <a:cubicBezTo>
                      <a:pt x="52" y="24"/>
                      <a:pt x="54" y="30"/>
                      <a:pt x="56" y="38"/>
                    </a:cubicBezTo>
                    <a:cubicBezTo>
                      <a:pt x="51" y="23"/>
                      <a:pt x="47" y="14"/>
                      <a:pt x="44" y="9"/>
                    </a:cubicBezTo>
                    <a:close/>
                  </a:path>
                </a:pathLst>
              </a:custGeom>
              <a:grp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sz="1800" kern="1200">
                  <a:solidFill>
                    <a:schemeClr val="tx1"/>
                  </a:solidFill>
                  <a:latin typeface="+mn-lt"/>
                  <a:ea typeface="+mn-ea"/>
                  <a:cs typeface="+mn-cs"/>
                </a:endParaRPr>
              </a:p>
            </p:txBody>
          </p:sp>
        </p:grpSp>
        <p:sp>
          <p:nvSpPr>
            <p:cNvPr id="304" name="Freeform 83"/>
            <p:cNvSpPr>
              <a:spLocks/>
            </p:cNvSpPr>
            <p:nvPr/>
          </p:nvSpPr>
          <p:spPr bwMode="auto">
            <a:xfrm rot="1639090">
              <a:off x="8277894" y="1349267"/>
              <a:ext cx="208610" cy="197210"/>
            </a:xfrm>
            <a:custGeom>
              <a:avLst/>
              <a:gdLst/>
              <a:ahLst/>
              <a:cxnLst>
                <a:cxn ang="0">
                  <a:pos x="24" y="13"/>
                </a:cxn>
                <a:cxn ang="0">
                  <a:pos x="14" y="10"/>
                </a:cxn>
                <a:cxn ang="0">
                  <a:pos x="15" y="20"/>
                </a:cxn>
                <a:cxn ang="0">
                  <a:pos x="4" y="21"/>
                </a:cxn>
                <a:cxn ang="0">
                  <a:pos x="9" y="30"/>
                </a:cxn>
                <a:cxn ang="0">
                  <a:pos x="0" y="35"/>
                </a:cxn>
                <a:cxn ang="0">
                  <a:pos x="8" y="41"/>
                </a:cxn>
                <a:cxn ang="0">
                  <a:pos x="2" y="50"/>
                </a:cxn>
                <a:cxn ang="0">
                  <a:pos x="12" y="52"/>
                </a:cxn>
                <a:cxn ang="0">
                  <a:pos x="10" y="62"/>
                </a:cxn>
                <a:cxn ang="0">
                  <a:pos x="20" y="60"/>
                </a:cxn>
                <a:cxn ang="0">
                  <a:pos x="22" y="70"/>
                </a:cxn>
                <a:cxn ang="0">
                  <a:pos x="31" y="64"/>
                </a:cxn>
                <a:cxn ang="0">
                  <a:pos x="36" y="73"/>
                </a:cxn>
                <a:cxn ang="0">
                  <a:pos x="42" y="64"/>
                </a:cxn>
                <a:cxn ang="0">
                  <a:pos x="51" y="71"/>
                </a:cxn>
                <a:cxn ang="0">
                  <a:pos x="53" y="60"/>
                </a:cxn>
                <a:cxn ang="0">
                  <a:pos x="63" y="64"/>
                </a:cxn>
                <a:cxn ang="0">
                  <a:pos x="62" y="53"/>
                </a:cxn>
                <a:cxn ang="0">
                  <a:pos x="73" y="52"/>
                </a:cxn>
                <a:cxn ang="0">
                  <a:pos x="68" y="43"/>
                </a:cxn>
                <a:cxn ang="0">
                  <a:pos x="77" y="38"/>
                </a:cxn>
                <a:cxn ang="0">
                  <a:pos x="69" y="32"/>
                </a:cxn>
                <a:cxn ang="0">
                  <a:pos x="75" y="23"/>
                </a:cxn>
                <a:cxn ang="0">
                  <a:pos x="65" y="21"/>
                </a:cxn>
                <a:cxn ang="0">
                  <a:pos x="67" y="11"/>
                </a:cxn>
                <a:cxn ang="0">
                  <a:pos x="57" y="13"/>
                </a:cxn>
                <a:cxn ang="0">
                  <a:pos x="55" y="3"/>
                </a:cxn>
                <a:cxn ang="0">
                  <a:pos x="46" y="9"/>
                </a:cxn>
                <a:cxn ang="0">
                  <a:pos x="41" y="0"/>
                </a:cxn>
                <a:cxn ang="0">
                  <a:pos x="35" y="9"/>
                </a:cxn>
                <a:cxn ang="0">
                  <a:pos x="26" y="2"/>
                </a:cxn>
                <a:cxn ang="0">
                  <a:pos x="24" y="13"/>
                </a:cxn>
              </a:cxnLst>
              <a:rect l="0" t="0" r="r" b="b"/>
              <a:pathLst>
                <a:path w="77" h="73">
                  <a:moveTo>
                    <a:pt x="24" y="13"/>
                  </a:moveTo>
                  <a:cubicBezTo>
                    <a:pt x="22" y="14"/>
                    <a:pt x="15" y="8"/>
                    <a:pt x="14" y="10"/>
                  </a:cubicBezTo>
                  <a:cubicBezTo>
                    <a:pt x="12" y="11"/>
                    <a:pt x="16" y="19"/>
                    <a:pt x="15" y="20"/>
                  </a:cubicBezTo>
                  <a:cubicBezTo>
                    <a:pt x="14" y="22"/>
                    <a:pt x="5" y="19"/>
                    <a:pt x="4" y="21"/>
                  </a:cubicBezTo>
                  <a:cubicBezTo>
                    <a:pt x="3" y="23"/>
                    <a:pt x="10" y="28"/>
                    <a:pt x="9" y="30"/>
                  </a:cubicBezTo>
                  <a:cubicBezTo>
                    <a:pt x="9" y="32"/>
                    <a:pt x="0" y="33"/>
                    <a:pt x="0" y="35"/>
                  </a:cubicBezTo>
                  <a:cubicBezTo>
                    <a:pt x="0" y="37"/>
                    <a:pt x="8" y="39"/>
                    <a:pt x="8" y="41"/>
                  </a:cubicBezTo>
                  <a:cubicBezTo>
                    <a:pt x="9" y="44"/>
                    <a:pt x="1" y="48"/>
                    <a:pt x="2" y="50"/>
                  </a:cubicBezTo>
                  <a:cubicBezTo>
                    <a:pt x="3" y="52"/>
                    <a:pt x="11" y="50"/>
                    <a:pt x="12" y="52"/>
                  </a:cubicBezTo>
                  <a:cubicBezTo>
                    <a:pt x="13" y="54"/>
                    <a:pt x="8" y="61"/>
                    <a:pt x="10" y="62"/>
                  </a:cubicBezTo>
                  <a:cubicBezTo>
                    <a:pt x="11" y="64"/>
                    <a:pt x="18" y="59"/>
                    <a:pt x="20" y="60"/>
                  </a:cubicBezTo>
                  <a:cubicBezTo>
                    <a:pt x="22" y="61"/>
                    <a:pt x="20" y="70"/>
                    <a:pt x="22" y="70"/>
                  </a:cubicBezTo>
                  <a:cubicBezTo>
                    <a:pt x="24" y="71"/>
                    <a:pt x="29" y="64"/>
                    <a:pt x="31" y="64"/>
                  </a:cubicBezTo>
                  <a:cubicBezTo>
                    <a:pt x="33" y="65"/>
                    <a:pt x="34" y="73"/>
                    <a:pt x="36" y="73"/>
                  </a:cubicBezTo>
                  <a:cubicBezTo>
                    <a:pt x="39" y="73"/>
                    <a:pt x="40" y="65"/>
                    <a:pt x="42" y="64"/>
                  </a:cubicBezTo>
                  <a:cubicBezTo>
                    <a:pt x="44" y="64"/>
                    <a:pt x="49" y="72"/>
                    <a:pt x="51" y="71"/>
                  </a:cubicBezTo>
                  <a:cubicBezTo>
                    <a:pt x="53" y="70"/>
                    <a:pt x="51" y="62"/>
                    <a:pt x="53" y="60"/>
                  </a:cubicBezTo>
                  <a:cubicBezTo>
                    <a:pt x="55" y="59"/>
                    <a:pt x="62" y="65"/>
                    <a:pt x="63" y="64"/>
                  </a:cubicBezTo>
                  <a:cubicBezTo>
                    <a:pt x="65" y="62"/>
                    <a:pt x="61" y="55"/>
                    <a:pt x="62" y="53"/>
                  </a:cubicBezTo>
                  <a:cubicBezTo>
                    <a:pt x="64" y="51"/>
                    <a:pt x="72" y="54"/>
                    <a:pt x="73" y="52"/>
                  </a:cubicBezTo>
                  <a:cubicBezTo>
                    <a:pt x="74" y="50"/>
                    <a:pt x="67" y="45"/>
                    <a:pt x="68" y="43"/>
                  </a:cubicBezTo>
                  <a:cubicBezTo>
                    <a:pt x="68" y="41"/>
                    <a:pt x="77" y="40"/>
                    <a:pt x="77" y="38"/>
                  </a:cubicBezTo>
                  <a:cubicBezTo>
                    <a:pt x="77" y="36"/>
                    <a:pt x="69" y="34"/>
                    <a:pt x="69" y="32"/>
                  </a:cubicBezTo>
                  <a:cubicBezTo>
                    <a:pt x="68" y="30"/>
                    <a:pt x="76" y="26"/>
                    <a:pt x="75" y="23"/>
                  </a:cubicBezTo>
                  <a:cubicBezTo>
                    <a:pt x="74" y="21"/>
                    <a:pt x="66" y="23"/>
                    <a:pt x="65" y="21"/>
                  </a:cubicBezTo>
                  <a:cubicBezTo>
                    <a:pt x="64" y="19"/>
                    <a:pt x="69" y="12"/>
                    <a:pt x="67" y="11"/>
                  </a:cubicBezTo>
                  <a:cubicBezTo>
                    <a:pt x="66" y="9"/>
                    <a:pt x="59" y="14"/>
                    <a:pt x="57" y="13"/>
                  </a:cubicBezTo>
                  <a:cubicBezTo>
                    <a:pt x="55" y="12"/>
                    <a:pt x="57" y="4"/>
                    <a:pt x="55" y="3"/>
                  </a:cubicBezTo>
                  <a:cubicBezTo>
                    <a:pt x="53" y="2"/>
                    <a:pt x="49" y="9"/>
                    <a:pt x="46" y="9"/>
                  </a:cubicBezTo>
                  <a:cubicBezTo>
                    <a:pt x="44" y="9"/>
                    <a:pt x="43" y="0"/>
                    <a:pt x="41" y="0"/>
                  </a:cubicBezTo>
                  <a:cubicBezTo>
                    <a:pt x="38" y="0"/>
                    <a:pt x="37" y="8"/>
                    <a:pt x="35" y="9"/>
                  </a:cubicBezTo>
                  <a:cubicBezTo>
                    <a:pt x="33" y="9"/>
                    <a:pt x="28" y="2"/>
                    <a:pt x="26" y="2"/>
                  </a:cubicBezTo>
                  <a:cubicBezTo>
                    <a:pt x="24" y="3"/>
                    <a:pt x="26" y="12"/>
                    <a:pt x="24" y="13"/>
                  </a:cubicBezTo>
                  <a:close/>
                </a:path>
              </a:pathLst>
            </a:custGeom>
            <a:solidFill>
              <a:schemeClr val="tx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sz="1800" kern="1200">
                <a:solidFill>
                  <a:schemeClr val="tx1"/>
                </a:solidFill>
                <a:latin typeface="+mn-lt"/>
                <a:ea typeface="+mn-ea"/>
                <a:cs typeface="+mn-cs"/>
              </a:endParaRPr>
            </a:p>
          </p:txBody>
        </p:sp>
        <p:sp>
          <p:nvSpPr>
            <p:cNvPr id="305" name="Freeform 84"/>
            <p:cNvSpPr>
              <a:spLocks/>
            </p:cNvSpPr>
            <p:nvPr/>
          </p:nvSpPr>
          <p:spPr bwMode="auto">
            <a:xfrm rot="1639090">
              <a:off x="8162861" y="2249348"/>
              <a:ext cx="53578" cy="116275"/>
            </a:xfrm>
            <a:custGeom>
              <a:avLst/>
              <a:gdLst/>
              <a:ahLst/>
              <a:cxnLst>
                <a:cxn ang="0">
                  <a:pos x="4" y="0"/>
                </a:cxn>
                <a:cxn ang="0">
                  <a:pos x="9" y="10"/>
                </a:cxn>
                <a:cxn ang="0">
                  <a:pos x="0" y="14"/>
                </a:cxn>
                <a:cxn ang="0">
                  <a:pos x="8" y="21"/>
                </a:cxn>
                <a:cxn ang="0">
                  <a:pos x="2" y="29"/>
                </a:cxn>
                <a:cxn ang="0">
                  <a:pos x="12" y="31"/>
                </a:cxn>
                <a:cxn ang="0">
                  <a:pos x="10" y="42"/>
                </a:cxn>
                <a:cxn ang="0">
                  <a:pos x="20" y="39"/>
                </a:cxn>
                <a:cxn ang="0">
                  <a:pos x="20" y="40"/>
                </a:cxn>
                <a:cxn ang="0">
                  <a:pos x="12" y="6"/>
                </a:cxn>
                <a:cxn ang="0">
                  <a:pos x="7" y="0"/>
                </a:cxn>
                <a:cxn ang="0">
                  <a:pos x="4" y="0"/>
                </a:cxn>
              </a:cxnLst>
              <a:rect l="0" t="0" r="r" b="b"/>
              <a:pathLst>
                <a:path w="20" h="43">
                  <a:moveTo>
                    <a:pt x="4" y="0"/>
                  </a:moveTo>
                  <a:cubicBezTo>
                    <a:pt x="3" y="2"/>
                    <a:pt x="10" y="8"/>
                    <a:pt x="9" y="10"/>
                  </a:cubicBezTo>
                  <a:cubicBezTo>
                    <a:pt x="9" y="12"/>
                    <a:pt x="0" y="12"/>
                    <a:pt x="0" y="14"/>
                  </a:cubicBezTo>
                  <a:cubicBezTo>
                    <a:pt x="0" y="17"/>
                    <a:pt x="8" y="19"/>
                    <a:pt x="8" y="21"/>
                  </a:cubicBezTo>
                  <a:cubicBezTo>
                    <a:pt x="9" y="23"/>
                    <a:pt x="1" y="27"/>
                    <a:pt x="2" y="29"/>
                  </a:cubicBezTo>
                  <a:cubicBezTo>
                    <a:pt x="2" y="31"/>
                    <a:pt x="11" y="30"/>
                    <a:pt x="12" y="31"/>
                  </a:cubicBezTo>
                  <a:cubicBezTo>
                    <a:pt x="13" y="33"/>
                    <a:pt x="8" y="40"/>
                    <a:pt x="10" y="42"/>
                  </a:cubicBezTo>
                  <a:cubicBezTo>
                    <a:pt x="11" y="43"/>
                    <a:pt x="18" y="38"/>
                    <a:pt x="20" y="39"/>
                  </a:cubicBezTo>
                  <a:cubicBezTo>
                    <a:pt x="20" y="39"/>
                    <a:pt x="20" y="40"/>
                    <a:pt x="20" y="40"/>
                  </a:cubicBezTo>
                  <a:cubicBezTo>
                    <a:pt x="17" y="21"/>
                    <a:pt x="12" y="6"/>
                    <a:pt x="12" y="6"/>
                  </a:cubicBezTo>
                  <a:cubicBezTo>
                    <a:pt x="10" y="4"/>
                    <a:pt x="8" y="2"/>
                    <a:pt x="7" y="0"/>
                  </a:cubicBezTo>
                  <a:cubicBezTo>
                    <a:pt x="6" y="0"/>
                    <a:pt x="5" y="0"/>
                    <a:pt x="4" y="0"/>
                  </a:cubicBezTo>
                  <a:close/>
                </a:path>
              </a:pathLst>
            </a:custGeom>
            <a:solidFill>
              <a:schemeClr val="accent3"/>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6" name="Freeform 85"/>
            <p:cNvSpPr>
              <a:spLocks/>
            </p:cNvSpPr>
            <p:nvPr/>
          </p:nvSpPr>
          <p:spPr bwMode="auto">
            <a:xfrm rot="1639090">
              <a:off x="8183239" y="2379385"/>
              <a:ext cx="1140" cy="7980"/>
            </a:xfrm>
            <a:custGeom>
              <a:avLst/>
              <a:gdLst/>
              <a:ahLst/>
              <a:cxnLst>
                <a:cxn ang="0">
                  <a:pos x="0" y="0"/>
                </a:cxn>
                <a:cxn ang="0">
                  <a:pos x="0" y="3"/>
                </a:cxn>
                <a:cxn ang="0">
                  <a:pos x="0" y="0"/>
                </a:cxn>
              </a:cxnLst>
              <a:rect l="0" t="0" r="r" b="b"/>
              <a:pathLst>
                <a:path h="3">
                  <a:moveTo>
                    <a:pt x="0" y="0"/>
                  </a:moveTo>
                  <a:cubicBezTo>
                    <a:pt x="0" y="1"/>
                    <a:pt x="0" y="2"/>
                    <a:pt x="0" y="3"/>
                  </a:cubicBezTo>
                  <a:cubicBezTo>
                    <a:pt x="0" y="2"/>
                    <a:pt x="0" y="1"/>
                    <a:pt x="0" y="0"/>
                  </a:cubicBezTo>
                  <a:close/>
                </a:path>
              </a:pathLst>
            </a:custGeom>
            <a:solidFill>
              <a:srgbClr val="F5EB1E"/>
            </a:solidFill>
            <a:ln w="3" cap="flat">
              <a:solidFill>
                <a:srgbClr val="0D0D09"/>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3" name="Group 69"/>
            <p:cNvGrpSpPr/>
            <p:nvPr/>
          </p:nvGrpSpPr>
          <p:grpSpPr>
            <a:xfrm rot="1639090">
              <a:off x="8545294" y="1385194"/>
              <a:ext cx="197210" cy="373902"/>
              <a:chOff x="7513638" y="568325"/>
              <a:chExt cx="274637" cy="520701"/>
            </a:xfrm>
          </p:grpSpPr>
          <p:sp>
            <p:nvSpPr>
              <p:cNvPr id="535" name="Freeform 86"/>
              <p:cNvSpPr>
                <a:spLocks/>
              </p:cNvSpPr>
              <p:nvPr/>
            </p:nvSpPr>
            <p:spPr bwMode="auto">
              <a:xfrm>
                <a:off x="7596188" y="900113"/>
                <a:ext cx="134938" cy="161925"/>
              </a:xfrm>
              <a:custGeom>
                <a:avLst/>
                <a:gdLst/>
                <a:ahLst/>
                <a:cxnLst>
                  <a:cxn ang="0">
                    <a:pos x="4" y="40"/>
                  </a:cxn>
                  <a:cxn ang="0">
                    <a:pos x="26" y="20"/>
                  </a:cxn>
                  <a:cxn ang="0">
                    <a:pos x="27" y="19"/>
                  </a:cxn>
                  <a:cxn ang="0">
                    <a:pos x="36" y="0"/>
                  </a:cxn>
                  <a:cxn ang="0">
                    <a:pos x="31" y="3"/>
                  </a:cxn>
                  <a:cxn ang="0">
                    <a:pos x="4" y="40"/>
                  </a:cxn>
                </a:cxnLst>
                <a:rect l="0" t="0" r="r" b="b"/>
                <a:pathLst>
                  <a:path w="36" h="43">
                    <a:moveTo>
                      <a:pt x="4" y="40"/>
                    </a:moveTo>
                    <a:cubicBezTo>
                      <a:pt x="6" y="43"/>
                      <a:pt x="16" y="31"/>
                      <a:pt x="26" y="20"/>
                    </a:cubicBezTo>
                    <a:cubicBezTo>
                      <a:pt x="27" y="19"/>
                      <a:pt x="27" y="19"/>
                      <a:pt x="27" y="19"/>
                    </a:cubicBezTo>
                    <a:cubicBezTo>
                      <a:pt x="27" y="19"/>
                      <a:pt x="30" y="11"/>
                      <a:pt x="36" y="0"/>
                    </a:cubicBezTo>
                    <a:cubicBezTo>
                      <a:pt x="34" y="1"/>
                      <a:pt x="33" y="2"/>
                      <a:pt x="31" y="3"/>
                    </a:cubicBezTo>
                    <a:cubicBezTo>
                      <a:pt x="19" y="17"/>
                      <a:pt x="0" y="37"/>
                      <a:pt x="4" y="4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6" name="Freeform 87"/>
              <p:cNvSpPr>
                <a:spLocks/>
              </p:cNvSpPr>
              <p:nvPr/>
            </p:nvSpPr>
            <p:spPr bwMode="auto">
              <a:xfrm>
                <a:off x="7513638" y="776288"/>
                <a:ext cx="206375" cy="60325"/>
              </a:xfrm>
              <a:custGeom>
                <a:avLst/>
                <a:gdLst/>
                <a:ahLst/>
                <a:cxnLst>
                  <a:cxn ang="0">
                    <a:pos x="44" y="8"/>
                  </a:cxn>
                  <a:cxn ang="0">
                    <a:pos x="1" y="5"/>
                  </a:cxn>
                  <a:cxn ang="0">
                    <a:pos x="43" y="16"/>
                  </a:cxn>
                  <a:cxn ang="0">
                    <a:pos x="55" y="14"/>
                  </a:cxn>
                  <a:cxn ang="0">
                    <a:pos x="44" y="8"/>
                  </a:cxn>
                </a:cxnLst>
                <a:rect l="0" t="0" r="r" b="b"/>
                <a:pathLst>
                  <a:path w="55" h="16">
                    <a:moveTo>
                      <a:pt x="44" y="8"/>
                    </a:moveTo>
                    <a:cubicBezTo>
                      <a:pt x="26" y="5"/>
                      <a:pt x="2" y="0"/>
                      <a:pt x="1" y="5"/>
                    </a:cubicBezTo>
                    <a:cubicBezTo>
                      <a:pt x="0" y="10"/>
                      <a:pt x="25" y="12"/>
                      <a:pt x="43" y="16"/>
                    </a:cubicBezTo>
                    <a:cubicBezTo>
                      <a:pt x="48" y="15"/>
                      <a:pt x="52" y="15"/>
                      <a:pt x="55" y="14"/>
                    </a:cubicBezTo>
                    <a:cubicBezTo>
                      <a:pt x="52" y="12"/>
                      <a:pt x="49" y="10"/>
                      <a:pt x="44" y="8"/>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7" name="Freeform 88"/>
              <p:cNvSpPr>
                <a:spLocks/>
              </p:cNvSpPr>
              <p:nvPr/>
            </p:nvSpPr>
            <p:spPr bwMode="auto">
              <a:xfrm>
                <a:off x="7675563" y="573088"/>
                <a:ext cx="90488" cy="206375"/>
              </a:xfrm>
              <a:custGeom>
                <a:avLst/>
                <a:gdLst/>
                <a:ahLst/>
                <a:cxnLst>
                  <a:cxn ang="0">
                    <a:pos x="23" y="42"/>
                  </a:cxn>
                  <a:cxn ang="0">
                    <a:pos x="5" y="2"/>
                  </a:cxn>
                  <a:cxn ang="0">
                    <a:pos x="17" y="47"/>
                  </a:cxn>
                  <a:cxn ang="0">
                    <a:pos x="23" y="55"/>
                  </a:cxn>
                  <a:cxn ang="0">
                    <a:pos x="23" y="42"/>
                  </a:cxn>
                </a:cxnLst>
                <a:rect l="0" t="0" r="r" b="b"/>
                <a:pathLst>
                  <a:path w="24" h="55">
                    <a:moveTo>
                      <a:pt x="23" y="42"/>
                    </a:moveTo>
                    <a:cubicBezTo>
                      <a:pt x="17" y="25"/>
                      <a:pt x="10" y="0"/>
                      <a:pt x="5" y="2"/>
                    </a:cubicBezTo>
                    <a:cubicBezTo>
                      <a:pt x="0" y="4"/>
                      <a:pt x="11" y="29"/>
                      <a:pt x="17" y="47"/>
                    </a:cubicBezTo>
                    <a:cubicBezTo>
                      <a:pt x="19" y="50"/>
                      <a:pt x="21" y="53"/>
                      <a:pt x="23" y="55"/>
                    </a:cubicBezTo>
                    <a:cubicBezTo>
                      <a:pt x="24" y="51"/>
                      <a:pt x="23" y="47"/>
                      <a:pt x="23" y="4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8" name="Freeform 89"/>
              <p:cNvSpPr>
                <a:spLocks/>
              </p:cNvSpPr>
              <p:nvPr/>
            </p:nvSpPr>
            <p:spPr bwMode="auto">
              <a:xfrm>
                <a:off x="7708900" y="708025"/>
                <a:ext cx="11113" cy="11113"/>
              </a:xfrm>
              <a:custGeom>
                <a:avLst/>
                <a:gdLst/>
                <a:ahLst/>
                <a:cxnLst>
                  <a:cxn ang="0">
                    <a:pos x="0" y="0"/>
                  </a:cxn>
                  <a:cxn ang="0">
                    <a:pos x="3" y="3"/>
                  </a:cxn>
                  <a:cxn ang="0">
                    <a:pos x="0" y="0"/>
                  </a:cxn>
                </a:cxnLst>
                <a:rect l="0" t="0" r="r" b="b"/>
                <a:pathLst>
                  <a:path w="3" h="3">
                    <a:moveTo>
                      <a:pt x="0" y="0"/>
                    </a:moveTo>
                    <a:cubicBezTo>
                      <a:pt x="1" y="1"/>
                      <a:pt x="2" y="2"/>
                      <a:pt x="3" y="3"/>
                    </a:cubicBezTo>
                    <a:cubicBezTo>
                      <a:pt x="2" y="2"/>
                      <a:pt x="1" y="1"/>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9" name="Freeform 90"/>
              <p:cNvSpPr>
                <a:spLocks/>
              </p:cNvSpPr>
              <p:nvPr/>
            </p:nvSpPr>
            <p:spPr bwMode="auto">
              <a:xfrm>
                <a:off x="7629525" y="606425"/>
                <a:ext cx="79375" cy="98425"/>
              </a:xfrm>
              <a:custGeom>
                <a:avLst/>
                <a:gdLst/>
                <a:ahLst/>
                <a:cxnLst>
                  <a:cxn ang="0">
                    <a:pos x="21" y="26"/>
                  </a:cxn>
                  <a:cxn ang="0">
                    <a:pos x="0" y="2"/>
                  </a:cxn>
                  <a:cxn ang="0">
                    <a:pos x="21" y="26"/>
                  </a:cxn>
                </a:cxnLst>
                <a:rect l="0" t="0" r="r" b="b"/>
                <a:pathLst>
                  <a:path w="21" h="26">
                    <a:moveTo>
                      <a:pt x="21" y="26"/>
                    </a:moveTo>
                    <a:cubicBezTo>
                      <a:pt x="12" y="13"/>
                      <a:pt x="3" y="0"/>
                      <a:pt x="0" y="2"/>
                    </a:cubicBezTo>
                    <a:cubicBezTo>
                      <a:pt x="3" y="0"/>
                      <a:pt x="12" y="13"/>
                      <a:pt x="21" y="2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0" name="Freeform 91"/>
              <p:cNvSpPr>
                <a:spLocks/>
              </p:cNvSpPr>
              <p:nvPr/>
            </p:nvSpPr>
            <p:spPr bwMode="auto">
              <a:xfrm>
                <a:off x="7664450" y="1036638"/>
                <a:ext cx="17463" cy="52388"/>
              </a:xfrm>
              <a:custGeom>
                <a:avLst/>
                <a:gdLst/>
                <a:ahLst/>
                <a:cxnLst>
                  <a:cxn ang="0">
                    <a:pos x="1" y="14"/>
                  </a:cxn>
                  <a:cxn ang="0">
                    <a:pos x="5" y="0"/>
                  </a:cxn>
                  <a:cxn ang="0">
                    <a:pos x="1" y="14"/>
                  </a:cxn>
                </a:cxnLst>
                <a:rect l="0" t="0" r="r" b="b"/>
                <a:pathLst>
                  <a:path w="5" h="14">
                    <a:moveTo>
                      <a:pt x="1" y="14"/>
                    </a:moveTo>
                    <a:cubicBezTo>
                      <a:pt x="2" y="9"/>
                      <a:pt x="4" y="4"/>
                      <a:pt x="5" y="0"/>
                    </a:cubicBezTo>
                    <a:cubicBezTo>
                      <a:pt x="2" y="7"/>
                      <a:pt x="0" y="12"/>
                      <a:pt x="1" y="14"/>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1" name="Freeform 92"/>
              <p:cNvSpPr>
                <a:spLocks/>
              </p:cNvSpPr>
              <p:nvPr/>
            </p:nvSpPr>
            <p:spPr bwMode="auto">
              <a:xfrm>
                <a:off x="7610475" y="606425"/>
                <a:ext cx="150813" cy="188913"/>
              </a:xfrm>
              <a:custGeom>
                <a:avLst/>
                <a:gdLst/>
                <a:ahLst/>
                <a:cxnLst>
                  <a:cxn ang="0">
                    <a:pos x="40" y="50"/>
                  </a:cxn>
                  <a:cxn ang="0">
                    <a:pos x="40" y="46"/>
                  </a:cxn>
                  <a:cxn ang="0">
                    <a:pos x="34" y="38"/>
                  </a:cxn>
                  <a:cxn ang="0">
                    <a:pos x="29" y="30"/>
                  </a:cxn>
                  <a:cxn ang="0">
                    <a:pos x="26" y="27"/>
                  </a:cxn>
                  <a:cxn ang="0">
                    <a:pos x="26" y="26"/>
                  </a:cxn>
                  <a:cxn ang="0">
                    <a:pos x="5" y="2"/>
                  </a:cxn>
                  <a:cxn ang="0">
                    <a:pos x="28" y="42"/>
                  </a:cxn>
                  <a:cxn ang="0">
                    <a:pos x="40" y="50"/>
                  </a:cxn>
                </a:cxnLst>
                <a:rect l="0" t="0" r="r" b="b"/>
                <a:pathLst>
                  <a:path w="40" h="50">
                    <a:moveTo>
                      <a:pt x="40" y="50"/>
                    </a:moveTo>
                    <a:cubicBezTo>
                      <a:pt x="40" y="49"/>
                      <a:pt x="40" y="47"/>
                      <a:pt x="40" y="46"/>
                    </a:cubicBezTo>
                    <a:cubicBezTo>
                      <a:pt x="38" y="44"/>
                      <a:pt x="36" y="41"/>
                      <a:pt x="34" y="38"/>
                    </a:cubicBezTo>
                    <a:cubicBezTo>
                      <a:pt x="32" y="35"/>
                      <a:pt x="30" y="33"/>
                      <a:pt x="29" y="30"/>
                    </a:cubicBezTo>
                    <a:cubicBezTo>
                      <a:pt x="28" y="29"/>
                      <a:pt x="27" y="28"/>
                      <a:pt x="26" y="27"/>
                    </a:cubicBezTo>
                    <a:cubicBezTo>
                      <a:pt x="26" y="26"/>
                      <a:pt x="26" y="26"/>
                      <a:pt x="26" y="26"/>
                    </a:cubicBezTo>
                    <a:cubicBezTo>
                      <a:pt x="17" y="13"/>
                      <a:pt x="8" y="0"/>
                      <a:pt x="5" y="2"/>
                    </a:cubicBezTo>
                    <a:cubicBezTo>
                      <a:pt x="0" y="5"/>
                      <a:pt x="18" y="27"/>
                      <a:pt x="28" y="42"/>
                    </a:cubicBezTo>
                    <a:cubicBezTo>
                      <a:pt x="33" y="46"/>
                      <a:pt x="37" y="49"/>
                      <a:pt x="40" y="5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2" name="Freeform 93"/>
              <p:cNvSpPr>
                <a:spLocks/>
              </p:cNvSpPr>
              <p:nvPr/>
            </p:nvSpPr>
            <p:spPr bwMode="auto">
              <a:xfrm>
                <a:off x="7513638" y="828675"/>
                <a:ext cx="217488" cy="57150"/>
              </a:xfrm>
              <a:custGeom>
                <a:avLst/>
                <a:gdLst/>
                <a:ahLst/>
                <a:cxnLst>
                  <a:cxn ang="0">
                    <a:pos x="58" y="2"/>
                  </a:cxn>
                  <a:cxn ang="0">
                    <a:pos x="55" y="0"/>
                  </a:cxn>
                  <a:cxn ang="0">
                    <a:pos x="43" y="2"/>
                  </a:cxn>
                  <a:cxn ang="0">
                    <a:pos x="0" y="10"/>
                  </a:cxn>
                  <a:cxn ang="0">
                    <a:pos x="44" y="9"/>
                  </a:cxn>
                  <a:cxn ang="0">
                    <a:pos x="58" y="2"/>
                  </a:cxn>
                </a:cxnLst>
                <a:rect l="0" t="0" r="r" b="b"/>
                <a:pathLst>
                  <a:path w="58" h="15">
                    <a:moveTo>
                      <a:pt x="58" y="2"/>
                    </a:moveTo>
                    <a:cubicBezTo>
                      <a:pt x="57" y="2"/>
                      <a:pt x="56" y="1"/>
                      <a:pt x="55" y="0"/>
                    </a:cubicBezTo>
                    <a:cubicBezTo>
                      <a:pt x="52" y="1"/>
                      <a:pt x="48" y="1"/>
                      <a:pt x="43" y="2"/>
                    </a:cubicBezTo>
                    <a:cubicBezTo>
                      <a:pt x="25" y="4"/>
                      <a:pt x="0" y="5"/>
                      <a:pt x="0" y="10"/>
                    </a:cubicBezTo>
                    <a:cubicBezTo>
                      <a:pt x="1" y="15"/>
                      <a:pt x="26" y="11"/>
                      <a:pt x="44" y="9"/>
                    </a:cubicBezTo>
                    <a:cubicBezTo>
                      <a:pt x="50" y="7"/>
                      <a:pt x="56" y="4"/>
                      <a:pt x="58"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3" name="Freeform 94"/>
              <p:cNvSpPr>
                <a:spLocks/>
              </p:cNvSpPr>
              <p:nvPr/>
            </p:nvSpPr>
            <p:spPr bwMode="auto">
              <a:xfrm>
                <a:off x="7521575" y="836613"/>
                <a:ext cx="209550" cy="98425"/>
              </a:xfrm>
              <a:custGeom>
                <a:avLst/>
                <a:gdLst/>
                <a:ahLst/>
                <a:cxnLst>
                  <a:cxn ang="0">
                    <a:pos x="56" y="0"/>
                  </a:cxn>
                  <a:cxn ang="0">
                    <a:pos x="56" y="0"/>
                  </a:cxn>
                  <a:cxn ang="0">
                    <a:pos x="42" y="7"/>
                  </a:cxn>
                  <a:cxn ang="0">
                    <a:pos x="2" y="26"/>
                  </a:cxn>
                  <a:cxn ang="0">
                    <a:pos x="56" y="0"/>
                  </a:cxn>
                </a:cxnLst>
                <a:rect l="0" t="0" r="r" b="b"/>
                <a:pathLst>
                  <a:path w="56" h="26">
                    <a:moveTo>
                      <a:pt x="56" y="0"/>
                    </a:moveTo>
                    <a:cubicBezTo>
                      <a:pt x="56" y="0"/>
                      <a:pt x="56" y="0"/>
                      <a:pt x="56" y="0"/>
                    </a:cubicBezTo>
                    <a:cubicBezTo>
                      <a:pt x="54" y="2"/>
                      <a:pt x="48" y="5"/>
                      <a:pt x="42" y="7"/>
                    </a:cubicBezTo>
                    <a:cubicBezTo>
                      <a:pt x="25" y="14"/>
                      <a:pt x="0" y="22"/>
                      <a:pt x="2" y="26"/>
                    </a:cubicBezTo>
                    <a:cubicBezTo>
                      <a:pt x="0" y="20"/>
                      <a:pt x="48" y="8"/>
                      <a:pt x="56"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4" name="Freeform 95"/>
              <p:cNvSpPr>
                <a:spLocks/>
              </p:cNvSpPr>
              <p:nvPr/>
            </p:nvSpPr>
            <p:spPr bwMode="auto">
              <a:xfrm>
                <a:off x="7562850" y="647700"/>
                <a:ext cx="198438" cy="158750"/>
              </a:xfrm>
              <a:custGeom>
                <a:avLst/>
                <a:gdLst/>
                <a:ahLst/>
                <a:cxnLst>
                  <a:cxn ang="0">
                    <a:pos x="51" y="41"/>
                  </a:cxn>
                  <a:cxn ang="0">
                    <a:pos x="53" y="39"/>
                  </a:cxn>
                  <a:cxn ang="0">
                    <a:pos x="41" y="31"/>
                  </a:cxn>
                  <a:cxn ang="0">
                    <a:pos x="4" y="4"/>
                  </a:cxn>
                  <a:cxn ang="0">
                    <a:pos x="36" y="36"/>
                  </a:cxn>
                  <a:cxn ang="0">
                    <a:pos x="51" y="41"/>
                  </a:cxn>
                </a:cxnLst>
                <a:rect l="0" t="0" r="r" b="b"/>
                <a:pathLst>
                  <a:path w="53" h="42">
                    <a:moveTo>
                      <a:pt x="51" y="41"/>
                    </a:moveTo>
                    <a:cubicBezTo>
                      <a:pt x="52" y="40"/>
                      <a:pt x="52" y="40"/>
                      <a:pt x="53" y="39"/>
                    </a:cubicBezTo>
                    <a:cubicBezTo>
                      <a:pt x="50" y="38"/>
                      <a:pt x="46" y="35"/>
                      <a:pt x="41" y="31"/>
                    </a:cubicBezTo>
                    <a:cubicBezTo>
                      <a:pt x="27" y="19"/>
                      <a:pt x="7" y="0"/>
                      <a:pt x="4" y="4"/>
                    </a:cubicBezTo>
                    <a:cubicBezTo>
                      <a:pt x="0" y="8"/>
                      <a:pt x="23" y="24"/>
                      <a:pt x="36" y="36"/>
                    </a:cubicBezTo>
                    <a:cubicBezTo>
                      <a:pt x="44" y="40"/>
                      <a:pt x="50" y="42"/>
                      <a:pt x="51" y="4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5" name="Freeform 96"/>
              <p:cNvSpPr>
                <a:spLocks/>
              </p:cNvSpPr>
              <p:nvPr/>
            </p:nvSpPr>
            <p:spPr bwMode="auto">
              <a:xfrm>
                <a:off x="7521575" y="836613"/>
                <a:ext cx="214313" cy="115888"/>
              </a:xfrm>
              <a:custGeom>
                <a:avLst/>
                <a:gdLst/>
                <a:ahLst/>
                <a:cxnLst>
                  <a:cxn ang="0">
                    <a:pos x="57" y="2"/>
                  </a:cxn>
                  <a:cxn ang="0">
                    <a:pos x="56" y="0"/>
                  </a:cxn>
                  <a:cxn ang="0">
                    <a:pos x="2" y="26"/>
                  </a:cxn>
                  <a:cxn ang="0">
                    <a:pos x="44" y="15"/>
                  </a:cxn>
                  <a:cxn ang="0">
                    <a:pos x="57" y="2"/>
                  </a:cxn>
                </a:cxnLst>
                <a:rect l="0" t="0" r="r" b="b"/>
                <a:pathLst>
                  <a:path w="57" h="31">
                    <a:moveTo>
                      <a:pt x="57" y="2"/>
                    </a:moveTo>
                    <a:cubicBezTo>
                      <a:pt x="57" y="2"/>
                      <a:pt x="57" y="1"/>
                      <a:pt x="56" y="0"/>
                    </a:cubicBezTo>
                    <a:cubicBezTo>
                      <a:pt x="48" y="8"/>
                      <a:pt x="0" y="20"/>
                      <a:pt x="2" y="26"/>
                    </a:cubicBezTo>
                    <a:cubicBezTo>
                      <a:pt x="4" y="31"/>
                      <a:pt x="27" y="21"/>
                      <a:pt x="44" y="15"/>
                    </a:cubicBezTo>
                    <a:cubicBezTo>
                      <a:pt x="52" y="9"/>
                      <a:pt x="57" y="5"/>
                      <a:pt x="57"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6" name="Freeform 97"/>
              <p:cNvSpPr>
                <a:spLocks/>
              </p:cNvSpPr>
              <p:nvPr/>
            </p:nvSpPr>
            <p:spPr bwMode="auto">
              <a:xfrm>
                <a:off x="7527925" y="568325"/>
                <a:ext cx="260350" cy="444500"/>
              </a:xfrm>
              <a:custGeom>
                <a:avLst/>
                <a:gdLst/>
                <a:ahLst/>
                <a:cxnLst>
                  <a:cxn ang="0">
                    <a:pos x="63" y="0"/>
                  </a:cxn>
                  <a:cxn ang="0">
                    <a:pos x="62" y="43"/>
                  </a:cxn>
                  <a:cxn ang="0">
                    <a:pos x="62" y="56"/>
                  </a:cxn>
                  <a:cxn ang="0">
                    <a:pos x="62" y="60"/>
                  </a:cxn>
                  <a:cxn ang="0">
                    <a:pos x="60" y="62"/>
                  </a:cxn>
                  <a:cxn ang="0">
                    <a:pos x="45" y="57"/>
                  </a:cxn>
                  <a:cxn ang="0">
                    <a:pos x="2" y="41"/>
                  </a:cxn>
                  <a:cxn ang="0">
                    <a:pos x="40" y="63"/>
                  </a:cxn>
                  <a:cxn ang="0">
                    <a:pos x="51" y="69"/>
                  </a:cxn>
                  <a:cxn ang="0">
                    <a:pos x="54" y="71"/>
                  </a:cxn>
                  <a:cxn ang="0">
                    <a:pos x="54" y="71"/>
                  </a:cxn>
                  <a:cxn ang="0">
                    <a:pos x="55" y="73"/>
                  </a:cxn>
                  <a:cxn ang="0">
                    <a:pos x="42" y="86"/>
                  </a:cxn>
                  <a:cxn ang="0">
                    <a:pos x="9" y="114"/>
                  </a:cxn>
                  <a:cxn ang="0">
                    <a:pos x="49" y="91"/>
                  </a:cxn>
                  <a:cxn ang="0">
                    <a:pos x="54" y="88"/>
                  </a:cxn>
                  <a:cxn ang="0">
                    <a:pos x="60" y="74"/>
                  </a:cxn>
                  <a:cxn ang="0">
                    <a:pos x="65" y="1"/>
                  </a:cxn>
                  <a:cxn ang="0">
                    <a:pos x="63" y="0"/>
                  </a:cxn>
                </a:cxnLst>
                <a:rect l="0" t="0" r="r" b="b"/>
                <a:pathLst>
                  <a:path w="69" h="118">
                    <a:moveTo>
                      <a:pt x="63" y="0"/>
                    </a:moveTo>
                    <a:cubicBezTo>
                      <a:pt x="58" y="0"/>
                      <a:pt x="61" y="25"/>
                      <a:pt x="62" y="43"/>
                    </a:cubicBezTo>
                    <a:cubicBezTo>
                      <a:pt x="62" y="48"/>
                      <a:pt x="63" y="52"/>
                      <a:pt x="62" y="56"/>
                    </a:cubicBezTo>
                    <a:cubicBezTo>
                      <a:pt x="62" y="57"/>
                      <a:pt x="62" y="59"/>
                      <a:pt x="62" y="60"/>
                    </a:cubicBezTo>
                    <a:cubicBezTo>
                      <a:pt x="61" y="61"/>
                      <a:pt x="61" y="61"/>
                      <a:pt x="60" y="62"/>
                    </a:cubicBezTo>
                    <a:cubicBezTo>
                      <a:pt x="59" y="63"/>
                      <a:pt x="53" y="61"/>
                      <a:pt x="45" y="57"/>
                    </a:cubicBezTo>
                    <a:cubicBezTo>
                      <a:pt x="29" y="50"/>
                      <a:pt x="4" y="36"/>
                      <a:pt x="2" y="41"/>
                    </a:cubicBezTo>
                    <a:cubicBezTo>
                      <a:pt x="0" y="46"/>
                      <a:pt x="24" y="55"/>
                      <a:pt x="40" y="63"/>
                    </a:cubicBezTo>
                    <a:cubicBezTo>
                      <a:pt x="45" y="65"/>
                      <a:pt x="48" y="67"/>
                      <a:pt x="51" y="69"/>
                    </a:cubicBezTo>
                    <a:cubicBezTo>
                      <a:pt x="52" y="70"/>
                      <a:pt x="53" y="71"/>
                      <a:pt x="54" y="71"/>
                    </a:cubicBezTo>
                    <a:cubicBezTo>
                      <a:pt x="54" y="71"/>
                      <a:pt x="54" y="71"/>
                      <a:pt x="54" y="71"/>
                    </a:cubicBezTo>
                    <a:cubicBezTo>
                      <a:pt x="55" y="72"/>
                      <a:pt x="55" y="73"/>
                      <a:pt x="55" y="73"/>
                    </a:cubicBezTo>
                    <a:cubicBezTo>
                      <a:pt x="55" y="76"/>
                      <a:pt x="50" y="80"/>
                      <a:pt x="42" y="86"/>
                    </a:cubicBezTo>
                    <a:cubicBezTo>
                      <a:pt x="28" y="97"/>
                      <a:pt x="6" y="110"/>
                      <a:pt x="9" y="114"/>
                    </a:cubicBezTo>
                    <a:cubicBezTo>
                      <a:pt x="12" y="118"/>
                      <a:pt x="34" y="101"/>
                      <a:pt x="49" y="91"/>
                    </a:cubicBezTo>
                    <a:cubicBezTo>
                      <a:pt x="51" y="90"/>
                      <a:pt x="52" y="89"/>
                      <a:pt x="54" y="88"/>
                    </a:cubicBezTo>
                    <a:cubicBezTo>
                      <a:pt x="55" y="84"/>
                      <a:pt x="58" y="79"/>
                      <a:pt x="60" y="74"/>
                    </a:cubicBezTo>
                    <a:cubicBezTo>
                      <a:pt x="69" y="56"/>
                      <a:pt x="63" y="55"/>
                      <a:pt x="65" y="1"/>
                    </a:cubicBezTo>
                    <a:cubicBezTo>
                      <a:pt x="64" y="0"/>
                      <a:pt x="64" y="0"/>
                      <a:pt x="63" y="0"/>
                    </a:cubicBezTo>
                    <a:close/>
                  </a:path>
                </a:pathLst>
              </a:custGeom>
              <a:solidFill>
                <a:schemeClr val="tx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4" name="Group 82"/>
            <p:cNvGrpSpPr/>
            <p:nvPr/>
          </p:nvGrpSpPr>
          <p:grpSpPr>
            <a:xfrm rot="1639090">
              <a:off x="7864020" y="1638894"/>
              <a:ext cx="530074" cy="394421"/>
              <a:chOff x="6813550" y="1209675"/>
              <a:chExt cx="738188" cy="549275"/>
            </a:xfrm>
          </p:grpSpPr>
          <p:sp>
            <p:nvSpPr>
              <p:cNvPr id="483" name="Freeform 17"/>
              <p:cNvSpPr>
                <a:spLocks/>
              </p:cNvSpPr>
              <p:nvPr/>
            </p:nvSpPr>
            <p:spPr bwMode="auto">
              <a:xfrm>
                <a:off x="7392988" y="1522413"/>
                <a:ext cx="63500" cy="22225"/>
              </a:xfrm>
              <a:custGeom>
                <a:avLst/>
                <a:gdLst/>
                <a:ahLst/>
                <a:cxnLst>
                  <a:cxn ang="0">
                    <a:pos x="13" y="6"/>
                  </a:cxn>
                  <a:cxn ang="0">
                    <a:pos x="17" y="3"/>
                  </a:cxn>
                  <a:cxn ang="0">
                    <a:pos x="0" y="0"/>
                  </a:cxn>
                  <a:cxn ang="0">
                    <a:pos x="13" y="6"/>
                  </a:cxn>
                </a:cxnLst>
                <a:rect l="0" t="0" r="r" b="b"/>
                <a:pathLst>
                  <a:path w="17" h="6">
                    <a:moveTo>
                      <a:pt x="13" y="6"/>
                    </a:moveTo>
                    <a:cubicBezTo>
                      <a:pt x="14" y="5"/>
                      <a:pt x="16" y="4"/>
                      <a:pt x="17" y="3"/>
                    </a:cubicBezTo>
                    <a:cubicBezTo>
                      <a:pt x="11" y="2"/>
                      <a:pt x="5" y="1"/>
                      <a:pt x="0" y="0"/>
                    </a:cubicBezTo>
                    <a:cubicBezTo>
                      <a:pt x="4" y="2"/>
                      <a:pt x="9" y="4"/>
                      <a:pt x="13"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4" name="Freeform 18"/>
              <p:cNvSpPr>
                <a:spLocks/>
              </p:cNvSpPr>
              <p:nvPr/>
            </p:nvSpPr>
            <p:spPr bwMode="auto">
              <a:xfrm>
                <a:off x="7373938" y="1544638"/>
                <a:ext cx="46038" cy="26988"/>
              </a:xfrm>
              <a:custGeom>
                <a:avLst/>
                <a:gdLst/>
                <a:ahLst/>
                <a:cxnLst>
                  <a:cxn ang="0">
                    <a:pos x="0" y="0"/>
                  </a:cxn>
                  <a:cxn ang="0">
                    <a:pos x="9" y="7"/>
                  </a:cxn>
                  <a:cxn ang="0">
                    <a:pos x="12" y="5"/>
                  </a:cxn>
                  <a:cxn ang="0">
                    <a:pos x="0" y="0"/>
                  </a:cxn>
                </a:cxnLst>
                <a:rect l="0" t="0" r="r" b="b"/>
                <a:pathLst>
                  <a:path w="12" h="7">
                    <a:moveTo>
                      <a:pt x="0" y="0"/>
                    </a:moveTo>
                    <a:cubicBezTo>
                      <a:pt x="3" y="2"/>
                      <a:pt x="6" y="5"/>
                      <a:pt x="9" y="7"/>
                    </a:cubicBezTo>
                    <a:cubicBezTo>
                      <a:pt x="10" y="6"/>
                      <a:pt x="11" y="6"/>
                      <a:pt x="12" y="5"/>
                    </a:cubicBezTo>
                    <a:cubicBezTo>
                      <a:pt x="8" y="3"/>
                      <a:pt x="4" y="1"/>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5" name="Freeform 21"/>
              <p:cNvSpPr>
                <a:spLocks/>
              </p:cNvSpPr>
              <p:nvPr/>
            </p:nvSpPr>
            <p:spPr bwMode="auto">
              <a:xfrm>
                <a:off x="7354888" y="1563688"/>
                <a:ext cx="30163" cy="30163"/>
              </a:xfrm>
              <a:custGeom>
                <a:avLst/>
                <a:gdLst/>
                <a:ahLst/>
                <a:cxnLst>
                  <a:cxn ang="0">
                    <a:pos x="6" y="8"/>
                  </a:cxn>
                  <a:cxn ang="0">
                    <a:pos x="8" y="7"/>
                  </a:cxn>
                  <a:cxn ang="0">
                    <a:pos x="0" y="0"/>
                  </a:cxn>
                  <a:cxn ang="0">
                    <a:pos x="6" y="8"/>
                  </a:cxn>
                </a:cxnLst>
                <a:rect l="0" t="0" r="r" b="b"/>
                <a:pathLst>
                  <a:path w="8" h="8">
                    <a:moveTo>
                      <a:pt x="6" y="8"/>
                    </a:moveTo>
                    <a:cubicBezTo>
                      <a:pt x="6" y="7"/>
                      <a:pt x="7" y="7"/>
                      <a:pt x="8" y="7"/>
                    </a:cubicBezTo>
                    <a:cubicBezTo>
                      <a:pt x="5" y="4"/>
                      <a:pt x="3" y="2"/>
                      <a:pt x="0" y="0"/>
                    </a:cubicBezTo>
                    <a:cubicBezTo>
                      <a:pt x="2" y="3"/>
                      <a:pt x="4" y="5"/>
                      <a:pt x="6" y="8"/>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6" name="Freeform 22"/>
              <p:cNvSpPr>
                <a:spLocks/>
              </p:cNvSpPr>
              <p:nvPr/>
            </p:nvSpPr>
            <p:spPr bwMode="auto">
              <a:xfrm>
                <a:off x="7396163" y="1481138"/>
                <a:ext cx="106363" cy="25400"/>
              </a:xfrm>
              <a:custGeom>
                <a:avLst/>
                <a:gdLst/>
                <a:ahLst/>
                <a:cxnLst>
                  <a:cxn ang="0">
                    <a:pos x="22" y="7"/>
                  </a:cxn>
                  <a:cxn ang="0">
                    <a:pos x="28" y="0"/>
                  </a:cxn>
                  <a:cxn ang="0">
                    <a:pos x="0" y="3"/>
                  </a:cxn>
                  <a:cxn ang="0">
                    <a:pos x="22" y="7"/>
                  </a:cxn>
                </a:cxnLst>
                <a:rect l="0" t="0" r="r" b="b"/>
                <a:pathLst>
                  <a:path w="28" h="7">
                    <a:moveTo>
                      <a:pt x="22" y="7"/>
                    </a:moveTo>
                    <a:cubicBezTo>
                      <a:pt x="25" y="5"/>
                      <a:pt x="26" y="3"/>
                      <a:pt x="28" y="0"/>
                    </a:cubicBezTo>
                    <a:cubicBezTo>
                      <a:pt x="20" y="1"/>
                      <a:pt x="9" y="2"/>
                      <a:pt x="0" y="3"/>
                    </a:cubicBezTo>
                    <a:cubicBezTo>
                      <a:pt x="7" y="5"/>
                      <a:pt x="15" y="6"/>
                      <a:pt x="22"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7" name="Freeform 24"/>
              <p:cNvSpPr>
                <a:spLocks/>
              </p:cNvSpPr>
              <p:nvPr/>
            </p:nvSpPr>
            <p:spPr bwMode="auto">
              <a:xfrm>
                <a:off x="7332663" y="1577975"/>
                <a:ext cx="22225" cy="34925"/>
              </a:xfrm>
              <a:custGeom>
                <a:avLst/>
                <a:gdLst/>
                <a:ahLst/>
                <a:cxnLst>
                  <a:cxn ang="0">
                    <a:pos x="3" y="9"/>
                  </a:cxn>
                  <a:cxn ang="0">
                    <a:pos x="6" y="8"/>
                  </a:cxn>
                  <a:cxn ang="0">
                    <a:pos x="0" y="0"/>
                  </a:cxn>
                  <a:cxn ang="0">
                    <a:pos x="3" y="9"/>
                  </a:cxn>
                </a:cxnLst>
                <a:rect l="0" t="0" r="r" b="b"/>
                <a:pathLst>
                  <a:path w="6" h="9">
                    <a:moveTo>
                      <a:pt x="3" y="9"/>
                    </a:moveTo>
                    <a:cubicBezTo>
                      <a:pt x="4" y="9"/>
                      <a:pt x="5" y="8"/>
                      <a:pt x="6" y="8"/>
                    </a:cubicBezTo>
                    <a:cubicBezTo>
                      <a:pt x="4" y="5"/>
                      <a:pt x="2" y="3"/>
                      <a:pt x="0" y="0"/>
                    </a:cubicBezTo>
                    <a:cubicBezTo>
                      <a:pt x="1" y="3"/>
                      <a:pt x="2" y="6"/>
                      <a:pt x="3" y="9"/>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8" name="Freeform 31"/>
              <p:cNvSpPr>
                <a:spLocks/>
              </p:cNvSpPr>
              <p:nvPr/>
            </p:nvSpPr>
            <p:spPr bwMode="auto">
              <a:xfrm>
                <a:off x="7272338" y="1597025"/>
                <a:ext cx="11113" cy="57150"/>
              </a:xfrm>
              <a:custGeom>
                <a:avLst/>
                <a:gdLst/>
                <a:ahLst/>
                <a:cxnLst>
                  <a:cxn ang="0">
                    <a:pos x="0" y="15"/>
                  </a:cxn>
                  <a:cxn ang="0">
                    <a:pos x="3" y="13"/>
                  </a:cxn>
                  <a:cxn ang="0">
                    <a:pos x="2" y="0"/>
                  </a:cxn>
                  <a:cxn ang="0">
                    <a:pos x="0" y="15"/>
                  </a:cxn>
                </a:cxnLst>
                <a:rect l="0" t="0" r="r" b="b"/>
                <a:pathLst>
                  <a:path w="3" h="15">
                    <a:moveTo>
                      <a:pt x="0" y="15"/>
                    </a:moveTo>
                    <a:cubicBezTo>
                      <a:pt x="1" y="14"/>
                      <a:pt x="2" y="13"/>
                      <a:pt x="3" y="13"/>
                    </a:cubicBezTo>
                    <a:cubicBezTo>
                      <a:pt x="3" y="8"/>
                      <a:pt x="3" y="4"/>
                      <a:pt x="2" y="0"/>
                    </a:cubicBezTo>
                    <a:cubicBezTo>
                      <a:pt x="2" y="5"/>
                      <a:pt x="1" y="10"/>
                      <a:pt x="0" y="1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9" name="Freeform 32"/>
              <p:cNvSpPr>
                <a:spLocks/>
              </p:cNvSpPr>
              <p:nvPr/>
            </p:nvSpPr>
            <p:spPr bwMode="auto">
              <a:xfrm>
                <a:off x="7310438" y="1597025"/>
                <a:ext cx="11113" cy="34925"/>
              </a:xfrm>
              <a:custGeom>
                <a:avLst/>
                <a:gdLst/>
                <a:ahLst/>
                <a:cxnLst>
                  <a:cxn ang="0">
                    <a:pos x="0" y="0"/>
                  </a:cxn>
                  <a:cxn ang="0">
                    <a:pos x="1" y="9"/>
                  </a:cxn>
                  <a:cxn ang="0">
                    <a:pos x="3" y="8"/>
                  </a:cxn>
                  <a:cxn ang="0">
                    <a:pos x="0" y="0"/>
                  </a:cxn>
                </a:cxnLst>
                <a:rect l="0" t="0" r="r" b="b"/>
                <a:pathLst>
                  <a:path w="3" h="9">
                    <a:moveTo>
                      <a:pt x="0" y="0"/>
                    </a:moveTo>
                    <a:cubicBezTo>
                      <a:pt x="0" y="3"/>
                      <a:pt x="1" y="6"/>
                      <a:pt x="1" y="9"/>
                    </a:cubicBezTo>
                    <a:cubicBezTo>
                      <a:pt x="2" y="9"/>
                      <a:pt x="2" y="8"/>
                      <a:pt x="3" y="8"/>
                    </a:cubicBezTo>
                    <a:cubicBezTo>
                      <a:pt x="2" y="5"/>
                      <a:pt x="1" y="2"/>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0" name="Freeform 41"/>
              <p:cNvSpPr>
                <a:spLocks/>
              </p:cNvSpPr>
              <p:nvPr/>
            </p:nvSpPr>
            <p:spPr bwMode="auto">
              <a:xfrm>
                <a:off x="7102475" y="1476375"/>
                <a:ext cx="71438" cy="7938"/>
              </a:xfrm>
              <a:custGeom>
                <a:avLst/>
                <a:gdLst/>
                <a:ahLst/>
                <a:cxnLst>
                  <a:cxn ang="0">
                    <a:pos x="19" y="1"/>
                  </a:cxn>
                  <a:cxn ang="0">
                    <a:pos x="14" y="0"/>
                  </a:cxn>
                  <a:cxn ang="0">
                    <a:pos x="0" y="2"/>
                  </a:cxn>
                  <a:cxn ang="0">
                    <a:pos x="19" y="1"/>
                  </a:cxn>
                </a:cxnLst>
                <a:rect l="0" t="0" r="r" b="b"/>
                <a:pathLst>
                  <a:path w="19" h="2">
                    <a:moveTo>
                      <a:pt x="19" y="1"/>
                    </a:moveTo>
                    <a:cubicBezTo>
                      <a:pt x="17" y="0"/>
                      <a:pt x="16" y="0"/>
                      <a:pt x="14" y="0"/>
                    </a:cubicBezTo>
                    <a:cubicBezTo>
                      <a:pt x="10" y="1"/>
                      <a:pt x="4" y="2"/>
                      <a:pt x="0" y="2"/>
                    </a:cubicBezTo>
                    <a:cubicBezTo>
                      <a:pt x="6" y="2"/>
                      <a:pt x="13" y="1"/>
                      <a:pt x="19"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1" name="Freeform 42"/>
              <p:cNvSpPr>
                <a:spLocks/>
              </p:cNvSpPr>
              <p:nvPr/>
            </p:nvSpPr>
            <p:spPr bwMode="auto">
              <a:xfrm>
                <a:off x="7077075" y="1487488"/>
                <a:ext cx="19050" cy="1588"/>
              </a:xfrm>
              <a:custGeom>
                <a:avLst/>
                <a:gdLst/>
                <a:ahLst/>
                <a:cxnLst>
                  <a:cxn ang="0">
                    <a:pos x="0" y="0"/>
                  </a:cxn>
                  <a:cxn ang="0">
                    <a:pos x="5" y="0"/>
                  </a:cxn>
                  <a:cxn ang="0">
                    <a:pos x="1" y="0"/>
                  </a:cxn>
                  <a:cxn ang="0">
                    <a:pos x="0" y="0"/>
                  </a:cxn>
                </a:cxnLst>
                <a:rect l="0" t="0" r="r" b="b"/>
                <a:pathLst>
                  <a:path w="5">
                    <a:moveTo>
                      <a:pt x="0" y="0"/>
                    </a:moveTo>
                    <a:cubicBezTo>
                      <a:pt x="2" y="0"/>
                      <a:pt x="3" y="0"/>
                      <a:pt x="5" y="0"/>
                    </a:cubicBezTo>
                    <a:cubicBezTo>
                      <a:pt x="3" y="0"/>
                      <a:pt x="2" y="0"/>
                      <a:pt x="1" y="0"/>
                    </a:cubicBezTo>
                    <a:cubicBezTo>
                      <a:pt x="1" y="0"/>
                      <a:pt x="1" y="0"/>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2" name="Freeform 43"/>
              <p:cNvSpPr>
                <a:spLocks/>
              </p:cNvSpPr>
              <p:nvPr/>
            </p:nvSpPr>
            <p:spPr bwMode="auto">
              <a:xfrm>
                <a:off x="7054850" y="1349375"/>
                <a:ext cx="142875" cy="77788"/>
              </a:xfrm>
              <a:custGeom>
                <a:avLst/>
                <a:gdLst/>
                <a:ahLst/>
                <a:cxnLst>
                  <a:cxn ang="0">
                    <a:pos x="38" y="21"/>
                  </a:cxn>
                  <a:cxn ang="0">
                    <a:pos x="34" y="18"/>
                  </a:cxn>
                  <a:cxn ang="0">
                    <a:pos x="13" y="0"/>
                  </a:cxn>
                  <a:cxn ang="0">
                    <a:pos x="10" y="0"/>
                  </a:cxn>
                  <a:cxn ang="0">
                    <a:pos x="0" y="4"/>
                  </a:cxn>
                  <a:cxn ang="0">
                    <a:pos x="38" y="21"/>
                  </a:cxn>
                </a:cxnLst>
                <a:rect l="0" t="0" r="r" b="b"/>
                <a:pathLst>
                  <a:path w="38" h="21">
                    <a:moveTo>
                      <a:pt x="38" y="21"/>
                    </a:moveTo>
                    <a:cubicBezTo>
                      <a:pt x="37" y="20"/>
                      <a:pt x="35" y="19"/>
                      <a:pt x="34" y="18"/>
                    </a:cubicBezTo>
                    <a:cubicBezTo>
                      <a:pt x="27" y="12"/>
                      <a:pt x="19" y="6"/>
                      <a:pt x="13" y="0"/>
                    </a:cubicBezTo>
                    <a:cubicBezTo>
                      <a:pt x="12" y="0"/>
                      <a:pt x="11" y="0"/>
                      <a:pt x="10" y="0"/>
                    </a:cubicBezTo>
                    <a:cubicBezTo>
                      <a:pt x="6" y="0"/>
                      <a:pt x="2" y="2"/>
                      <a:pt x="0" y="4"/>
                    </a:cubicBezTo>
                    <a:cubicBezTo>
                      <a:pt x="9" y="7"/>
                      <a:pt x="26" y="16"/>
                      <a:pt x="38"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3" name="Freeform 44"/>
              <p:cNvSpPr>
                <a:spLocks/>
              </p:cNvSpPr>
              <p:nvPr/>
            </p:nvSpPr>
            <p:spPr bwMode="auto">
              <a:xfrm>
                <a:off x="7219950" y="1360488"/>
                <a:ext cx="19050" cy="33338"/>
              </a:xfrm>
              <a:custGeom>
                <a:avLst/>
                <a:gdLst/>
                <a:ahLst/>
                <a:cxnLst>
                  <a:cxn ang="0">
                    <a:pos x="2" y="1"/>
                  </a:cxn>
                  <a:cxn ang="0">
                    <a:pos x="0" y="2"/>
                  </a:cxn>
                  <a:cxn ang="0">
                    <a:pos x="5" y="9"/>
                  </a:cxn>
                  <a:cxn ang="0">
                    <a:pos x="2" y="1"/>
                  </a:cxn>
                </a:cxnLst>
                <a:rect l="0" t="0" r="r" b="b"/>
                <a:pathLst>
                  <a:path w="5" h="9">
                    <a:moveTo>
                      <a:pt x="2" y="1"/>
                    </a:moveTo>
                    <a:cubicBezTo>
                      <a:pt x="1" y="0"/>
                      <a:pt x="0" y="1"/>
                      <a:pt x="0" y="2"/>
                    </a:cubicBezTo>
                    <a:cubicBezTo>
                      <a:pt x="2" y="4"/>
                      <a:pt x="3" y="7"/>
                      <a:pt x="5" y="9"/>
                    </a:cubicBezTo>
                    <a:cubicBezTo>
                      <a:pt x="4" y="6"/>
                      <a:pt x="3" y="4"/>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4" name="Freeform 45"/>
              <p:cNvSpPr>
                <a:spLocks/>
              </p:cNvSpPr>
              <p:nvPr/>
            </p:nvSpPr>
            <p:spPr bwMode="auto">
              <a:xfrm>
                <a:off x="7197725" y="1555750"/>
                <a:ext cx="11113" cy="7938"/>
              </a:xfrm>
              <a:custGeom>
                <a:avLst/>
                <a:gdLst/>
                <a:ahLst/>
                <a:cxnLst>
                  <a:cxn ang="0">
                    <a:pos x="3" y="0"/>
                  </a:cxn>
                  <a:cxn ang="0">
                    <a:pos x="0" y="2"/>
                  </a:cxn>
                  <a:cxn ang="0">
                    <a:pos x="3" y="0"/>
                  </a:cxn>
                </a:cxnLst>
                <a:rect l="0" t="0" r="r" b="b"/>
                <a:pathLst>
                  <a:path w="3" h="2">
                    <a:moveTo>
                      <a:pt x="3" y="0"/>
                    </a:moveTo>
                    <a:cubicBezTo>
                      <a:pt x="2" y="0"/>
                      <a:pt x="1" y="1"/>
                      <a:pt x="0" y="2"/>
                    </a:cubicBezTo>
                    <a:cubicBezTo>
                      <a:pt x="1" y="1"/>
                      <a:pt x="2" y="1"/>
                      <a:pt x="3"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5" name="Freeform 46"/>
              <p:cNvSpPr>
                <a:spLocks/>
              </p:cNvSpPr>
              <p:nvPr/>
            </p:nvSpPr>
            <p:spPr bwMode="auto">
              <a:xfrm>
                <a:off x="7058025" y="1536700"/>
                <a:ext cx="128588" cy="49213"/>
              </a:xfrm>
              <a:custGeom>
                <a:avLst/>
                <a:gdLst/>
                <a:ahLst/>
                <a:cxnLst>
                  <a:cxn ang="0">
                    <a:pos x="0" y="12"/>
                  </a:cxn>
                  <a:cxn ang="0">
                    <a:pos x="3" y="12"/>
                  </a:cxn>
                  <a:cxn ang="0">
                    <a:pos x="18" y="11"/>
                  </a:cxn>
                  <a:cxn ang="0">
                    <a:pos x="34" y="0"/>
                  </a:cxn>
                  <a:cxn ang="0">
                    <a:pos x="0" y="12"/>
                  </a:cxn>
                </a:cxnLst>
                <a:rect l="0" t="0" r="r" b="b"/>
                <a:pathLst>
                  <a:path w="34" h="13">
                    <a:moveTo>
                      <a:pt x="0" y="12"/>
                    </a:moveTo>
                    <a:cubicBezTo>
                      <a:pt x="1" y="12"/>
                      <a:pt x="2" y="12"/>
                      <a:pt x="3" y="12"/>
                    </a:cubicBezTo>
                    <a:cubicBezTo>
                      <a:pt x="9" y="13"/>
                      <a:pt x="16" y="11"/>
                      <a:pt x="18" y="11"/>
                    </a:cubicBezTo>
                    <a:cubicBezTo>
                      <a:pt x="24" y="7"/>
                      <a:pt x="29" y="3"/>
                      <a:pt x="34" y="0"/>
                    </a:cubicBezTo>
                    <a:cubicBezTo>
                      <a:pt x="22" y="4"/>
                      <a:pt x="8" y="9"/>
                      <a:pt x="0" y="1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6" name="Freeform 47"/>
              <p:cNvSpPr>
                <a:spLocks/>
              </p:cNvSpPr>
              <p:nvPr/>
            </p:nvSpPr>
            <p:spPr bwMode="auto">
              <a:xfrm>
                <a:off x="7162800" y="1363663"/>
                <a:ext cx="53975" cy="46038"/>
              </a:xfrm>
              <a:custGeom>
                <a:avLst/>
                <a:gdLst/>
                <a:ahLst/>
                <a:cxnLst>
                  <a:cxn ang="0">
                    <a:pos x="7" y="2"/>
                  </a:cxn>
                  <a:cxn ang="0">
                    <a:pos x="0" y="0"/>
                  </a:cxn>
                  <a:cxn ang="0">
                    <a:pos x="14" y="12"/>
                  </a:cxn>
                  <a:cxn ang="0">
                    <a:pos x="7" y="2"/>
                  </a:cxn>
                </a:cxnLst>
                <a:rect l="0" t="0" r="r" b="b"/>
                <a:pathLst>
                  <a:path w="14" h="12">
                    <a:moveTo>
                      <a:pt x="7" y="2"/>
                    </a:moveTo>
                    <a:cubicBezTo>
                      <a:pt x="5" y="1"/>
                      <a:pt x="2" y="0"/>
                      <a:pt x="0" y="0"/>
                    </a:cubicBezTo>
                    <a:cubicBezTo>
                      <a:pt x="5" y="4"/>
                      <a:pt x="9" y="8"/>
                      <a:pt x="14" y="12"/>
                    </a:cubicBezTo>
                    <a:cubicBezTo>
                      <a:pt x="12" y="9"/>
                      <a:pt x="9" y="5"/>
                      <a:pt x="7"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7" name="Freeform 48"/>
              <p:cNvSpPr>
                <a:spLocks/>
              </p:cNvSpPr>
              <p:nvPr/>
            </p:nvSpPr>
            <p:spPr bwMode="auto">
              <a:xfrm>
                <a:off x="6813550" y="1385888"/>
                <a:ext cx="365125" cy="200025"/>
              </a:xfrm>
              <a:custGeom>
                <a:avLst/>
                <a:gdLst/>
                <a:ahLst/>
                <a:cxnLst>
                  <a:cxn ang="0">
                    <a:pos x="53" y="33"/>
                  </a:cxn>
                  <a:cxn ang="0">
                    <a:pos x="53" y="33"/>
                  </a:cxn>
                  <a:cxn ang="0">
                    <a:pos x="53" y="33"/>
                  </a:cxn>
                  <a:cxn ang="0">
                    <a:pos x="53" y="32"/>
                  </a:cxn>
                  <a:cxn ang="0">
                    <a:pos x="39" y="33"/>
                  </a:cxn>
                  <a:cxn ang="0">
                    <a:pos x="7" y="26"/>
                  </a:cxn>
                  <a:cxn ang="0">
                    <a:pos x="42" y="32"/>
                  </a:cxn>
                  <a:cxn ang="0">
                    <a:pos x="74" y="25"/>
                  </a:cxn>
                  <a:cxn ang="0">
                    <a:pos x="87" y="23"/>
                  </a:cxn>
                  <a:cxn ang="0">
                    <a:pos x="54" y="14"/>
                  </a:cxn>
                  <a:cxn ang="0">
                    <a:pos x="97" y="17"/>
                  </a:cxn>
                  <a:cxn ang="0">
                    <a:pos x="62" y="0"/>
                  </a:cxn>
                  <a:cxn ang="0">
                    <a:pos x="62" y="0"/>
                  </a:cxn>
                  <a:cxn ang="0">
                    <a:pos x="56" y="5"/>
                  </a:cxn>
                  <a:cxn ang="0">
                    <a:pos x="37" y="7"/>
                  </a:cxn>
                  <a:cxn ang="0">
                    <a:pos x="21" y="16"/>
                  </a:cxn>
                  <a:cxn ang="0">
                    <a:pos x="9" y="24"/>
                  </a:cxn>
                  <a:cxn ang="0">
                    <a:pos x="0" y="24"/>
                  </a:cxn>
                  <a:cxn ang="0">
                    <a:pos x="13" y="33"/>
                  </a:cxn>
                  <a:cxn ang="0">
                    <a:pos x="25" y="44"/>
                  </a:cxn>
                  <a:cxn ang="0">
                    <a:pos x="46" y="49"/>
                  </a:cxn>
                  <a:cxn ang="0">
                    <a:pos x="55" y="46"/>
                  </a:cxn>
                  <a:cxn ang="0">
                    <a:pos x="58" y="49"/>
                  </a:cxn>
                  <a:cxn ang="0">
                    <a:pos x="96" y="32"/>
                  </a:cxn>
                  <a:cxn ang="0">
                    <a:pos x="53" y="33"/>
                  </a:cxn>
                </a:cxnLst>
                <a:rect l="0" t="0" r="r" b="b"/>
                <a:pathLst>
                  <a:path w="97" h="53">
                    <a:moveTo>
                      <a:pt x="53" y="33"/>
                    </a:moveTo>
                    <a:cubicBezTo>
                      <a:pt x="53" y="33"/>
                      <a:pt x="53" y="33"/>
                      <a:pt x="53" y="33"/>
                    </a:cubicBezTo>
                    <a:cubicBezTo>
                      <a:pt x="53" y="33"/>
                      <a:pt x="53" y="33"/>
                      <a:pt x="53" y="33"/>
                    </a:cubicBezTo>
                    <a:cubicBezTo>
                      <a:pt x="53" y="32"/>
                      <a:pt x="53" y="32"/>
                      <a:pt x="53" y="32"/>
                    </a:cubicBezTo>
                    <a:cubicBezTo>
                      <a:pt x="47" y="33"/>
                      <a:pt x="42" y="34"/>
                      <a:pt x="39" y="33"/>
                    </a:cubicBezTo>
                    <a:cubicBezTo>
                      <a:pt x="31" y="31"/>
                      <a:pt x="7" y="26"/>
                      <a:pt x="7" y="26"/>
                    </a:cubicBezTo>
                    <a:cubicBezTo>
                      <a:pt x="7" y="26"/>
                      <a:pt x="39" y="32"/>
                      <a:pt x="42" y="32"/>
                    </a:cubicBezTo>
                    <a:cubicBezTo>
                      <a:pt x="46" y="31"/>
                      <a:pt x="70" y="25"/>
                      <a:pt x="74" y="25"/>
                    </a:cubicBezTo>
                    <a:cubicBezTo>
                      <a:pt x="75" y="25"/>
                      <a:pt x="81" y="24"/>
                      <a:pt x="87" y="23"/>
                    </a:cubicBezTo>
                    <a:cubicBezTo>
                      <a:pt x="71" y="20"/>
                      <a:pt x="53" y="18"/>
                      <a:pt x="54" y="14"/>
                    </a:cubicBezTo>
                    <a:cubicBezTo>
                      <a:pt x="54" y="9"/>
                      <a:pt x="79" y="14"/>
                      <a:pt x="97" y="17"/>
                    </a:cubicBezTo>
                    <a:cubicBezTo>
                      <a:pt x="85" y="11"/>
                      <a:pt x="69" y="5"/>
                      <a:pt x="62" y="0"/>
                    </a:cubicBezTo>
                    <a:cubicBezTo>
                      <a:pt x="62" y="0"/>
                      <a:pt x="62" y="0"/>
                      <a:pt x="62" y="0"/>
                    </a:cubicBezTo>
                    <a:cubicBezTo>
                      <a:pt x="62" y="4"/>
                      <a:pt x="62" y="4"/>
                      <a:pt x="56" y="5"/>
                    </a:cubicBezTo>
                    <a:cubicBezTo>
                      <a:pt x="49" y="6"/>
                      <a:pt x="43" y="6"/>
                      <a:pt x="37" y="7"/>
                    </a:cubicBezTo>
                    <a:cubicBezTo>
                      <a:pt x="31" y="9"/>
                      <a:pt x="26" y="15"/>
                      <a:pt x="21" y="16"/>
                    </a:cubicBezTo>
                    <a:cubicBezTo>
                      <a:pt x="16" y="17"/>
                      <a:pt x="15" y="22"/>
                      <a:pt x="9" y="24"/>
                    </a:cubicBezTo>
                    <a:cubicBezTo>
                      <a:pt x="3" y="25"/>
                      <a:pt x="0" y="24"/>
                      <a:pt x="0" y="24"/>
                    </a:cubicBezTo>
                    <a:cubicBezTo>
                      <a:pt x="0" y="24"/>
                      <a:pt x="6" y="31"/>
                      <a:pt x="13" y="33"/>
                    </a:cubicBezTo>
                    <a:cubicBezTo>
                      <a:pt x="19" y="34"/>
                      <a:pt x="23" y="42"/>
                      <a:pt x="25" y="44"/>
                    </a:cubicBezTo>
                    <a:cubicBezTo>
                      <a:pt x="33" y="53"/>
                      <a:pt x="46" y="49"/>
                      <a:pt x="46" y="49"/>
                    </a:cubicBezTo>
                    <a:cubicBezTo>
                      <a:pt x="55" y="46"/>
                      <a:pt x="55" y="46"/>
                      <a:pt x="55" y="46"/>
                    </a:cubicBezTo>
                    <a:cubicBezTo>
                      <a:pt x="55" y="46"/>
                      <a:pt x="56" y="47"/>
                      <a:pt x="58" y="49"/>
                    </a:cubicBezTo>
                    <a:cubicBezTo>
                      <a:pt x="63" y="44"/>
                      <a:pt x="82" y="38"/>
                      <a:pt x="96" y="32"/>
                    </a:cubicBezTo>
                    <a:cubicBezTo>
                      <a:pt x="78" y="34"/>
                      <a:pt x="53" y="38"/>
                      <a:pt x="53" y="3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8" name="Freeform 49"/>
              <p:cNvSpPr>
                <a:spLocks/>
              </p:cNvSpPr>
              <p:nvPr/>
            </p:nvSpPr>
            <p:spPr bwMode="auto">
              <a:xfrm>
                <a:off x="6840538" y="1473200"/>
                <a:ext cx="315913" cy="41275"/>
              </a:xfrm>
              <a:custGeom>
                <a:avLst/>
                <a:gdLst/>
                <a:ahLst/>
                <a:cxnLst>
                  <a:cxn ang="0">
                    <a:pos x="63" y="4"/>
                  </a:cxn>
                  <a:cxn ang="0">
                    <a:pos x="64" y="4"/>
                  </a:cxn>
                  <a:cxn ang="0">
                    <a:pos x="68" y="4"/>
                  </a:cxn>
                  <a:cxn ang="0">
                    <a:pos x="70" y="3"/>
                  </a:cxn>
                  <a:cxn ang="0">
                    <a:pos x="84" y="1"/>
                  </a:cxn>
                  <a:cxn ang="0">
                    <a:pos x="80" y="0"/>
                  </a:cxn>
                  <a:cxn ang="0">
                    <a:pos x="67" y="2"/>
                  </a:cxn>
                  <a:cxn ang="0">
                    <a:pos x="35" y="9"/>
                  </a:cxn>
                  <a:cxn ang="0">
                    <a:pos x="0" y="3"/>
                  </a:cxn>
                  <a:cxn ang="0">
                    <a:pos x="32" y="10"/>
                  </a:cxn>
                  <a:cxn ang="0">
                    <a:pos x="46" y="9"/>
                  </a:cxn>
                  <a:cxn ang="0">
                    <a:pos x="63" y="4"/>
                  </a:cxn>
                </a:cxnLst>
                <a:rect l="0" t="0" r="r" b="b"/>
                <a:pathLst>
                  <a:path w="84" h="11">
                    <a:moveTo>
                      <a:pt x="63" y="4"/>
                    </a:moveTo>
                    <a:cubicBezTo>
                      <a:pt x="64" y="4"/>
                      <a:pt x="64" y="4"/>
                      <a:pt x="64" y="4"/>
                    </a:cubicBezTo>
                    <a:cubicBezTo>
                      <a:pt x="65" y="4"/>
                      <a:pt x="66" y="4"/>
                      <a:pt x="68" y="4"/>
                    </a:cubicBezTo>
                    <a:cubicBezTo>
                      <a:pt x="68" y="4"/>
                      <a:pt x="69" y="4"/>
                      <a:pt x="70" y="3"/>
                    </a:cubicBezTo>
                    <a:cubicBezTo>
                      <a:pt x="74" y="3"/>
                      <a:pt x="80" y="2"/>
                      <a:pt x="84" y="1"/>
                    </a:cubicBezTo>
                    <a:cubicBezTo>
                      <a:pt x="83" y="1"/>
                      <a:pt x="82" y="0"/>
                      <a:pt x="80" y="0"/>
                    </a:cubicBezTo>
                    <a:cubicBezTo>
                      <a:pt x="74" y="1"/>
                      <a:pt x="68" y="2"/>
                      <a:pt x="67" y="2"/>
                    </a:cubicBezTo>
                    <a:cubicBezTo>
                      <a:pt x="63" y="2"/>
                      <a:pt x="39" y="8"/>
                      <a:pt x="35" y="9"/>
                    </a:cubicBezTo>
                    <a:cubicBezTo>
                      <a:pt x="32" y="9"/>
                      <a:pt x="0" y="3"/>
                      <a:pt x="0" y="3"/>
                    </a:cubicBezTo>
                    <a:cubicBezTo>
                      <a:pt x="0" y="3"/>
                      <a:pt x="24" y="8"/>
                      <a:pt x="32" y="10"/>
                    </a:cubicBezTo>
                    <a:cubicBezTo>
                      <a:pt x="35" y="11"/>
                      <a:pt x="40" y="10"/>
                      <a:pt x="46" y="9"/>
                    </a:cubicBezTo>
                    <a:cubicBezTo>
                      <a:pt x="47" y="7"/>
                      <a:pt x="54" y="5"/>
                      <a:pt x="63" y="4"/>
                    </a:cubicBezTo>
                    <a:close/>
                  </a:path>
                </a:pathLst>
              </a:custGeom>
              <a:solidFill>
                <a:srgbClr val="61B5CC"/>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9" name="Freeform 98"/>
              <p:cNvSpPr>
                <a:spLocks/>
              </p:cNvSpPr>
              <p:nvPr/>
            </p:nvSpPr>
            <p:spPr bwMode="auto">
              <a:xfrm>
                <a:off x="7091363" y="1533525"/>
                <a:ext cx="155575" cy="173038"/>
              </a:xfrm>
              <a:custGeom>
                <a:avLst/>
                <a:gdLst/>
                <a:ahLst/>
                <a:cxnLst>
                  <a:cxn ang="0">
                    <a:pos x="32" y="6"/>
                  </a:cxn>
                  <a:cxn ang="0">
                    <a:pos x="4" y="43"/>
                  </a:cxn>
                  <a:cxn ang="0">
                    <a:pos x="36" y="13"/>
                  </a:cxn>
                  <a:cxn ang="0">
                    <a:pos x="41" y="0"/>
                  </a:cxn>
                  <a:cxn ang="0">
                    <a:pos x="32" y="6"/>
                  </a:cxn>
                </a:cxnLst>
                <a:rect l="0" t="0" r="r" b="b"/>
                <a:pathLst>
                  <a:path w="41" h="46">
                    <a:moveTo>
                      <a:pt x="32" y="6"/>
                    </a:moveTo>
                    <a:cubicBezTo>
                      <a:pt x="20" y="20"/>
                      <a:pt x="0" y="40"/>
                      <a:pt x="4" y="43"/>
                    </a:cubicBezTo>
                    <a:cubicBezTo>
                      <a:pt x="8" y="46"/>
                      <a:pt x="24" y="26"/>
                      <a:pt x="36" y="13"/>
                    </a:cubicBezTo>
                    <a:cubicBezTo>
                      <a:pt x="38" y="8"/>
                      <a:pt x="40" y="4"/>
                      <a:pt x="41" y="0"/>
                    </a:cubicBezTo>
                    <a:cubicBezTo>
                      <a:pt x="38" y="1"/>
                      <a:pt x="35" y="3"/>
                      <a:pt x="32"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0" name="Freeform 99"/>
              <p:cNvSpPr>
                <a:spLocks/>
              </p:cNvSpPr>
              <p:nvPr/>
            </p:nvSpPr>
            <p:spPr bwMode="auto">
              <a:xfrm>
                <a:off x="7351713" y="1492250"/>
                <a:ext cx="127000" cy="41275"/>
              </a:xfrm>
              <a:custGeom>
                <a:avLst/>
                <a:gdLst/>
                <a:ahLst/>
                <a:cxnLst>
                  <a:cxn ang="0">
                    <a:pos x="0" y="2"/>
                  </a:cxn>
                  <a:cxn ang="0">
                    <a:pos x="11" y="8"/>
                  </a:cxn>
                  <a:cxn ang="0">
                    <a:pos x="28" y="11"/>
                  </a:cxn>
                  <a:cxn ang="0">
                    <a:pos x="34" y="4"/>
                  </a:cxn>
                  <a:cxn ang="0">
                    <a:pos x="12" y="0"/>
                  </a:cxn>
                  <a:cxn ang="0">
                    <a:pos x="0" y="2"/>
                  </a:cxn>
                </a:cxnLst>
                <a:rect l="0" t="0" r="r" b="b"/>
                <a:pathLst>
                  <a:path w="34" h="11">
                    <a:moveTo>
                      <a:pt x="0" y="2"/>
                    </a:moveTo>
                    <a:cubicBezTo>
                      <a:pt x="3" y="4"/>
                      <a:pt x="7" y="6"/>
                      <a:pt x="11" y="8"/>
                    </a:cubicBezTo>
                    <a:cubicBezTo>
                      <a:pt x="16" y="9"/>
                      <a:pt x="22" y="10"/>
                      <a:pt x="28" y="11"/>
                    </a:cubicBezTo>
                    <a:cubicBezTo>
                      <a:pt x="30" y="9"/>
                      <a:pt x="32" y="6"/>
                      <a:pt x="34" y="4"/>
                    </a:cubicBezTo>
                    <a:cubicBezTo>
                      <a:pt x="27" y="3"/>
                      <a:pt x="19" y="2"/>
                      <a:pt x="12" y="0"/>
                    </a:cubicBezTo>
                    <a:cubicBezTo>
                      <a:pt x="7" y="1"/>
                      <a:pt x="3" y="1"/>
                      <a:pt x="0"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1" name="Freeform 100"/>
              <p:cNvSpPr>
                <a:spLocks/>
              </p:cNvSpPr>
              <p:nvPr/>
            </p:nvSpPr>
            <p:spPr bwMode="auto">
              <a:xfrm>
                <a:off x="7324725" y="1262063"/>
                <a:ext cx="153988" cy="177800"/>
              </a:xfrm>
              <a:custGeom>
                <a:avLst/>
                <a:gdLst/>
                <a:ahLst/>
                <a:cxnLst>
                  <a:cxn ang="0">
                    <a:pos x="9" y="41"/>
                  </a:cxn>
                  <a:cxn ang="0">
                    <a:pos x="37" y="4"/>
                  </a:cxn>
                  <a:cxn ang="0">
                    <a:pos x="5" y="34"/>
                  </a:cxn>
                  <a:cxn ang="0">
                    <a:pos x="0" y="47"/>
                  </a:cxn>
                  <a:cxn ang="0">
                    <a:pos x="9" y="41"/>
                  </a:cxn>
                </a:cxnLst>
                <a:rect l="0" t="0" r="r" b="b"/>
                <a:pathLst>
                  <a:path w="41" h="47">
                    <a:moveTo>
                      <a:pt x="9" y="41"/>
                    </a:moveTo>
                    <a:cubicBezTo>
                      <a:pt x="21" y="27"/>
                      <a:pt x="41" y="7"/>
                      <a:pt x="37" y="4"/>
                    </a:cubicBezTo>
                    <a:cubicBezTo>
                      <a:pt x="33" y="0"/>
                      <a:pt x="17" y="21"/>
                      <a:pt x="5" y="34"/>
                    </a:cubicBezTo>
                    <a:cubicBezTo>
                      <a:pt x="3" y="39"/>
                      <a:pt x="1" y="43"/>
                      <a:pt x="0" y="47"/>
                    </a:cubicBezTo>
                    <a:cubicBezTo>
                      <a:pt x="3" y="45"/>
                      <a:pt x="6" y="44"/>
                      <a:pt x="9" y="4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2" name="Freeform 101"/>
              <p:cNvSpPr>
                <a:spLocks/>
              </p:cNvSpPr>
              <p:nvPr/>
            </p:nvSpPr>
            <p:spPr bwMode="auto">
              <a:xfrm>
                <a:off x="7310438" y="1547813"/>
                <a:ext cx="33338" cy="79375"/>
              </a:xfrm>
              <a:custGeom>
                <a:avLst/>
                <a:gdLst/>
                <a:ahLst/>
                <a:cxnLst>
                  <a:cxn ang="0">
                    <a:pos x="6" y="8"/>
                  </a:cxn>
                  <a:cxn ang="0">
                    <a:pos x="0" y="0"/>
                  </a:cxn>
                  <a:cxn ang="0">
                    <a:pos x="0" y="13"/>
                  </a:cxn>
                  <a:cxn ang="0">
                    <a:pos x="3" y="21"/>
                  </a:cxn>
                  <a:cxn ang="0">
                    <a:pos x="9" y="17"/>
                  </a:cxn>
                  <a:cxn ang="0">
                    <a:pos x="6" y="8"/>
                  </a:cxn>
                </a:cxnLst>
                <a:rect l="0" t="0" r="r" b="b"/>
                <a:pathLst>
                  <a:path w="9" h="21">
                    <a:moveTo>
                      <a:pt x="6" y="8"/>
                    </a:moveTo>
                    <a:cubicBezTo>
                      <a:pt x="4" y="5"/>
                      <a:pt x="2" y="2"/>
                      <a:pt x="0" y="0"/>
                    </a:cubicBezTo>
                    <a:cubicBezTo>
                      <a:pt x="0" y="4"/>
                      <a:pt x="0" y="8"/>
                      <a:pt x="0" y="13"/>
                    </a:cubicBezTo>
                    <a:cubicBezTo>
                      <a:pt x="1" y="15"/>
                      <a:pt x="2" y="18"/>
                      <a:pt x="3" y="21"/>
                    </a:cubicBezTo>
                    <a:cubicBezTo>
                      <a:pt x="5" y="20"/>
                      <a:pt x="7" y="18"/>
                      <a:pt x="9" y="17"/>
                    </a:cubicBezTo>
                    <a:cubicBezTo>
                      <a:pt x="8" y="14"/>
                      <a:pt x="7" y="11"/>
                      <a:pt x="6" y="8"/>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3" name="Freeform 102"/>
              <p:cNvSpPr>
                <a:spLocks/>
              </p:cNvSpPr>
              <p:nvPr/>
            </p:nvSpPr>
            <p:spPr bwMode="auto">
              <a:xfrm>
                <a:off x="7173913" y="1217613"/>
                <a:ext cx="87313" cy="203200"/>
              </a:xfrm>
              <a:custGeom>
                <a:avLst/>
                <a:gdLst/>
                <a:ahLst/>
                <a:cxnLst>
                  <a:cxn ang="0">
                    <a:pos x="17" y="47"/>
                  </a:cxn>
                  <a:cxn ang="0">
                    <a:pos x="23" y="54"/>
                  </a:cxn>
                  <a:cxn ang="0">
                    <a:pos x="23" y="42"/>
                  </a:cxn>
                  <a:cxn ang="0">
                    <a:pos x="5" y="2"/>
                  </a:cxn>
                  <a:cxn ang="0">
                    <a:pos x="14" y="39"/>
                  </a:cxn>
                  <a:cxn ang="0">
                    <a:pos x="17" y="47"/>
                  </a:cxn>
                </a:cxnLst>
                <a:rect l="0" t="0" r="r" b="b"/>
                <a:pathLst>
                  <a:path w="23" h="54">
                    <a:moveTo>
                      <a:pt x="17" y="47"/>
                    </a:moveTo>
                    <a:cubicBezTo>
                      <a:pt x="19" y="50"/>
                      <a:pt x="21" y="52"/>
                      <a:pt x="23" y="54"/>
                    </a:cubicBezTo>
                    <a:cubicBezTo>
                      <a:pt x="23" y="51"/>
                      <a:pt x="23" y="47"/>
                      <a:pt x="23" y="42"/>
                    </a:cubicBezTo>
                    <a:cubicBezTo>
                      <a:pt x="17" y="25"/>
                      <a:pt x="10" y="0"/>
                      <a:pt x="5" y="2"/>
                    </a:cubicBezTo>
                    <a:cubicBezTo>
                      <a:pt x="0" y="4"/>
                      <a:pt x="8" y="23"/>
                      <a:pt x="14" y="39"/>
                    </a:cubicBezTo>
                    <a:cubicBezTo>
                      <a:pt x="15" y="42"/>
                      <a:pt x="16" y="44"/>
                      <a:pt x="17" y="47"/>
                    </a:cubicBezTo>
                    <a:close/>
                  </a:path>
                </a:pathLst>
              </a:custGeom>
              <a:solidFill>
                <a:srgbClr val="347F9F"/>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4" name="Freeform 103"/>
              <p:cNvSpPr>
                <a:spLocks/>
              </p:cNvSpPr>
              <p:nvPr/>
            </p:nvSpPr>
            <p:spPr bwMode="auto">
              <a:xfrm>
                <a:off x="7013575" y="1420813"/>
                <a:ext cx="206375" cy="60325"/>
              </a:xfrm>
              <a:custGeom>
                <a:avLst/>
                <a:gdLst/>
                <a:ahLst/>
                <a:cxnLst>
                  <a:cxn ang="0">
                    <a:pos x="1" y="5"/>
                  </a:cxn>
                  <a:cxn ang="0">
                    <a:pos x="34" y="14"/>
                  </a:cxn>
                  <a:cxn ang="0">
                    <a:pos x="38" y="15"/>
                  </a:cxn>
                  <a:cxn ang="0">
                    <a:pos x="43" y="16"/>
                  </a:cxn>
                  <a:cxn ang="0">
                    <a:pos x="55" y="14"/>
                  </a:cxn>
                  <a:cxn ang="0">
                    <a:pos x="44" y="8"/>
                  </a:cxn>
                  <a:cxn ang="0">
                    <a:pos x="1" y="5"/>
                  </a:cxn>
                </a:cxnLst>
                <a:rect l="0" t="0" r="r" b="b"/>
                <a:pathLst>
                  <a:path w="55" h="16">
                    <a:moveTo>
                      <a:pt x="1" y="5"/>
                    </a:moveTo>
                    <a:cubicBezTo>
                      <a:pt x="0" y="9"/>
                      <a:pt x="18" y="11"/>
                      <a:pt x="34" y="14"/>
                    </a:cubicBezTo>
                    <a:cubicBezTo>
                      <a:pt x="36" y="14"/>
                      <a:pt x="37" y="15"/>
                      <a:pt x="38" y="15"/>
                    </a:cubicBezTo>
                    <a:cubicBezTo>
                      <a:pt x="40" y="15"/>
                      <a:pt x="41" y="15"/>
                      <a:pt x="43" y="16"/>
                    </a:cubicBezTo>
                    <a:cubicBezTo>
                      <a:pt x="47" y="15"/>
                      <a:pt x="52" y="14"/>
                      <a:pt x="55" y="14"/>
                    </a:cubicBezTo>
                    <a:cubicBezTo>
                      <a:pt x="52" y="12"/>
                      <a:pt x="48" y="10"/>
                      <a:pt x="44" y="8"/>
                    </a:cubicBezTo>
                    <a:cubicBezTo>
                      <a:pt x="26" y="5"/>
                      <a:pt x="1" y="0"/>
                      <a:pt x="1" y="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5" name="Freeform 104"/>
              <p:cNvSpPr>
                <a:spLocks/>
              </p:cNvSpPr>
              <p:nvPr/>
            </p:nvSpPr>
            <p:spPr bwMode="auto">
              <a:xfrm>
                <a:off x="7396163" y="1454150"/>
                <a:ext cx="128588" cy="11113"/>
              </a:xfrm>
              <a:custGeom>
                <a:avLst/>
                <a:gdLst/>
                <a:ahLst/>
                <a:cxnLst>
                  <a:cxn ang="0">
                    <a:pos x="0" y="3"/>
                  </a:cxn>
                  <a:cxn ang="0">
                    <a:pos x="34" y="0"/>
                  </a:cxn>
                  <a:cxn ang="0">
                    <a:pos x="34" y="0"/>
                  </a:cxn>
                  <a:cxn ang="0">
                    <a:pos x="0" y="3"/>
                  </a:cxn>
                </a:cxnLst>
                <a:rect l="0" t="0" r="r" b="b"/>
                <a:pathLst>
                  <a:path w="34" h="3">
                    <a:moveTo>
                      <a:pt x="0" y="3"/>
                    </a:moveTo>
                    <a:cubicBezTo>
                      <a:pt x="11" y="2"/>
                      <a:pt x="25" y="0"/>
                      <a:pt x="34" y="0"/>
                    </a:cubicBezTo>
                    <a:cubicBezTo>
                      <a:pt x="34" y="0"/>
                      <a:pt x="34" y="0"/>
                      <a:pt x="34" y="0"/>
                    </a:cubicBezTo>
                    <a:cubicBezTo>
                      <a:pt x="25" y="0"/>
                      <a:pt x="11" y="2"/>
                      <a:pt x="0" y="3"/>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6" name="Freeform 105"/>
              <p:cNvSpPr>
                <a:spLocks/>
              </p:cNvSpPr>
              <p:nvPr/>
            </p:nvSpPr>
            <p:spPr bwMode="auto">
              <a:xfrm>
                <a:off x="7129463" y="1281113"/>
                <a:ext cx="7938" cy="14288"/>
              </a:xfrm>
              <a:custGeom>
                <a:avLst/>
                <a:gdLst/>
                <a:ahLst/>
                <a:cxnLst>
                  <a:cxn ang="0">
                    <a:pos x="2" y="4"/>
                  </a:cxn>
                  <a:cxn ang="0">
                    <a:pos x="0" y="0"/>
                  </a:cxn>
                  <a:cxn ang="0">
                    <a:pos x="2" y="4"/>
                  </a:cxn>
                </a:cxnLst>
                <a:rect l="0" t="0" r="r" b="b"/>
                <a:pathLst>
                  <a:path w="2" h="4">
                    <a:moveTo>
                      <a:pt x="2" y="4"/>
                    </a:moveTo>
                    <a:cubicBezTo>
                      <a:pt x="1" y="3"/>
                      <a:pt x="1" y="1"/>
                      <a:pt x="0" y="0"/>
                    </a:cubicBezTo>
                    <a:cubicBezTo>
                      <a:pt x="1" y="1"/>
                      <a:pt x="1" y="3"/>
                      <a:pt x="2" y="4"/>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7" name="Freeform 106"/>
              <p:cNvSpPr>
                <a:spLocks/>
              </p:cNvSpPr>
              <p:nvPr/>
            </p:nvSpPr>
            <p:spPr bwMode="auto">
              <a:xfrm>
                <a:off x="7126288" y="1270000"/>
                <a:ext cx="1588" cy="3175"/>
              </a:xfrm>
              <a:custGeom>
                <a:avLst/>
                <a:gdLst/>
                <a:ahLst/>
                <a:cxnLst>
                  <a:cxn ang="0">
                    <a:pos x="0" y="1"/>
                  </a:cxn>
                  <a:cxn ang="0">
                    <a:pos x="0" y="0"/>
                  </a:cxn>
                  <a:cxn ang="0">
                    <a:pos x="0" y="1"/>
                  </a:cxn>
                </a:cxnLst>
                <a:rect l="0" t="0" r="r" b="b"/>
                <a:pathLst>
                  <a:path h="1">
                    <a:moveTo>
                      <a:pt x="0" y="1"/>
                    </a:moveTo>
                    <a:cubicBezTo>
                      <a:pt x="0" y="1"/>
                      <a:pt x="0" y="1"/>
                      <a:pt x="0" y="0"/>
                    </a:cubicBezTo>
                    <a:cubicBezTo>
                      <a:pt x="0" y="1"/>
                      <a:pt x="0" y="1"/>
                      <a:pt x="0"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8" name="Freeform 107"/>
              <p:cNvSpPr>
                <a:spLocks/>
              </p:cNvSpPr>
              <p:nvPr/>
            </p:nvSpPr>
            <p:spPr bwMode="auto">
              <a:xfrm>
                <a:off x="7148513" y="1311275"/>
                <a:ext cx="7938" cy="11113"/>
              </a:xfrm>
              <a:custGeom>
                <a:avLst/>
                <a:gdLst/>
                <a:ahLst/>
                <a:cxnLst>
                  <a:cxn ang="0">
                    <a:pos x="2" y="3"/>
                  </a:cxn>
                  <a:cxn ang="0">
                    <a:pos x="0" y="0"/>
                  </a:cxn>
                  <a:cxn ang="0">
                    <a:pos x="2" y="3"/>
                  </a:cxn>
                </a:cxnLst>
                <a:rect l="0" t="0" r="r" b="b"/>
                <a:pathLst>
                  <a:path w="2" h="3">
                    <a:moveTo>
                      <a:pt x="2" y="3"/>
                    </a:moveTo>
                    <a:cubicBezTo>
                      <a:pt x="1" y="2"/>
                      <a:pt x="1" y="1"/>
                      <a:pt x="0" y="0"/>
                    </a:cubicBezTo>
                    <a:cubicBezTo>
                      <a:pt x="1" y="1"/>
                      <a:pt x="1" y="2"/>
                      <a:pt x="2" y="3"/>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9" name="Freeform 108"/>
              <p:cNvSpPr>
                <a:spLocks/>
              </p:cNvSpPr>
              <p:nvPr/>
            </p:nvSpPr>
            <p:spPr bwMode="auto">
              <a:xfrm>
                <a:off x="7167563" y="1709738"/>
                <a:ext cx="25400" cy="26988"/>
              </a:xfrm>
              <a:custGeom>
                <a:avLst/>
                <a:gdLst/>
                <a:ahLst/>
                <a:cxnLst>
                  <a:cxn ang="0">
                    <a:pos x="0" y="6"/>
                  </a:cxn>
                  <a:cxn ang="0">
                    <a:pos x="0" y="6"/>
                  </a:cxn>
                  <a:cxn ang="0">
                    <a:pos x="0" y="6"/>
                  </a:cxn>
                  <a:cxn ang="0">
                    <a:pos x="7" y="0"/>
                  </a:cxn>
                  <a:cxn ang="0">
                    <a:pos x="0" y="6"/>
                  </a:cxn>
                </a:cxnLst>
                <a:rect l="0" t="0" r="r" b="b"/>
                <a:pathLst>
                  <a:path w="7" h="7">
                    <a:moveTo>
                      <a:pt x="0" y="6"/>
                    </a:moveTo>
                    <a:cubicBezTo>
                      <a:pt x="0" y="6"/>
                      <a:pt x="0" y="6"/>
                      <a:pt x="0" y="6"/>
                    </a:cubicBezTo>
                    <a:cubicBezTo>
                      <a:pt x="0" y="6"/>
                      <a:pt x="0" y="6"/>
                      <a:pt x="0" y="6"/>
                    </a:cubicBezTo>
                    <a:cubicBezTo>
                      <a:pt x="2" y="7"/>
                      <a:pt x="4" y="4"/>
                      <a:pt x="7" y="0"/>
                    </a:cubicBezTo>
                    <a:cubicBezTo>
                      <a:pt x="4" y="4"/>
                      <a:pt x="2" y="7"/>
                      <a:pt x="0"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0" name="Freeform 109"/>
              <p:cNvSpPr>
                <a:spLocks/>
              </p:cNvSpPr>
              <p:nvPr/>
            </p:nvSpPr>
            <p:spPr bwMode="auto">
              <a:xfrm>
                <a:off x="7359650" y="1277938"/>
                <a:ext cx="11113" cy="14288"/>
              </a:xfrm>
              <a:custGeom>
                <a:avLst/>
                <a:gdLst/>
                <a:ahLst/>
                <a:cxnLst>
                  <a:cxn ang="0">
                    <a:pos x="0" y="4"/>
                  </a:cxn>
                  <a:cxn ang="0">
                    <a:pos x="3" y="0"/>
                  </a:cxn>
                  <a:cxn ang="0">
                    <a:pos x="0" y="4"/>
                  </a:cxn>
                </a:cxnLst>
                <a:rect l="0" t="0" r="r" b="b"/>
                <a:pathLst>
                  <a:path w="3" h="4">
                    <a:moveTo>
                      <a:pt x="0" y="4"/>
                    </a:moveTo>
                    <a:cubicBezTo>
                      <a:pt x="1" y="3"/>
                      <a:pt x="2" y="1"/>
                      <a:pt x="3" y="0"/>
                    </a:cubicBezTo>
                    <a:cubicBezTo>
                      <a:pt x="2" y="1"/>
                      <a:pt x="1" y="3"/>
                      <a:pt x="0" y="4"/>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1" name="Freeform 110"/>
              <p:cNvSpPr>
                <a:spLocks/>
              </p:cNvSpPr>
              <p:nvPr/>
            </p:nvSpPr>
            <p:spPr bwMode="auto">
              <a:xfrm>
                <a:off x="7377113" y="1250950"/>
                <a:ext cx="7938" cy="11113"/>
              </a:xfrm>
              <a:custGeom>
                <a:avLst/>
                <a:gdLst/>
                <a:ahLst/>
                <a:cxnLst>
                  <a:cxn ang="0">
                    <a:pos x="0" y="3"/>
                  </a:cxn>
                  <a:cxn ang="0">
                    <a:pos x="2" y="0"/>
                  </a:cxn>
                  <a:cxn ang="0">
                    <a:pos x="0" y="3"/>
                  </a:cxn>
                </a:cxnLst>
                <a:rect l="0" t="0" r="r" b="b"/>
                <a:pathLst>
                  <a:path w="2" h="3">
                    <a:moveTo>
                      <a:pt x="0" y="3"/>
                    </a:moveTo>
                    <a:cubicBezTo>
                      <a:pt x="1" y="2"/>
                      <a:pt x="1" y="1"/>
                      <a:pt x="2" y="0"/>
                    </a:cubicBezTo>
                    <a:cubicBezTo>
                      <a:pt x="1" y="1"/>
                      <a:pt x="1" y="2"/>
                      <a:pt x="0" y="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2" name="Freeform 111"/>
              <p:cNvSpPr>
                <a:spLocks/>
              </p:cNvSpPr>
              <p:nvPr/>
            </p:nvSpPr>
            <p:spPr bwMode="auto">
              <a:xfrm>
                <a:off x="7318375" y="1292225"/>
                <a:ext cx="41275" cy="87313"/>
              </a:xfrm>
              <a:custGeom>
                <a:avLst/>
                <a:gdLst/>
                <a:ahLst/>
                <a:cxnLst>
                  <a:cxn ang="0">
                    <a:pos x="11" y="0"/>
                  </a:cxn>
                  <a:cxn ang="0">
                    <a:pos x="0" y="23"/>
                  </a:cxn>
                  <a:cxn ang="0">
                    <a:pos x="0" y="23"/>
                  </a:cxn>
                  <a:cxn ang="0">
                    <a:pos x="11" y="0"/>
                  </a:cxn>
                </a:cxnLst>
                <a:rect l="0" t="0" r="r" b="b"/>
                <a:pathLst>
                  <a:path w="11" h="23">
                    <a:moveTo>
                      <a:pt x="11" y="0"/>
                    </a:moveTo>
                    <a:cubicBezTo>
                      <a:pt x="8" y="8"/>
                      <a:pt x="4" y="16"/>
                      <a:pt x="0" y="23"/>
                    </a:cubicBezTo>
                    <a:cubicBezTo>
                      <a:pt x="0" y="23"/>
                      <a:pt x="0" y="23"/>
                      <a:pt x="0" y="23"/>
                    </a:cubicBezTo>
                    <a:cubicBezTo>
                      <a:pt x="4" y="16"/>
                      <a:pt x="8" y="8"/>
                      <a:pt x="11" y="0"/>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3" name="Freeform 112"/>
              <p:cNvSpPr>
                <a:spLocks/>
              </p:cNvSpPr>
              <p:nvPr/>
            </p:nvSpPr>
            <p:spPr bwMode="auto">
              <a:xfrm>
                <a:off x="7178675" y="1352550"/>
                <a:ext cx="38100" cy="57150"/>
              </a:xfrm>
              <a:custGeom>
                <a:avLst/>
                <a:gdLst/>
                <a:ahLst/>
                <a:cxnLst>
                  <a:cxn ang="0">
                    <a:pos x="10" y="15"/>
                  </a:cxn>
                  <a:cxn ang="0">
                    <a:pos x="0" y="0"/>
                  </a:cxn>
                  <a:cxn ang="0">
                    <a:pos x="3" y="5"/>
                  </a:cxn>
                  <a:cxn ang="0">
                    <a:pos x="10" y="15"/>
                  </a:cxn>
                </a:cxnLst>
                <a:rect l="0" t="0" r="r" b="b"/>
                <a:pathLst>
                  <a:path w="10" h="15">
                    <a:moveTo>
                      <a:pt x="10" y="15"/>
                    </a:moveTo>
                    <a:cubicBezTo>
                      <a:pt x="7" y="10"/>
                      <a:pt x="3" y="5"/>
                      <a:pt x="0" y="0"/>
                    </a:cubicBezTo>
                    <a:cubicBezTo>
                      <a:pt x="1" y="2"/>
                      <a:pt x="2" y="3"/>
                      <a:pt x="3" y="5"/>
                    </a:cubicBezTo>
                    <a:cubicBezTo>
                      <a:pt x="5" y="8"/>
                      <a:pt x="8" y="12"/>
                      <a:pt x="10" y="1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4" name="Freeform 113"/>
              <p:cNvSpPr>
                <a:spLocks/>
              </p:cNvSpPr>
              <p:nvPr/>
            </p:nvSpPr>
            <p:spPr bwMode="auto">
              <a:xfrm>
                <a:off x="7008813" y="1473200"/>
                <a:ext cx="211138" cy="38100"/>
              </a:xfrm>
              <a:custGeom>
                <a:avLst/>
                <a:gdLst/>
                <a:ahLst/>
                <a:cxnLst>
                  <a:cxn ang="0">
                    <a:pos x="25" y="3"/>
                  </a:cxn>
                  <a:cxn ang="0">
                    <a:pos x="23" y="4"/>
                  </a:cxn>
                  <a:cxn ang="0">
                    <a:pos x="18" y="4"/>
                  </a:cxn>
                  <a:cxn ang="0">
                    <a:pos x="1" y="9"/>
                  </a:cxn>
                  <a:cxn ang="0">
                    <a:pos x="1" y="10"/>
                  </a:cxn>
                  <a:cxn ang="0">
                    <a:pos x="1" y="10"/>
                  </a:cxn>
                  <a:cxn ang="0">
                    <a:pos x="56" y="0"/>
                  </a:cxn>
                  <a:cxn ang="0">
                    <a:pos x="56" y="0"/>
                  </a:cxn>
                  <a:cxn ang="0">
                    <a:pos x="44" y="2"/>
                  </a:cxn>
                  <a:cxn ang="0">
                    <a:pos x="25" y="3"/>
                  </a:cxn>
                </a:cxnLst>
                <a:rect l="0" t="0" r="r" b="b"/>
                <a:pathLst>
                  <a:path w="56" h="10">
                    <a:moveTo>
                      <a:pt x="25" y="3"/>
                    </a:moveTo>
                    <a:cubicBezTo>
                      <a:pt x="24" y="4"/>
                      <a:pt x="23" y="4"/>
                      <a:pt x="23" y="4"/>
                    </a:cubicBezTo>
                    <a:cubicBezTo>
                      <a:pt x="21" y="4"/>
                      <a:pt x="20" y="4"/>
                      <a:pt x="18" y="4"/>
                    </a:cubicBezTo>
                    <a:cubicBezTo>
                      <a:pt x="9" y="5"/>
                      <a:pt x="2" y="7"/>
                      <a:pt x="1" y="9"/>
                    </a:cubicBezTo>
                    <a:cubicBezTo>
                      <a:pt x="1" y="9"/>
                      <a:pt x="1" y="9"/>
                      <a:pt x="1" y="10"/>
                    </a:cubicBezTo>
                    <a:cubicBezTo>
                      <a:pt x="1" y="10"/>
                      <a:pt x="1" y="10"/>
                      <a:pt x="1" y="10"/>
                    </a:cubicBezTo>
                    <a:cubicBezTo>
                      <a:pt x="0" y="3"/>
                      <a:pt x="40" y="3"/>
                      <a:pt x="56" y="0"/>
                    </a:cubicBezTo>
                    <a:cubicBezTo>
                      <a:pt x="56" y="0"/>
                      <a:pt x="56" y="0"/>
                      <a:pt x="56" y="0"/>
                    </a:cubicBezTo>
                    <a:cubicBezTo>
                      <a:pt x="53" y="0"/>
                      <a:pt x="48" y="1"/>
                      <a:pt x="44" y="2"/>
                    </a:cubicBezTo>
                    <a:cubicBezTo>
                      <a:pt x="38" y="2"/>
                      <a:pt x="31" y="3"/>
                      <a:pt x="25" y="3"/>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5" name="Freeform 114"/>
              <p:cNvSpPr>
                <a:spLocks/>
              </p:cNvSpPr>
              <p:nvPr/>
            </p:nvSpPr>
            <p:spPr bwMode="auto">
              <a:xfrm>
                <a:off x="7227888" y="1533525"/>
                <a:ext cx="19050" cy="49213"/>
              </a:xfrm>
              <a:custGeom>
                <a:avLst/>
                <a:gdLst/>
                <a:ahLst/>
                <a:cxnLst>
                  <a:cxn ang="0">
                    <a:pos x="5" y="0"/>
                  </a:cxn>
                  <a:cxn ang="0">
                    <a:pos x="5" y="0"/>
                  </a:cxn>
                  <a:cxn ang="0">
                    <a:pos x="0" y="13"/>
                  </a:cxn>
                  <a:cxn ang="0">
                    <a:pos x="0" y="13"/>
                  </a:cxn>
                  <a:cxn ang="0">
                    <a:pos x="5" y="0"/>
                  </a:cxn>
                </a:cxnLst>
                <a:rect l="0" t="0" r="r" b="b"/>
                <a:pathLst>
                  <a:path w="5" h="13">
                    <a:moveTo>
                      <a:pt x="5" y="0"/>
                    </a:moveTo>
                    <a:cubicBezTo>
                      <a:pt x="5" y="0"/>
                      <a:pt x="5" y="0"/>
                      <a:pt x="5" y="0"/>
                    </a:cubicBezTo>
                    <a:cubicBezTo>
                      <a:pt x="4" y="4"/>
                      <a:pt x="2" y="8"/>
                      <a:pt x="0" y="13"/>
                    </a:cubicBezTo>
                    <a:cubicBezTo>
                      <a:pt x="0" y="13"/>
                      <a:pt x="0" y="13"/>
                      <a:pt x="0" y="13"/>
                    </a:cubicBezTo>
                    <a:cubicBezTo>
                      <a:pt x="2" y="8"/>
                      <a:pt x="4" y="4"/>
                      <a:pt x="5"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6" name="Freeform 115"/>
              <p:cNvSpPr>
                <a:spLocks/>
              </p:cNvSpPr>
              <p:nvPr/>
            </p:nvSpPr>
            <p:spPr bwMode="auto">
              <a:xfrm>
                <a:off x="7310438" y="1533525"/>
                <a:ext cx="66675" cy="74613"/>
              </a:xfrm>
              <a:custGeom>
                <a:avLst/>
                <a:gdLst/>
                <a:ahLst/>
                <a:cxnLst>
                  <a:cxn ang="0">
                    <a:pos x="1" y="0"/>
                  </a:cxn>
                  <a:cxn ang="0">
                    <a:pos x="0" y="4"/>
                  </a:cxn>
                  <a:cxn ang="0">
                    <a:pos x="6" y="12"/>
                  </a:cxn>
                  <a:cxn ang="0">
                    <a:pos x="12" y="20"/>
                  </a:cxn>
                  <a:cxn ang="0">
                    <a:pos x="18" y="16"/>
                  </a:cxn>
                  <a:cxn ang="0">
                    <a:pos x="12" y="8"/>
                  </a:cxn>
                  <a:cxn ang="0">
                    <a:pos x="1" y="0"/>
                  </a:cxn>
                </a:cxnLst>
                <a:rect l="0" t="0" r="r" b="b"/>
                <a:pathLst>
                  <a:path w="18" h="20">
                    <a:moveTo>
                      <a:pt x="1" y="0"/>
                    </a:moveTo>
                    <a:cubicBezTo>
                      <a:pt x="0" y="1"/>
                      <a:pt x="0" y="3"/>
                      <a:pt x="0" y="4"/>
                    </a:cubicBezTo>
                    <a:cubicBezTo>
                      <a:pt x="2" y="6"/>
                      <a:pt x="4" y="9"/>
                      <a:pt x="6" y="12"/>
                    </a:cubicBezTo>
                    <a:cubicBezTo>
                      <a:pt x="8" y="15"/>
                      <a:pt x="10" y="17"/>
                      <a:pt x="12" y="20"/>
                    </a:cubicBezTo>
                    <a:cubicBezTo>
                      <a:pt x="14" y="19"/>
                      <a:pt x="16" y="17"/>
                      <a:pt x="18" y="16"/>
                    </a:cubicBezTo>
                    <a:cubicBezTo>
                      <a:pt x="16" y="13"/>
                      <a:pt x="14" y="11"/>
                      <a:pt x="12" y="8"/>
                    </a:cubicBezTo>
                    <a:cubicBezTo>
                      <a:pt x="7" y="4"/>
                      <a:pt x="3" y="1"/>
                      <a:pt x="1"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7" name="Freeform 116"/>
              <p:cNvSpPr>
                <a:spLocks/>
              </p:cNvSpPr>
              <p:nvPr/>
            </p:nvSpPr>
            <p:spPr bwMode="auto">
              <a:xfrm>
                <a:off x="7310438" y="1235075"/>
                <a:ext cx="109538" cy="207963"/>
              </a:xfrm>
              <a:custGeom>
                <a:avLst/>
                <a:gdLst/>
                <a:ahLst/>
                <a:cxnLst>
                  <a:cxn ang="0">
                    <a:pos x="1" y="55"/>
                  </a:cxn>
                  <a:cxn ang="0">
                    <a:pos x="4" y="54"/>
                  </a:cxn>
                  <a:cxn ang="0">
                    <a:pos x="9" y="41"/>
                  </a:cxn>
                  <a:cxn ang="0">
                    <a:pos x="25" y="0"/>
                  </a:cxn>
                  <a:cxn ang="0">
                    <a:pos x="20" y="4"/>
                  </a:cxn>
                  <a:cxn ang="0">
                    <a:pos x="18" y="7"/>
                  </a:cxn>
                  <a:cxn ang="0">
                    <a:pos x="16" y="11"/>
                  </a:cxn>
                  <a:cxn ang="0">
                    <a:pos x="13" y="15"/>
                  </a:cxn>
                  <a:cxn ang="0">
                    <a:pos x="2" y="38"/>
                  </a:cxn>
                  <a:cxn ang="0">
                    <a:pos x="1" y="55"/>
                  </a:cxn>
                </a:cxnLst>
                <a:rect l="0" t="0" r="r" b="b"/>
                <a:pathLst>
                  <a:path w="29" h="55">
                    <a:moveTo>
                      <a:pt x="1" y="55"/>
                    </a:moveTo>
                    <a:cubicBezTo>
                      <a:pt x="2" y="55"/>
                      <a:pt x="3" y="54"/>
                      <a:pt x="4" y="54"/>
                    </a:cubicBezTo>
                    <a:cubicBezTo>
                      <a:pt x="5" y="50"/>
                      <a:pt x="7" y="46"/>
                      <a:pt x="9" y="41"/>
                    </a:cubicBezTo>
                    <a:cubicBezTo>
                      <a:pt x="17" y="25"/>
                      <a:pt x="29" y="3"/>
                      <a:pt x="25" y="0"/>
                    </a:cubicBezTo>
                    <a:cubicBezTo>
                      <a:pt x="24" y="0"/>
                      <a:pt x="22" y="1"/>
                      <a:pt x="20" y="4"/>
                    </a:cubicBezTo>
                    <a:cubicBezTo>
                      <a:pt x="19" y="5"/>
                      <a:pt x="19" y="6"/>
                      <a:pt x="18" y="7"/>
                    </a:cubicBezTo>
                    <a:cubicBezTo>
                      <a:pt x="17" y="8"/>
                      <a:pt x="16" y="10"/>
                      <a:pt x="16" y="11"/>
                    </a:cubicBezTo>
                    <a:cubicBezTo>
                      <a:pt x="15" y="12"/>
                      <a:pt x="14" y="14"/>
                      <a:pt x="13" y="15"/>
                    </a:cubicBezTo>
                    <a:cubicBezTo>
                      <a:pt x="10" y="23"/>
                      <a:pt x="6" y="31"/>
                      <a:pt x="2" y="38"/>
                    </a:cubicBezTo>
                    <a:cubicBezTo>
                      <a:pt x="1" y="45"/>
                      <a:pt x="0" y="52"/>
                      <a:pt x="1" y="5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8" name="Freeform 117"/>
              <p:cNvSpPr>
                <a:spLocks/>
              </p:cNvSpPr>
              <p:nvPr/>
            </p:nvSpPr>
            <p:spPr bwMode="auto">
              <a:xfrm>
                <a:off x="7156450" y="1530350"/>
                <a:ext cx="104775" cy="206375"/>
              </a:xfrm>
              <a:custGeom>
                <a:avLst/>
                <a:gdLst/>
                <a:ahLst/>
                <a:cxnLst>
                  <a:cxn ang="0">
                    <a:pos x="27" y="0"/>
                  </a:cxn>
                  <a:cxn ang="0">
                    <a:pos x="24" y="1"/>
                  </a:cxn>
                  <a:cxn ang="0">
                    <a:pos x="19" y="14"/>
                  </a:cxn>
                  <a:cxn ang="0">
                    <a:pos x="3" y="54"/>
                  </a:cxn>
                  <a:cxn ang="0">
                    <a:pos x="3" y="54"/>
                  </a:cxn>
                  <a:cxn ang="0">
                    <a:pos x="10" y="48"/>
                  </a:cxn>
                  <a:cxn ang="0">
                    <a:pos x="26" y="17"/>
                  </a:cxn>
                  <a:cxn ang="0">
                    <a:pos x="27" y="0"/>
                  </a:cxn>
                </a:cxnLst>
                <a:rect l="0" t="0" r="r" b="b"/>
                <a:pathLst>
                  <a:path w="28" h="55">
                    <a:moveTo>
                      <a:pt x="27" y="0"/>
                    </a:moveTo>
                    <a:cubicBezTo>
                      <a:pt x="26" y="0"/>
                      <a:pt x="25" y="1"/>
                      <a:pt x="24" y="1"/>
                    </a:cubicBezTo>
                    <a:cubicBezTo>
                      <a:pt x="23" y="5"/>
                      <a:pt x="21" y="9"/>
                      <a:pt x="19" y="14"/>
                    </a:cubicBezTo>
                    <a:cubicBezTo>
                      <a:pt x="12" y="30"/>
                      <a:pt x="0" y="50"/>
                      <a:pt x="3" y="54"/>
                    </a:cubicBezTo>
                    <a:cubicBezTo>
                      <a:pt x="3" y="54"/>
                      <a:pt x="3" y="54"/>
                      <a:pt x="3" y="54"/>
                    </a:cubicBezTo>
                    <a:cubicBezTo>
                      <a:pt x="5" y="55"/>
                      <a:pt x="7" y="52"/>
                      <a:pt x="10" y="48"/>
                    </a:cubicBezTo>
                    <a:cubicBezTo>
                      <a:pt x="15" y="40"/>
                      <a:pt x="21" y="27"/>
                      <a:pt x="26" y="17"/>
                    </a:cubicBezTo>
                    <a:cubicBezTo>
                      <a:pt x="27" y="9"/>
                      <a:pt x="28" y="3"/>
                      <a:pt x="27"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9" name="Freeform 118"/>
              <p:cNvSpPr>
                <a:spLocks/>
              </p:cNvSpPr>
              <p:nvPr/>
            </p:nvSpPr>
            <p:spPr bwMode="auto">
              <a:xfrm>
                <a:off x="7340600" y="1454150"/>
                <a:ext cx="184150" cy="46038"/>
              </a:xfrm>
              <a:custGeom>
                <a:avLst/>
                <a:gdLst/>
                <a:ahLst/>
                <a:cxnLst>
                  <a:cxn ang="0">
                    <a:pos x="0" y="10"/>
                  </a:cxn>
                  <a:cxn ang="0">
                    <a:pos x="3" y="12"/>
                  </a:cxn>
                  <a:cxn ang="0">
                    <a:pos x="15" y="10"/>
                  </a:cxn>
                  <a:cxn ang="0">
                    <a:pos x="43" y="7"/>
                  </a:cxn>
                  <a:cxn ang="0">
                    <a:pos x="49" y="0"/>
                  </a:cxn>
                  <a:cxn ang="0">
                    <a:pos x="15" y="3"/>
                  </a:cxn>
                  <a:cxn ang="0">
                    <a:pos x="0" y="10"/>
                  </a:cxn>
                </a:cxnLst>
                <a:rect l="0" t="0" r="r" b="b"/>
                <a:pathLst>
                  <a:path w="49" h="12">
                    <a:moveTo>
                      <a:pt x="0" y="10"/>
                    </a:moveTo>
                    <a:cubicBezTo>
                      <a:pt x="1" y="10"/>
                      <a:pt x="2" y="11"/>
                      <a:pt x="3" y="12"/>
                    </a:cubicBezTo>
                    <a:cubicBezTo>
                      <a:pt x="6" y="11"/>
                      <a:pt x="10" y="11"/>
                      <a:pt x="15" y="10"/>
                    </a:cubicBezTo>
                    <a:cubicBezTo>
                      <a:pt x="24" y="9"/>
                      <a:pt x="35" y="8"/>
                      <a:pt x="43" y="7"/>
                    </a:cubicBezTo>
                    <a:cubicBezTo>
                      <a:pt x="45" y="5"/>
                      <a:pt x="47" y="2"/>
                      <a:pt x="49" y="0"/>
                    </a:cubicBezTo>
                    <a:cubicBezTo>
                      <a:pt x="40" y="0"/>
                      <a:pt x="26" y="2"/>
                      <a:pt x="15" y="3"/>
                    </a:cubicBezTo>
                    <a:cubicBezTo>
                      <a:pt x="8" y="5"/>
                      <a:pt x="3" y="8"/>
                      <a:pt x="0" y="1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0" name="Freeform 119"/>
              <p:cNvSpPr>
                <a:spLocks/>
              </p:cNvSpPr>
              <p:nvPr/>
            </p:nvSpPr>
            <p:spPr bwMode="auto">
              <a:xfrm>
                <a:off x="7126288" y="1254125"/>
                <a:ext cx="134938" cy="180975"/>
              </a:xfrm>
              <a:custGeom>
                <a:avLst/>
                <a:gdLst/>
                <a:ahLst/>
                <a:cxnLst>
                  <a:cxn ang="0">
                    <a:pos x="24" y="41"/>
                  </a:cxn>
                  <a:cxn ang="0">
                    <a:pos x="35" y="48"/>
                  </a:cxn>
                  <a:cxn ang="0">
                    <a:pos x="36" y="44"/>
                  </a:cxn>
                  <a:cxn ang="0">
                    <a:pos x="30" y="37"/>
                  </a:cxn>
                  <a:cxn ang="0">
                    <a:pos x="25" y="30"/>
                  </a:cxn>
                  <a:cxn ang="0">
                    <a:pos x="4" y="2"/>
                  </a:cxn>
                  <a:cxn ang="0">
                    <a:pos x="0" y="1"/>
                  </a:cxn>
                  <a:cxn ang="0">
                    <a:pos x="0" y="4"/>
                  </a:cxn>
                  <a:cxn ang="0">
                    <a:pos x="0" y="5"/>
                  </a:cxn>
                  <a:cxn ang="0">
                    <a:pos x="1" y="7"/>
                  </a:cxn>
                  <a:cxn ang="0">
                    <a:pos x="3" y="11"/>
                  </a:cxn>
                  <a:cxn ang="0">
                    <a:pos x="6" y="15"/>
                  </a:cxn>
                  <a:cxn ang="0">
                    <a:pos x="8" y="18"/>
                  </a:cxn>
                  <a:cxn ang="0">
                    <a:pos x="14" y="26"/>
                  </a:cxn>
                  <a:cxn ang="0">
                    <a:pos x="24" y="41"/>
                  </a:cxn>
                </a:cxnLst>
                <a:rect l="0" t="0" r="r" b="b"/>
                <a:pathLst>
                  <a:path w="36" h="48">
                    <a:moveTo>
                      <a:pt x="24" y="41"/>
                    </a:moveTo>
                    <a:cubicBezTo>
                      <a:pt x="29" y="45"/>
                      <a:pt x="33" y="48"/>
                      <a:pt x="35" y="48"/>
                    </a:cubicBezTo>
                    <a:cubicBezTo>
                      <a:pt x="36" y="47"/>
                      <a:pt x="36" y="46"/>
                      <a:pt x="36" y="44"/>
                    </a:cubicBezTo>
                    <a:cubicBezTo>
                      <a:pt x="34" y="42"/>
                      <a:pt x="32" y="40"/>
                      <a:pt x="30" y="37"/>
                    </a:cubicBezTo>
                    <a:cubicBezTo>
                      <a:pt x="28" y="35"/>
                      <a:pt x="27" y="32"/>
                      <a:pt x="25" y="30"/>
                    </a:cubicBezTo>
                    <a:cubicBezTo>
                      <a:pt x="18" y="19"/>
                      <a:pt x="9" y="5"/>
                      <a:pt x="4" y="2"/>
                    </a:cubicBezTo>
                    <a:cubicBezTo>
                      <a:pt x="2" y="1"/>
                      <a:pt x="1" y="0"/>
                      <a:pt x="0" y="1"/>
                    </a:cubicBezTo>
                    <a:cubicBezTo>
                      <a:pt x="0" y="1"/>
                      <a:pt x="0" y="3"/>
                      <a:pt x="0" y="4"/>
                    </a:cubicBezTo>
                    <a:cubicBezTo>
                      <a:pt x="0" y="5"/>
                      <a:pt x="0" y="5"/>
                      <a:pt x="0" y="5"/>
                    </a:cubicBezTo>
                    <a:cubicBezTo>
                      <a:pt x="1" y="6"/>
                      <a:pt x="1" y="7"/>
                      <a:pt x="1" y="7"/>
                    </a:cubicBezTo>
                    <a:cubicBezTo>
                      <a:pt x="2" y="8"/>
                      <a:pt x="2" y="10"/>
                      <a:pt x="3" y="11"/>
                    </a:cubicBezTo>
                    <a:cubicBezTo>
                      <a:pt x="4" y="12"/>
                      <a:pt x="5" y="14"/>
                      <a:pt x="6" y="15"/>
                    </a:cubicBezTo>
                    <a:cubicBezTo>
                      <a:pt x="7" y="16"/>
                      <a:pt x="7" y="17"/>
                      <a:pt x="8" y="18"/>
                    </a:cubicBezTo>
                    <a:cubicBezTo>
                      <a:pt x="10" y="21"/>
                      <a:pt x="12" y="24"/>
                      <a:pt x="14" y="26"/>
                    </a:cubicBezTo>
                    <a:cubicBezTo>
                      <a:pt x="17" y="31"/>
                      <a:pt x="21" y="36"/>
                      <a:pt x="24" y="4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1" name="Freeform 120"/>
              <p:cNvSpPr>
                <a:spLocks/>
              </p:cNvSpPr>
              <p:nvPr/>
            </p:nvSpPr>
            <p:spPr bwMode="auto">
              <a:xfrm>
                <a:off x="7008813" y="1473200"/>
                <a:ext cx="222250" cy="57150"/>
              </a:xfrm>
              <a:custGeom>
                <a:avLst/>
                <a:gdLst/>
                <a:ahLst/>
                <a:cxnLst>
                  <a:cxn ang="0">
                    <a:pos x="1" y="10"/>
                  </a:cxn>
                  <a:cxn ang="0">
                    <a:pos x="1" y="10"/>
                  </a:cxn>
                  <a:cxn ang="0">
                    <a:pos x="44" y="9"/>
                  </a:cxn>
                  <a:cxn ang="0">
                    <a:pos x="59" y="2"/>
                  </a:cxn>
                  <a:cxn ang="0">
                    <a:pos x="56" y="0"/>
                  </a:cxn>
                  <a:cxn ang="0">
                    <a:pos x="1" y="10"/>
                  </a:cxn>
                </a:cxnLst>
                <a:rect l="0" t="0" r="r" b="b"/>
                <a:pathLst>
                  <a:path w="59" h="15">
                    <a:moveTo>
                      <a:pt x="1" y="10"/>
                    </a:moveTo>
                    <a:cubicBezTo>
                      <a:pt x="1" y="10"/>
                      <a:pt x="1" y="10"/>
                      <a:pt x="1" y="10"/>
                    </a:cubicBezTo>
                    <a:cubicBezTo>
                      <a:pt x="1" y="15"/>
                      <a:pt x="26" y="11"/>
                      <a:pt x="44" y="9"/>
                    </a:cubicBezTo>
                    <a:cubicBezTo>
                      <a:pt x="51" y="7"/>
                      <a:pt x="56" y="4"/>
                      <a:pt x="59" y="2"/>
                    </a:cubicBezTo>
                    <a:cubicBezTo>
                      <a:pt x="58" y="1"/>
                      <a:pt x="57" y="1"/>
                      <a:pt x="56" y="0"/>
                    </a:cubicBezTo>
                    <a:cubicBezTo>
                      <a:pt x="40" y="3"/>
                      <a:pt x="0" y="3"/>
                      <a:pt x="1" y="1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2" name="Freeform 121"/>
              <p:cNvSpPr>
                <a:spLocks/>
              </p:cNvSpPr>
              <p:nvPr/>
            </p:nvSpPr>
            <p:spPr bwMode="auto">
              <a:xfrm>
                <a:off x="7291388" y="1363663"/>
                <a:ext cx="1588" cy="11113"/>
              </a:xfrm>
              <a:custGeom>
                <a:avLst/>
                <a:gdLst/>
                <a:ahLst/>
                <a:cxnLst>
                  <a:cxn ang="0">
                    <a:pos x="0" y="0"/>
                  </a:cxn>
                  <a:cxn ang="0">
                    <a:pos x="0" y="3"/>
                  </a:cxn>
                  <a:cxn ang="0">
                    <a:pos x="0" y="3"/>
                  </a:cxn>
                  <a:cxn ang="0">
                    <a:pos x="0" y="0"/>
                  </a:cxn>
                </a:cxnLst>
                <a:rect l="0" t="0" r="r" b="b"/>
                <a:pathLst>
                  <a:path h="3">
                    <a:moveTo>
                      <a:pt x="0" y="0"/>
                    </a:moveTo>
                    <a:cubicBezTo>
                      <a:pt x="0" y="1"/>
                      <a:pt x="0" y="2"/>
                      <a:pt x="0" y="3"/>
                    </a:cubicBezTo>
                    <a:cubicBezTo>
                      <a:pt x="0" y="3"/>
                      <a:pt x="0" y="3"/>
                      <a:pt x="0" y="3"/>
                    </a:cubicBezTo>
                    <a:cubicBezTo>
                      <a:pt x="0" y="2"/>
                      <a:pt x="0" y="1"/>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3" name="Freeform 122"/>
              <p:cNvSpPr>
                <a:spLocks/>
              </p:cNvSpPr>
              <p:nvPr/>
            </p:nvSpPr>
            <p:spPr bwMode="auto">
              <a:xfrm>
                <a:off x="7291388" y="1217613"/>
                <a:ext cx="41275" cy="146050"/>
              </a:xfrm>
              <a:custGeom>
                <a:avLst/>
                <a:gdLst/>
                <a:ahLst/>
                <a:cxnLst>
                  <a:cxn ang="0">
                    <a:pos x="11" y="0"/>
                  </a:cxn>
                  <a:cxn ang="0">
                    <a:pos x="0" y="39"/>
                  </a:cxn>
                  <a:cxn ang="0">
                    <a:pos x="11" y="0"/>
                  </a:cxn>
                </a:cxnLst>
                <a:rect l="0" t="0" r="r" b="b"/>
                <a:pathLst>
                  <a:path w="11" h="39">
                    <a:moveTo>
                      <a:pt x="11" y="0"/>
                    </a:moveTo>
                    <a:cubicBezTo>
                      <a:pt x="7" y="1"/>
                      <a:pt x="4" y="22"/>
                      <a:pt x="0" y="39"/>
                    </a:cubicBezTo>
                    <a:cubicBezTo>
                      <a:pt x="4" y="22"/>
                      <a:pt x="7" y="1"/>
                      <a:pt x="11" y="0"/>
                    </a:cubicBezTo>
                    <a:close/>
                  </a:path>
                </a:pathLst>
              </a:custGeom>
              <a:solidFill>
                <a:srgbClr val="347F9F"/>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4" name="Freeform 123"/>
              <p:cNvSpPr>
                <a:spLocks/>
              </p:cNvSpPr>
              <p:nvPr/>
            </p:nvSpPr>
            <p:spPr bwMode="auto">
              <a:xfrm>
                <a:off x="7181850" y="1416050"/>
                <a:ext cx="15875" cy="11113"/>
              </a:xfrm>
              <a:custGeom>
                <a:avLst/>
                <a:gdLst/>
                <a:ahLst/>
                <a:cxnLst>
                  <a:cxn ang="0">
                    <a:pos x="4" y="3"/>
                  </a:cxn>
                  <a:cxn ang="0">
                    <a:pos x="4" y="3"/>
                  </a:cxn>
                  <a:cxn ang="0">
                    <a:pos x="0" y="0"/>
                  </a:cxn>
                  <a:cxn ang="0">
                    <a:pos x="4" y="3"/>
                  </a:cxn>
                </a:cxnLst>
                <a:rect l="0" t="0" r="r" b="b"/>
                <a:pathLst>
                  <a:path w="4" h="3">
                    <a:moveTo>
                      <a:pt x="4" y="3"/>
                    </a:moveTo>
                    <a:cubicBezTo>
                      <a:pt x="4" y="3"/>
                      <a:pt x="4" y="3"/>
                      <a:pt x="4" y="3"/>
                    </a:cubicBezTo>
                    <a:cubicBezTo>
                      <a:pt x="3" y="2"/>
                      <a:pt x="1" y="1"/>
                      <a:pt x="0" y="0"/>
                    </a:cubicBezTo>
                    <a:cubicBezTo>
                      <a:pt x="1" y="1"/>
                      <a:pt x="3" y="2"/>
                      <a:pt x="4" y="3"/>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5" name="Freeform 124"/>
              <p:cNvSpPr>
                <a:spLocks/>
              </p:cNvSpPr>
              <p:nvPr/>
            </p:nvSpPr>
            <p:spPr bwMode="auto">
              <a:xfrm>
                <a:off x="7031038" y="1481138"/>
                <a:ext cx="200025" cy="90488"/>
              </a:xfrm>
              <a:custGeom>
                <a:avLst/>
                <a:gdLst/>
                <a:ahLst/>
                <a:cxnLst>
                  <a:cxn ang="0">
                    <a:pos x="53" y="0"/>
                  </a:cxn>
                  <a:cxn ang="0">
                    <a:pos x="53" y="0"/>
                  </a:cxn>
                  <a:cxn ang="0">
                    <a:pos x="38" y="7"/>
                  </a:cxn>
                  <a:cxn ang="0">
                    <a:pos x="0" y="24"/>
                  </a:cxn>
                  <a:cxn ang="0">
                    <a:pos x="0" y="24"/>
                  </a:cxn>
                  <a:cxn ang="0">
                    <a:pos x="53" y="0"/>
                  </a:cxn>
                </a:cxnLst>
                <a:rect l="0" t="0" r="r" b="b"/>
                <a:pathLst>
                  <a:path w="53" h="24">
                    <a:moveTo>
                      <a:pt x="53" y="0"/>
                    </a:moveTo>
                    <a:cubicBezTo>
                      <a:pt x="53" y="0"/>
                      <a:pt x="53" y="0"/>
                      <a:pt x="53" y="0"/>
                    </a:cubicBezTo>
                    <a:cubicBezTo>
                      <a:pt x="50" y="2"/>
                      <a:pt x="45" y="5"/>
                      <a:pt x="38" y="7"/>
                    </a:cubicBezTo>
                    <a:cubicBezTo>
                      <a:pt x="24" y="13"/>
                      <a:pt x="5" y="19"/>
                      <a:pt x="0" y="24"/>
                    </a:cubicBezTo>
                    <a:cubicBezTo>
                      <a:pt x="0" y="24"/>
                      <a:pt x="0" y="24"/>
                      <a:pt x="0" y="24"/>
                    </a:cubicBezTo>
                    <a:cubicBezTo>
                      <a:pt x="6" y="17"/>
                      <a:pt x="45" y="7"/>
                      <a:pt x="53"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6" name="Freeform 125"/>
              <p:cNvSpPr>
                <a:spLocks/>
              </p:cNvSpPr>
              <p:nvPr/>
            </p:nvSpPr>
            <p:spPr bwMode="auto">
              <a:xfrm>
                <a:off x="7219950" y="1530350"/>
                <a:ext cx="44450" cy="222250"/>
              </a:xfrm>
              <a:custGeom>
                <a:avLst/>
                <a:gdLst/>
                <a:ahLst/>
                <a:cxnLst>
                  <a:cxn ang="0">
                    <a:pos x="10" y="0"/>
                  </a:cxn>
                  <a:cxn ang="0">
                    <a:pos x="10" y="0"/>
                  </a:cxn>
                  <a:cxn ang="0">
                    <a:pos x="9" y="17"/>
                  </a:cxn>
                  <a:cxn ang="0">
                    <a:pos x="3" y="59"/>
                  </a:cxn>
                  <a:cxn ang="0">
                    <a:pos x="10" y="0"/>
                  </a:cxn>
                </a:cxnLst>
                <a:rect l="0" t="0" r="r" b="b"/>
                <a:pathLst>
                  <a:path w="12" h="59">
                    <a:moveTo>
                      <a:pt x="10" y="0"/>
                    </a:moveTo>
                    <a:cubicBezTo>
                      <a:pt x="10" y="0"/>
                      <a:pt x="10" y="0"/>
                      <a:pt x="10" y="0"/>
                    </a:cubicBezTo>
                    <a:cubicBezTo>
                      <a:pt x="11" y="3"/>
                      <a:pt x="10" y="9"/>
                      <a:pt x="9" y="17"/>
                    </a:cubicBezTo>
                    <a:cubicBezTo>
                      <a:pt x="6" y="32"/>
                      <a:pt x="1" y="53"/>
                      <a:pt x="3" y="59"/>
                    </a:cubicBezTo>
                    <a:cubicBezTo>
                      <a:pt x="0" y="50"/>
                      <a:pt x="12" y="10"/>
                      <a:pt x="1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7" name="Freeform 126"/>
              <p:cNvSpPr>
                <a:spLocks/>
              </p:cNvSpPr>
              <p:nvPr/>
            </p:nvSpPr>
            <p:spPr bwMode="auto">
              <a:xfrm>
                <a:off x="7219950" y="1530350"/>
                <a:ext cx="60325" cy="225425"/>
              </a:xfrm>
              <a:custGeom>
                <a:avLst/>
                <a:gdLst/>
                <a:ahLst/>
                <a:cxnLst>
                  <a:cxn ang="0">
                    <a:pos x="12" y="0"/>
                  </a:cxn>
                  <a:cxn ang="0">
                    <a:pos x="10" y="0"/>
                  </a:cxn>
                  <a:cxn ang="0">
                    <a:pos x="3" y="59"/>
                  </a:cxn>
                  <a:cxn ang="0">
                    <a:pos x="4" y="60"/>
                  </a:cxn>
                  <a:cxn ang="0">
                    <a:pos x="6" y="60"/>
                  </a:cxn>
                  <a:cxn ang="0">
                    <a:pos x="13" y="35"/>
                  </a:cxn>
                  <a:cxn ang="0">
                    <a:pos x="12" y="34"/>
                  </a:cxn>
                  <a:cxn ang="0">
                    <a:pos x="14" y="33"/>
                  </a:cxn>
                  <a:cxn ang="0">
                    <a:pos x="16" y="18"/>
                  </a:cxn>
                  <a:cxn ang="0">
                    <a:pos x="12" y="0"/>
                  </a:cxn>
                </a:cxnLst>
                <a:rect l="0" t="0" r="r" b="b"/>
                <a:pathLst>
                  <a:path w="16" h="60">
                    <a:moveTo>
                      <a:pt x="12" y="0"/>
                    </a:moveTo>
                    <a:cubicBezTo>
                      <a:pt x="11" y="0"/>
                      <a:pt x="11" y="0"/>
                      <a:pt x="10" y="0"/>
                    </a:cubicBezTo>
                    <a:cubicBezTo>
                      <a:pt x="12" y="10"/>
                      <a:pt x="0" y="50"/>
                      <a:pt x="3" y="59"/>
                    </a:cubicBezTo>
                    <a:cubicBezTo>
                      <a:pt x="3" y="60"/>
                      <a:pt x="4" y="60"/>
                      <a:pt x="4" y="60"/>
                    </a:cubicBezTo>
                    <a:cubicBezTo>
                      <a:pt x="5" y="60"/>
                      <a:pt x="5" y="60"/>
                      <a:pt x="6" y="60"/>
                    </a:cubicBezTo>
                    <a:cubicBezTo>
                      <a:pt x="9" y="58"/>
                      <a:pt x="11" y="47"/>
                      <a:pt x="13" y="35"/>
                    </a:cubicBezTo>
                    <a:cubicBezTo>
                      <a:pt x="13" y="34"/>
                      <a:pt x="12" y="34"/>
                      <a:pt x="12" y="34"/>
                    </a:cubicBezTo>
                    <a:cubicBezTo>
                      <a:pt x="12" y="33"/>
                      <a:pt x="13" y="33"/>
                      <a:pt x="14" y="33"/>
                    </a:cubicBezTo>
                    <a:cubicBezTo>
                      <a:pt x="15" y="28"/>
                      <a:pt x="16" y="23"/>
                      <a:pt x="16" y="18"/>
                    </a:cubicBezTo>
                    <a:cubicBezTo>
                      <a:pt x="16" y="9"/>
                      <a:pt x="14" y="1"/>
                      <a:pt x="12"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8" name="Freeform 127"/>
              <p:cNvSpPr>
                <a:spLocks/>
              </p:cNvSpPr>
              <p:nvPr/>
            </p:nvSpPr>
            <p:spPr bwMode="auto">
              <a:xfrm>
                <a:off x="7291388" y="1217613"/>
                <a:ext cx="60325" cy="225425"/>
              </a:xfrm>
              <a:custGeom>
                <a:avLst/>
                <a:gdLst/>
                <a:ahLst/>
                <a:cxnLst>
                  <a:cxn ang="0">
                    <a:pos x="4" y="60"/>
                  </a:cxn>
                  <a:cxn ang="0">
                    <a:pos x="6" y="60"/>
                  </a:cxn>
                  <a:cxn ang="0">
                    <a:pos x="7" y="43"/>
                  </a:cxn>
                  <a:cxn ang="0">
                    <a:pos x="7" y="43"/>
                  </a:cxn>
                  <a:cxn ang="0">
                    <a:pos x="12" y="0"/>
                  </a:cxn>
                  <a:cxn ang="0">
                    <a:pos x="11" y="0"/>
                  </a:cxn>
                  <a:cxn ang="0">
                    <a:pos x="0" y="39"/>
                  </a:cxn>
                  <a:cxn ang="0">
                    <a:pos x="0" y="42"/>
                  </a:cxn>
                  <a:cxn ang="0">
                    <a:pos x="4" y="60"/>
                  </a:cxn>
                </a:cxnLst>
                <a:rect l="0" t="0" r="r" b="b"/>
                <a:pathLst>
                  <a:path w="16" h="60">
                    <a:moveTo>
                      <a:pt x="4" y="60"/>
                    </a:moveTo>
                    <a:cubicBezTo>
                      <a:pt x="5" y="60"/>
                      <a:pt x="5" y="60"/>
                      <a:pt x="6" y="60"/>
                    </a:cubicBezTo>
                    <a:cubicBezTo>
                      <a:pt x="5" y="57"/>
                      <a:pt x="6" y="50"/>
                      <a:pt x="7" y="43"/>
                    </a:cubicBezTo>
                    <a:cubicBezTo>
                      <a:pt x="7" y="43"/>
                      <a:pt x="7" y="43"/>
                      <a:pt x="7" y="43"/>
                    </a:cubicBezTo>
                    <a:cubicBezTo>
                      <a:pt x="10" y="25"/>
                      <a:pt x="16" y="1"/>
                      <a:pt x="12" y="0"/>
                    </a:cubicBezTo>
                    <a:cubicBezTo>
                      <a:pt x="11" y="0"/>
                      <a:pt x="11" y="0"/>
                      <a:pt x="11" y="0"/>
                    </a:cubicBezTo>
                    <a:cubicBezTo>
                      <a:pt x="7" y="1"/>
                      <a:pt x="4" y="22"/>
                      <a:pt x="0" y="39"/>
                    </a:cubicBezTo>
                    <a:cubicBezTo>
                      <a:pt x="0" y="40"/>
                      <a:pt x="0" y="41"/>
                      <a:pt x="0" y="42"/>
                    </a:cubicBezTo>
                    <a:cubicBezTo>
                      <a:pt x="0" y="51"/>
                      <a:pt x="2" y="58"/>
                      <a:pt x="4" y="60"/>
                    </a:cubicBezTo>
                    <a:close/>
                  </a:path>
                </a:pathLst>
              </a:custGeom>
              <a:solidFill>
                <a:srgbClr val="347F9F"/>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9" name="Freeform 128"/>
              <p:cNvSpPr>
                <a:spLocks/>
              </p:cNvSpPr>
              <p:nvPr/>
            </p:nvSpPr>
            <p:spPr bwMode="auto">
              <a:xfrm>
                <a:off x="7313613" y="1522413"/>
                <a:ext cx="93663" cy="68263"/>
              </a:xfrm>
              <a:custGeom>
                <a:avLst/>
                <a:gdLst/>
                <a:ahLst/>
                <a:cxnLst>
                  <a:cxn ang="0">
                    <a:pos x="1" y="1"/>
                  </a:cxn>
                  <a:cxn ang="0">
                    <a:pos x="0" y="3"/>
                  </a:cxn>
                  <a:cxn ang="0">
                    <a:pos x="11" y="11"/>
                  </a:cxn>
                  <a:cxn ang="0">
                    <a:pos x="19" y="18"/>
                  </a:cxn>
                  <a:cxn ang="0">
                    <a:pos x="25" y="13"/>
                  </a:cxn>
                  <a:cxn ang="0">
                    <a:pos x="16" y="6"/>
                  </a:cxn>
                  <a:cxn ang="0">
                    <a:pos x="1" y="1"/>
                  </a:cxn>
                </a:cxnLst>
                <a:rect l="0" t="0" r="r" b="b"/>
                <a:pathLst>
                  <a:path w="25" h="18">
                    <a:moveTo>
                      <a:pt x="1" y="1"/>
                    </a:moveTo>
                    <a:cubicBezTo>
                      <a:pt x="0" y="2"/>
                      <a:pt x="0" y="2"/>
                      <a:pt x="0" y="3"/>
                    </a:cubicBezTo>
                    <a:cubicBezTo>
                      <a:pt x="2" y="4"/>
                      <a:pt x="6" y="7"/>
                      <a:pt x="11" y="11"/>
                    </a:cubicBezTo>
                    <a:cubicBezTo>
                      <a:pt x="14" y="13"/>
                      <a:pt x="16" y="15"/>
                      <a:pt x="19" y="18"/>
                    </a:cubicBezTo>
                    <a:cubicBezTo>
                      <a:pt x="21" y="16"/>
                      <a:pt x="23" y="15"/>
                      <a:pt x="25" y="13"/>
                    </a:cubicBezTo>
                    <a:cubicBezTo>
                      <a:pt x="22" y="11"/>
                      <a:pt x="19" y="8"/>
                      <a:pt x="16" y="6"/>
                    </a:cubicBezTo>
                    <a:cubicBezTo>
                      <a:pt x="9" y="2"/>
                      <a:pt x="3" y="0"/>
                      <a:pt x="1"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0" name="Freeform 129"/>
              <p:cNvSpPr>
                <a:spLocks/>
              </p:cNvSpPr>
              <p:nvPr/>
            </p:nvSpPr>
            <p:spPr bwMode="auto">
              <a:xfrm>
                <a:off x="7027863" y="1481138"/>
                <a:ext cx="206375" cy="104775"/>
              </a:xfrm>
              <a:custGeom>
                <a:avLst/>
                <a:gdLst/>
                <a:ahLst/>
                <a:cxnLst>
                  <a:cxn ang="0">
                    <a:pos x="42" y="15"/>
                  </a:cxn>
                  <a:cxn ang="0">
                    <a:pos x="55" y="2"/>
                  </a:cxn>
                  <a:cxn ang="0">
                    <a:pos x="54" y="0"/>
                  </a:cxn>
                  <a:cxn ang="0">
                    <a:pos x="1" y="24"/>
                  </a:cxn>
                  <a:cxn ang="0">
                    <a:pos x="0" y="26"/>
                  </a:cxn>
                  <a:cxn ang="0">
                    <a:pos x="8" y="27"/>
                  </a:cxn>
                  <a:cxn ang="0">
                    <a:pos x="42" y="15"/>
                  </a:cxn>
                </a:cxnLst>
                <a:rect l="0" t="0" r="r" b="b"/>
                <a:pathLst>
                  <a:path w="55" h="28">
                    <a:moveTo>
                      <a:pt x="42" y="15"/>
                    </a:moveTo>
                    <a:cubicBezTo>
                      <a:pt x="49" y="9"/>
                      <a:pt x="55" y="4"/>
                      <a:pt x="55" y="2"/>
                    </a:cubicBezTo>
                    <a:cubicBezTo>
                      <a:pt x="55" y="1"/>
                      <a:pt x="54" y="1"/>
                      <a:pt x="54" y="0"/>
                    </a:cubicBezTo>
                    <a:cubicBezTo>
                      <a:pt x="46" y="7"/>
                      <a:pt x="7" y="17"/>
                      <a:pt x="1" y="24"/>
                    </a:cubicBezTo>
                    <a:cubicBezTo>
                      <a:pt x="0" y="25"/>
                      <a:pt x="0" y="26"/>
                      <a:pt x="0" y="26"/>
                    </a:cubicBezTo>
                    <a:cubicBezTo>
                      <a:pt x="0" y="28"/>
                      <a:pt x="3" y="28"/>
                      <a:pt x="8" y="27"/>
                    </a:cubicBezTo>
                    <a:cubicBezTo>
                      <a:pt x="16" y="24"/>
                      <a:pt x="30" y="19"/>
                      <a:pt x="42" y="1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1" name="Freeform 130"/>
              <p:cNvSpPr>
                <a:spLocks/>
              </p:cNvSpPr>
              <p:nvPr/>
            </p:nvSpPr>
            <p:spPr bwMode="auto">
              <a:xfrm>
                <a:off x="7069138" y="1295400"/>
                <a:ext cx="188913" cy="155575"/>
              </a:xfrm>
              <a:custGeom>
                <a:avLst/>
                <a:gdLst/>
                <a:ahLst/>
                <a:cxnLst>
                  <a:cxn ang="0">
                    <a:pos x="34" y="35"/>
                  </a:cxn>
                  <a:cxn ang="0">
                    <a:pos x="49" y="39"/>
                  </a:cxn>
                  <a:cxn ang="0">
                    <a:pos x="50" y="37"/>
                  </a:cxn>
                  <a:cxn ang="0">
                    <a:pos x="39" y="30"/>
                  </a:cxn>
                  <a:cxn ang="0">
                    <a:pos x="39" y="30"/>
                  </a:cxn>
                  <a:cxn ang="0">
                    <a:pos x="25" y="18"/>
                  </a:cxn>
                  <a:cxn ang="0">
                    <a:pos x="1" y="3"/>
                  </a:cxn>
                  <a:cxn ang="0">
                    <a:pos x="9" y="14"/>
                  </a:cxn>
                  <a:cxn ang="0">
                    <a:pos x="30" y="32"/>
                  </a:cxn>
                  <a:cxn ang="0">
                    <a:pos x="34" y="35"/>
                  </a:cxn>
                </a:cxnLst>
                <a:rect l="0" t="0" r="r" b="b"/>
                <a:pathLst>
                  <a:path w="50" h="41">
                    <a:moveTo>
                      <a:pt x="34" y="35"/>
                    </a:moveTo>
                    <a:cubicBezTo>
                      <a:pt x="41" y="39"/>
                      <a:pt x="47" y="41"/>
                      <a:pt x="49" y="39"/>
                    </a:cubicBezTo>
                    <a:cubicBezTo>
                      <a:pt x="50" y="39"/>
                      <a:pt x="50" y="38"/>
                      <a:pt x="50" y="37"/>
                    </a:cubicBezTo>
                    <a:cubicBezTo>
                      <a:pt x="48" y="37"/>
                      <a:pt x="44" y="34"/>
                      <a:pt x="39" y="30"/>
                    </a:cubicBezTo>
                    <a:cubicBezTo>
                      <a:pt x="39" y="30"/>
                      <a:pt x="39" y="30"/>
                      <a:pt x="39" y="30"/>
                    </a:cubicBezTo>
                    <a:cubicBezTo>
                      <a:pt x="34" y="26"/>
                      <a:pt x="30" y="22"/>
                      <a:pt x="25" y="18"/>
                    </a:cubicBezTo>
                    <a:cubicBezTo>
                      <a:pt x="14" y="8"/>
                      <a:pt x="4" y="0"/>
                      <a:pt x="1" y="3"/>
                    </a:cubicBezTo>
                    <a:cubicBezTo>
                      <a:pt x="0" y="5"/>
                      <a:pt x="3" y="9"/>
                      <a:pt x="9" y="14"/>
                    </a:cubicBezTo>
                    <a:cubicBezTo>
                      <a:pt x="15" y="20"/>
                      <a:pt x="23" y="26"/>
                      <a:pt x="30" y="32"/>
                    </a:cubicBezTo>
                    <a:cubicBezTo>
                      <a:pt x="31" y="33"/>
                      <a:pt x="33" y="34"/>
                      <a:pt x="34" y="3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2" name="Freeform 131"/>
              <p:cNvSpPr>
                <a:spLocks/>
              </p:cNvSpPr>
              <p:nvPr/>
            </p:nvSpPr>
            <p:spPr bwMode="auto">
              <a:xfrm>
                <a:off x="7335838" y="1374775"/>
                <a:ext cx="215900" cy="117475"/>
              </a:xfrm>
              <a:custGeom>
                <a:avLst/>
                <a:gdLst/>
                <a:ahLst/>
                <a:cxnLst>
                  <a:cxn ang="0">
                    <a:pos x="0" y="29"/>
                  </a:cxn>
                  <a:cxn ang="0">
                    <a:pos x="1" y="31"/>
                  </a:cxn>
                  <a:cxn ang="0">
                    <a:pos x="16" y="24"/>
                  </a:cxn>
                  <a:cxn ang="0">
                    <a:pos x="16" y="24"/>
                  </a:cxn>
                  <a:cxn ang="0">
                    <a:pos x="55" y="5"/>
                  </a:cxn>
                  <a:cxn ang="0">
                    <a:pos x="13" y="16"/>
                  </a:cxn>
                  <a:cxn ang="0">
                    <a:pos x="0" y="29"/>
                  </a:cxn>
                </a:cxnLst>
                <a:rect l="0" t="0" r="r" b="b"/>
                <a:pathLst>
                  <a:path w="57" h="31">
                    <a:moveTo>
                      <a:pt x="0" y="29"/>
                    </a:moveTo>
                    <a:cubicBezTo>
                      <a:pt x="0" y="29"/>
                      <a:pt x="1" y="30"/>
                      <a:pt x="1" y="31"/>
                    </a:cubicBezTo>
                    <a:cubicBezTo>
                      <a:pt x="4" y="29"/>
                      <a:pt x="9" y="26"/>
                      <a:pt x="16" y="24"/>
                    </a:cubicBezTo>
                    <a:cubicBezTo>
                      <a:pt x="16" y="24"/>
                      <a:pt x="16" y="24"/>
                      <a:pt x="16" y="24"/>
                    </a:cubicBezTo>
                    <a:cubicBezTo>
                      <a:pt x="32" y="17"/>
                      <a:pt x="57" y="9"/>
                      <a:pt x="55" y="5"/>
                    </a:cubicBezTo>
                    <a:cubicBezTo>
                      <a:pt x="53" y="0"/>
                      <a:pt x="30" y="10"/>
                      <a:pt x="13" y="16"/>
                    </a:cubicBezTo>
                    <a:cubicBezTo>
                      <a:pt x="6" y="22"/>
                      <a:pt x="0" y="26"/>
                      <a:pt x="0" y="29"/>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3" name="Freeform 132"/>
              <p:cNvSpPr>
                <a:spLocks/>
              </p:cNvSpPr>
              <p:nvPr/>
            </p:nvSpPr>
            <p:spPr bwMode="auto">
              <a:xfrm>
                <a:off x="7288213" y="1676400"/>
                <a:ext cx="30163" cy="82550"/>
              </a:xfrm>
              <a:custGeom>
                <a:avLst/>
                <a:gdLst/>
                <a:ahLst/>
                <a:cxnLst>
                  <a:cxn ang="0">
                    <a:pos x="5" y="22"/>
                  </a:cxn>
                  <a:cxn ang="0">
                    <a:pos x="8" y="6"/>
                  </a:cxn>
                  <a:cxn ang="0">
                    <a:pos x="0" y="0"/>
                  </a:cxn>
                  <a:cxn ang="0">
                    <a:pos x="5" y="22"/>
                  </a:cxn>
                </a:cxnLst>
                <a:rect l="0" t="0" r="r" b="b"/>
                <a:pathLst>
                  <a:path w="8" h="22">
                    <a:moveTo>
                      <a:pt x="5" y="22"/>
                    </a:moveTo>
                    <a:cubicBezTo>
                      <a:pt x="8" y="22"/>
                      <a:pt x="8" y="15"/>
                      <a:pt x="8" y="6"/>
                    </a:cubicBezTo>
                    <a:cubicBezTo>
                      <a:pt x="5" y="4"/>
                      <a:pt x="3" y="2"/>
                      <a:pt x="0" y="0"/>
                    </a:cubicBezTo>
                    <a:cubicBezTo>
                      <a:pt x="1" y="12"/>
                      <a:pt x="2" y="22"/>
                      <a:pt x="5" y="2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4" name="Freeform 133"/>
              <p:cNvSpPr>
                <a:spLocks/>
              </p:cNvSpPr>
              <p:nvPr/>
            </p:nvSpPr>
            <p:spPr bwMode="auto">
              <a:xfrm>
                <a:off x="7031038" y="1209675"/>
                <a:ext cx="490538" cy="447675"/>
              </a:xfrm>
              <a:custGeom>
                <a:avLst/>
                <a:gdLst/>
                <a:ahLst/>
                <a:cxnLst>
                  <a:cxn ang="0">
                    <a:pos x="96" y="83"/>
                  </a:cxn>
                  <a:cxn ang="0">
                    <a:pos x="85" y="77"/>
                  </a:cxn>
                  <a:cxn ang="0">
                    <a:pos x="82" y="75"/>
                  </a:cxn>
                  <a:cxn ang="0">
                    <a:pos x="81" y="73"/>
                  </a:cxn>
                  <a:cxn ang="0">
                    <a:pos x="94" y="60"/>
                  </a:cxn>
                  <a:cxn ang="0">
                    <a:pos x="127" y="32"/>
                  </a:cxn>
                  <a:cxn ang="0">
                    <a:pos x="87" y="55"/>
                  </a:cxn>
                  <a:cxn ang="0">
                    <a:pos x="78" y="61"/>
                  </a:cxn>
                  <a:cxn ang="0">
                    <a:pos x="75" y="62"/>
                  </a:cxn>
                  <a:cxn ang="0">
                    <a:pos x="73" y="62"/>
                  </a:cxn>
                  <a:cxn ang="0">
                    <a:pos x="69" y="44"/>
                  </a:cxn>
                  <a:cxn ang="0">
                    <a:pos x="69" y="44"/>
                  </a:cxn>
                  <a:cxn ang="0">
                    <a:pos x="62" y="1"/>
                  </a:cxn>
                  <a:cxn ang="0">
                    <a:pos x="61" y="44"/>
                  </a:cxn>
                  <a:cxn ang="0">
                    <a:pos x="61" y="56"/>
                  </a:cxn>
                  <a:cxn ang="0">
                    <a:pos x="60" y="60"/>
                  </a:cxn>
                  <a:cxn ang="0">
                    <a:pos x="59" y="62"/>
                  </a:cxn>
                  <a:cxn ang="0">
                    <a:pos x="44" y="58"/>
                  </a:cxn>
                  <a:cxn ang="0">
                    <a:pos x="44" y="58"/>
                  </a:cxn>
                  <a:cxn ang="0">
                    <a:pos x="6" y="41"/>
                  </a:cxn>
                  <a:cxn ang="0">
                    <a:pos x="1" y="42"/>
                  </a:cxn>
                  <a:cxn ang="0">
                    <a:pos x="4" y="47"/>
                  </a:cxn>
                  <a:cxn ang="0">
                    <a:pos x="39" y="64"/>
                  </a:cxn>
                  <a:cxn ang="0">
                    <a:pos x="50" y="70"/>
                  </a:cxn>
                  <a:cxn ang="0">
                    <a:pos x="50" y="70"/>
                  </a:cxn>
                  <a:cxn ang="0">
                    <a:pos x="53" y="72"/>
                  </a:cxn>
                  <a:cxn ang="0">
                    <a:pos x="53" y="72"/>
                  </a:cxn>
                  <a:cxn ang="0">
                    <a:pos x="54" y="74"/>
                  </a:cxn>
                  <a:cxn ang="0">
                    <a:pos x="41" y="87"/>
                  </a:cxn>
                  <a:cxn ang="0">
                    <a:pos x="25" y="98"/>
                  </a:cxn>
                  <a:cxn ang="0">
                    <a:pos x="8" y="115"/>
                  </a:cxn>
                  <a:cxn ang="0">
                    <a:pos x="44" y="94"/>
                  </a:cxn>
                  <a:cxn ang="0">
                    <a:pos x="47" y="92"/>
                  </a:cxn>
                  <a:cxn ang="0">
                    <a:pos x="48" y="92"/>
                  </a:cxn>
                  <a:cxn ang="0">
                    <a:pos x="57" y="86"/>
                  </a:cxn>
                  <a:cxn ang="0">
                    <a:pos x="57" y="86"/>
                  </a:cxn>
                  <a:cxn ang="0">
                    <a:pos x="60" y="85"/>
                  </a:cxn>
                  <a:cxn ang="0">
                    <a:pos x="60" y="85"/>
                  </a:cxn>
                  <a:cxn ang="0">
                    <a:pos x="62" y="85"/>
                  </a:cxn>
                  <a:cxn ang="0">
                    <a:pos x="66" y="103"/>
                  </a:cxn>
                  <a:cxn ang="0">
                    <a:pos x="67" y="116"/>
                  </a:cxn>
                  <a:cxn ang="0">
                    <a:pos x="75" y="112"/>
                  </a:cxn>
                  <a:cxn ang="0">
                    <a:pos x="74" y="103"/>
                  </a:cxn>
                  <a:cxn ang="0">
                    <a:pos x="74" y="90"/>
                  </a:cxn>
                  <a:cxn ang="0">
                    <a:pos x="75" y="86"/>
                  </a:cxn>
                  <a:cxn ang="0">
                    <a:pos x="76" y="84"/>
                  </a:cxn>
                  <a:cxn ang="0">
                    <a:pos x="91" y="89"/>
                  </a:cxn>
                  <a:cxn ang="0">
                    <a:pos x="103" y="94"/>
                  </a:cxn>
                  <a:cxn ang="0">
                    <a:pos x="109" y="89"/>
                  </a:cxn>
                  <a:cxn ang="0">
                    <a:pos x="96" y="83"/>
                  </a:cxn>
                </a:cxnLst>
                <a:rect l="0" t="0" r="r" b="b"/>
                <a:pathLst>
                  <a:path w="130" h="119">
                    <a:moveTo>
                      <a:pt x="96" y="83"/>
                    </a:moveTo>
                    <a:cubicBezTo>
                      <a:pt x="92" y="81"/>
                      <a:pt x="88" y="79"/>
                      <a:pt x="85" y="77"/>
                    </a:cubicBezTo>
                    <a:cubicBezTo>
                      <a:pt x="84" y="76"/>
                      <a:pt x="83" y="75"/>
                      <a:pt x="82" y="75"/>
                    </a:cubicBezTo>
                    <a:cubicBezTo>
                      <a:pt x="82" y="74"/>
                      <a:pt x="81" y="73"/>
                      <a:pt x="81" y="73"/>
                    </a:cubicBezTo>
                    <a:cubicBezTo>
                      <a:pt x="81" y="70"/>
                      <a:pt x="87" y="66"/>
                      <a:pt x="94" y="60"/>
                    </a:cubicBezTo>
                    <a:cubicBezTo>
                      <a:pt x="109" y="49"/>
                      <a:pt x="130" y="36"/>
                      <a:pt x="127" y="32"/>
                    </a:cubicBezTo>
                    <a:cubicBezTo>
                      <a:pt x="124" y="28"/>
                      <a:pt x="103" y="45"/>
                      <a:pt x="87" y="55"/>
                    </a:cubicBezTo>
                    <a:cubicBezTo>
                      <a:pt x="84" y="58"/>
                      <a:pt x="81" y="59"/>
                      <a:pt x="78" y="61"/>
                    </a:cubicBezTo>
                    <a:cubicBezTo>
                      <a:pt x="77" y="61"/>
                      <a:pt x="76" y="62"/>
                      <a:pt x="75" y="62"/>
                    </a:cubicBezTo>
                    <a:cubicBezTo>
                      <a:pt x="74" y="62"/>
                      <a:pt x="74" y="62"/>
                      <a:pt x="73" y="62"/>
                    </a:cubicBezTo>
                    <a:cubicBezTo>
                      <a:pt x="71" y="60"/>
                      <a:pt x="69" y="53"/>
                      <a:pt x="69" y="44"/>
                    </a:cubicBezTo>
                    <a:cubicBezTo>
                      <a:pt x="69" y="44"/>
                      <a:pt x="69" y="44"/>
                      <a:pt x="69" y="44"/>
                    </a:cubicBezTo>
                    <a:cubicBezTo>
                      <a:pt x="67" y="26"/>
                      <a:pt x="67" y="0"/>
                      <a:pt x="62" y="1"/>
                    </a:cubicBezTo>
                    <a:cubicBezTo>
                      <a:pt x="57" y="1"/>
                      <a:pt x="60" y="26"/>
                      <a:pt x="61" y="44"/>
                    </a:cubicBezTo>
                    <a:cubicBezTo>
                      <a:pt x="61" y="49"/>
                      <a:pt x="61" y="53"/>
                      <a:pt x="61" y="56"/>
                    </a:cubicBezTo>
                    <a:cubicBezTo>
                      <a:pt x="61" y="58"/>
                      <a:pt x="61" y="59"/>
                      <a:pt x="60" y="60"/>
                    </a:cubicBezTo>
                    <a:cubicBezTo>
                      <a:pt x="60" y="61"/>
                      <a:pt x="60" y="62"/>
                      <a:pt x="59" y="62"/>
                    </a:cubicBezTo>
                    <a:cubicBezTo>
                      <a:pt x="57" y="64"/>
                      <a:pt x="51" y="62"/>
                      <a:pt x="44" y="58"/>
                    </a:cubicBezTo>
                    <a:cubicBezTo>
                      <a:pt x="44" y="58"/>
                      <a:pt x="44" y="58"/>
                      <a:pt x="44" y="58"/>
                    </a:cubicBezTo>
                    <a:cubicBezTo>
                      <a:pt x="32" y="53"/>
                      <a:pt x="15" y="44"/>
                      <a:pt x="6" y="41"/>
                    </a:cubicBezTo>
                    <a:cubicBezTo>
                      <a:pt x="3" y="41"/>
                      <a:pt x="1" y="41"/>
                      <a:pt x="1" y="42"/>
                    </a:cubicBezTo>
                    <a:cubicBezTo>
                      <a:pt x="0" y="43"/>
                      <a:pt x="2" y="45"/>
                      <a:pt x="4" y="47"/>
                    </a:cubicBezTo>
                    <a:cubicBezTo>
                      <a:pt x="11" y="52"/>
                      <a:pt x="27" y="58"/>
                      <a:pt x="39" y="64"/>
                    </a:cubicBezTo>
                    <a:cubicBezTo>
                      <a:pt x="43" y="66"/>
                      <a:pt x="47" y="68"/>
                      <a:pt x="50" y="70"/>
                    </a:cubicBezTo>
                    <a:cubicBezTo>
                      <a:pt x="50" y="70"/>
                      <a:pt x="50" y="70"/>
                      <a:pt x="50" y="70"/>
                    </a:cubicBezTo>
                    <a:cubicBezTo>
                      <a:pt x="51" y="71"/>
                      <a:pt x="52" y="71"/>
                      <a:pt x="53" y="72"/>
                    </a:cubicBezTo>
                    <a:cubicBezTo>
                      <a:pt x="53" y="72"/>
                      <a:pt x="53" y="72"/>
                      <a:pt x="53" y="72"/>
                    </a:cubicBezTo>
                    <a:cubicBezTo>
                      <a:pt x="53" y="73"/>
                      <a:pt x="54" y="73"/>
                      <a:pt x="54" y="74"/>
                    </a:cubicBezTo>
                    <a:cubicBezTo>
                      <a:pt x="54" y="76"/>
                      <a:pt x="48" y="81"/>
                      <a:pt x="41" y="87"/>
                    </a:cubicBezTo>
                    <a:cubicBezTo>
                      <a:pt x="36" y="90"/>
                      <a:pt x="31" y="94"/>
                      <a:pt x="25" y="98"/>
                    </a:cubicBezTo>
                    <a:cubicBezTo>
                      <a:pt x="15" y="105"/>
                      <a:pt x="6" y="112"/>
                      <a:pt x="8" y="115"/>
                    </a:cubicBezTo>
                    <a:cubicBezTo>
                      <a:pt x="10" y="119"/>
                      <a:pt x="29" y="104"/>
                      <a:pt x="44" y="94"/>
                    </a:cubicBezTo>
                    <a:cubicBezTo>
                      <a:pt x="45" y="93"/>
                      <a:pt x="46" y="92"/>
                      <a:pt x="47" y="92"/>
                    </a:cubicBezTo>
                    <a:cubicBezTo>
                      <a:pt x="47" y="92"/>
                      <a:pt x="47" y="92"/>
                      <a:pt x="48" y="92"/>
                    </a:cubicBezTo>
                    <a:cubicBezTo>
                      <a:pt x="51" y="89"/>
                      <a:pt x="54" y="87"/>
                      <a:pt x="57" y="86"/>
                    </a:cubicBezTo>
                    <a:cubicBezTo>
                      <a:pt x="57" y="86"/>
                      <a:pt x="57" y="86"/>
                      <a:pt x="57" y="86"/>
                    </a:cubicBezTo>
                    <a:cubicBezTo>
                      <a:pt x="58" y="86"/>
                      <a:pt x="59" y="85"/>
                      <a:pt x="60" y="85"/>
                    </a:cubicBezTo>
                    <a:cubicBezTo>
                      <a:pt x="60" y="85"/>
                      <a:pt x="60" y="85"/>
                      <a:pt x="60" y="85"/>
                    </a:cubicBezTo>
                    <a:cubicBezTo>
                      <a:pt x="61" y="85"/>
                      <a:pt x="61" y="85"/>
                      <a:pt x="62" y="85"/>
                    </a:cubicBezTo>
                    <a:cubicBezTo>
                      <a:pt x="64" y="86"/>
                      <a:pt x="66" y="94"/>
                      <a:pt x="66" y="103"/>
                    </a:cubicBezTo>
                    <a:cubicBezTo>
                      <a:pt x="67" y="107"/>
                      <a:pt x="67" y="111"/>
                      <a:pt x="67" y="116"/>
                    </a:cubicBezTo>
                    <a:cubicBezTo>
                      <a:pt x="70" y="114"/>
                      <a:pt x="72" y="113"/>
                      <a:pt x="75" y="112"/>
                    </a:cubicBezTo>
                    <a:cubicBezTo>
                      <a:pt x="75" y="109"/>
                      <a:pt x="74" y="106"/>
                      <a:pt x="74" y="103"/>
                    </a:cubicBezTo>
                    <a:cubicBezTo>
                      <a:pt x="74" y="98"/>
                      <a:pt x="74" y="94"/>
                      <a:pt x="74" y="90"/>
                    </a:cubicBezTo>
                    <a:cubicBezTo>
                      <a:pt x="74" y="89"/>
                      <a:pt x="74" y="87"/>
                      <a:pt x="75" y="86"/>
                    </a:cubicBezTo>
                    <a:cubicBezTo>
                      <a:pt x="75" y="85"/>
                      <a:pt x="75" y="85"/>
                      <a:pt x="76" y="84"/>
                    </a:cubicBezTo>
                    <a:cubicBezTo>
                      <a:pt x="78" y="83"/>
                      <a:pt x="84" y="85"/>
                      <a:pt x="91" y="89"/>
                    </a:cubicBezTo>
                    <a:cubicBezTo>
                      <a:pt x="95" y="90"/>
                      <a:pt x="99" y="92"/>
                      <a:pt x="103" y="94"/>
                    </a:cubicBezTo>
                    <a:cubicBezTo>
                      <a:pt x="105" y="92"/>
                      <a:pt x="107" y="91"/>
                      <a:pt x="109" y="89"/>
                    </a:cubicBezTo>
                    <a:cubicBezTo>
                      <a:pt x="105" y="87"/>
                      <a:pt x="100" y="85"/>
                      <a:pt x="96" y="83"/>
                    </a:cubicBezTo>
                    <a:close/>
                  </a:path>
                </a:pathLst>
              </a:custGeom>
              <a:solidFill>
                <a:schemeClr val="tx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309" name="Freeform 143"/>
            <p:cNvSpPr>
              <a:spLocks noEditPoints="1"/>
            </p:cNvSpPr>
            <p:nvPr/>
          </p:nvSpPr>
          <p:spPr bwMode="auto">
            <a:xfrm rot="1639090">
              <a:off x="6813850" y="1631634"/>
              <a:ext cx="145913" cy="178972"/>
            </a:xfrm>
            <a:custGeom>
              <a:avLst/>
              <a:gdLst/>
              <a:ahLst/>
              <a:cxnLst>
                <a:cxn ang="0">
                  <a:pos x="46" y="20"/>
                </a:cxn>
                <a:cxn ang="0">
                  <a:pos x="38" y="19"/>
                </a:cxn>
                <a:cxn ang="0">
                  <a:pos x="33" y="18"/>
                </a:cxn>
                <a:cxn ang="0">
                  <a:pos x="28" y="10"/>
                </a:cxn>
                <a:cxn ang="0">
                  <a:pos x="19" y="7"/>
                </a:cxn>
                <a:cxn ang="0">
                  <a:pos x="11" y="4"/>
                </a:cxn>
                <a:cxn ang="0">
                  <a:pos x="9" y="0"/>
                </a:cxn>
                <a:cxn ang="0">
                  <a:pos x="7" y="11"/>
                </a:cxn>
                <a:cxn ang="0">
                  <a:pos x="3" y="23"/>
                </a:cxn>
                <a:cxn ang="0">
                  <a:pos x="6" y="36"/>
                </a:cxn>
                <a:cxn ang="0">
                  <a:pos x="10" y="38"/>
                </a:cxn>
                <a:cxn ang="0">
                  <a:pos x="9" y="48"/>
                </a:cxn>
                <a:cxn ang="0">
                  <a:pos x="14" y="55"/>
                </a:cxn>
                <a:cxn ang="0">
                  <a:pos x="20" y="58"/>
                </a:cxn>
                <a:cxn ang="0">
                  <a:pos x="18" y="61"/>
                </a:cxn>
                <a:cxn ang="0">
                  <a:pos x="45" y="66"/>
                </a:cxn>
                <a:cxn ang="0">
                  <a:pos x="53" y="41"/>
                </a:cxn>
                <a:cxn ang="0">
                  <a:pos x="49" y="40"/>
                </a:cxn>
                <a:cxn ang="0">
                  <a:pos x="46" y="20"/>
                </a:cxn>
                <a:cxn ang="0">
                  <a:pos x="36" y="50"/>
                </a:cxn>
                <a:cxn ang="0">
                  <a:pos x="25" y="37"/>
                </a:cxn>
                <a:cxn ang="0">
                  <a:pos x="13" y="24"/>
                </a:cxn>
                <a:cxn ang="0">
                  <a:pos x="9" y="5"/>
                </a:cxn>
                <a:cxn ang="0">
                  <a:pos x="15" y="25"/>
                </a:cxn>
                <a:cxn ang="0">
                  <a:pos x="26" y="37"/>
                </a:cxn>
                <a:cxn ang="0">
                  <a:pos x="36" y="50"/>
                </a:cxn>
              </a:cxnLst>
              <a:rect l="0" t="0" r="r" b="b"/>
              <a:pathLst>
                <a:path w="54" h="66">
                  <a:moveTo>
                    <a:pt x="46" y="20"/>
                  </a:moveTo>
                  <a:cubicBezTo>
                    <a:pt x="45" y="16"/>
                    <a:pt x="40" y="17"/>
                    <a:pt x="38" y="19"/>
                  </a:cubicBezTo>
                  <a:cubicBezTo>
                    <a:pt x="35" y="22"/>
                    <a:pt x="35" y="21"/>
                    <a:pt x="33" y="18"/>
                  </a:cubicBezTo>
                  <a:cubicBezTo>
                    <a:pt x="31" y="16"/>
                    <a:pt x="30" y="13"/>
                    <a:pt x="28" y="10"/>
                  </a:cubicBezTo>
                  <a:cubicBezTo>
                    <a:pt x="25" y="8"/>
                    <a:pt x="21" y="9"/>
                    <a:pt x="19" y="7"/>
                  </a:cubicBezTo>
                  <a:cubicBezTo>
                    <a:pt x="17" y="5"/>
                    <a:pt x="14" y="7"/>
                    <a:pt x="11" y="4"/>
                  </a:cubicBezTo>
                  <a:cubicBezTo>
                    <a:pt x="9" y="2"/>
                    <a:pt x="9" y="0"/>
                    <a:pt x="9" y="0"/>
                  </a:cubicBezTo>
                  <a:cubicBezTo>
                    <a:pt x="9" y="0"/>
                    <a:pt x="6" y="7"/>
                    <a:pt x="7" y="11"/>
                  </a:cubicBezTo>
                  <a:cubicBezTo>
                    <a:pt x="8" y="15"/>
                    <a:pt x="4" y="21"/>
                    <a:pt x="3" y="23"/>
                  </a:cubicBezTo>
                  <a:cubicBezTo>
                    <a:pt x="0" y="31"/>
                    <a:pt x="6" y="36"/>
                    <a:pt x="6" y="36"/>
                  </a:cubicBezTo>
                  <a:cubicBezTo>
                    <a:pt x="10" y="38"/>
                    <a:pt x="10" y="38"/>
                    <a:pt x="10" y="38"/>
                  </a:cubicBezTo>
                  <a:cubicBezTo>
                    <a:pt x="10" y="38"/>
                    <a:pt x="8" y="44"/>
                    <a:pt x="9" y="48"/>
                  </a:cubicBezTo>
                  <a:cubicBezTo>
                    <a:pt x="11" y="52"/>
                    <a:pt x="14" y="55"/>
                    <a:pt x="14" y="55"/>
                  </a:cubicBezTo>
                  <a:cubicBezTo>
                    <a:pt x="20" y="58"/>
                    <a:pt x="20" y="58"/>
                    <a:pt x="20" y="58"/>
                  </a:cubicBezTo>
                  <a:cubicBezTo>
                    <a:pt x="20" y="58"/>
                    <a:pt x="16" y="58"/>
                    <a:pt x="18" y="61"/>
                  </a:cubicBezTo>
                  <a:cubicBezTo>
                    <a:pt x="20" y="64"/>
                    <a:pt x="45" y="66"/>
                    <a:pt x="45" y="66"/>
                  </a:cubicBezTo>
                  <a:cubicBezTo>
                    <a:pt x="42" y="64"/>
                    <a:pt x="51" y="46"/>
                    <a:pt x="53" y="41"/>
                  </a:cubicBezTo>
                  <a:cubicBezTo>
                    <a:pt x="54" y="36"/>
                    <a:pt x="49" y="44"/>
                    <a:pt x="49" y="40"/>
                  </a:cubicBezTo>
                  <a:cubicBezTo>
                    <a:pt x="50" y="35"/>
                    <a:pt x="48" y="23"/>
                    <a:pt x="46" y="20"/>
                  </a:cubicBezTo>
                  <a:close/>
                  <a:moveTo>
                    <a:pt x="36" y="50"/>
                  </a:moveTo>
                  <a:cubicBezTo>
                    <a:pt x="36" y="50"/>
                    <a:pt x="26" y="41"/>
                    <a:pt x="25" y="37"/>
                  </a:cubicBezTo>
                  <a:cubicBezTo>
                    <a:pt x="25" y="37"/>
                    <a:pt x="14" y="29"/>
                    <a:pt x="13" y="24"/>
                  </a:cubicBezTo>
                  <a:cubicBezTo>
                    <a:pt x="12" y="19"/>
                    <a:pt x="9" y="5"/>
                    <a:pt x="9" y="5"/>
                  </a:cubicBezTo>
                  <a:cubicBezTo>
                    <a:pt x="9" y="5"/>
                    <a:pt x="14" y="23"/>
                    <a:pt x="15" y="25"/>
                  </a:cubicBezTo>
                  <a:cubicBezTo>
                    <a:pt x="16" y="27"/>
                    <a:pt x="25" y="36"/>
                    <a:pt x="26" y="37"/>
                  </a:cubicBezTo>
                  <a:cubicBezTo>
                    <a:pt x="27" y="39"/>
                    <a:pt x="31" y="44"/>
                    <a:pt x="36" y="50"/>
                  </a:cubicBezTo>
                  <a:close/>
                </a:path>
              </a:pathLst>
            </a:custGeom>
            <a:solidFill>
              <a:schemeClr val="accent1">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0" name="Freeform 144"/>
            <p:cNvSpPr>
              <a:spLocks/>
            </p:cNvSpPr>
            <p:nvPr/>
          </p:nvSpPr>
          <p:spPr bwMode="auto">
            <a:xfrm rot="1639090">
              <a:off x="6845989" y="1641212"/>
              <a:ext cx="72956" cy="121974"/>
            </a:xfrm>
            <a:custGeom>
              <a:avLst/>
              <a:gdLst/>
              <a:ahLst/>
              <a:cxnLst>
                <a:cxn ang="0">
                  <a:pos x="0" y="0"/>
                </a:cxn>
                <a:cxn ang="0">
                  <a:pos x="4" y="19"/>
                </a:cxn>
                <a:cxn ang="0">
                  <a:pos x="16" y="32"/>
                </a:cxn>
                <a:cxn ang="0">
                  <a:pos x="27" y="45"/>
                </a:cxn>
                <a:cxn ang="0">
                  <a:pos x="17" y="32"/>
                </a:cxn>
                <a:cxn ang="0">
                  <a:pos x="6" y="20"/>
                </a:cxn>
                <a:cxn ang="0">
                  <a:pos x="0" y="0"/>
                </a:cxn>
              </a:cxnLst>
              <a:rect l="0" t="0" r="r" b="b"/>
              <a:pathLst>
                <a:path w="27" h="45">
                  <a:moveTo>
                    <a:pt x="0" y="0"/>
                  </a:moveTo>
                  <a:cubicBezTo>
                    <a:pt x="0" y="0"/>
                    <a:pt x="3" y="14"/>
                    <a:pt x="4" y="19"/>
                  </a:cubicBezTo>
                  <a:cubicBezTo>
                    <a:pt x="5" y="24"/>
                    <a:pt x="16" y="32"/>
                    <a:pt x="16" y="32"/>
                  </a:cubicBezTo>
                  <a:cubicBezTo>
                    <a:pt x="17" y="36"/>
                    <a:pt x="27" y="45"/>
                    <a:pt x="27" y="45"/>
                  </a:cubicBezTo>
                  <a:cubicBezTo>
                    <a:pt x="22" y="39"/>
                    <a:pt x="18" y="34"/>
                    <a:pt x="17" y="32"/>
                  </a:cubicBezTo>
                  <a:cubicBezTo>
                    <a:pt x="16" y="31"/>
                    <a:pt x="7" y="22"/>
                    <a:pt x="6" y="20"/>
                  </a:cubicBezTo>
                  <a:cubicBezTo>
                    <a:pt x="5" y="18"/>
                    <a:pt x="0" y="0"/>
                    <a:pt x="0" y="0"/>
                  </a:cubicBezTo>
                  <a:close/>
                </a:path>
              </a:pathLst>
            </a:custGeom>
            <a:solidFill>
              <a:srgbClr val="61B5CC"/>
            </a:solidFill>
            <a:ln w="3" cap="flat">
              <a:solidFill>
                <a:srgbClr val="0D0D09"/>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 name="Group 296"/>
            <p:cNvGrpSpPr/>
            <p:nvPr/>
          </p:nvGrpSpPr>
          <p:grpSpPr>
            <a:xfrm rot="1639090">
              <a:off x="7091669" y="1042245"/>
              <a:ext cx="589351" cy="598471"/>
              <a:chOff x="5902325" y="2266950"/>
              <a:chExt cx="820738" cy="833438"/>
            </a:xfrm>
            <a:solidFill>
              <a:schemeClr val="accent4">
                <a:alpha val="20000"/>
              </a:schemeClr>
            </a:solidFill>
          </p:grpSpPr>
          <p:sp>
            <p:nvSpPr>
              <p:cNvPr id="447"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8"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9"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6" name="Group 291"/>
              <p:cNvGrpSpPr/>
              <p:nvPr/>
            </p:nvGrpSpPr>
            <p:grpSpPr>
              <a:xfrm>
                <a:off x="5902325" y="2266950"/>
                <a:ext cx="820738" cy="784225"/>
                <a:chOff x="4111625" y="2266950"/>
                <a:chExt cx="820738" cy="784225"/>
              </a:xfrm>
              <a:grpFill/>
            </p:grpSpPr>
            <p:sp>
              <p:nvSpPr>
                <p:cNvPr id="451"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2"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3"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4"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5"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6"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7"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8"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9"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0"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1"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2"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3"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4"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5"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6"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7"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8"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9"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0"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1"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2"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3"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4"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5"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6"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7"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8"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9"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0"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1"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2" name="Freeform 177"/>
                <p:cNvSpPr>
                  <a:spLocks/>
                </p:cNvSpPr>
                <p:nvPr/>
              </p:nvSpPr>
              <p:spPr bwMode="auto">
                <a:xfrm>
                  <a:off x="4270375" y="2417763"/>
                  <a:ext cx="458788" cy="493713"/>
                </a:xfrm>
                <a:custGeom>
                  <a:avLst/>
                  <a:gdLst/>
                  <a:ahLst/>
                  <a:cxnLst>
                    <a:cxn ang="0">
                      <a:pos x="63" y="13"/>
                    </a:cxn>
                    <a:cxn ang="0">
                      <a:pos x="56" y="3"/>
                    </a:cxn>
                    <a:cxn ang="0">
                      <a:pos x="51" y="19"/>
                    </a:cxn>
                    <a:cxn ang="0">
                      <a:pos x="44" y="10"/>
                    </a:cxn>
                    <a:cxn ang="0">
                      <a:pos x="55" y="47"/>
                    </a:cxn>
                    <a:cxn ang="0">
                      <a:pos x="23" y="17"/>
                    </a:cxn>
                    <a:cxn ang="0">
                      <a:pos x="32" y="34"/>
                    </a:cxn>
                    <a:cxn ang="0">
                      <a:pos x="13" y="30"/>
                    </a:cxn>
                    <a:cxn ang="0">
                      <a:pos x="45" y="59"/>
                    </a:cxn>
                    <a:cxn ang="0">
                      <a:pos x="5" y="53"/>
                    </a:cxn>
                    <a:cxn ang="0">
                      <a:pos x="9" y="61"/>
                    </a:cxn>
                    <a:cxn ang="0">
                      <a:pos x="2" y="70"/>
                    </a:cxn>
                    <a:cxn ang="0">
                      <a:pos x="45" y="74"/>
                    </a:cxn>
                    <a:cxn ang="0">
                      <a:pos x="8" y="95"/>
                    </a:cxn>
                    <a:cxn ang="0">
                      <a:pos x="23" y="94"/>
                    </a:cxn>
                    <a:cxn ang="0">
                      <a:pos x="15" y="107"/>
                    </a:cxn>
                    <a:cxn ang="0">
                      <a:pos x="51" y="83"/>
                    </a:cxn>
                    <a:cxn ang="0">
                      <a:pos x="35" y="122"/>
                    </a:cxn>
                    <a:cxn ang="0">
                      <a:pos x="50" y="130"/>
                    </a:cxn>
                    <a:cxn ang="0">
                      <a:pos x="65" y="89"/>
                    </a:cxn>
                    <a:cxn ang="0">
                      <a:pos x="80" y="130"/>
                    </a:cxn>
                    <a:cxn ang="0">
                      <a:pos x="86" y="117"/>
                    </a:cxn>
                    <a:cxn ang="0">
                      <a:pos x="93" y="127"/>
                    </a:cxn>
                    <a:cxn ang="0">
                      <a:pos x="78" y="86"/>
                    </a:cxn>
                    <a:cxn ang="0">
                      <a:pos x="111" y="114"/>
                    </a:cxn>
                    <a:cxn ang="0">
                      <a:pos x="105" y="99"/>
                    </a:cxn>
                    <a:cxn ang="0">
                      <a:pos x="120" y="104"/>
                    </a:cxn>
                    <a:cxn ang="0">
                      <a:pos x="99" y="79"/>
                    </a:cxn>
                    <a:cxn ang="0">
                      <a:pos x="93" y="76"/>
                    </a:cxn>
                    <a:cxn ang="0">
                      <a:pos x="93" y="76"/>
                    </a:cxn>
                    <a:cxn ang="0">
                      <a:pos x="80" y="48"/>
                    </a:cxn>
                    <a:cxn ang="0">
                      <a:pos x="77" y="36"/>
                    </a:cxn>
                    <a:cxn ang="0">
                      <a:pos x="77" y="36"/>
                    </a:cxn>
                    <a:cxn ang="0">
                      <a:pos x="68" y="44"/>
                    </a:cxn>
                  </a:cxnLst>
                  <a:rect l="0" t="0" r="r" b="b"/>
                  <a:pathLst>
                    <a:path w="122" h="131">
                      <a:moveTo>
                        <a:pt x="68" y="44"/>
                      </a:moveTo>
                      <a:cubicBezTo>
                        <a:pt x="68" y="31"/>
                        <a:pt x="66" y="20"/>
                        <a:pt x="63" y="13"/>
                      </a:cubicBezTo>
                      <a:cubicBezTo>
                        <a:pt x="62" y="10"/>
                        <a:pt x="61" y="8"/>
                        <a:pt x="60" y="6"/>
                      </a:cubicBezTo>
                      <a:cubicBezTo>
                        <a:pt x="58" y="5"/>
                        <a:pt x="57" y="4"/>
                        <a:pt x="56" y="3"/>
                      </a:cubicBezTo>
                      <a:cubicBezTo>
                        <a:pt x="52" y="0"/>
                        <a:pt x="48" y="5"/>
                        <a:pt x="51" y="19"/>
                      </a:cubicBezTo>
                      <a:cubicBezTo>
                        <a:pt x="51" y="19"/>
                        <a:pt x="51" y="19"/>
                        <a:pt x="51" y="19"/>
                      </a:cubicBezTo>
                      <a:cubicBezTo>
                        <a:pt x="52" y="24"/>
                        <a:pt x="53" y="31"/>
                        <a:pt x="56" y="38"/>
                      </a:cubicBezTo>
                      <a:cubicBezTo>
                        <a:pt x="51" y="24"/>
                        <a:pt x="47" y="14"/>
                        <a:pt x="44" y="10"/>
                      </a:cubicBezTo>
                      <a:cubicBezTo>
                        <a:pt x="41" y="5"/>
                        <a:pt x="40" y="4"/>
                        <a:pt x="40" y="8"/>
                      </a:cubicBezTo>
                      <a:cubicBezTo>
                        <a:pt x="40" y="13"/>
                        <a:pt x="44" y="29"/>
                        <a:pt x="55" y="47"/>
                      </a:cubicBezTo>
                      <a:cubicBezTo>
                        <a:pt x="47" y="33"/>
                        <a:pt x="38" y="24"/>
                        <a:pt x="31" y="20"/>
                      </a:cubicBezTo>
                      <a:cubicBezTo>
                        <a:pt x="27" y="17"/>
                        <a:pt x="25" y="16"/>
                        <a:pt x="23" y="17"/>
                      </a:cubicBezTo>
                      <a:cubicBezTo>
                        <a:pt x="21" y="18"/>
                        <a:pt x="23" y="24"/>
                        <a:pt x="32" y="34"/>
                      </a:cubicBezTo>
                      <a:cubicBezTo>
                        <a:pt x="32" y="34"/>
                        <a:pt x="32" y="34"/>
                        <a:pt x="32" y="34"/>
                      </a:cubicBezTo>
                      <a:cubicBezTo>
                        <a:pt x="35" y="38"/>
                        <a:pt x="39" y="42"/>
                        <a:pt x="44" y="46"/>
                      </a:cubicBezTo>
                      <a:cubicBezTo>
                        <a:pt x="24" y="27"/>
                        <a:pt x="14" y="25"/>
                        <a:pt x="13" y="30"/>
                      </a:cubicBezTo>
                      <a:cubicBezTo>
                        <a:pt x="12" y="32"/>
                        <a:pt x="13" y="35"/>
                        <a:pt x="16" y="38"/>
                      </a:cubicBezTo>
                      <a:cubicBezTo>
                        <a:pt x="20" y="45"/>
                        <a:pt x="30" y="53"/>
                        <a:pt x="45" y="59"/>
                      </a:cubicBezTo>
                      <a:cubicBezTo>
                        <a:pt x="34" y="54"/>
                        <a:pt x="24" y="53"/>
                        <a:pt x="16" y="52"/>
                      </a:cubicBezTo>
                      <a:cubicBezTo>
                        <a:pt x="11" y="52"/>
                        <a:pt x="7" y="52"/>
                        <a:pt x="5" y="53"/>
                      </a:cubicBezTo>
                      <a:cubicBezTo>
                        <a:pt x="0" y="55"/>
                        <a:pt x="0" y="58"/>
                        <a:pt x="8" y="60"/>
                      </a:cubicBezTo>
                      <a:cubicBezTo>
                        <a:pt x="8" y="60"/>
                        <a:pt x="9" y="60"/>
                        <a:pt x="9" y="61"/>
                      </a:cubicBezTo>
                      <a:cubicBezTo>
                        <a:pt x="15" y="62"/>
                        <a:pt x="23" y="64"/>
                        <a:pt x="36" y="65"/>
                      </a:cubicBezTo>
                      <a:cubicBezTo>
                        <a:pt x="14" y="63"/>
                        <a:pt x="4" y="66"/>
                        <a:pt x="2" y="70"/>
                      </a:cubicBezTo>
                      <a:cubicBezTo>
                        <a:pt x="1" y="72"/>
                        <a:pt x="3" y="75"/>
                        <a:pt x="8" y="77"/>
                      </a:cubicBezTo>
                      <a:cubicBezTo>
                        <a:pt x="15" y="79"/>
                        <a:pt x="29" y="80"/>
                        <a:pt x="45" y="74"/>
                      </a:cubicBezTo>
                      <a:cubicBezTo>
                        <a:pt x="33" y="79"/>
                        <a:pt x="23" y="83"/>
                        <a:pt x="17" y="88"/>
                      </a:cubicBezTo>
                      <a:cubicBezTo>
                        <a:pt x="12" y="91"/>
                        <a:pt x="9" y="94"/>
                        <a:pt x="8" y="95"/>
                      </a:cubicBezTo>
                      <a:cubicBezTo>
                        <a:pt x="6" y="99"/>
                        <a:pt x="15" y="97"/>
                        <a:pt x="41" y="82"/>
                      </a:cubicBezTo>
                      <a:cubicBezTo>
                        <a:pt x="33" y="87"/>
                        <a:pt x="27" y="90"/>
                        <a:pt x="23" y="94"/>
                      </a:cubicBezTo>
                      <a:cubicBezTo>
                        <a:pt x="23" y="94"/>
                        <a:pt x="23" y="94"/>
                        <a:pt x="22" y="94"/>
                      </a:cubicBezTo>
                      <a:cubicBezTo>
                        <a:pt x="13" y="102"/>
                        <a:pt x="12" y="106"/>
                        <a:pt x="15" y="107"/>
                      </a:cubicBezTo>
                      <a:cubicBezTo>
                        <a:pt x="17" y="107"/>
                        <a:pt x="21" y="106"/>
                        <a:pt x="25" y="104"/>
                      </a:cubicBezTo>
                      <a:cubicBezTo>
                        <a:pt x="32" y="101"/>
                        <a:pt x="42" y="94"/>
                        <a:pt x="51" y="83"/>
                      </a:cubicBezTo>
                      <a:cubicBezTo>
                        <a:pt x="41" y="94"/>
                        <a:pt x="36" y="105"/>
                        <a:pt x="35" y="113"/>
                      </a:cubicBezTo>
                      <a:cubicBezTo>
                        <a:pt x="34" y="117"/>
                        <a:pt x="34" y="120"/>
                        <a:pt x="35" y="122"/>
                      </a:cubicBezTo>
                      <a:cubicBezTo>
                        <a:pt x="37" y="128"/>
                        <a:pt x="46" y="123"/>
                        <a:pt x="56" y="95"/>
                      </a:cubicBezTo>
                      <a:cubicBezTo>
                        <a:pt x="48" y="117"/>
                        <a:pt x="47" y="127"/>
                        <a:pt x="50" y="130"/>
                      </a:cubicBezTo>
                      <a:cubicBezTo>
                        <a:pt x="51" y="131"/>
                        <a:pt x="53" y="130"/>
                        <a:pt x="55" y="126"/>
                      </a:cubicBezTo>
                      <a:cubicBezTo>
                        <a:pt x="59" y="120"/>
                        <a:pt x="64" y="107"/>
                        <a:pt x="65" y="89"/>
                      </a:cubicBezTo>
                      <a:cubicBezTo>
                        <a:pt x="64" y="105"/>
                        <a:pt x="68" y="117"/>
                        <a:pt x="72" y="124"/>
                      </a:cubicBezTo>
                      <a:cubicBezTo>
                        <a:pt x="75" y="128"/>
                        <a:pt x="78" y="131"/>
                        <a:pt x="80" y="130"/>
                      </a:cubicBezTo>
                      <a:cubicBezTo>
                        <a:pt x="84" y="130"/>
                        <a:pt x="86" y="120"/>
                        <a:pt x="76" y="95"/>
                      </a:cubicBezTo>
                      <a:cubicBezTo>
                        <a:pt x="80" y="105"/>
                        <a:pt x="83" y="112"/>
                        <a:pt x="86" y="117"/>
                      </a:cubicBezTo>
                      <a:cubicBezTo>
                        <a:pt x="86" y="118"/>
                        <a:pt x="86" y="118"/>
                        <a:pt x="87" y="119"/>
                      </a:cubicBezTo>
                      <a:cubicBezTo>
                        <a:pt x="90" y="125"/>
                        <a:pt x="92" y="127"/>
                        <a:pt x="93" y="127"/>
                      </a:cubicBezTo>
                      <a:cubicBezTo>
                        <a:pt x="94" y="127"/>
                        <a:pt x="95" y="124"/>
                        <a:pt x="93" y="120"/>
                      </a:cubicBezTo>
                      <a:cubicBezTo>
                        <a:pt x="92" y="112"/>
                        <a:pt x="87" y="100"/>
                        <a:pt x="78" y="86"/>
                      </a:cubicBezTo>
                      <a:cubicBezTo>
                        <a:pt x="88" y="102"/>
                        <a:pt x="99" y="112"/>
                        <a:pt x="106" y="115"/>
                      </a:cubicBezTo>
                      <a:cubicBezTo>
                        <a:pt x="109" y="116"/>
                        <a:pt x="111" y="116"/>
                        <a:pt x="111" y="114"/>
                      </a:cubicBezTo>
                      <a:cubicBezTo>
                        <a:pt x="111" y="111"/>
                        <a:pt x="105" y="102"/>
                        <a:pt x="89" y="87"/>
                      </a:cubicBezTo>
                      <a:cubicBezTo>
                        <a:pt x="95" y="92"/>
                        <a:pt x="100" y="97"/>
                        <a:pt x="105" y="99"/>
                      </a:cubicBezTo>
                      <a:cubicBezTo>
                        <a:pt x="105" y="99"/>
                        <a:pt x="105" y="100"/>
                        <a:pt x="105" y="100"/>
                      </a:cubicBezTo>
                      <a:cubicBezTo>
                        <a:pt x="113" y="104"/>
                        <a:pt x="118" y="105"/>
                        <a:pt x="120" y="104"/>
                      </a:cubicBezTo>
                      <a:cubicBezTo>
                        <a:pt x="122" y="103"/>
                        <a:pt x="122" y="101"/>
                        <a:pt x="120" y="97"/>
                      </a:cubicBezTo>
                      <a:cubicBezTo>
                        <a:pt x="117" y="92"/>
                        <a:pt x="110" y="85"/>
                        <a:pt x="99" y="79"/>
                      </a:cubicBezTo>
                      <a:cubicBezTo>
                        <a:pt x="98" y="82"/>
                        <a:pt x="98" y="85"/>
                        <a:pt x="97" y="89"/>
                      </a:cubicBezTo>
                      <a:cubicBezTo>
                        <a:pt x="96" y="86"/>
                        <a:pt x="95" y="82"/>
                        <a:pt x="93" y="76"/>
                      </a:cubicBezTo>
                      <a:cubicBezTo>
                        <a:pt x="91" y="76"/>
                        <a:pt x="89" y="75"/>
                        <a:pt x="88" y="74"/>
                      </a:cubicBezTo>
                      <a:cubicBezTo>
                        <a:pt x="89" y="75"/>
                        <a:pt x="91" y="75"/>
                        <a:pt x="93" y="76"/>
                      </a:cubicBezTo>
                      <a:cubicBezTo>
                        <a:pt x="90" y="68"/>
                        <a:pt x="87" y="57"/>
                        <a:pt x="82" y="46"/>
                      </a:cubicBezTo>
                      <a:cubicBezTo>
                        <a:pt x="81" y="47"/>
                        <a:pt x="80" y="48"/>
                        <a:pt x="80" y="48"/>
                      </a:cubicBezTo>
                      <a:cubicBezTo>
                        <a:pt x="80" y="48"/>
                        <a:pt x="81" y="47"/>
                        <a:pt x="82" y="46"/>
                      </a:cubicBezTo>
                      <a:cubicBezTo>
                        <a:pt x="80" y="43"/>
                        <a:pt x="79" y="40"/>
                        <a:pt x="77" y="36"/>
                      </a:cubicBezTo>
                      <a:cubicBezTo>
                        <a:pt x="77" y="37"/>
                        <a:pt x="77" y="38"/>
                        <a:pt x="77" y="38"/>
                      </a:cubicBezTo>
                      <a:cubicBezTo>
                        <a:pt x="77" y="38"/>
                        <a:pt x="77" y="37"/>
                        <a:pt x="77" y="36"/>
                      </a:cubicBezTo>
                      <a:cubicBezTo>
                        <a:pt x="75" y="32"/>
                        <a:pt x="73" y="28"/>
                        <a:pt x="71" y="23"/>
                      </a:cubicBezTo>
                      <a:cubicBezTo>
                        <a:pt x="69" y="29"/>
                        <a:pt x="68" y="36"/>
                        <a:pt x="68" y="4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sz="1800" kern="1200">
                    <a:solidFill>
                      <a:schemeClr val="tx1"/>
                    </a:solidFill>
                    <a:latin typeface="+mn-lt"/>
                    <a:ea typeface="+mn-ea"/>
                    <a:cs typeface="+mn-cs"/>
                  </a:endParaRPr>
                </a:p>
              </p:txBody>
            </p:sp>
          </p:grpSp>
        </p:grpSp>
        <p:grpSp>
          <p:nvGrpSpPr>
            <p:cNvPr id="17" name="Group 294"/>
            <p:cNvGrpSpPr/>
            <p:nvPr/>
          </p:nvGrpSpPr>
          <p:grpSpPr>
            <a:xfrm rot="1639090">
              <a:off x="6306880" y="1162691"/>
              <a:ext cx="457117" cy="587071"/>
              <a:chOff x="3224213" y="2960688"/>
              <a:chExt cx="636587" cy="817562"/>
            </a:xfrm>
          </p:grpSpPr>
          <p:sp>
            <p:nvSpPr>
              <p:cNvPr id="407" name="Freeform 11"/>
              <p:cNvSpPr>
                <a:spLocks/>
              </p:cNvSpPr>
              <p:nvPr/>
            </p:nvSpPr>
            <p:spPr bwMode="auto">
              <a:xfrm>
                <a:off x="3355975" y="3152775"/>
                <a:ext cx="7938" cy="19050"/>
              </a:xfrm>
              <a:custGeom>
                <a:avLst/>
                <a:gdLst/>
                <a:ahLst/>
                <a:cxnLst>
                  <a:cxn ang="0">
                    <a:pos x="2" y="5"/>
                  </a:cxn>
                  <a:cxn ang="0">
                    <a:pos x="0" y="0"/>
                  </a:cxn>
                  <a:cxn ang="0">
                    <a:pos x="0" y="0"/>
                  </a:cxn>
                  <a:cxn ang="0">
                    <a:pos x="2" y="5"/>
                  </a:cxn>
                  <a:cxn ang="0">
                    <a:pos x="2" y="5"/>
                  </a:cxn>
                </a:cxnLst>
                <a:rect l="0" t="0" r="r" b="b"/>
                <a:pathLst>
                  <a:path w="2" h="5">
                    <a:moveTo>
                      <a:pt x="2" y="5"/>
                    </a:moveTo>
                    <a:cubicBezTo>
                      <a:pt x="1" y="3"/>
                      <a:pt x="1" y="2"/>
                      <a:pt x="0" y="0"/>
                    </a:cubicBezTo>
                    <a:cubicBezTo>
                      <a:pt x="0" y="0"/>
                      <a:pt x="0" y="0"/>
                      <a:pt x="0" y="0"/>
                    </a:cubicBezTo>
                    <a:cubicBezTo>
                      <a:pt x="1" y="2"/>
                      <a:pt x="1" y="3"/>
                      <a:pt x="2" y="5"/>
                    </a:cubicBezTo>
                    <a:cubicBezTo>
                      <a:pt x="2" y="5"/>
                      <a:pt x="2" y="5"/>
                      <a:pt x="2" y="5"/>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8" name="Freeform 12"/>
              <p:cNvSpPr>
                <a:spLocks/>
              </p:cNvSpPr>
              <p:nvPr/>
            </p:nvSpPr>
            <p:spPr bwMode="auto">
              <a:xfrm>
                <a:off x="3389313" y="3095625"/>
                <a:ext cx="23813" cy="49213"/>
              </a:xfrm>
              <a:custGeom>
                <a:avLst/>
                <a:gdLst/>
                <a:ahLst/>
                <a:cxnLst>
                  <a:cxn ang="0">
                    <a:pos x="6" y="0"/>
                  </a:cxn>
                  <a:cxn ang="0">
                    <a:pos x="0" y="5"/>
                  </a:cxn>
                  <a:cxn ang="0">
                    <a:pos x="5" y="13"/>
                  </a:cxn>
                  <a:cxn ang="0">
                    <a:pos x="6" y="0"/>
                  </a:cxn>
                </a:cxnLst>
                <a:rect l="0" t="0" r="r" b="b"/>
                <a:pathLst>
                  <a:path w="6" h="13">
                    <a:moveTo>
                      <a:pt x="6" y="0"/>
                    </a:moveTo>
                    <a:cubicBezTo>
                      <a:pt x="4" y="1"/>
                      <a:pt x="2" y="3"/>
                      <a:pt x="0" y="5"/>
                    </a:cubicBezTo>
                    <a:cubicBezTo>
                      <a:pt x="2" y="7"/>
                      <a:pt x="3" y="10"/>
                      <a:pt x="5" y="13"/>
                    </a:cubicBezTo>
                    <a:cubicBezTo>
                      <a:pt x="5" y="8"/>
                      <a:pt x="5" y="4"/>
                      <a:pt x="6"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9" name="Freeform 15"/>
              <p:cNvSpPr>
                <a:spLocks/>
              </p:cNvSpPr>
              <p:nvPr/>
            </p:nvSpPr>
            <p:spPr bwMode="auto">
              <a:xfrm>
                <a:off x="3257550" y="3281363"/>
                <a:ext cx="15875" cy="3175"/>
              </a:xfrm>
              <a:custGeom>
                <a:avLst/>
                <a:gdLst/>
                <a:ahLst/>
                <a:cxnLst>
                  <a:cxn ang="0">
                    <a:pos x="0" y="0"/>
                  </a:cxn>
                  <a:cxn ang="0">
                    <a:pos x="0" y="0"/>
                  </a:cxn>
                  <a:cxn ang="0">
                    <a:pos x="4" y="1"/>
                  </a:cxn>
                  <a:cxn ang="0">
                    <a:pos x="0" y="0"/>
                  </a:cxn>
                </a:cxnLst>
                <a:rect l="0" t="0" r="r" b="b"/>
                <a:pathLst>
                  <a:path w="4" h="1">
                    <a:moveTo>
                      <a:pt x="0" y="0"/>
                    </a:moveTo>
                    <a:cubicBezTo>
                      <a:pt x="0" y="0"/>
                      <a:pt x="0" y="0"/>
                      <a:pt x="0" y="0"/>
                    </a:cubicBezTo>
                    <a:cubicBezTo>
                      <a:pt x="2" y="0"/>
                      <a:pt x="3" y="1"/>
                      <a:pt x="4" y="1"/>
                    </a:cubicBezTo>
                    <a:cubicBezTo>
                      <a:pt x="3" y="1"/>
                      <a:pt x="2" y="0"/>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0" name="Freeform 16"/>
              <p:cNvSpPr>
                <a:spLocks/>
              </p:cNvSpPr>
              <p:nvPr/>
            </p:nvSpPr>
            <p:spPr bwMode="auto">
              <a:xfrm>
                <a:off x="3325813" y="3186113"/>
                <a:ext cx="11113" cy="19050"/>
              </a:xfrm>
              <a:custGeom>
                <a:avLst/>
                <a:gdLst/>
                <a:ahLst/>
                <a:cxnLst>
                  <a:cxn ang="0">
                    <a:pos x="0" y="0"/>
                  </a:cxn>
                  <a:cxn ang="0">
                    <a:pos x="0" y="0"/>
                  </a:cxn>
                  <a:cxn ang="0">
                    <a:pos x="3" y="5"/>
                  </a:cxn>
                  <a:cxn ang="0">
                    <a:pos x="0" y="0"/>
                  </a:cxn>
                </a:cxnLst>
                <a:rect l="0" t="0" r="r" b="b"/>
                <a:pathLst>
                  <a:path w="3" h="5">
                    <a:moveTo>
                      <a:pt x="0" y="0"/>
                    </a:moveTo>
                    <a:cubicBezTo>
                      <a:pt x="0" y="0"/>
                      <a:pt x="0" y="0"/>
                      <a:pt x="0" y="0"/>
                    </a:cubicBezTo>
                    <a:cubicBezTo>
                      <a:pt x="1" y="2"/>
                      <a:pt x="2" y="3"/>
                      <a:pt x="3" y="5"/>
                    </a:cubicBezTo>
                    <a:cubicBezTo>
                      <a:pt x="2" y="3"/>
                      <a:pt x="1" y="2"/>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1" name="Freeform 410"/>
              <p:cNvSpPr>
                <a:spLocks/>
              </p:cNvSpPr>
              <p:nvPr/>
            </p:nvSpPr>
            <p:spPr bwMode="auto">
              <a:xfrm>
                <a:off x="3443288" y="3046413"/>
                <a:ext cx="14288" cy="125413"/>
              </a:xfrm>
              <a:custGeom>
                <a:avLst/>
                <a:gdLst/>
                <a:ahLst/>
                <a:cxnLst>
                  <a:cxn ang="0">
                    <a:pos x="0" y="32"/>
                  </a:cxn>
                  <a:cxn ang="0">
                    <a:pos x="4" y="0"/>
                  </a:cxn>
                  <a:cxn ang="0">
                    <a:pos x="2" y="3"/>
                  </a:cxn>
                  <a:cxn ang="0">
                    <a:pos x="0" y="33"/>
                  </a:cxn>
                  <a:cxn ang="0">
                    <a:pos x="0" y="32"/>
                  </a:cxn>
                </a:cxnLst>
                <a:rect l="0" t="0" r="r" b="b"/>
                <a:pathLst>
                  <a:path w="4" h="33">
                    <a:moveTo>
                      <a:pt x="0" y="32"/>
                    </a:moveTo>
                    <a:cubicBezTo>
                      <a:pt x="2" y="18"/>
                      <a:pt x="3" y="7"/>
                      <a:pt x="4" y="0"/>
                    </a:cubicBezTo>
                    <a:cubicBezTo>
                      <a:pt x="3" y="1"/>
                      <a:pt x="2" y="2"/>
                      <a:pt x="2" y="3"/>
                    </a:cubicBezTo>
                    <a:cubicBezTo>
                      <a:pt x="2" y="10"/>
                      <a:pt x="1" y="20"/>
                      <a:pt x="0" y="33"/>
                    </a:cubicBezTo>
                    <a:cubicBezTo>
                      <a:pt x="0" y="33"/>
                      <a:pt x="0" y="32"/>
                      <a:pt x="0" y="32"/>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2" name="Freeform 23"/>
              <p:cNvSpPr>
                <a:spLocks/>
              </p:cNvSpPr>
              <p:nvPr/>
            </p:nvSpPr>
            <p:spPr bwMode="auto">
              <a:xfrm>
                <a:off x="3224213" y="3449638"/>
                <a:ext cx="33338" cy="23813"/>
              </a:xfrm>
              <a:custGeom>
                <a:avLst/>
                <a:gdLst/>
                <a:ahLst/>
                <a:cxnLst>
                  <a:cxn ang="0">
                    <a:pos x="9" y="0"/>
                  </a:cxn>
                  <a:cxn ang="0">
                    <a:pos x="0" y="6"/>
                  </a:cxn>
                  <a:cxn ang="0">
                    <a:pos x="0" y="6"/>
                  </a:cxn>
                  <a:cxn ang="0">
                    <a:pos x="8" y="1"/>
                  </a:cxn>
                  <a:cxn ang="0">
                    <a:pos x="9" y="0"/>
                  </a:cxn>
                </a:cxnLst>
                <a:rect l="0" t="0" r="r" b="b"/>
                <a:pathLst>
                  <a:path w="9" h="6">
                    <a:moveTo>
                      <a:pt x="9" y="0"/>
                    </a:moveTo>
                    <a:cubicBezTo>
                      <a:pt x="6" y="2"/>
                      <a:pt x="3" y="4"/>
                      <a:pt x="0" y="6"/>
                    </a:cubicBezTo>
                    <a:cubicBezTo>
                      <a:pt x="0" y="6"/>
                      <a:pt x="0" y="6"/>
                      <a:pt x="0" y="6"/>
                    </a:cubicBezTo>
                    <a:cubicBezTo>
                      <a:pt x="3" y="5"/>
                      <a:pt x="5" y="3"/>
                      <a:pt x="8" y="1"/>
                    </a:cubicBezTo>
                    <a:cubicBezTo>
                      <a:pt x="9" y="1"/>
                      <a:pt x="9" y="0"/>
                      <a:pt x="9"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3" name="Freeform 26"/>
              <p:cNvSpPr>
                <a:spLocks/>
              </p:cNvSpPr>
              <p:nvPr/>
            </p:nvSpPr>
            <p:spPr bwMode="auto">
              <a:xfrm>
                <a:off x="3224213" y="3487738"/>
                <a:ext cx="41275" cy="41275"/>
              </a:xfrm>
              <a:custGeom>
                <a:avLst/>
                <a:gdLst/>
                <a:ahLst/>
                <a:cxnLst>
                  <a:cxn ang="0">
                    <a:pos x="1" y="3"/>
                  </a:cxn>
                  <a:cxn ang="0">
                    <a:pos x="0" y="4"/>
                  </a:cxn>
                  <a:cxn ang="0">
                    <a:pos x="2" y="11"/>
                  </a:cxn>
                  <a:cxn ang="0">
                    <a:pos x="11" y="0"/>
                  </a:cxn>
                  <a:cxn ang="0">
                    <a:pos x="1" y="3"/>
                  </a:cxn>
                </a:cxnLst>
                <a:rect l="0" t="0" r="r" b="b"/>
                <a:pathLst>
                  <a:path w="11" h="11">
                    <a:moveTo>
                      <a:pt x="1" y="3"/>
                    </a:moveTo>
                    <a:cubicBezTo>
                      <a:pt x="1" y="3"/>
                      <a:pt x="1" y="3"/>
                      <a:pt x="0" y="4"/>
                    </a:cubicBezTo>
                    <a:cubicBezTo>
                      <a:pt x="1" y="6"/>
                      <a:pt x="1" y="8"/>
                      <a:pt x="2" y="11"/>
                    </a:cubicBezTo>
                    <a:cubicBezTo>
                      <a:pt x="4" y="7"/>
                      <a:pt x="7" y="4"/>
                      <a:pt x="11" y="0"/>
                    </a:cubicBezTo>
                    <a:cubicBezTo>
                      <a:pt x="7" y="3"/>
                      <a:pt x="3" y="3"/>
                      <a:pt x="1" y="3"/>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4" name="Freeform 27"/>
              <p:cNvSpPr>
                <a:spLocks/>
              </p:cNvSpPr>
              <p:nvPr/>
            </p:nvSpPr>
            <p:spPr bwMode="auto">
              <a:xfrm>
                <a:off x="3240088" y="3468688"/>
                <a:ext cx="74613" cy="90488"/>
              </a:xfrm>
              <a:custGeom>
                <a:avLst/>
                <a:gdLst/>
                <a:ahLst/>
                <a:cxnLst>
                  <a:cxn ang="0">
                    <a:pos x="0" y="22"/>
                  </a:cxn>
                  <a:cxn ang="0">
                    <a:pos x="0" y="24"/>
                  </a:cxn>
                  <a:cxn ang="0">
                    <a:pos x="20" y="0"/>
                  </a:cxn>
                  <a:cxn ang="0">
                    <a:pos x="0" y="22"/>
                  </a:cxn>
                </a:cxnLst>
                <a:rect l="0" t="0" r="r" b="b"/>
                <a:pathLst>
                  <a:path w="20" h="24">
                    <a:moveTo>
                      <a:pt x="0" y="22"/>
                    </a:moveTo>
                    <a:cubicBezTo>
                      <a:pt x="0" y="23"/>
                      <a:pt x="0" y="23"/>
                      <a:pt x="0" y="24"/>
                    </a:cubicBezTo>
                    <a:cubicBezTo>
                      <a:pt x="5" y="18"/>
                      <a:pt x="11" y="10"/>
                      <a:pt x="20" y="0"/>
                    </a:cubicBezTo>
                    <a:cubicBezTo>
                      <a:pt x="12" y="10"/>
                      <a:pt x="5" y="17"/>
                      <a:pt x="0" y="22"/>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5" name="Freeform 28"/>
              <p:cNvSpPr>
                <a:spLocks/>
              </p:cNvSpPr>
              <p:nvPr/>
            </p:nvSpPr>
            <p:spPr bwMode="auto">
              <a:xfrm>
                <a:off x="3227388" y="3402013"/>
                <a:ext cx="41275" cy="17463"/>
              </a:xfrm>
              <a:custGeom>
                <a:avLst/>
                <a:gdLst/>
                <a:ahLst/>
                <a:cxnLst>
                  <a:cxn ang="0">
                    <a:pos x="0" y="4"/>
                  </a:cxn>
                  <a:cxn ang="0">
                    <a:pos x="0" y="5"/>
                  </a:cxn>
                  <a:cxn ang="0">
                    <a:pos x="11" y="0"/>
                  </a:cxn>
                  <a:cxn ang="0">
                    <a:pos x="0" y="4"/>
                  </a:cxn>
                </a:cxnLst>
                <a:rect l="0" t="0" r="r" b="b"/>
                <a:pathLst>
                  <a:path w="11" h="5">
                    <a:moveTo>
                      <a:pt x="0" y="4"/>
                    </a:moveTo>
                    <a:cubicBezTo>
                      <a:pt x="0" y="4"/>
                      <a:pt x="0" y="4"/>
                      <a:pt x="0" y="5"/>
                    </a:cubicBezTo>
                    <a:cubicBezTo>
                      <a:pt x="3" y="3"/>
                      <a:pt x="7" y="2"/>
                      <a:pt x="11" y="0"/>
                    </a:cubicBezTo>
                    <a:cubicBezTo>
                      <a:pt x="7" y="2"/>
                      <a:pt x="3" y="3"/>
                      <a:pt x="0" y="4"/>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6" name="Freeform 29"/>
              <p:cNvSpPr>
                <a:spLocks/>
              </p:cNvSpPr>
              <p:nvPr/>
            </p:nvSpPr>
            <p:spPr bwMode="auto">
              <a:xfrm>
                <a:off x="3227388" y="3427413"/>
                <a:ext cx="7938" cy="7938"/>
              </a:xfrm>
              <a:custGeom>
                <a:avLst/>
                <a:gdLst/>
                <a:ahLst/>
                <a:cxnLst>
                  <a:cxn ang="0">
                    <a:pos x="0" y="1"/>
                  </a:cxn>
                  <a:cxn ang="0">
                    <a:pos x="0" y="2"/>
                  </a:cxn>
                  <a:cxn ang="0">
                    <a:pos x="2" y="0"/>
                  </a:cxn>
                  <a:cxn ang="0">
                    <a:pos x="0" y="1"/>
                  </a:cxn>
                </a:cxnLst>
                <a:rect l="0" t="0" r="r" b="b"/>
                <a:pathLst>
                  <a:path w="2" h="2">
                    <a:moveTo>
                      <a:pt x="0" y="1"/>
                    </a:moveTo>
                    <a:cubicBezTo>
                      <a:pt x="0" y="1"/>
                      <a:pt x="0" y="2"/>
                      <a:pt x="0" y="2"/>
                    </a:cubicBezTo>
                    <a:cubicBezTo>
                      <a:pt x="0" y="1"/>
                      <a:pt x="1" y="1"/>
                      <a:pt x="2" y="0"/>
                    </a:cubicBezTo>
                    <a:cubicBezTo>
                      <a:pt x="1" y="1"/>
                      <a:pt x="0" y="1"/>
                      <a:pt x="0" y="1"/>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7" name="Freeform 178"/>
              <p:cNvSpPr>
                <a:spLocks/>
              </p:cNvSpPr>
              <p:nvPr/>
            </p:nvSpPr>
            <p:spPr bwMode="auto">
              <a:xfrm>
                <a:off x="3254375" y="3454400"/>
                <a:ext cx="128588" cy="277813"/>
              </a:xfrm>
              <a:custGeom>
                <a:avLst/>
                <a:gdLst/>
                <a:ahLst/>
                <a:cxnLst>
                  <a:cxn ang="0">
                    <a:pos x="34" y="0"/>
                  </a:cxn>
                  <a:cxn ang="0">
                    <a:pos x="13" y="28"/>
                  </a:cxn>
                  <a:cxn ang="0">
                    <a:pos x="29" y="12"/>
                  </a:cxn>
                  <a:cxn ang="0">
                    <a:pos x="27" y="35"/>
                  </a:cxn>
                  <a:cxn ang="0">
                    <a:pos x="34" y="0"/>
                  </a:cxn>
                </a:cxnLst>
                <a:rect l="0" t="0" r="r" b="b"/>
                <a:pathLst>
                  <a:path w="34" h="74">
                    <a:moveTo>
                      <a:pt x="34" y="0"/>
                    </a:moveTo>
                    <a:cubicBezTo>
                      <a:pt x="24" y="29"/>
                      <a:pt x="15" y="34"/>
                      <a:pt x="13" y="28"/>
                    </a:cubicBezTo>
                    <a:cubicBezTo>
                      <a:pt x="0" y="59"/>
                      <a:pt x="5" y="74"/>
                      <a:pt x="29" y="12"/>
                    </a:cubicBezTo>
                    <a:cubicBezTo>
                      <a:pt x="5" y="74"/>
                      <a:pt x="15" y="66"/>
                      <a:pt x="27" y="35"/>
                    </a:cubicBezTo>
                    <a:cubicBezTo>
                      <a:pt x="25" y="33"/>
                      <a:pt x="26" y="22"/>
                      <a:pt x="34"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8" name="Freeform 179"/>
              <p:cNvSpPr>
                <a:spLocks/>
              </p:cNvSpPr>
              <p:nvPr/>
            </p:nvSpPr>
            <p:spPr bwMode="auto">
              <a:xfrm>
                <a:off x="3232150" y="3413125"/>
                <a:ext cx="131763" cy="165100"/>
              </a:xfrm>
              <a:custGeom>
                <a:avLst/>
                <a:gdLst/>
                <a:ahLst/>
                <a:cxnLst>
                  <a:cxn ang="0">
                    <a:pos x="35" y="0"/>
                  </a:cxn>
                  <a:cxn ang="0">
                    <a:pos x="9" y="20"/>
                  </a:cxn>
                  <a:cxn ang="0">
                    <a:pos x="0" y="31"/>
                  </a:cxn>
                  <a:cxn ang="0">
                    <a:pos x="2" y="37"/>
                  </a:cxn>
                  <a:cxn ang="0">
                    <a:pos x="22" y="15"/>
                  </a:cxn>
                  <a:cxn ang="0">
                    <a:pos x="2" y="39"/>
                  </a:cxn>
                  <a:cxn ang="0">
                    <a:pos x="2" y="39"/>
                  </a:cxn>
                  <a:cxn ang="0">
                    <a:pos x="5" y="44"/>
                  </a:cxn>
                  <a:cxn ang="0">
                    <a:pos x="19" y="29"/>
                  </a:cxn>
                  <a:cxn ang="0">
                    <a:pos x="35" y="0"/>
                  </a:cxn>
                </a:cxnLst>
                <a:rect l="0" t="0" r="r" b="b"/>
                <a:pathLst>
                  <a:path w="35" h="44">
                    <a:moveTo>
                      <a:pt x="35" y="0"/>
                    </a:moveTo>
                    <a:cubicBezTo>
                      <a:pt x="26" y="10"/>
                      <a:pt x="16" y="17"/>
                      <a:pt x="9" y="20"/>
                    </a:cubicBezTo>
                    <a:cubicBezTo>
                      <a:pt x="5" y="24"/>
                      <a:pt x="2" y="27"/>
                      <a:pt x="0" y="31"/>
                    </a:cubicBezTo>
                    <a:cubicBezTo>
                      <a:pt x="0" y="33"/>
                      <a:pt x="1" y="35"/>
                      <a:pt x="2" y="37"/>
                    </a:cubicBezTo>
                    <a:cubicBezTo>
                      <a:pt x="7" y="32"/>
                      <a:pt x="14" y="25"/>
                      <a:pt x="22" y="15"/>
                    </a:cubicBezTo>
                    <a:cubicBezTo>
                      <a:pt x="13" y="25"/>
                      <a:pt x="7" y="33"/>
                      <a:pt x="2" y="39"/>
                    </a:cubicBezTo>
                    <a:cubicBezTo>
                      <a:pt x="2" y="39"/>
                      <a:pt x="2" y="39"/>
                      <a:pt x="2" y="39"/>
                    </a:cubicBezTo>
                    <a:cubicBezTo>
                      <a:pt x="3" y="41"/>
                      <a:pt x="4" y="43"/>
                      <a:pt x="5" y="44"/>
                    </a:cubicBezTo>
                    <a:cubicBezTo>
                      <a:pt x="9" y="40"/>
                      <a:pt x="14" y="35"/>
                      <a:pt x="19" y="29"/>
                    </a:cubicBezTo>
                    <a:cubicBezTo>
                      <a:pt x="20" y="21"/>
                      <a:pt x="25" y="10"/>
                      <a:pt x="35"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9" name="Freeform 180"/>
              <p:cNvSpPr>
                <a:spLocks/>
              </p:cNvSpPr>
              <p:nvPr/>
            </p:nvSpPr>
            <p:spPr bwMode="auto">
              <a:xfrm>
                <a:off x="3292475" y="3227388"/>
                <a:ext cx="44450" cy="46038"/>
              </a:xfrm>
              <a:custGeom>
                <a:avLst/>
                <a:gdLst/>
                <a:ahLst/>
                <a:cxnLst>
                  <a:cxn ang="0">
                    <a:pos x="1" y="0"/>
                  </a:cxn>
                  <a:cxn ang="0">
                    <a:pos x="0" y="1"/>
                  </a:cxn>
                  <a:cxn ang="0">
                    <a:pos x="12" y="12"/>
                  </a:cxn>
                  <a:cxn ang="0">
                    <a:pos x="1" y="0"/>
                  </a:cxn>
                </a:cxnLst>
                <a:rect l="0" t="0" r="r" b="b"/>
                <a:pathLst>
                  <a:path w="12" h="12">
                    <a:moveTo>
                      <a:pt x="1" y="0"/>
                    </a:moveTo>
                    <a:cubicBezTo>
                      <a:pt x="0" y="1"/>
                      <a:pt x="0" y="1"/>
                      <a:pt x="0" y="1"/>
                    </a:cubicBezTo>
                    <a:cubicBezTo>
                      <a:pt x="3" y="4"/>
                      <a:pt x="7" y="7"/>
                      <a:pt x="12" y="12"/>
                    </a:cubicBezTo>
                    <a:cubicBezTo>
                      <a:pt x="7" y="7"/>
                      <a:pt x="4" y="4"/>
                      <a:pt x="1"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0" name="Freeform 181"/>
              <p:cNvSpPr>
                <a:spLocks/>
              </p:cNvSpPr>
              <p:nvPr/>
            </p:nvSpPr>
            <p:spPr bwMode="auto">
              <a:xfrm>
                <a:off x="3355975" y="3149600"/>
                <a:ext cx="7938" cy="22225"/>
              </a:xfrm>
              <a:custGeom>
                <a:avLst/>
                <a:gdLst/>
                <a:ahLst/>
                <a:cxnLst>
                  <a:cxn ang="0">
                    <a:pos x="1" y="0"/>
                  </a:cxn>
                  <a:cxn ang="0">
                    <a:pos x="0" y="1"/>
                  </a:cxn>
                  <a:cxn ang="0">
                    <a:pos x="2" y="6"/>
                  </a:cxn>
                  <a:cxn ang="0">
                    <a:pos x="1" y="0"/>
                  </a:cxn>
                </a:cxnLst>
                <a:rect l="0" t="0" r="r" b="b"/>
                <a:pathLst>
                  <a:path w="2" h="6">
                    <a:moveTo>
                      <a:pt x="1" y="0"/>
                    </a:moveTo>
                    <a:cubicBezTo>
                      <a:pt x="1" y="1"/>
                      <a:pt x="1" y="1"/>
                      <a:pt x="0" y="1"/>
                    </a:cubicBezTo>
                    <a:cubicBezTo>
                      <a:pt x="1" y="3"/>
                      <a:pt x="1" y="4"/>
                      <a:pt x="2" y="6"/>
                    </a:cubicBezTo>
                    <a:cubicBezTo>
                      <a:pt x="1" y="4"/>
                      <a:pt x="1" y="2"/>
                      <a:pt x="1"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1" name="Freeform 182"/>
              <p:cNvSpPr>
                <a:spLocks/>
              </p:cNvSpPr>
              <p:nvPr/>
            </p:nvSpPr>
            <p:spPr bwMode="auto">
              <a:xfrm>
                <a:off x="3509963" y="2963863"/>
                <a:ext cx="76200" cy="177800"/>
              </a:xfrm>
              <a:custGeom>
                <a:avLst/>
                <a:gdLst/>
                <a:ahLst/>
                <a:cxnLst>
                  <a:cxn ang="0">
                    <a:pos x="7" y="46"/>
                  </a:cxn>
                  <a:cxn ang="0">
                    <a:pos x="0" y="47"/>
                  </a:cxn>
                  <a:cxn ang="0">
                    <a:pos x="7" y="46"/>
                  </a:cxn>
                </a:cxnLst>
                <a:rect l="0" t="0" r="r" b="b"/>
                <a:pathLst>
                  <a:path w="20" h="47">
                    <a:moveTo>
                      <a:pt x="7" y="46"/>
                    </a:moveTo>
                    <a:cubicBezTo>
                      <a:pt x="20" y="16"/>
                      <a:pt x="19" y="0"/>
                      <a:pt x="0" y="47"/>
                    </a:cubicBezTo>
                    <a:cubicBezTo>
                      <a:pt x="4" y="41"/>
                      <a:pt x="7" y="41"/>
                      <a:pt x="7" y="46"/>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2" name="Freeform 183"/>
              <p:cNvSpPr>
                <a:spLocks/>
              </p:cNvSpPr>
              <p:nvPr/>
            </p:nvSpPr>
            <p:spPr bwMode="auto">
              <a:xfrm>
                <a:off x="3408363" y="3059113"/>
                <a:ext cx="41275" cy="203200"/>
              </a:xfrm>
              <a:custGeom>
                <a:avLst/>
                <a:gdLst/>
                <a:ahLst/>
                <a:cxnLst>
                  <a:cxn ang="0">
                    <a:pos x="4" y="54"/>
                  </a:cxn>
                  <a:cxn ang="0">
                    <a:pos x="9" y="30"/>
                  </a:cxn>
                  <a:cxn ang="0">
                    <a:pos x="11" y="0"/>
                  </a:cxn>
                  <a:cxn ang="0">
                    <a:pos x="1" y="10"/>
                  </a:cxn>
                  <a:cxn ang="0">
                    <a:pos x="0" y="23"/>
                  </a:cxn>
                  <a:cxn ang="0">
                    <a:pos x="4" y="54"/>
                  </a:cxn>
                </a:cxnLst>
                <a:rect l="0" t="0" r="r" b="b"/>
                <a:pathLst>
                  <a:path w="11" h="54">
                    <a:moveTo>
                      <a:pt x="4" y="54"/>
                    </a:moveTo>
                    <a:cubicBezTo>
                      <a:pt x="5" y="45"/>
                      <a:pt x="7" y="36"/>
                      <a:pt x="9" y="30"/>
                    </a:cubicBezTo>
                    <a:cubicBezTo>
                      <a:pt x="10" y="17"/>
                      <a:pt x="11" y="7"/>
                      <a:pt x="11" y="0"/>
                    </a:cubicBezTo>
                    <a:cubicBezTo>
                      <a:pt x="7" y="3"/>
                      <a:pt x="4" y="6"/>
                      <a:pt x="1" y="10"/>
                    </a:cubicBezTo>
                    <a:cubicBezTo>
                      <a:pt x="0" y="14"/>
                      <a:pt x="0" y="18"/>
                      <a:pt x="0" y="23"/>
                    </a:cubicBezTo>
                    <a:cubicBezTo>
                      <a:pt x="3" y="30"/>
                      <a:pt x="5" y="41"/>
                      <a:pt x="4" y="54"/>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3" name="Freeform 184"/>
              <p:cNvSpPr>
                <a:spLocks/>
              </p:cNvSpPr>
              <p:nvPr/>
            </p:nvSpPr>
            <p:spPr bwMode="auto">
              <a:xfrm>
                <a:off x="3363913" y="3435350"/>
                <a:ext cx="79375" cy="342900"/>
              </a:xfrm>
              <a:custGeom>
                <a:avLst/>
                <a:gdLst/>
                <a:ahLst/>
                <a:cxnLst>
                  <a:cxn ang="0">
                    <a:pos x="14" y="0"/>
                  </a:cxn>
                  <a:cxn ang="0">
                    <a:pos x="4" y="37"/>
                  </a:cxn>
                  <a:cxn ang="0">
                    <a:pos x="12" y="20"/>
                  </a:cxn>
                  <a:cxn ang="0">
                    <a:pos x="21" y="35"/>
                  </a:cxn>
                  <a:cxn ang="0">
                    <a:pos x="14" y="0"/>
                  </a:cxn>
                </a:cxnLst>
                <a:rect l="0" t="0" r="r" b="b"/>
                <a:pathLst>
                  <a:path w="21" h="91">
                    <a:moveTo>
                      <a:pt x="14" y="0"/>
                    </a:moveTo>
                    <a:cubicBezTo>
                      <a:pt x="13" y="17"/>
                      <a:pt x="8" y="31"/>
                      <a:pt x="4" y="37"/>
                    </a:cubicBezTo>
                    <a:cubicBezTo>
                      <a:pt x="0" y="73"/>
                      <a:pt x="6" y="89"/>
                      <a:pt x="12" y="20"/>
                    </a:cubicBezTo>
                    <a:cubicBezTo>
                      <a:pt x="6" y="91"/>
                      <a:pt x="19" y="74"/>
                      <a:pt x="21" y="35"/>
                    </a:cubicBezTo>
                    <a:cubicBezTo>
                      <a:pt x="17" y="28"/>
                      <a:pt x="13" y="15"/>
                      <a:pt x="14"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4" name="Freeform 185"/>
              <p:cNvSpPr>
                <a:spLocks/>
              </p:cNvSpPr>
              <p:nvPr/>
            </p:nvSpPr>
            <p:spPr bwMode="auto">
              <a:xfrm>
                <a:off x="3457575" y="2960688"/>
                <a:ext cx="115888" cy="282575"/>
              </a:xfrm>
              <a:custGeom>
                <a:avLst/>
                <a:gdLst/>
                <a:ahLst/>
                <a:cxnLst>
                  <a:cxn ang="0">
                    <a:pos x="13" y="49"/>
                  </a:cxn>
                  <a:cxn ang="0">
                    <a:pos x="8" y="42"/>
                  </a:cxn>
                  <a:cxn ang="0">
                    <a:pos x="0" y="75"/>
                  </a:cxn>
                  <a:cxn ang="0">
                    <a:pos x="13" y="49"/>
                  </a:cxn>
                </a:cxnLst>
                <a:rect l="0" t="0" r="r" b="b"/>
                <a:pathLst>
                  <a:path w="31" h="75">
                    <a:moveTo>
                      <a:pt x="13" y="49"/>
                    </a:moveTo>
                    <a:cubicBezTo>
                      <a:pt x="31" y="0"/>
                      <a:pt x="20" y="11"/>
                      <a:pt x="8" y="42"/>
                    </a:cubicBezTo>
                    <a:cubicBezTo>
                      <a:pt x="9" y="47"/>
                      <a:pt x="7" y="58"/>
                      <a:pt x="0" y="75"/>
                    </a:cubicBezTo>
                    <a:cubicBezTo>
                      <a:pt x="5" y="62"/>
                      <a:pt x="10" y="53"/>
                      <a:pt x="13" y="49"/>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5" name="Freeform 186"/>
              <p:cNvSpPr>
                <a:spLocks/>
              </p:cNvSpPr>
              <p:nvPr/>
            </p:nvSpPr>
            <p:spPr bwMode="auto">
              <a:xfrm>
                <a:off x="3443288" y="3032125"/>
                <a:ext cx="36513" cy="134938"/>
              </a:xfrm>
              <a:custGeom>
                <a:avLst/>
                <a:gdLst/>
                <a:ahLst/>
                <a:cxnLst>
                  <a:cxn ang="0">
                    <a:pos x="8" y="21"/>
                  </a:cxn>
                  <a:cxn ang="0">
                    <a:pos x="9" y="0"/>
                  </a:cxn>
                  <a:cxn ang="0">
                    <a:pos x="4" y="4"/>
                  </a:cxn>
                  <a:cxn ang="0">
                    <a:pos x="0" y="36"/>
                  </a:cxn>
                  <a:cxn ang="0">
                    <a:pos x="8" y="21"/>
                  </a:cxn>
                </a:cxnLst>
                <a:rect l="0" t="0" r="r" b="b"/>
                <a:pathLst>
                  <a:path w="10" h="36">
                    <a:moveTo>
                      <a:pt x="8" y="21"/>
                    </a:moveTo>
                    <a:cubicBezTo>
                      <a:pt x="9" y="12"/>
                      <a:pt x="10" y="5"/>
                      <a:pt x="9" y="0"/>
                    </a:cubicBezTo>
                    <a:cubicBezTo>
                      <a:pt x="8" y="1"/>
                      <a:pt x="6" y="3"/>
                      <a:pt x="4" y="4"/>
                    </a:cubicBezTo>
                    <a:cubicBezTo>
                      <a:pt x="3" y="11"/>
                      <a:pt x="2" y="22"/>
                      <a:pt x="0" y="36"/>
                    </a:cubicBezTo>
                    <a:cubicBezTo>
                      <a:pt x="3" y="28"/>
                      <a:pt x="6" y="23"/>
                      <a:pt x="8" y="21"/>
                    </a:cubicBezTo>
                    <a:close/>
                  </a:path>
                </a:pathLst>
              </a:custGeom>
              <a:solidFill>
                <a:schemeClr val="accent4">
                  <a:alpha val="30000"/>
                </a:schemeClr>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6" name="Freeform 187"/>
              <p:cNvSpPr>
                <a:spLocks/>
              </p:cNvSpPr>
              <p:nvPr/>
            </p:nvSpPr>
            <p:spPr bwMode="auto">
              <a:xfrm>
                <a:off x="3352800" y="3152775"/>
                <a:ext cx="30163" cy="90488"/>
              </a:xfrm>
              <a:custGeom>
                <a:avLst/>
                <a:gdLst/>
                <a:ahLst/>
                <a:cxnLst>
                  <a:cxn ang="0">
                    <a:pos x="8" y="24"/>
                  </a:cxn>
                  <a:cxn ang="0">
                    <a:pos x="3" y="5"/>
                  </a:cxn>
                  <a:cxn ang="0">
                    <a:pos x="1" y="0"/>
                  </a:cxn>
                  <a:cxn ang="0">
                    <a:pos x="0" y="2"/>
                  </a:cxn>
                  <a:cxn ang="0">
                    <a:pos x="8" y="24"/>
                  </a:cxn>
                </a:cxnLst>
                <a:rect l="0" t="0" r="r" b="b"/>
                <a:pathLst>
                  <a:path w="8" h="24">
                    <a:moveTo>
                      <a:pt x="8" y="24"/>
                    </a:moveTo>
                    <a:cubicBezTo>
                      <a:pt x="5" y="16"/>
                      <a:pt x="4" y="10"/>
                      <a:pt x="3" y="5"/>
                    </a:cubicBezTo>
                    <a:cubicBezTo>
                      <a:pt x="2" y="3"/>
                      <a:pt x="2" y="2"/>
                      <a:pt x="1" y="0"/>
                    </a:cubicBezTo>
                    <a:cubicBezTo>
                      <a:pt x="1" y="1"/>
                      <a:pt x="0" y="2"/>
                      <a:pt x="0" y="2"/>
                    </a:cubicBezTo>
                    <a:cubicBezTo>
                      <a:pt x="2" y="7"/>
                      <a:pt x="5" y="14"/>
                      <a:pt x="8" y="24"/>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7" name="Freeform 188"/>
              <p:cNvSpPr>
                <a:spLocks/>
              </p:cNvSpPr>
              <p:nvPr/>
            </p:nvSpPr>
            <p:spPr bwMode="auto">
              <a:xfrm>
                <a:off x="3224213" y="3498850"/>
                <a:ext cx="3175" cy="4763"/>
              </a:xfrm>
              <a:custGeom>
                <a:avLst/>
                <a:gdLst/>
                <a:ahLst/>
                <a:cxnLst>
                  <a:cxn ang="0">
                    <a:pos x="0" y="0"/>
                  </a:cxn>
                  <a:cxn ang="0">
                    <a:pos x="0" y="1"/>
                  </a:cxn>
                  <a:cxn ang="0">
                    <a:pos x="1" y="0"/>
                  </a:cxn>
                  <a:cxn ang="0">
                    <a:pos x="0" y="0"/>
                  </a:cxn>
                </a:cxnLst>
                <a:rect l="0" t="0" r="r" b="b"/>
                <a:pathLst>
                  <a:path w="1" h="1">
                    <a:moveTo>
                      <a:pt x="0" y="0"/>
                    </a:moveTo>
                    <a:cubicBezTo>
                      <a:pt x="0" y="0"/>
                      <a:pt x="0" y="0"/>
                      <a:pt x="0" y="1"/>
                    </a:cubicBezTo>
                    <a:cubicBezTo>
                      <a:pt x="1" y="0"/>
                      <a:pt x="1" y="0"/>
                      <a:pt x="1" y="0"/>
                    </a:cubicBezTo>
                    <a:cubicBezTo>
                      <a:pt x="1" y="0"/>
                      <a:pt x="1" y="0"/>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8" name="Freeform 189"/>
              <p:cNvSpPr>
                <a:spLocks/>
              </p:cNvSpPr>
              <p:nvPr/>
            </p:nvSpPr>
            <p:spPr bwMode="auto">
              <a:xfrm>
                <a:off x="3224213" y="3408363"/>
                <a:ext cx="98425" cy="65088"/>
              </a:xfrm>
              <a:custGeom>
                <a:avLst/>
                <a:gdLst/>
                <a:ahLst/>
                <a:cxnLst>
                  <a:cxn ang="0">
                    <a:pos x="26" y="0"/>
                  </a:cxn>
                  <a:cxn ang="0">
                    <a:pos x="0" y="13"/>
                  </a:cxn>
                  <a:cxn ang="0">
                    <a:pos x="0" y="17"/>
                  </a:cxn>
                  <a:cxn ang="0">
                    <a:pos x="9" y="11"/>
                  </a:cxn>
                  <a:cxn ang="0">
                    <a:pos x="26" y="0"/>
                  </a:cxn>
                </a:cxnLst>
                <a:rect l="0" t="0" r="r" b="b"/>
                <a:pathLst>
                  <a:path w="26" h="17">
                    <a:moveTo>
                      <a:pt x="26" y="0"/>
                    </a:moveTo>
                    <a:cubicBezTo>
                      <a:pt x="14" y="7"/>
                      <a:pt x="5" y="11"/>
                      <a:pt x="0" y="13"/>
                    </a:cubicBezTo>
                    <a:cubicBezTo>
                      <a:pt x="0" y="14"/>
                      <a:pt x="0" y="16"/>
                      <a:pt x="0" y="17"/>
                    </a:cubicBezTo>
                    <a:cubicBezTo>
                      <a:pt x="3" y="15"/>
                      <a:pt x="6" y="13"/>
                      <a:pt x="9" y="11"/>
                    </a:cubicBezTo>
                    <a:cubicBezTo>
                      <a:pt x="13" y="8"/>
                      <a:pt x="19" y="4"/>
                      <a:pt x="26"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9" name="Freeform 190"/>
              <p:cNvSpPr>
                <a:spLocks/>
              </p:cNvSpPr>
              <p:nvPr/>
            </p:nvSpPr>
            <p:spPr bwMode="auto">
              <a:xfrm>
                <a:off x="3243263" y="3333750"/>
                <a:ext cx="63500" cy="7938"/>
              </a:xfrm>
              <a:custGeom>
                <a:avLst/>
                <a:gdLst/>
                <a:ahLst/>
                <a:cxnLst>
                  <a:cxn ang="0">
                    <a:pos x="0" y="0"/>
                  </a:cxn>
                  <a:cxn ang="0">
                    <a:pos x="0" y="2"/>
                  </a:cxn>
                  <a:cxn ang="0">
                    <a:pos x="17" y="2"/>
                  </a:cxn>
                  <a:cxn ang="0">
                    <a:pos x="0" y="0"/>
                  </a:cxn>
                </a:cxnLst>
                <a:rect l="0" t="0" r="r" b="b"/>
                <a:pathLst>
                  <a:path w="17" h="2">
                    <a:moveTo>
                      <a:pt x="0" y="0"/>
                    </a:moveTo>
                    <a:cubicBezTo>
                      <a:pt x="0" y="1"/>
                      <a:pt x="0" y="2"/>
                      <a:pt x="0" y="2"/>
                    </a:cubicBezTo>
                    <a:cubicBezTo>
                      <a:pt x="4" y="2"/>
                      <a:pt x="10" y="2"/>
                      <a:pt x="17" y="2"/>
                    </a:cubicBezTo>
                    <a:cubicBezTo>
                      <a:pt x="10" y="2"/>
                      <a:pt x="5" y="1"/>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0" name="Freeform 191"/>
              <p:cNvSpPr>
                <a:spLocks/>
              </p:cNvSpPr>
              <p:nvPr/>
            </p:nvSpPr>
            <p:spPr bwMode="auto">
              <a:xfrm>
                <a:off x="3254375" y="3273425"/>
                <a:ext cx="87313" cy="44450"/>
              </a:xfrm>
              <a:custGeom>
                <a:avLst/>
                <a:gdLst/>
                <a:ahLst/>
                <a:cxnLst>
                  <a:cxn ang="0">
                    <a:pos x="2" y="0"/>
                  </a:cxn>
                  <a:cxn ang="0">
                    <a:pos x="1" y="2"/>
                  </a:cxn>
                  <a:cxn ang="0">
                    <a:pos x="5" y="3"/>
                  </a:cxn>
                  <a:cxn ang="0">
                    <a:pos x="1" y="2"/>
                  </a:cxn>
                  <a:cxn ang="0">
                    <a:pos x="0" y="6"/>
                  </a:cxn>
                  <a:cxn ang="0">
                    <a:pos x="23" y="12"/>
                  </a:cxn>
                  <a:cxn ang="0">
                    <a:pos x="2" y="0"/>
                  </a:cxn>
                </a:cxnLst>
                <a:rect l="0" t="0" r="r" b="b"/>
                <a:pathLst>
                  <a:path w="23" h="12">
                    <a:moveTo>
                      <a:pt x="2" y="0"/>
                    </a:moveTo>
                    <a:cubicBezTo>
                      <a:pt x="2" y="1"/>
                      <a:pt x="2" y="1"/>
                      <a:pt x="1" y="2"/>
                    </a:cubicBezTo>
                    <a:cubicBezTo>
                      <a:pt x="3" y="2"/>
                      <a:pt x="4" y="3"/>
                      <a:pt x="5" y="3"/>
                    </a:cubicBezTo>
                    <a:cubicBezTo>
                      <a:pt x="4" y="3"/>
                      <a:pt x="3" y="2"/>
                      <a:pt x="1" y="2"/>
                    </a:cubicBezTo>
                    <a:cubicBezTo>
                      <a:pt x="1" y="3"/>
                      <a:pt x="0" y="5"/>
                      <a:pt x="0" y="6"/>
                    </a:cubicBezTo>
                    <a:cubicBezTo>
                      <a:pt x="7" y="7"/>
                      <a:pt x="14" y="9"/>
                      <a:pt x="23" y="12"/>
                    </a:cubicBezTo>
                    <a:cubicBezTo>
                      <a:pt x="14" y="9"/>
                      <a:pt x="7" y="5"/>
                      <a:pt x="2"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1" name="Freeform 192"/>
              <p:cNvSpPr>
                <a:spLocks/>
              </p:cNvSpPr>
              <p:nvPr/>
            </p:nvSpPr>
            <p:spPr bwMode="auto">
              <a:xfrm>
                <a:off x="3227388" y="3378200"/>
                <a:ext cx="114300" cy="53975"/>
              </a:xfrm>
              <a:custGeom>
                <a:avLst/>
                <a:gdLst/>
                <a:ahLst/>
                <a:cxnLst>
                  <a:cxn ang="0">
                    <a:pos x="30" y="0"/>
                  </a:cxn>
                  <a:cxn ang="0">
                    <a:pos x="1" y="4"/>
                  </a:cxn>
                  <a:cxn ang="0">
                    <a:pos x="0" y="10"/>
                  </a:cxn>
                  <a:cxn ang="0">
                    <a:pos x="11" y="6"/>
                  </a:cxn>
                  <a:cxn ang="0">
                    <a:pos x="0" y="11"/>
                  </a:cxn>
                  <a:cxn ang="0">
                    <a:pos x="0" y="14"/>
                  </a:cxn>
                  <a:cxn ang="0">
                    <a:pos x="2" y="13"/>
                  </a:cxn>
                  <a:cxn ang="0">
                    <a:pos x="30" y="0"/>
                  </a:cxn>
                </a:cxnLst>
                <a:rect l="0" t="0" r="r" b="b"/>
                <a:pathLst>
                  <a:path w="30" h="14">
                    <a:moveTo>
                      <a:pt x="30" y="0"/>
                    </a:moveTo>
                    <a:cubicBezTo>
                      <a:pt x="19" y="4"/>
                      <a:pt x="9" y="5"/>
                      <a:pt x="1" y="4"/>
                    </a:cubicBezTo>
                    <a:cubicBezTo>
                      <a:pt x="1" y="6"/>
                      <a:pt x="0" y="8"/>
                      <a:pt x="0" y="10"/>
                    </a:cubicBezTo>
                    <a:cubicBezTo>
                      <a:pt x="3" y="9"/>
                      <a:pt x="7" y="8"/>
                      <a:pt x="11" y="6"/>
                    </a:cubicBezTo>
                    <a:cubicBezTo>
                      <a:pt x="7" y="8"/>
                      <a:pt x="3" y="9"/>
                      <a:pt x="0" y="11"/>
                    </a:cubicBezTo>
                    <a:cubicBezTo>
                      <a:pt x="0" y="12"/>
                      <a:pt x="0" y="13"/>
                      <a:pt x="0" y="14"/>
                    </a:cubicBezTo>
                    <a:cubicBezTo>
                      <a:pt x="0" y="14"/>
                      <a:pt x="1" y="14"/>
                      <a:pt x="2" y="13"/>
                    </a:cubicBezTo>
                    <a:cubicBezTo>
                      <a:pt x="8" y="9"/>
                      <a:pt x="18" y="4"/>
                      <a:pt x="3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2" name="Freeform 193"/>
              <p:cNvSpPr>
                <a:spLocks/>
              </p:cNvSpPr>
              <p:nvPr/>
            </p:nvSpPr>
            <p:spPr bwMode="auto">
              <a:xfrm>
                <a:off x="3317875" y="3182938"/>
                <a:ext cx="60325" cy="93663"/>
              </a:xfrm>
              <a:custGeom>
                <a:avLst/>
                <a:gdLst/>
                <a:ahLst/>
                <a:cxnLst>
                  <a:cxn ang="0">
                    <a:pos x="4" y="0"/>
                  </a:cxn>
                  <a:cxn ang="0">
                    <a:pos x="2" y="1"/>
                  </a:cxn>
                  <a:cxn ang="0">
                    <a:pos x="5" y="6"/>
                  </a:cxn>
                  <a:cxn ang="0">
                    <a:pos x="2" y="1"/>
                  </a:cxn>
                  <a:cxn ang="0">
                    <a:pos x="0" y="4"/>
                  </a:cxn>
                  <a:cxn ang="0">
                    <a:pos x="16" y="25"/>
                  </a:cxn>
                  <a:cxn ang="0">
                    <a:pos x="4" y="0"/>
                  </a:cxn>
                </a:cxnLst>
                <a:rect l="0" t="0" r="r" b="b"/>
                <a:pathLst>
                  <a:path w="16" h="25">
                    <a:moveTo>
                      <a:pt x="4" y="0"/>
                    </a:moveTo>
                    <a:cubicBezTo>
                      <a:pt x="3" y="0"/>
                      <a:pt x="3" y="1"/>
                      <a:pt x="2" y="1"/>
                    </a:cubicBezTo>
                    <a:cubicBezTo>
                      <a:pt x="3" y="3"/>
                      <a:pt x="4" y="4"/>
                      <a:pt x="5" y="6"/>
                    </a:cubicBezTo>
                    <a:cubicBezTo>
                      <a:pt x="4" y="4"/>
                      <a:pt x="3" y="3"/>
                      <a:pt x="2" y="1"/>
                    </a:cubicBezTo>
                    <a:cubicBezTo>
                      <a:pt x="2" y="2"/>
                      <a:pt x="1" y="3"/>
                      <a:pt x="0" y="4"/>
                    </a:cubicBezTo>
                    <a:cubicBezTo>
                      <a:pt x="5" y="9"/>
                      <a:pt x="11" y="16"/>
                      <a:pt x="16" y="25"/>
                    </a:cubicBezTo>
                    <a:cubicBezTo>
                      <a:pt x="10" y="15"/>
                      <a:pt x="6" y="7"/>
                      <a:pt x="4"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3" name="Freeform 194"/>
              <p:cNvSpPr>
                <a:spLocks/>
              </p:cNvSpPr>
              <p:nvPr/>
            </p:nvSpPr>
            <p:spPr bwMode="auto">
              <a:xfrm>
                <a:off x="3465513" y="3419475"/>
                <a:ext cx="187325" cy="295275"/>
              </a:xfrm>
              <a:custGeom>
                <a:avLst/>
                <a:gdLst/>
                <a:ahLst/>
                <a:cxnLst>
                  <a:cxn ang="0">
                    <a:pos x="0" y="0"/>
                  </a:cxn>
                  <a:cxn ang="0">
                    <a:pos x="15" y="34"/>
                  </a:cxn>
                  <a:cxn ang="0">
                    <a:pos x="13" y="18"/>
                  </a:cxn>
                  <a:cxn ang="0">
                    <a:pos x="28" y="29"/>
                  </a:cxn>
                  <a:cxn ang="0">
                    <a:pos x="0" y="0"/>
                  </a:cxn>
                </a:cxnLst>
                <a:rect l="0" t="0" r="r" b="b"/>
                <a:pathLst>
                  <a:path w="50" h="78">
                    <a:moveTo>
                      <a:pt x="0" y="0"/>
                    </a:moveTo>
                    <a:cubicBezTo>
                      <a:pt x="9" y="14"/>
                      <a:pt x="14" y="27"/>
                      <a:pt x="15" y="34"/>
                    </a:cubicBezTo>
                    <a:cubicBezTo>
                      <a:pt x="35" y="67"/>
                      <a:pt x="50" y="78"/>
                      <a:pt x="13" y="18"/>
                    </a:cubicBezTo>
                    <a:cubicBezTo>
                      <a:pt x="49" y="76"/>
                      <a:pt x="48" y="60"/>
                      <a:pt x="28" y="29"/>
                    </a:cubicBezTo>
                    <a:cubicBezTo>
                      <a:pt x="21" y="26"/>
                      <a:pt x="10" y="17"/>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4" name="Freeform 195"/>
              <p:cNvSpPr>
                <a:spLocks/>
              </p:cNvSpPr>
              <p:nvPr/>
            </p:nvSpPr>
            <p:spPr bwMode="auto">
              <a:xfrm>
                <a:off x="3502025" y="3424238"/>
                <a:ext cx="230188" cy="200025"/>
              </a:xfrm>
              <a:custGeom>
                <a:avLst/>
                <a:gdLst/>
                <a:ahLst/>
                <a:cxnLst>
                  <a:cxn ang="0">
                    <a:pos x="23" y="28"/>
                  </a:cxn>
                  <a:cxn ang="0">
                    <a:pos x="17" y="13"/>
                  </a:cxn>
                  <a:cxn ang="0">
                    <a:pos x="0" y="0"/>
                  </a:cxn>
                  <a:cxn ang="0">
                    <a:pos x="23" y="28"/>
                  </a:cxn>
                </a:cxnLst>
                <a:rect l="0" t="0" r="r" b="b"/>
                <a:pathLst>
                  <a:path w="61" h="53">
                    <a:moveTo>
                      <a:pt x="23" y="28"/>
                    </a:moveTo>
                    <a:cubicBezTo>
                      <a:pt x="48" y="50"/>
                      <a:pt x="61" y="53"/>
                      <a:pt x="17" y="13"/>
                    </a:cubicBezTo>
                    <a:cubicBezTo>
                      <a:pt x="12" y="10"/>
                      <a:pt x="7" y="6"/>
                      <a:pt x="0" y="0"/>
                    </a:cubicBezTo>
                    <a:cubicBezTo>
                      <a:pt x="17" y="15"/>
                      <a:pt x="23" y="24"/>
                      <a:pt x="23" y="28"/>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5" name="Freeform 196"/>
              <p:cNvSpPr>
                <a:spLocks/>
              </p:cNvSpPr>
              <p:nvPr/>
            </p:nvSpPr>
            <p:spPr bwMode="auto">
              <a:xfrm>
                <a:off x="3567113" y="3473450"/>
                <a:ext cx="168275" cy="150813"/>
              </a:xfrm>
              <a:custGeom>
                <a:avLst/>
                <a:gdLst/>
                <a:ahLst/>
                <a:cxnLst>
                  <a:cxn ang="0">
                    <a:pos x="0" y="0"/>
                  </a:cxn>
                  <a:cxn ang="0">
                    <a:pos x="15" y="5"/>
                  </a:cxn>
                  <a:cxn ang="0">
                    <a:pos x="0" y="0"/>
                  </a:cxn>
                </a:cxnLst>
                <a:rect l="0" t="0" r="r" b="b"/>
                <a:pathLst>
                  <a:path w="45" h="40">
                    <a:moveTo>
                      <a:pt x="0" y="0"/>
                    </a:moveTo>
                    <a:cubicBezTo>
                      <a:pt x="45" y="40"/>
                      <a:pt x="40" y="27"/>
                      <a:pt x="15" y="5"/>
                    </a:cubicBezTo>
                    <a:cubicBezTo>
                      <a:pt x="13" y="6"/>
                      <a:pt x="8" y="5"/>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6" name="Freeform 197"/>
              <p:cNvSpPr>
                <a:spLocks/>
              </p:cNvSpPr>
              <p:nvPr/>
            </p:nvSpPr>
            <p:spPr bwMode="auto">
              <a:xfrm>
                <a:off x="3498850" y="3544888"/>
                <a:ext cx="68263" cy="187325"/>
              </a:xfrm>
              <a:custGeom>
                <a:avLst/>
                <a:gdLst/>
                <a:ahLst/>
                <a:cxnLst>
                  <a:cxn ang="0">
                    <a:pos x="0" y="0"/>
                  </a:cxn>
                  <a:cxn ang="0">
                    <a:pos x="6" y="9"/>
                  </a:cxn>
                  <a:cxn ang="0">
                    <a:pos x="0" y="0"/>
                  </a:cxn>
                </a:cxnLst>
                <a:rect l="0" t="0" r="r" b="b"/>
                <a:pathLst>
                  <a:path w="18" h="50">
                    <a:moveTo>
                      <a:pt x="0" y="0"/>
                    </a:moveTo>
                    <a:cubicBezTo>
                      <a:pt x="18" y="50"/>
                      <a:pt x="17" y="38"/>
                      <a:pt x="6" y="9"/>
                    </a:cubicBezTo>
                    <a:cubicBezTo>
                      <a:pt x="5" y="9"/>
                      <a:pt x="3" y="6"/>
                      <a:pt x="0" y="0"/>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7" name="Freeform 198"/>
              <p:cNvSpPr>
                <a:spLocks/>
              </p:cNvSpPr>
              <p:nvPr/>
            </p:nvSpPr>
            <p:spPr bwMode="auto">
              <a:xfrm>
                <a:off x="3498850" y="3378200"/>
                <a:ext cx="334963" cy="144463"/>
              </a:xfrm>
              <a:custGeom>
                <a:avLst/>
                <a:gdLst/>
                <a:ahLst/>
                <a:cxnLst>
                  <a:cxn ang="0">
                    <a:pos x="33" y="23"/>
                  </a:cxn>
                  <a:cxn ang="0">
                    <a:pos x="21" y="8"/>
                  </a:cxn>
                  <a:cxn ang="0">
                    <a:pos x="34" y="6"/>
                  </a:cxn>
                  <a:cxn ang="0">
                    <a:pos x="0" y="0"/>
                  </a:cxn>
                  <a:cxn ang="0">
                    <a:pos x="33" y="23"/>
                  </a:cxn>
                </a:cxnLst>
                <a:rect l="0" t="0" r="r" b="b"/>
                <a:pathLst>
                  <a:path w="89" h="38">
                    <a:moveTo>
                      <a:pt x="33" y="23"/>
                    </a:moveTo>
                    <a:cubicBezTo>
                      <a:pt x="67" y="38"/>
                      <a:pt x="86" y="33"/>
                      <a:pt x="21" y="8"/>
                    </a:cubicBezTo>
                    <a:cubicBezTo>
                      <a:pt x="89" y="35"/>
                      <a:pt x="73" y="19"/>
                      <a:pt x="34" y="6"/>
                    </a:cubicBezTo>
                    <a:cubicBezTo>
                      <a:pt x="26" y="6"/>
                      <a:pt x="14" y="5"/>
                      <a:pt x="0" y="0"/>
                    </a:cubicBezTo>
                    <a:cubicBezTo>
                      <a:pt x="18" y="6"/>
                      <a:pt x="29" y="16"/>
                      <a:pt x="33" y="23"/>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8" name="Freeform 199"/>
              <p:cNvSpPr>
                <a:spLocks/>
              </p:cNvSpPr>
              <p:nvPr/>
            </p:nvSpPr>
            <p:spPr bwMode="auto">
              <a:xfrm>
                <a:off x="3457575" y="3454400"/>
                <a:ext cx="101600" cy="277813"/>
              </a:xfrm>
              <a:custGeom>
                <a:avLst/>
                <a:gdLst/>
                <a:ahLst/>
                <a:cxnLst>
                  <a:cxn ang="0">
                    <a:pos x="4" y="36"/>
                  </a:cxn>
                  <a:cxn ang="0">
                    <a:pos x="10" y="23"/>
                  </a:cxn>
                  <a:cxn ang="0">
                    <a:pos x="0" y="0"/>
                  </a:cxn>
                  <a:cxn ang="0">
                    <a:pos x="4" y="36"/>
                  </a:cxn>
                </a:cxnLst>
                <a:rect l="0" t="0" r="r" b="b"/>
                <a:pathLst>
                  <a:path w="27" h="74">
                    <a:moveTo>
                      <a:pt x="4" y="36"/>
                    </a:moveTo>
                    <a:cubicBezTo>
                      <a:pt x="14" y="66"/>
                      <a:pt x="27" y="74"/>
                      <a:pt x="10" y="23"/>
                    </a:cubicBezTo>
                    <a:cubicBezTo>
                      <a:pt x="7" y="18"/>
                      <a:pt x="4" y="10"/>
                      <a:pt x="0" y="0"/>
                    </a:cubicBezTo>
                    <a:cubicBezTo>
                      <a:pt x="10" y="25"/>
                      <a:pt x="8" y="36"/>
                      <a:pt x="4" y="36"/>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9" name="Freeform 200"/>
              <p:cNvSpPr>
                <a:spLocks/>
              </p:cNvSpPr>
              <p:nvPr/>
            </p:nvSpPr>
            <p:spPr bwMode="auto">
              <a:xfrm>
                <a:off x="3471863" y="2994025"/>
                <a:ext cx="227013" cy="287338"/>
              </a:xfrm>
              <a:custGeom>
                <a:avLst/>
                <a:gdLst/>
                <a:ahLst/>
                <a:cxnLst>
                  <a:cxn ang="0">
                    <a:pos x="0" y="76"/>
                  </a:cxn>
                  <a:cxn ang="0">
                    <a:pos x="35" y="49"/>
                  </a:cxn>
                  <a:cxn ang="0">
                    <a:pos x="15" y="59"/>
                  </a:cxn>
                  <a:cxn ang="0">
                    <a:pos x="15" y="48"/>
                  </a:cxn>
                  <a:cxn ang="0">
                    <a:pos x="0" y="76"/>
                  </a:cxn>
                </a:cxnLst>
                <a:rect l="0" t="0" r="r" b="b"/>
                <a:pathLst>
                  <a:path w="60" h="76">
                    <a:moveTo>
                      <a:pt x="0" y="76"/>
                    </a:moveTo>
                    <a:cubicBezTo>
                      <a:pt x="15" y="56"/>
                      <a:pt x="31" y="47"/>
                      <a:pt x="35" y="49"/>
                    </a:cubicBezTo>
                    <a:cubicBezTo>
                      <a:pt x="56" y="22"/>
                      <a:pt x="56" y="6"/>
                      <a:pt x="15" y="59"/>
                    </a:cubicBezTo>
                    <a:cubicBezTo>
                      <a:pt x="60" y="0"/>
                      <a:pt x="39" y="13"/>
                      <a:pt x="15" y="48"/>
                    </a:cubicBezTo>
                    <a:cubicBezTo>
                      <a:pt x="12" y="56"/>
                      <a:pt x="8" y="66"/>
                      <a:pt x="0" y="76"/>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a:t>7</a:t>
                </a:r>
              </a:p>
            </p:txBody>
          </p:sp>
          <p:sp>
            <p:nvSpPr>
              <p:cNvPr id="440" name="Freeform 201"/>
              <p:cNvSpPr>
                <a:spLocks/>
              </p:cNvSpPr>
              <p:nvPr/>
            </p:nvSpPr>
            <p:spPr bwMode="auto">
              <a:xfrm>
                <a:off x="3608388" y="3125788"/>
                <a:ext cx="184150" cy="136525"/>
              </a:xfrm>
              <a:custGeom>
                <a:avLst/>
                <a:gdLst/>
                <a:ahLst/>
                <a:cxnLst>
                  <a:cxn ang="0">
                    <a:pos x="0" y="36"/>
                  </a:cxn>
                  <a:cxn ang="0">
                    <a:pos x="7" y="25"/>
                  </a:cxn>
                  <a:cxn ang="0">
                    <a:pos x="0" y="36"/>
                  </a:cxn>
                </a:cxnLst>
                <a:rect l="0" t="0" r="r" b="b"/>
                <a:pathLst>
                  <a:path w="49" h="36">
                    <a:moveTo>
                      <a:pt x="0" y="36"/>
                    </a:moveTo>
                    <a:cubicBezTo>
                      <a:pt x="33" y="18"/>
                      <a:pt x="49" y="0"/>
                      <a:pt x="7" y="25"/>
                    </a:cubicBezTo>
                    <a:cubicBezTo>
                      <a:pt x="9" y="26"/>
                      <a:pt x="7" y="31"/>
                      <a:pt x="0" y="36"/>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1" name="Freeform 202"/>
              <p:cNvSpPr>
                <a:spLocks/>
              </p:cNvSpPr>
              <p:nvPr/>
            </p:nvSpPr>
            <p:spPr bwMode="auto">
              <a:xfrm>
                <a:off x="3509963" y="3119438"/>
                <a:ext cx="271463" cy="161925"/>
              </a:xfrm>
              <a:custGeom>
                <a:avLst/>
                <a:gdLst/>
                <a:ahLst/>
                <a:cxnLst>
                  <a:cxn ang="0">
                    <a:pos x="32" y="27"/>
                  </a:cxn>
                  <a:cxn ang="0">
                    <a:pos x="20" y="27"/>
                  </a:cxn>
                  <a:cxn ang="0">
                    <a:pos x="0" y="43"/>
                  </a:cxn>
                  <a:cxn ang="0">
                    <a:pos x="32" y="27"/>
                  </a:cxn>
                </a:cxnLst>
                <a:rect l="0" t="0" r="r" b="b"/>
                <a:pathLst>
                  <a:path w="72" h="43">
                    <a:moveTo>
                      <a:pt x="32" y="27"/>
                    </a:moveTo>
                    <a:cubicBezTo>
                      <a:pt x="72" y="0"/>
                      <a:pt x="51" y="6"/>
                      <a:pt x="20" y="27"/>
                    </a:cubicBezTo>
                    <a:cubicBezTo>
                      <a:pt x="16" y="31"/>
                      <a:pt x="10" y="37"/>
                      <a:pt x="0" y="43"/>
                    </a:cubicBezTo>
                    <a:cubicBezTo>
                      <a:pt x="18" y="30"/>
                      <a:pt x="28" y="26"/>
                      <a:pt x="32" y="27"/>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2" name="Freeform 203"/>
              <p:cNvSpPr>
                <a:spLocks/>
              </p:cNvSpPr>
              <p:nvPr/>
            </p:nvSpPr>
            <p:spPr bwMode="auto">
              <a:xfrm>
                <a:off x="3627438" y="3367088"/>
                <a:ext cx="209550" cy="41275"/>
              </a:xfrm>
              <a:custGeom>
                <a:avLst/>
                <a:gdLst/>
                <a:ahLst/>
                <a:cxnLst>
                  <a:cxn ang="0">
                    <a:pos x="9" y="7"/>
                  </a:cxn>
                  <a:cxn ang="0">
                    <a:pos x="0" y="0"/>
                  </a:cxn>
                  <a:cxn ang="0">
                    <a:pos x="9" y="7"/>
                  </a:cxn>
                </a:cxnLst>
                <a:rect l="0" t="0" r="r" b="b"/>
                <a:pathLst>
                  <a:path w="56" h="11">
                    <a:moveTo>
                      <a:pt x="9" y="7"/>
                    </a:moveTo>
                    <a:cubicBezTo>
                      <a:pt x="42" y="11"/>
                      <a:pt x="56" y="6"/>
                      <a:pt x="0" y="0"/>
                    </a:cubicBezTo>
                    <a:cubicBezTo>
                      <a:pt x="11" y="2"/>
                      <a:pt x="13" y="5"/>
                      <a:pt x="9" y="7"/>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3" name="Freeform 204"/>
              <p:cNvSpPr>
                <a:spLocks/>
              </p:cNvSpPr>
              <p:nvPr/>
            </p:nvSpPr>
            <p:spPr bwMode="auto">
              <a:xfrm>
                <a:off x="3498850" y="3190875"/>
                <a:ext cx="361950" cy="127000"/>
              </a:xfrm>
              <a:custGeom>
                <a:avLst/>
                <a:gdLst/>
                <a:ahLst/>
                <a:cxnLst>
                  <a:cxn ang="0">
                    <a:pos x="39" y="32"/>
                  </a:cxn>
                  <a:cxn ang="0">
                    <a:pos x="22" y="27"/>
                  </a:cxn>
                  <a:cxn ang="0">
                    <a:pos x="23" y="23"/>
                  </a:cxn>
                  <a:cxn ang="0">
                    <a:pos x="0" y="34"/>
                  </a:cxn>
                  <a:cxn ang="0">
                    <a:pos x="39" y="32"/>
                  </a:cxn>
                </a:cxnLst>
                <a:rect l="0" t="0" r="r" b="b"/>
                <a:pathLst>
                  <a:path w="96" h="34">
                    <a:moveTo>
                      <a:pt x="39" y="32"/>
                    </a:moveTo>
                    <a:cubicBezTo>
                      <a:pt x="75" y="20"/>
                      <a:pt x="88" y="3"/>
                      <a:pt x="22" y="27"/>
                    </a:cubicBezTo>
                    <a:cubicBezTo>
                      <a:pt x="96" y="0"/>
                      <a:pt x="67" y="6"/>
                      <a:pt x="23" y="23"/>
                    </a:cubicBezTo>
                    <a:cubicBezTo>
                      <a:pt x="17" y="27"/>
                      <a:pt x="10" y="31"/>
                      <a:pt x="0" y="34"/>
                    </a:cubicBezTo>
                    <a:cubicBezTo>
                      <a:pt x="17" y="28"/>
                      <a:pt x="31" y="29"/>
                      <a:pt x="39" y="32"/>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4" name="Freeform 443"/>
              <p:cNvSpPr>
                <a:spLocks/>
              </p:cNvSpPr>
              <p:nvPr/>
            </p:nvSpPr>
            <p:spPr bwMode="auto">
              <a:xfrm>
                <a:off x="3532188" y="3330575"/>
                <a:ext cx="304800" cy="52388"/>
              </a:xfrm>
              <a:custGeom>
                <a:avLst/>
                <a:gdLst/>
                <a:ahLst/>
                <a:cxnLst>
                  <a:cxn ang="0">
                    <a:pos x="0" y="7"/>
                  </a:cxn>
                  <a:cxn ang="0">
                    <a:pos x="24" y="9"/>
                  </a:cxn>
                  <a:cxn ang="0">
                    <a:pos x="36" y="0"/>
                  </a:cxn>
                  <a:cxn ang="0">
                    <a:pos x="0" y="7"/>
                  </a:cxn>
                </a:cxnLst>
                <a:rect l="0" t="0" r="r" b="b"/>
                <a:pathLst>
                  <a:path w="81" h="14">
                    <a:moveTo>
                      <a:pt x="0" y="7"/>
                    </a:moveTo>
                    <a:cubicBezTo>
                      <a:pt x="11" y="7"/>
                      <a:pt x="18" y="8"/>
                      <a:pt x="24" y="9"/>
                    </a:cubicBezTo>
                    <a:cubicBezTo>
                      <a:pt x="81" y="14"/>
                      <a:pt x="69" y="3"/>
                      <a:pt x="36" y="0"/>
                    </a:cubicBezTo>
                    <a:cubicBezTo>
                      <a:pt x="35" y="4"/>
                      <a:pt x="24" y="8"/>
                      <a:pt x="0" y="7"/>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5" name="Freeform 444"/>
              <p:cNvSpPr>
                <a:spLocks/>
              </p:cNvSpPr>
              <p:nvPr/>
            </p:nvSpPr>
            <p:spPr bwMode="auto">
              <a:xfrm>
                <a:off x="3224213" y="3454400"/>
                <a:ext cx="30163" cy="30163"/>
              </a:xfrm>
              <a:custGeom>
                <a:avLst/>
                <a:gdLst/>
                <a:ahLst/>
                <a:cxnLst>
                  <a:cxn ang="0">
                    <a:pos x="0" y="5"/>
                  </a:cxn>
                  <a:cxn ang="0">
                    <a:pos x="0" y="8"/>
                  </a:cxn>
                  <a:cxn ang="0">
                    <a:pos x="8" y="0"/>
                  </a:cxn>
                  <a:cxn ang="0">
                    <a:pos x="0" y="5"/>
                  </a:cxn>
                </a:cxnLst>
                <a:rect l="0" t="0" r="r" b="b"/>
                <a:pathLst>
                  <a:path w="8" h="8">
                    <a:moveTo>
                      <a:pt x="0" y="5"/>
                    </a:moveTo>
                    <a:cubicBezTo>
                      <a:pt x="0" y="6"/>
                      <a:pt x="0" y="7"/>
                      <a:pt x="0" y="8"/>
                    </a:cubicBezTo>
                    <a:cubicBezTo>
                      <a:pt x="1" y="6"/>
                      <a:pt x="4" y="3"/>
                      <a:pt x="8" y="0"/>
                    </a:cubicBezTo>
                    <a:cubicBezTo>
                      <a:pt x="5" y="2"/>
                      <a:pt x="3" y="4"/>
                      <a:pt x="0" y="5"/>
                    </a:cubicBezTo>
                    <a:close/>
                  </a:path>
                </a:pathLst>
              </a:custGeom>
              <a:solidFill>
                <a:schemeClr val="accent4"/>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6" name="Freeform 445"/>
              <p:cNvSpPr>
                <a:spLocks/>
              </p:cNvSpPr>
              <p:nvPr/>
            </p:nvSpPr>
            <p:spPr bwMode="auto">
              <a:xfrm>
                <a:off x="3224213" y="3103563"/>
                <a:ext cx="450850" cy="490538"/>
              </a:xfrm>
              <a:custGeom>
                <a:avLst/>
                <a:gdLst/>
                <a:ahLst/>
                <a:cxnLst>
                  <a:cxn ang="0">
                    <a:pos x="11" y="102"/>
                  </a:cxn>
                  <a:cxn ang="0">
                    <a:pos x="21" y="111"/>
                  </a:cxn>
                  <a:cxn ang="0">
                    <a:pos x="42" y="93"/>
                  </a:cxn>
                  <a:cxn ang="0">
                    <a:pos x="41" y="125"/>
                  </a:cxn>
                  <a:cxn ang="0">
                    <a:pos x="58" y="123"/>
                  </a:cxn>
                  <a:cxn ang="0">
                    <a:pos x="62" y="93"/>
                  </a:cxn>
                  <a:cxn ang="0">
                    <a:pos x="73" y="117"/>
                  </a:cxn>
                  <a:cxn ang="0">
                    <a:pos x="79" y="118"/>
                  </a:cxn>
                  <a:cxn ang="0">
                    <a:pos x="92" y="113"/>
                  </a:cxn>
                  <a:cxn ang="0">
                    <a:pos x="74" y="85"/>
                  </a:cxn>
                  <a:cxn ang="0">
                    <a:pos x="91" y="98"/>
                  </a:cxn>
                  <a:cxn ang="0">
                    <a:pos x="106" y="96"/>
                  </a:cxn>
                  <a:cxn ang="0">
                    <a:pos x="107" y="79"/>
                  </a:cxn>
                  <a:cxn ang="0">
                    <a:pos x="107" y="70"/>
                  </a:cxn>
                  <a:cxn ang="0">
                    <a:pos x="82" y="67"/>
                  </a:cxn>
                  <a:cxn ang="0">
                    <a:pos x="112" y="55"/>
                  </a:cxn>
                  <a:cxn ang="0">
                    <a:pos x="96" y="46"/>
                  </a:cxn>
                  <a:cxn ang="0">
                    <a:pos x="109" y="31"/>
                  </a:cxn>
                  <a:cxn ang="0">
                    <a:pos x="76" y="47"/>
                  </a:cxn>
                  <a:cxn ang="0">
                    <a:pos x="101" y="20"/>
                  </a:cxn>
                  <a:cxn ang="0">
                    <a:pos x="81" y="19"/>
                  </a:cxn>
                  <a:cxn ang="0">
                    <a:pos x="76" y="10"/>
                  </a:cxn>
                  <a:cxn ang="0">
                    <a:pos x="62" y="37"/>
                  </a:cxn>
                  <a:cxn ang="0">
                    <a:pos x="66" y="2"/>
                  </a:cxn>
                  <a:cxn ang="0">
                    <a:pos x="58" y="18"/>
                  </a:cxn>
                  <a:cxn ang="0">
                    <a:pos x="49" y="11"/>
                  </a:cxn>
                  <a:cxn ang="0">
                    <a:pos x="36" y="12"/>
                  </a:cxn>
                  <a:cxn ang="0">
                    <a:pos x="37" y="18"/>
                  </a:cxn>
                  <a:cxn ang="0">
                    <a:pos x="34" y="15"/>
                  </a:cxn>
                  <a:cxn ang="0">
                    <a:pos x="41" y="46"/>
                  </a:cxn>
                  <a:cxn ang="0">
                    <a:pos x="19" y="33"/>
                  </a:cxn>
                  <a:cxn ang="0">
                    <a:pos x="18" y="34"/>
                  </a:cxn>
                  <a:cxn ang="0">
                    <a:pos x="10" y="45"/>
                  </a:cxn>
                  <a:cxn ang="0">
                    <a:pos x="8" y="51"/>
                  </a:cxn>
                  <a:cxn ang="0">
                    <a:pos x="22" y="63"/>
                  </a:cxn>
                  <a:cxn ang="0">
                    <a:pos x="2" y="77"/>
                  </a:cxn>
                  <a:cxn ang="0">
                    <a:pos x="3" y="86"/>
                  </a:cxn>
                  <a:cxn ang="0">
                    <a:pos x="0" y="94"/>
                  </a:cxn>
                  <a:cxn ang="0">
                    <a:pos x="9" y="92"/>
                  </a:cxn>
                  <a:cxn ang="0">
                    <a:pos x="0" y="101"/>
                  </a:cxn>
                  <a:cxn ang="0">
                    <a:pos x="1" y="105"/>
                  </a:cxn>
                </a:cxnLst>
                <a:rect l="0" t="0" r="r" b="b"/>
                <a:pathLst>
                  <a:path w="120" h="130">
                    <a:moveTo>
                      <a:pt x="1" y="105"/>
                    </a:moveTo>
                    <a:cubicBezTo>
                      <a:pt x="3" y="105"/>
                      <a:pt x="7" y="105"/>
                      <a:pt x="11" y="102"/>
                    </a:cubicBezTo>
                    <a:cubicBezTo>
                      <a:pt x="18" y="99"/>
                      <a:pt x="28" y="92"/>
                      <a:pt x="37" y="82"/>
                    </a:cubicBezTo>
                    <a:cubicBezTo>
                      <a:pt x="27" y="92"/>
                      <a:pt x="22" y="103"/>
                      <a:pt x="21" y="111"/>
                    </a:cubicBezTo>
                    <a:cubicBezTo>
                      <a:pt x="20" y="115"/>
                      <a:pt x="20" y="119"/>
                      <a:pt x="21" y="121"/>
                    </a:cubicBezTo>
                    <a:cubicBezTo>
                      <a:pt x="23" y="127"/>
                      <a:pt x="32" y="122"/>
                      <a:pt x="42" y="93"/>
                    </a:cubicBezTo>
                    <a:cubicBezTo>
                      <a:pt x="34" y="115"/>
                      <a:pt x="33" y="126"/>
                      <a:pt x="35" y="128"/>
                    </a:cubicBezTo>
                    <a:cubicBezTo>
                      <a:pt x="37" y="130"/>
                      <a:pt x="39" y="128"/>
                      <a:pt x="41" y="125"/>
                    </a:cubicBezTo>
                    <a:cubicBezTo>
                      <a:pt x="45" y="119"/>
                      <a:pt x="50" y="105"/>
                      <a:pt x="51" y="88"/>
                    </a:cubicBezTo>
                    <a:cubicBezTo>
                      <a:pt x="50" y="103"/>
                      <a:pt x="54" y="116"/>
                      <a:pt x="58" y="123"/>
                    </a:cubicBezTo>
                    <a:cubicBezTo>
                      <a:pt x="61" y="127"/>
                      <a:pt x="63" y="129"/>
                      <a:pt x="66" y="129"/>
                    </a:cubicBezTo>
                    <a:cubicBezTo>
                      <a:pt x="70" y="129"/>
                      <a:pt x="72" y="118"/>
                      <a:pt x="62" y="93"/>
                    </a:cubicBezTo>
                    <a:cubicBezTo>
                      <a:pt x="66" y="103"/>
                      <a:pt x="69" y="111"/>
                      <a:pt x="72" y="116"/>
                    </a:cubicBezTo>
                    <a:cubicBezTo>
                      <a:pt x="72" y="116"/>
                      <a:pt x="72" y="117"/>
                      <a:pt x="73" y="117"/>
                    </a:cubicBezTo>
                    <a:cubicBezTo>
                      <a:pt x="76" y="123"/>
                      <a:pt x="78" y="126"/>
                      <a:pt x="79" y="126"/>
                    </a:cubicBezTo>
                    <a:cubicBezTo>
                      <a:pt x="80" y="126"/>
                      <a:pt x="80" y="123"/>
                      <a:pt x="79" y="118"/>
                    </a:cubicBezTo>
                    <a:cubicBezTo>
                      <a:pt x="78" y="111"/>
                      <a:pt x="73" y="98"/>
                      <a:pt x="64" y="84"/>
                    </a:cubicBezTo>
                    <a:cubicBezTo>
                      <a:pt x="74" y="101"/>
                      <a:pt x="85" y="110"/>
                      <a:pt x="92" y="113"/>
                    </a:cubicBezTo>
                    <a:cubicBezTo>
                      <a:pt x="95" y="115"/>
                      <a:pt x="97" y="115"/>
                      <a:pt x="97" y="113"/>
                    </a:cubicBezTo>
                    <a:cubicBezTo>
                      <a:pt x="97" y="109"/>
                      <a:pt x="91" y="100"/>
                      <a:pt x="74" y="85"/>
                    </a:cubicBezTo>
                    <a:cubicBezTo>
                      <a:pt x="81" y="91"/>
                      <a:pt x="86" y="95"/>
                      <a:pt x="91" y="98"/>
                    </a:cubicBezTo>
                    <a:cubicBezTo>
                      <a:pt x="91" y="98"/>
                      <a:pt x="91" y="98"/>
                      <a:pt x="91" y="98"/>
                    </a:cubicBezTo>
                    <a:cubicBezTo>
                      <a:pt x="99" y="103"/>
                      <a:pt x="104" y="104"/>
                      <a:pt x="106" y="103"/>
                    </a:cubicBezTo>
                    <a:cubicBezTo>
                      <a:pt x="108" y="102"/>
                      <a:pt x="107" y="99"/>
                      <a:pt x="106" y="96"/>
                    </a:cubicBezTo>
                    <a:cubicBezTo>
                      <a:pt x="102" y="89"/>
                      <a:pt x="91" y="79"/>
                      <a:pt x="73" y="73"/>
                    </a:cubicBezTo>
                    <a:cubicBezTo>
                      <a:pt x="87" y="78"/>
                      <a:pt x="99" y="79"/>
                      <a:pt x="107" y="79"/>
                    </a:cubicBezTo>
                    <a:cubicBezTo>
                      <a:pt x="111" y="79"/>
                      <a:pt x="114" y="78"/>
                      <a:pt x="116" y="77"/>
                    </a:cubicBezTo>
                    <a:cubicBezTo>
                      <a:pt x="120" y="75"/>
                      <a:pt x="118" y="72"/>
                      <a:pt x="107" y="70"/>
                    </a:cubicBezTo>
                    <a:cubicBezTo>
                      <a:pt x="107" y="70"/>
                      <a:pt x="106" y="70"/>
                      <a:pt x="106" y="69"/>
                    </a:cubicBezTo>
                    <a:cubicBezTo>
                      <a:pt x="100" y="68"/>
                      <a:pt x="93" y="67"/>
                      <a:pt x="82" y="67"/>
                    </a:cubicBezTo>
                    <a:cubicBezTo>
                      <a:pt x="106" y="68"/>
                      <a:pt x="117" y="64"/>
                      <a:pt x="118" y="60"/>
                    </a:cubicBezTo>
                    <a:cubicBezTo>
                      <a:pt x="118" y="58"/>
                      <a:pt x="116" y="56"/>
                      <a:pt x="112" y="55"/>
                    </a:cubicBezTo>
                    <a:cubicBezTo>
                      <a:pt x="104" y="52"/>
                      <a:pt x="90" y="51"/>
                      <a:pt x="73" y="57"/>
                    </a:cubicBezTo>
                    <a:cubicBezTo>
                      <a:pt x="83" y="54"/>
                      <a:pt x="90" y="50"/>
                      <a:pt x="96" y="46"/>
                    </a:cubicBezTo>
                    <a:cubicBezTo>
                      <a:pt x="98" y="45"/>
                      <a:pt x="100" y="44"/>
                      <a:pt x="102" y="42"/>
                    </a:cubicBezTo>
                    <a:cubicBezTo>
                      <a:pt x="109" y="37"/>
                      <a:pt x="111" y="32"/>
                      <a:pt x="109" y="31"/>
                    </a:cubicBezTo>
                    <a:cubicBezTo>
                      <a:pt x="108" y="31"/>
                      <a:pt x="108" y="31"/>
                      <a:pt x="108" y="31"/>
                    </a:cubicBezTo>
                    <a:cubicBezTo>
                      <a:pt x="104" y="30"/>
                      <a:pt x="94" y="34"/>
                      <a:pt x="76" y="47"/>
                    </a:cubicBezTo>
                    <a:cubicBezTo>
                      <a:pt x="86" y="41"/>
                      <a:pt x="92" y="35"/>
                      <a:pt x="96" y="31"/>
                    </a:cubicBezTo>
                    <a:cubicBezTo>
                      <a:pt x="102" y="25"/>
                      <a:pt x="103" y="21"/>
                      <a:pt x="101" y="20"/>
                    </a:cubicBezTo>
                    <a:cubicBezTo>
                      <a:pt x="97" y="18"/>
                      <a:pt x="81" y="27"/>
                      <a:pt x="66" y="47"/>
                    </a:cubicBezTo>
                    <a:cubicBezTo>
                      <a:pt x="74" y="37"/>
                      <a:pt x="78" y="27"/>
                      <a:pt x="81" y="19"/>
                    </a:cubicBezTo>
                    <a:cubicBezTo>
                      <a:pt x="82" y="15"/>
                      <a:pt x="83" y="12"/>
                      <a:pt x="83" y="9"/>
                    </a:cubicBezTo>
                    <a:cubicBezTo>
                      <a:pt x="83" y="4"/>
                      <a:pt x="80" y="4"/>
                      <a:pt x="76" y="10"/>
                    </a:cubicBezTo>
                    <a:cubicBezTo>
                      <a:pt x="75" y="10"/>
                      <a:pt x="75" y="10"/>
                      <a:pt x="75" y="11"/>
                    </a:cubicBezTo>
                    <a:cubicBezTo>
                      <a:pt x="72" y="15"/>
                      <a:pt x="67" y="24"/>
                      <a:pt x="62" y="37"/>
                    </a:cubicBezTo>
                    <a:cubicBezTo>
                      <a:pt x="69" y="20"/>
                      <a:pt x="71" y="9"/>
                      <a:pt x="70" y="4"/>
                    </a:cubicBezTo>
                    <a:cubicBezTo>
                      <a:pt x="70" y="1"/>
                      <a:pt x="69" y="0"/>
                      <a:pt x="66" y="2"/>
                    </a:cubicBezTo>
                    <a:cubicBezTo>
                      <a:pt x="64" y="4"/>
                      <a:pt x="61" y="9"/>
                      <a:pt x="58" y="17"/>
                    </a:cubicBezTo>
                    <a:cubicBezTo>
                      <a:pt x="58" y="17"/>
                      <a:pt x="58" y="18"/>
                      <a:pt x="58" y="18"/>
                    </a:cubicBezTo>
                    <a:cubicBezTo>
                      <a:pt x="56" y="24"/>
                      <a:pt x="54" y="33"/>
                      <a:pt x="53" y="42"/>
                    </a:cubicBezTo>
                    <a:cubicBezTo>
                      <a:pt x="54" y="29"/>
                      <a:pt x="52" y="18"/>
                      <a:pt x="49" y="11"/>
                    </a:cubicBezTo>
                    <a:cubicBezTo>
                      <a:pt x="47" y="8"/>
                      <a:pt x="46" y="5"/>
                      <a:pt x="44" y="3"/>
                    </a:cubicBezTo>
                    <a:cubicBezTo>
                      <a:pt x="41" y="6"/>
                      <a:pt x="39" y="9"/>
                      <a:pt x="36" y="12"/>
                    </a:cubicBezTo>
                    <a:cubicBezTo>
                      <a:pt x="36" y="14"/>
                      <a:pt x="36" y="16"/>
                      <a:pt x="37" y="18"/>
                    </a:cubicBezTo>
                    <a:cubicBezTo>
                      <a:pt x="37" y="18"/>
                      <a:pt x="37" y="18"/>
                      <a:pt x="37" y="18"/>
                    </a:cubicBezTo>
                    <a:cubicBezTo>
                      <a:pt x="38" y="23"/>
                      <a:pt x="39" y="29"/>
                      <a:pt x="42" y="37"/>
                    </a:cubicBezTo>
                    <a:cubicBezTo>
                      <a:pt x="39" y="27"/>
                      <a:pt x="36" y="20"/>
                      <a:pt x="34" y="15"/>
                    </a:cubicBezTo>
                    <a:cubicBezTo>
                      <a:pt x="32" y="17"/>
                      <a:pt x="30" y="19"/>
                      <a:pt x="29" y="21"/>
                    </a:cubicBezTo>
                    <a:cubicBezTo>
                      <a:pt x="31" y="28"/>
                      <a:pt x="35" y="36"/>
                      <a:pt x="41" y="46"/>
                    </a:cubicBezTo>
                    <a:cubicBezTo>
                      <a:pt x="36" y="37"/>
                      <a:pt x="30" y="30"/>
                      <a:pt x="25" y="25"/>
                    </a:cubicBezTo>
                    <a:cubicBezTo>
                      <a:pt x="23" y="28"/>
                      <a:pt x="21" y="30"/>
                      <a:pt x="19" y="33"/>
                    </a:cubicBezTo>
                    <a:cubicBezTo>
                      <a:pt x="22" y="37"/>
                      <a:pt x="25" y="40"/>
                      <a:pt x="30" y="45"/>
                    </a:cubicBezTo>
                    <a:cubicBezTo>
                      <a:pt x="25" y="40"/>
                      <a:pt x="21" y="37"/>
                      <a:pt x="18" y="34"/>
                    </a:cubicBezTo>
                    <a:cubicBezTo>
                      <a:pt x="15" y="37"/>
                      <a:pt x="13" y="40"/>
                      <a:pt x="10" y="44"/>
                    </a:cubicBezTo>
                    <a:cubicBezTo>
                      <a:pt x="10" y="44"/>
                      <a:pt x="10" y="44"/>
                      <a:pt x="10" y="45"/>
                    </a:cubicBezTo>
                    <a:cubicBezTo>
                      <a:pt x="15" y="50"/>
                      <a:pt x="22" y="54"/>
                      <a:pt x="31" y="57"/>
                    </a:cubicBezTo>
                    <a:cubicBezTo>
                      <a:pt x="22" y="54"/>
                      <a:pt x="15" y="52"/>
                      <a:pt x="8" y="51"/>
                    </a:cubicBezTo>
                    <a:cubicBezTo>
                      <a:pt x="7" y="54"/>
                      <a:pt x="6" y="58"/>
                      <a:pt x="5" y="61"/>
                    </a:cubicBezTo>
                    <a:cubicBezTo>
                      <a:pt x="10" y="62"/>
                      <a:pt x="15" y="63"/>
                      <a:pt x="22" y="63"/>
                    </a:cubicBezTo>
                    <a:cubicBezTo>
                      <a:pt x="15" y="63"/>
                      <a:pt x="9" y="63"/>
                      <a:pt x="5" y="63"/>
                    </a:cubicBezTo>
                    <a:cubicBezTo>
                      <a:pt x="4" y="67"/>
                      <a:pt x="3" y="72"/>
                      <a:pt x="2" y="77"/>
                    </a:cubicBezTo>
                    <a:cubicBezTo>
                      <a:pt x="10" y="78"/>
                      <a:pt x="20" y="77"/>
                      <a:pt x="31" y="73"/>
                    </a:cubicBezTo>
                    <a:cubicBezTo>
                      <a:pt x="19" y="77"/>
                      <a:pt x="9" y="82"/>
                      <a:pt x="3" y="86"/>
                    </a:cubicBezTo>
                    <a:cubicBezTo>
                      <a:pt x="2" y="87"/>
                      <a:pt x="1" y="87"/>
                      <a:pt x="1" y="88"/>
                    </a:cubicBezTo>
                    <a:cubicBezTo>
                      <a:pt x="0" y="90"/>
                      <a:pt x="0" y="92"/>
                      <a:pt x="0" y="94"/>
                    </a:cubicBezTo>
                    <a:cubicBezTo>
                      <a:pt x="5" y="92"/>
                      <a:pt x="14" y="88"/>
                      <a:pt x="26" y="81"/>
                    </a:cubicBezTo>
                    <a:cubicBezTo>
                      <a:pt x="19" y="85"/>
                      <a:pt x="13" y="89"/>
                      <a:pt x="9" y="92"/>
                    </a:cubicBezTo>
                    <a:cubicBezTo>
                      <a:pt x="9" y="92"/>
                      <a:pt x="9" y="93"/>
                      <a:pt x="8" y="93"/>
                    </a:cubicBezTo>
                    <a:cubicBezTo>
                      <a:pt x="4" y="96"/>
                      <a:pt x="1" y="99"/>
                      <a:pt x="0" y="101"/>
                    </a:cubicBezTo>
                    <a:cubicBezTo>
                      <a:pt x="0" y="103"/>
                      <a:pt x="0" y="104"/>
                      <a:pt x="0" y="105"/>
                    </a:cubicBezTo>
                    <a:cubicBezTo>
                      <a:pt x="1" y="105"/>
                      <a:pt x="1" y="105"/>
                      <a:pt x="1" y="105"/>
                    </a:cubicBezTo>
                    <a:close/>
                  </a:path>
                </a:pathLst>
              </a:custGeom>
              <a:solidFill>
                <a:schemeClr val="accent4">
                  <a:alpha val="20000"/>
                </a:schemeClr>
              </a:solidFill>
              <a:ln w="3" cap="flat">
                <a:solidFill>
                  <a:schemeClr val="tx1">
                    <a:lumMod val="65000"/>
                    <a:lumOff val="35000"/>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313" name="Freeform 312"/>
            <p:cNvSpPr>
              <a:spLocks/>
            </p:cNvSpPr>
            <p:nvPr/>
          </p:nvSpPr>
          <p:spPr bwMode="auto">
            <a:xfrm rot="1639090">
              <a:off x="6977722" y="408666"/>
              <a:ext cx="200631" cy="175552"/>
            </a:xfrm>
            <a:custGeom>
              <a:avLst/>
              <a:gdLst/>
              <a:ahLst/>
              <a:cxnLst>
                <a:cxn ang="0">
                  <a:pos x="14" y="2"/>
                </a:cxn>
                <a:cxn ang="0">
                  <a:pos x="15" y="12"/>
                </a:cxn>
                <a:cxn ang="0">
                  <a:pos x="4" y="13"/>
                </a:cxn>
                <a:cxn ang="0">
                  <a:pos x="9" y="22"/>
                </a:cxn>
                <a:cxn ang="0">
                  <a:pos x="0" y="27"/>
                </a:cxn>
                <a:cxn ang="0">
                  <a:pos x="8" y="33"/>
                </a:cxn>
                <a:cxn ang="0">
                  <a:pos x="2" y="42"/>
                </a:cxn>
                <a:cxn ang="0">
                  <a:pos x="12" y="44"/>
                </a:cxn>
                <a:cxn ang="0">
                  <a:pos x="10" y="54"/>
                </a:cxn>
                <a:cxn ang="0">
                  <a:pos x="20" y="52"/>
                </a:cxn>
                <a:cxn ang="0">
                  <a:pos x="22" y="62"/>
                </a:cxn>
                <a:cxn ang="0">
                  <a:pos x="31" y="56"/>
                </a:cxn>
                <a:cxn ang="0">
                  <a:pos x="36" y="65"/>
                </a:cxn>
                <a:cxn ang="0">
                  <a:pos x="42" y="56"/>
                </a:cxn>
                <a:cxn ang="0">
                  <a:pos x="51" y="63"/>
                </a:cxn>
                <a:cxn ang="0">
                  <a:pos x="53" y="52"/>
                </a:cxn>
                <a:cxn ang="0">
                  <a:pos x="63" y="55"/>
                </a:cxn>
                <a:cxn ang="0">
                  <a:pos x="62" y="45"/>
                </a:cxn>
                <a:cxn ang="0">
                  <a:pos x="73" y="44"/>
                </a:cxn>
                <a:cxn ang="0">
                  <a:pos x="67" y="35"/>
                </a:cxn>
                <a:cxn ang="0">
                  <a:pos x="70" y="33"/>
                </a:cxn>
                <a:cxn ang="0">
                  <a:pos x="22" y="5"/>
                </a:cxn>
                <a:cxn ang="0">
                  <a:pos x="14" y="2"/>
                </a:cxn>
              </a:cxnLst>
              <a:rect l="0" t="0" r="r" b="b"/>
              <a:pathLst>
                <a:path w="74" h="65">
                  <a:moveTo>
                    <a:pt x="14" y="2"/>
                  </a:moveTo>
                  <a:cubicBezTo>
                    <a:pt x="12" y="3"/>
                    <a:pt x="16" y="10"/>
                    <a:pt x="15" y="12"/>
                  </a:cubicBezTo>
                  <a:cubicBezTo>
                    <a:pt x="13" y="14"/>
                    <a:pt x="5" y="11"/>
                    <a:pt x="4" y="13"/>
                  </a:cubicBezTo>
                  <a:cubicBezTo>
                    <a:pt x="3" y="15"/>
                    <a:pt x="10" y="20"/>
                    <a:pt x="9" y="22"/>
                  </a:cubicBezTo>
                  <a:cubicBezTo>
                    <a:pt x="9" y="24"/>
                    <a:pt x="0" y="25"/>
                    <a:pt x="0" y="27"/>
                  </a:cubicBezTo>
                  <a:cubicBezTo>
                    <a:pt x="0" y="29"/>
                    <a:pt x="8" y="31"/>
                    <a:pt x="8" y="33"/>
                  </a:cubicBezTo>
                  <a:cubicBezTo>
                    <a:pt x="9" y="36"/>
                    <a:pt x="1" y="40"/>
                    <a:pt x="2" y="42"/>
                  </a:cubicBezTo>
                  <a:cubicBezTo>
                    <a:pt x="2" y="44"/>
                    <a:pt x="11" y="42"/>
                    <a:pt x="12" y="44"/>
                  </a:cubicBezTo>
                  <a:cubicBezTo>
                    <a:pt x="13" y="46"/>
                    <a:pt x="8" y="53"/>
                    <a:pt x="10" y="54"/>
                  </a:cubicBezTo>
                  <a:cubicBezTo>
                    <a:pt x="11" y="56"/>
                    <a:pt x="18" y="51"/>
                    <a:pt x="20" y="52"/>
                  </a:cubicBezTo>
                  <a:cubicBezTo>
                    <a:pt x="22" y="53"/>
                    <a:pt x="20" y="62"/>
                    <a:pt x="22" y="62"/>
                  </a:cubicBezTo>
                  <a:cubicBezTo>
                    <a:pt x="24" y="63"/>
                    <a:pt x="28" y="56"/>
                    <a:pt x="31" y="56"/>
                  </a:cubicBezTo>
                  <a:cubicBezTo>
                    <a:pt x="33" y="57"/>
                    <a:pt x="34" y="65"/>
                    <a:pt x="36" y="65"/>
                  </a:cubicBezTo>
                  <a:cubicBezTo>
                    <a:pt x="38" y="65"/>
                    <a:pt x="40" y="57"/>
                    <a:pt x="42" y="56"/>
                  </a:cubicBezTo>
                  <a:cubicBezTo>
                    <a:pt x="44" y="56"/>
                    <a:pt x="49" y="63"/>
                    <a:pt x="51" y="63"/>
                  </a:cubicBezTo>
                  <a:cubicBezTo>
                    <a:pt x="53" y="62"/>
                    <a:pt x="51" y="53"/>
                    <a:pt x="53" y="52"/>
                  </a:cubicBezTo>
                  <a:cubicBezTo>
                    <a:pt x="55" y="51"/>
                    <a:pt x="62" y="57"/>
                    <a:pt x="63" y="55"/>
                  </a:cubicBezTo>
                  <a:cubicBezTo>
                    <a:pt x="65" y="54"/>
                    <a:pt x="61" y="47"/>
                    <a:pt x="62" y="45"/>
                  </a:cubicBezTo>
                  <a:cubicBezTo>
                    <a:pt x="63" y="43"/>
                    <a:pt x="72" y="46"/>
                    <a:pt x="73" y="44"/>
                  </a:cubicBezTo>
                  <a:cubicBezTo>
                    <a:pt x="74" y="42"/>
                    <a:pt x="67" y="37"/>
                    <a:pt x="67" y="35"/>
                  </a:cubicBezTo>
                  <a:cubicBezTo>
                    <a:pt x="68" y="34"/>
                    <a:pt x="69" y="34"/>
                    <a:pt x="70" y="33"/>
                  </a:cubicBezTo>
                  <a:cubicBezTo>
                    <a:pt x="52" y="22"/>
                    <a:pt x="36" y="12"/>
                    <a:pt x="22" y="5"/>
                  </a:cubicBezTo>
                  <a:cubicBezTo>
                    <a:pt x="20" y="4"/>
                    <a:pt x="15" y="0"/>
                    <a:pt x="14" y="2"/>
                  </a:cubicBezTo>
                  <a:close/>
                </a:path>
              </a:pathLst>
            </a:custGeom>
            <a:solidFill>
              <a:schemeClr val="tx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sz="1800" kern="1200">
                <a:solidFill>
                  <a:schemeClr val="tx1"/>
                </a:solidFill>
                <a:latin typeface="+mn-lt"/>
                <a:ea typeface="+mn-ea"/>
                <a:cs typeface="+mn-cs"/>
              </a:endParaRPr>
            </a:p>
          </p:txBody>
        </p:sp>
        <p:sp>
          <p:nvSpPr>
            <p:cNvPr id="314" name="Freeform 313"/>
            <p:cNvSpPr>
              <a:spLocks/>
            </p:cNvSpPr>
            <p:nvPr/>
          </p:nvSpPr>
          <p:spPr bwMode="auto">
            <a:xfrm rot="1639090">
              <a:off x="6330436" y="1811582"/>
              <a:ext cx="7980" cy="7980"/>
            </a:xfrm>
            <a:custGeom>
              <a:avLst/>
              <a:gdLst/>
              <a:ahLst/>
              <a:cxnLst>
                <a:cxn ang="0">
                  <a:pos x="0" y="0"/>
                </a:cxn>
                <a:cxn ang="0">
                  <a:pos x="3" y="3"/>
                </a:cxn>
                <a:cxn ang="0">
                  <a:pos x="0" y="0"/>
                </a:cxn>
              </a:cxnLst>
              <a:rect l="0" t="0" r="r" b="b"/>
              <a:pathLst>
                <a:path w="3" h="3">
                  <a:moveTo>
                    <a:pt x="0" y="0"/>
                  </a:moveTo>
                  <a:cubicBezTo>
                    <a:pt x="1" y="1"/>
                    <a:pt x="2" y="2"/>
                    <a:pt x="3" y="3"/>
                  </a:cubicBezTo>
                  <a:cubicBezTo>
                    <a:pt x="2" y="2"/>
                    <a:pt x="1" y="0"/>
                    <a:pt x="0" y="0"/>
                  </a:cubicBezTo>
                  <a:close/>
                </a:path>
              </a:pathLst>
            </a:custGeom>
            <a:solidFill>
              <a:srgbClr val="F5EB1E"/>
            </a:solidFill>
            <a:ln w="3" cap="flat">
              <a:solidFill>
                <a:srgbClr val="0D0D09"/>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5" name="Freeform 314"/>
            <p:cNvSpPr>
              <a:spLocks/>
            </p:cNvSpPr>
            <p:nvPr/>
          </p:nvSpPr>
          <p:spPr bwMode="auto">
            <a:xfrm rot="1639090">
              <a:off x="6337842" y="1830335"/>
              <a:ext cx="88916" cy="55858"/>
            </a:xfrm>
            <a:custGeom>
              <a:avLst/>
              <a:gdLst/>
              <a:ahLst/>
              <a:cxnLst>
                <a:cxn ang="0">
                  <a:pos x="22" y="14"/>
                </a:cxn>
                <a:cxn ang="0">
                  <a:pos x="20" y="3"/>
                </a:cxn>
                <a:cxn ang="0">
                  <a:pos x="11" y="9"/>
                </a:cxn>
                <a:cxn ang="0">
                  <a:pos x="5" y="0"/>
                </a:cxn>
                <a:cxn ang="0">
                  <a:pos x="0" y="9"/>
                </a:cxn>
                <a:cxn ang="0">
                  <a:pos x="6" y="13"/>
                </a:cxn>
                <a:cxn ang="0">
                  <a:pos x="29" y="21"/>
                </a:cxn>
                <a:cxn ang="0">
                  <a:pos x="32" y="11"/>
                </a:cxn>
                <a:cxn ang="0">
                  <a:pos x="22" y="14"/>
                </a:cxn>
              </a:cxnLst>
              <a:rect l="0" t="0" r="r" b="b"/>
              <a:pathLst>
                <a:path w="33" h="21">
                  <a:moveTo>
                    <a:pt x="22" y="14"/>
                  </a:moveTo>
                  <a:cubicBezTo>
                    <a:pt x="20" y="12"/>
                    <a:pt x="22" y="4"/>
                    <a:pt x="20" y="3"/>
                  </a:cubicBezTo>
                  <a:cubicBezTo>
                    <a:pt x="18" y="2"/>
                    <a:pt x="13" y="10"/>
                    <a:pt x="11" y="9"/>
                  </a:cubicBezTo>
                  <a:cubicBezTo>
                    <a:pt x="9" y="9"/>
                    <a:pt x="7" y="0"/>
                    <a:pt x="5" y="0"/>
                  </a:cubicBezTo>
                  <a:cubicBezTo>
                    <a:pt x="3" y="0"/>
                    <a:pt x="2" y="8"/>
                    <a:pt x="0" y="9"/>
                  </a:cubicBezTo>
                  <a:cubicBezTo>
                    <a:pt x="2" y="11"/>
                    <a:pt x="4" y="12"/>
                    <a:pt x="6" y="13"/>
                  </a:cubicBezTo>
                  <a:cubicBezTo>
                    <a:pt x="12" y="15"/>
                    <a:pt x="20" y="18"/>
                    <a:pt x="29" y="21"/>
                  </a:cubicBezTo>
                  <a:cubicBezTo>
                    <a:pt x="29" y="18"/>
                    <a:pt x="33" y="13"/>
                    <a:pt x="32" y="11"/>
                  </a:cubicBezTo>
                  <a:cubicBezTo>
                    <a:pt x="30" y="10"/>
                    <a:pt x="23" y="15"/>
                    <a:pt x="22" y="14"/>
                  </a:cubicBezTo>
                  <a:close/>
                </a:path>
              </a:pathLst>
            </a:custGeom>
            <a:solidFill>
              <a:schemeClr val="accent3"/>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6" name="Freeform 315"/>
            <p:cNvSpPr>
              <a:spLocks/>
            </p:cNvSpPr>
            <p:nvPr/>
          </p:nvSpPr>
          <p:spPr bwMode="auto">
            <a:xfrm rot="1639090">
              <a:off x="6861943" y="1270387"/>
              <a:ext cx="210890" cy="199490"/>
            </a:xfrm>
            <a:custGeom>
              <a:avLst/>
              <a:gdLst/>
              <a:ahLst/>
              <a:cxnLst>
                <a:cxn ang="0">
                  <a:pos x="54" y="61"/>
                </a:cxn>
                <a:cxn ang="0">
                  <a:pos x="64" y="64"/>
                </a:cxn>
                <a:cxn ang="0">
                  <a:pos x="63" y="53"/>
                </a:cxn>
                <a:cxn ang="0">
                  <a:pos x="73" y="53"/>
                </a:cxn>
                <a:cxn ang="0">
                  <a:pos x="68" y="43"/>
                </a:cxn>
                <a:cxn ang="0">
                  <a:pos x="78" y="38"/>
                </a:cxn>
                <a:cxn ang="0">
                  <a:pos x="69" y="32"/>
                </a:cxn>
                <a:cxn ang="0">
                  <a:pos x="76" y="24"/>
                </a:cxn>
                <a:cxn ang="0">
                  <a:pos x="66" y="21"/>
                </a:cxn>
                <a:cxn ang="0">
                  <a:pos x="68" y="11"/>
                </a:cxn>
                <a:cxn ang="0">
                  <a:pos x="58" y="13"/>
                </a:cxn>
                <a:cxn ang="0">
                  <a:pos x="56" y="3"/>
                </a:cxn>
                <a:cxn ang="0">
                  <a:pos x="47" y="9"/>
                </a:cxn>
                <a:cxn ang="0">
                  <a:pos x="41" y="0"/>
                </a:cxn>
                <a:cxn ang="0">
                  <a:pos x="35" y="9"/>
                </a:cxn>
                <a:cxn ang="0">
                  <a:pos x="27" y="3"/>
                </a:cxn>
                <a:cxn ang="0">
                  <a:pos x="24" y="13"/>
                </a:cxn>
                <a:cxn ang="0">
                  <a:pos x="14" y="10"/>
                </a:cxn>
                <a:cxn ang="0">
                  <a:pos x="16" y="20"/>
                </a:cxn>
                <a:cxn ang="0">
                  <a:pos x="5" y="21"/>
                </a:cxn>
                <a:cxn ang="0">
                  <a:pos x="10" y="31"/>
                </a:cxn>
                <a:cxn ang="0">
                  <a:pos x="1" y="35"/>
                </a:cxn>
                <a:cxn ang="0">
                  <a:pos x="9" y="42"/>
                </a:cxn>
                <a:cxn ang="0">
                  <a:pos x="3" y="50"/>
                </a:cxn>
                <a:cxn ang="0">
                  <a:pos x="13" y="52"/>
                </a:cxn>
                <a:cxn ang="0">
                  <a:pos x="10" y="63"/>
                </a:cxn>
                <a:cxn ang="0">
                  <a:pos x="21" y="60"/>
                </a:cxn>
                <a:cxn ang="0">
                  <a:pos x="23" y="71"/>
                </a:cxn>
                <a:cxn ang="0">
                  <a:pos x="31" y="65"/>
                </a:cxn>
                <a:cxn ang="0">
                  <a:pos x="37" y="73"/>
                </a:cxn>
                <a:cxn ang="0">
                  <a:pos x="43" y="65"/>
                </a:cxn>
                <a:cxn ang="0">
                  <a:pos x="51" y="71"/>
                </a:cxn>
                <a:cxn ang="0">
                  <a:pos x="54" y="61"/>
                </a:cxn>
              </a:cxnLst>
              <a:rect l="0" t="0" r="r" b="b"/>
              <a:pathLst>
                <a:path w="78" h="74">
                  <a:moveTo>
                    <a:pt x="54" y="61"/>
                  </a:moveTo>
                  <a:cubicBezTo>
                    <a:pt x="56" y="60"/>
                    <a:pt x="62" y="65"/>
                    <a:pt x="64" y="64"/>
                  </a:cubicBezTo>
                  <a:cubicBezTo>
                    <a:pt x="66" y="62"/>
                    <a:pt x="61" y="55"/>
                    <a:pt x="63" y="53"/>
                  </a:cubicBezTo>
                  <a:cubicBezTo>
                    <a:pt x="64" y="52"/>
                    <a:pt x="72" y="54"/>
                    <a:pt x="73" y="53"/>
                  </a:cubicBezTo>
                  <a:cubicBezTo>
                    <a:pt x="74" y="51"/>
                    <a:pt x="68" y="45"/>
                    <a:pt x="68" y="43"/>
                  </a:cubicBezTo>
                  <a:cubicBezTo>
                    <a:pt x="69" y="41"/>
                    <a:pt x="78" y="41"/>
                    <a:pt x="78" y="38"/>
                  </a:cubicBezTo>
                  <a:cubicBezTo>
                    <a:pt x="78" y="36"/>
                    <a:pt x="70" y="34"/>
                    <a:pt x="69" y="32"/>
                  </a:cubicBezTo>
                  <a:cubicBezTo>
                    <a:pt x="69" y="30"/>
                    <a:pt x="77" y="26"/>
                    <a:pt x="76" y="24"/>
                  </a:cubicBezTo>
                  <a:cubicBezTo>
                    <a:pt x="75" y="22"/>
                    <a:pt x="67" y="23"/>
                    <a:pt x="66" y="21"/>
                  </a:cubicBezTo>
                  <a:cubicBezTo>
                    <a:pt x="64" y="20"/>
                    <a:pt x="70" y="13"/>
                    <a:pt x="68" y="11"/>
                  </a:cubicBezTo>
                  <a:cubicBezTo>
                    <a:pt x="66" y="10"/>
                    <a:pt x="59" y="15"/>
                    <a:pt x="58" y="13"/>
                  </a:cubicBezTo>
                  <a:cubicBezTo>
                    <a:pt x="56" y="12"/>
                    <a:pt x="58" y="4"/>
                    <a:pt x="56" y="3"/>
                  </a:cubicBezTo>
                  <a:cubicBezTo>
                    <a:pt x="54" y="2"/>
                    <a:pt x="49" y="10"/>
                    <a:pt x="47" y="9"/>
                  </a:cubicBezTo>
                  <a:cubicBezTo>
                    <a:pt x="45" y="9"/>
                    <a:pt x="44" y="0"/>
                    <a:pt x="41" y="0"/>
                  </a:cubicBezTo>
                  <a:cubicBezTo>
                    <a:pt x="39" y="0"/>
                    <a:pt x="38" y="9"/>
                    <a:pt x="35" y="9"/>
                  </a:cubicBezTo>
                  <a:cubicBezTo>
                    <a:pt x="33" y="9"/>
                    <a:pt x="29" y="2"/>
                    <a:pt x="27" y="3"/>
                  </a:cubicBezTo>
                  <a:cubicBezTo>
                    <a:pt x="25" y="4"/>
                    <a:pt x="26" y="12"/>
                    <a:pt x="24" y="13"/>
                  </a:cubicBezTo>
                  <a:cubicBezTo>
                    <a:pt x="23" y="14"/>
                    <a:pt x="16" y="9"/>
                    <a:pt x="14" y="10"/>
                  </a:cubicBezTo>
                  <a:cubicBezTo>
                    <a:pt x="13" y="11"/>
                    <a:pt x="17" y="19"/>
                    <a:pt x="16" y="20"/>
                  </a:cubicBezTo>
                  <a:cubicBezTo>
                    <a:pt x="14" y="22"/>
                    <a:pt x="6" y="19"/>
                    <a:pt x="5" y="21"/>
                  </a:cubicBezTo>
                  <a:cubicBezTo>
                    <a:pt x="4" y="23"/>
                    <a:pt x="11" y="28"/>
                    <a:pt x="10" y="31"/>
                  </a:cubicBezTo>
                  <a:cubicBezTo>
                    <a:pt x="9" y="33"/>
                    <a:pt x="1" y="33"/>
                    <a:pt x="1" y="35"/>
                  </a:cubicBezTo>
                  <a:cubicBezTo>
                    <a:pt x="0" y="37"/>
                    <a:pt x="9" y="40"/>
                    <a:pt x="9" y="42"/>
                  </a:cubicBezTo>
                  <a:cubicBezTo>
                    <a:pt x="9" y="44"/>
                    <a:pt x="2" y="48"/>
                    <a:pt x="3" y="50"/>
                  </a:cubicBezTo>
                  <a:cubicBezTo>
                    <a:pt x="3" y="52"/>
                    <a:pt x="12" y="50"/>
                    <a:pt x="13" y="52"/>
                  </a:cubicBezTo>
                  <a:cubicBezTo>
                    <a:pt x="14" y="54"/>
                    <a:pt x="9" y="61"/>
                    <a:pt x="10" y="63"/>
                  </a:cubicBezTo>
                  <a:cubicBezTo>
                    <a:pt x="12" y="64"/>
                    <a:pt x="19" y="59"/>
                    <a:pt x="21" y="60"/>
                  </a:cubicBezTo>
                  <a:cubicBezTo>
                    <a:pt x="23" y="62"/>
                    <a:pt x="21" y="70"/>
                    <a:pt x="23" y="71"/>
                  </a:cubicBezTo>
                  <a:cubicBezTo>
                    <a:pt x="25" y="72"/>
                    <a:pt x="29" y="64"/>
                    <a:pt x="31" y="65"/>
                  </a:cubicBezTo>
                  <a:cubicBezTo>
                    <a:pt x="34" y="65"/>
                    <a:pt x="35" y="73"/>
                    <a:pt x="37" y="73"/>
                  </a:cubicBezTo>
                  <a:cubicBezTo>
                    <a:pt x="39" y="74"/>
                    <a:pt x="41" y="65"/>
                    <a:pt x="43" y="65"/>
                  </a:cubicBezTo>
                  <a:cubicBezTo>
                    <a:pt x="45" y="64"/>
                    <a:pt x="49" y="72"/>
                    <a:pt x="51" y="71"/>
                  </a:cubicBezTo>
                  <a:cubicBezTo>
                    <a:pt x="54" y="70"/>
                    <a:pt x="52" y="62"/>
                    <a:pt x="54" y="61"/>
                  </a:cubicBezTo>
                  <a:close/>
                </a:path>
              </a:pathLst>
            </a:custGeom>
            <a:solidFill>
              <a:schemeClr val="tx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sz="1800" kern="1200">
                <a:solidFill>
                  <a:schemeClr val="tx1"/>
                </a:solidFill>
                <a:latin typeface="+mn-lt"/>
                <a:ea typeface="+mn-ea"/>
                <a:cs typeface="+mn-cs"/>
              </a:endParaRPr>
            </a:p>
          </p:txBody>
        </p:sp>
        <p:sp>
          <p:nvSpPr>
            <p:cNvPr id="317" name="Freeform 316"/>
            <p:cNvSpPr>
              <a:spLocks/>
            </p:cNvSpPr>
            <p:nvPr/>
          </p:nvSpPr>
          <p:spPr bwMode="auto">
            <a:xfrm rot="1639090">
              <a:off x="7199681" y="1808101"/>
              <a:ext cx="72956" cy="197210"/>
            </a:xfrm>
            <a:custGeom>
              <a:avLst/>
              <a:gdLst/>
              <a:ahLst/>
              <a:cxnLst>
                <a:cxn ang="0">
                  <a:pos x="22" y="9"/>
                </a:cxn>
                <a:cxn ang="0">
                  <a:pos x="16" y="0"/>
                </a:cxn>
                <a:cxn ang="0">
                  <a:pos x="11" y="9"/>
                </a:cxn>
                <a:cxn ang="0">
                  <a:pos x="0" y="3"/>
                </a:cxn>
                <a:cxn ang="0">
                  <a:pos x="2" y="67"/>
                </a:cxn>
                <a:cxn ang="0">
                  <a:pos x="12" y="73"/>
                </a:cxn>
                <a:cxn ang="0">
                  <a:pos x="27" y="5"/>
                </a:cxn>
                <a:cxn ang="0">
                  <a:pos x="22" y="9"/>
                </a:cxn>
              </a:cxnLst>
              <a:rect l="0" t="0" r="r" b="b"/>
              <a:pathLst>
                <a:path w="27" h="73">
                  <a:moveTo>
                    <a:pt x="22" y="9"/>
                  </a:moveTo>
                  <a:cubicBezTo>
                    <a:pt x="20" y="8"/>
                    <a:pt x="19" y="0"/>
                    <a:pt x="16" y="0"/>
                  </a:cubicBezTo>
                  <a:cubicBezTo>
                    <a:pt x="14" y="0"/>
                    <a:pt x="13" y="8"/>
                    <a:pt x="11" y="9"/>
                  </a:cubicBezTo>
                  <a:cubicBezTo>
                    <a:pt x="8" y="9"/>
                    <a:pt x="1" y="0"/>
                    <a:pt x="0" y="3"/>
                  </a:cubicBezTo>
                  <a:cubicBezTo>
                    <a:pt x="0" y="22"/>
                    <a:pt x="2" y="67"/>
                    <a:pt x="2" y="67"/>
                  </a:cubicBezTo>
                  <a:cubicBezTo>
                    <a:pt x="2" y="67"/>
                    <a:pt x="10" y="73"/>
                    <a:pt x="12" y="73"/>
                  </a:cubicBezTo>
                  <a:cubicBezTo>
                    <a:pt x="14" y="73"/>
                    <a:pt x="27" y="32"/>
                    <a:pt x="27" y="5"/>
                  </a:cubicBezTo>
                  <a:cubicBezTo>
                    <a:pt x="25" y="7"/>
                    <a:pt x="23" y="9"/>
                    <a:pt x="22" y="9"/>
                  </a:cubicBezTo>
                  <a:close/>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8" name="Group 293"/>
            <p:cNvGrpSpPr/>
            <p:nvPr/>
          </p:nvGrpSpPr>
          <p:grpSpPr>
            <a:xfrm rot="1639090">
              <a:off x="7152696" y="1818418"/>
              <a:ext cx="208610" cy="108295"/>
              <a:chOff x="4556125" y="3348038"/>
              <a:chExt cx="290513" cy="150813"/>
            </a:xfrm>
          </p:grpSpPr>
          <p:sp>
            <p:nvSpPr>
              <p:cNvPr id="405" name="Freeform 404"/>
              <p:cNvSpPr>
                <a:spLocks/>
              </p:cNvSpPr>
              <p:nvPr/>
            </p:nvSpPr>
            <p:spPr bwMode="auto">
              <a:xfrm>
                <a:off x="4748213" y="3348038"/>
                <a:ext cx="98425" cy="150813"/>
              </a:xfrm>
              <a:custGeom>
                <a:avLst/>
                <a:gdLst/>
                <a:ahLst/>
                <a:cxnLst>
                  <a:cxn ang="0">
                    <a:pos x="26" y="35"/>
                  </a:cxn>
                  <a:cxn ang="0">
                    <a:pos x="18" y="29"/>
                  </a:cxn>
                  <a:cxn ang="0">
                    <a:pos x="24" y="21"/>
                  </a:cxn>
                  <a:cxn ang="0">
                    <a:pos x="14" y="18"/>
                  </a:cxn>
                  <a:cxn ang="0">
                    <a:pos x="16" y="8"/>
                  </a:cxn>
                  <a:cxn ang="0">
                    <a:pos x="6" y="10"/>
                  </a:cxn>
                  <a:cxn ang="0">
                    <a:pos x="4" y="0"/>
                  </a:cxn>
                  <a:cxn ang="0">
                    <a:pos x="0" y="3"/>
                  </a:cxn>
                  <a:cxn ang="0">
                    <a:pos x="17" y="40"/>
                  </a:cxn>
                  <a:cxn ang="0">
                    <a:pos x="26" y="35"/>
                  </a:cxn>
                </a:cxnLst>
                <a:rect l="0" t="0" r="r" b="b"/>
                <a:pathLst>
                  <a:path w="26" h="40">
                    <a:moveTo>
                      <a:pt x="26" y="35"/>
                    </a:moveTo>
                    <a:cubicBezTo>
                      <a:pt x="26" y="33"/>
                      <a:pt x="18" y="31"/>
                      <a:pt x="18" y="29"/>
                    </a:cubicBezTo>
                    <a:cubicBezTo>
                      <a:pt x="18" y="27"/>
                      <a:pt x="25" y="23"/>
                      <a:pt x="24" y="21"/>
                    </a:cubicBezTo>
                    <a:cubicBezTo>
                      <a:pt x="24" y="19"/>
                      <a:pt x="15" y="20"/>
                      <a:pt x="14" y="18"/>
                    </a:cubicBezTo>
                    <a:cubicBezTo>
                      <a:pt x="13" y="17"/>
                      <a:pt x="18" y="10"/>
                      <a:pt x="16" y="8"/>
                    </a:cubicBezTo>
                    <a:cubicBezTo>
                      <a:pt x="15" y="7"/>
                      <a:pt x="8" y="12"/>
                      <a:pt x="6" y="10"/>
                    </a:cubicBezTo>
                    <a:cubicBezTo>
                      <a:pt x="4" y="9"/>
                      <a:pt x="6" y="1"/>
                      <a:pt x="4" y="0"/>
                    </a:cubicBezTo>
                    <a:cubicBezTo>
                      <a:pt x="3" y="0"/>
                      <a:pt x="2" y="1"/>
                      <a:pt x="0" y="3"/>
                    </a:cubicBezTo>
                    <a:cubicBezTo>
                      <a:pt x="5" y="15"/>
                      <a:pt x="11" y="28"/>
                      <a:pt x="17" y="40"/>
                    </a:cubicBezTo>
                    <a:cubicBezTo>
                      <a:pt x="19" y="38"/>
                      <a:pt x="26" y="37"/>
                      <a:pt x="26" y="35"/>
                    </a:cubicBezTo>
                    <a:close/>
                  </a:path>
                </a:pathLst>
              </a:custGeom>
              <a:solidFill>
                <a:schemeClr val="accent3"/>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6" name="Freeform 405"/>
              <p:cNvSpPr>
                <a:spLocks/>
              </p:cNvSpPr>
              <p:nvPr/>
            </p:nvSpPr>
            <p:spPr bwMode="auto">
              <a:xfrm>
                <a:off x="4556125" y="3371850"/>
                <a:ext cx="76200" cy="112713"/>
              </a:xfrm>
              <a:custGeom>
                <a:avLst/>
                <a:gdLst/>
                <a:ahLst/>
                <a:cxnLst>
                  <a:cxn ang="0">
                    <a:pos x="14" y="1"/>
                  </a:cxn>
                  <a:cxn ang="0">
                    <a:pos x="15" y="11"/>
                  </a:cxn>
                  <a:cxn ang="0">
                    <a:pos x="5" y="12"/>
                  </a:cxn>
                  <a:cxn ang="0">
                    <a:pos x="10" y="21"/>
                  </a:cxn>
                  <a:cxn ang="0">
                    <a:pos x="0" y="26"/>
                  </a:cxn>
                  <a:cxn ang="0">
                    <a:pos x="6" y="30"/>
                  </a:cxn>
                  <a:cxn ang="0">
                    <a:pos x="20" y="3"/>
                  </a:cxn>
                  <a:cxn ang="0">
                    <a:pos x="14" y="1"/>
                  </a:cxn>
                </a:cxnLst>
                <a:rect l="0" t="0" r="r" b="b"/>
                <a:pathLst>
                  <a:path w="20" h="30">
                    <a:moveTo>
                      <a:pt x="14" y="1"/>
                    </a:moveTo>
                    <a:cubicBezTo>
                      <a:pt x="12" y="2"/>
                      <a:pt x="16" y="10"/>
                      <a:pt x="15" y="11"/>
                    </a:cubicBezTo>
                    <a:cubicBezTo>
                      <a:pt x="14" y="13"/>
                      <a:pt x="6" y="10"/>
                      <a:pt x="5" y="12"/>
                    </a:cubicBezTo>
                    <a:cubicBezTo>
                      <a:pt x="3" y="14"/>
                      <a:pt x="10" y="19"/>
                      <a:pt x="10" y="21"/>
                    </a:cubicBezTo>
                    <a:cubicBezTo>
                      <a:pt x="9" y="24"/>
                      <a:pt x="0" y="24"/>
                      <a:pt x="0" y="26"/>
                    </a:cubicBezTo>
                    <a:cubicBezTo>
                      <a:pt x="0" y="28"/>
                      <a:pt x="3" y="29"/>
                      <a:pt x="6" y="30"/>
                    </a:cubicBezTo>
                    <a:cubicBezTo>
                      <a:pt x="11" y="22"/>
                      <a:pt x="16" y="12"/>
                      <a:pt x="20" y="3"/>
                    </a:cubicBezTo>
                    <a:cubicBezTo>
                      <a:pt x="18" y="2"/>
                      <a:pt x="15" y="0"/>
                      <a:pt x="14" y="1"/>
                    </a:cubicBezTo>
                    <a:close/>
                  </a:path>
                </a:pathLst>
              </a:custGeom>
              <a:solidFill>
                <a:schemeClr val="accent3"/>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9" name="Group 290"/>
            <p:cNvGrpSpPr/>
            <p:nvPr/>
          </p:nvGrpSpPr>
          <p:grpSpPr>
            <a:xfrm rot="1639090">
              <a:off x="6570562" y="1812529"/>
              <a:ext cx="343123" cy="265608"/>
              <a:chOff x="3871913" y="3657600"/>
              <a:chExt cx="477837" cy="369888"/>
            </a:xfrm>
          </p:grpSpPr>
          <p:sp>
            <p:nvSpPr>
              <p:cNvPr id="377" name="Freeform 376"/>
              <p:cNvSpPr>
                <a:spLocks/>
              </p:cNvSpPr>
              <p:nvPr/>
            </p:nvSpPr>
            <p:spPr bwMode="auto">
              <a:xfrm>
                <a:off x="3932238" y="3986213"/>
                <a:ext cx="112713" cy="41275"/>
              </a:xfrm>
              <a:custGeom>
                <a:avLst/>
                <a:gdLst/>
                <a:ahLst/>
                <a:cxnLst>
                  <a:cxn ang="0">
                    <a:pos x="27" y="1"/>
                  </a:cxn>
                  <a:cxn ang="0">
                    <a:pos x="9" y="7"/>
                  </a:cxn>
                  <a:cxn ang="0">
                    <a:pos x="0" y="11"/>
                  </a:cxn>
                  <a:cxn ang="0">
                    <a:pos x="19" y="8"/>
                  </a:cxn>
                  <a:cxn ang="0">
                    <a:pos x="30" y="0"/>
                  </a:cxn>
                  <a:cxn ang="0">
                    <a:pos x="27" y="1"/>
                  </a:cxn>
                </a:cxnLst>
                <a:rect l="0" t="0" r="r" b="b"/>
                <a:pathLst>
                  <a:path w="30" h="11">
                    <a:moveTo>
                      <a:pt x="27" y="1"/>
                    </a:moveTo>
                    <a:cubicBezTo>
                      <a:pt x="21" y="3"/>
                      <a:pt x="15" y="5"/>
                      <a:pt x="9" y="7"/>
                    </a:cubicBezTo>
                    <a:cubicBezTo>
                      <a:pt x="6" y="9"/>
                      <a:pt x="3" y="10"/>
                      <a:pt x="0" y="11"/>
                    </a:cubicBezTo>
                    <a:cubicBezTo>
                      <a:pt x="6" y="10"/>
                      <a:pt x="12" y="9"/>
                      <a:pt x="19" y="8"/>
                    </a:cubicBezTo>
                    <a:cubicBezTo>
                      <a:pt x="23" y="5"/>
                      <a:pt x="27" y="2"/>
                      <a:pt x="30" y="0"/>
                    </a:cubicBezTo>
                    <a:cubicBezTo>
                      <a:pt x="29" y="0"/>
                      <a:pt x="28" y="0"/>
                      <a:pt x="27"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8" name="Freeform 19"/>
              <p:cNvSpPr>
                <a:spLocks/>
              </p:cNvSpPr>
              <p:nvPr/>
            </p:nvSpPr>
            <p:spPr bwMode="auto">
              <a:xfrm>
                <a:off x="4243388" y="3876675"/>
                <a:ext cx="15875" cy="6350"/>
              </a:xfrm>
              <a:custGeom>
                <a:avLst/>
                <a:gdLst/>
                <a:ahLst/>
                <a:cxnLst>
                  <a:cxn ang="0">
                    <a:pos x="2" y="2"/>
                  </a:cxn>
                  <a:cxn ang="0">
                    <a:pos x="4" y="0"/>
                  </a:cxn>
                  <a:cxn ang="0">
                    <a:pos x="0" y="2"/>
                  </a:cxn>
                  <a:cxn ang="0">
                    <a:pos x="2" y="2"/>
                  </a:cxn>
                </a:cxnLst>
                <a:rect l="0" t="0" r="r" b="b"/>
                <a:pathLst>
                  <a:path w="4" h="2">
                    <a:moveTo>
                      <a:pt x="2" y="2"/>
                    </a:moveTo>
                    <a:cubicBezTo>
                      <a:pt x="3" y="1"/>
                      <a:pt x="3" y="0"/>
                      <a:pt x="4" y="0"/>
                    </a:cubicBezTo>
                    <a:cubicBezTo>
                      <a:pt x="2" y="1"/>
                      <a:pt x="1" y="1"/>
                      <a:pt x="0" y="2"/>
                    </a:cubicBezTo>
                    <a:cubicBezTo>
                      <a:pt x="1" y="2"/>
                      <a:pt x="1" y="2"/>
                      <a:pt x="2"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9" name="Freeform 378"/>
              <p:cNvSpPr>
                <a:spLocks/>
              </p:cNvSpPr>
              <p:nvPr/>
            </p:nvSpPr>
            <p:spPr bwMode="auto">
              <a:xfrm>
                <a:off x="3871913" y="3868738"/>
                <a:ext cx="206375" cy="60325"/>
              </a:xfrm>
              <a:custGeom>
                <a:avLst/>
                <a:gdLst/>
                <a:ahLst/>
                <a:cxnLst>
                  <a:cxn ang="0">
                    <a:pos x="44" y="8"/>
                  </a:cxn>
                  <a:cxn ang="0">
                    <a:pos x="1" y="5"/>
                  </a:cxn>
                  <a:cxn ang="0">
                    <a:pos x="43" y="16"/>
                  </a:cxn>
                  <a:cxn ang="0">
                    <a:pos x="55" y="14"/>
                  </a:cxn>
                  <a:cxn ang="0">
                    <a:pos x="44" y="8"/>
                  </a:cxn>
                </a:cxnLst>
                <a:rect l="0" t="0" r="r" b="b"/>
                <a:pathLst>
                  <a:path w="55" h="16">
                    <a:moveTo>
                      <a:pt x="44" y="8"/>
                    </a:moveTo>
                    <a:cubicBezTo>
                      <a:pt x="26" y="5"/>
                      <a:pt x="2" y="0"/>
                      <a:pt x="1" y="5"/>
                    </a:cubicBezTo>
                    <a:cubicBezTo>
                      <a:pt x="0" y="10"/>
                      <a:pt x="25" y="12"/>
                      <a:pt x="43" y="16"/>
                    </a:cubicBezTo>
                    <a:cubicBezTo>
                      <a:pt x="48" y="15"/>
                      <a:pt x="52" y="15"/>
                      <a:pt x="55" y="14"/>
                    </a:cubicBezTo>
                    <a:cubicBezTo>
                      <a:pt x="52" y="12"/>
                      <a:pt x="48" y="10"/>
                      <a:pt x="44" y="8"/>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0" name="Freeform 379"/>
              <p:cNvSpPr>
                <a:spLocks/>
              </p:cNvSpPr>
              <p:nvPr/>
            </p:nvSpPr>
            <p:spPr bwMode="auto">
              <a:xfrm>
                <a:off x="4187825" y="3714750"/>
                <a:ext cx="150813" cy="173038"/>
              </a:xfrm>
              <a:custGeom>
                <a:avLst/>
                <a:gdLst/>
                <a:ahLst/>
                <a:cxnLst>
                  <a:cxn ang="0">
                    <a:pos x="9" y="40"/>
                  </a:cxn>
                  <a:cxn ang="0">
                    <a:pos x="36" y="3"/>
                  </a:cxn>
                  <a:cxn ang="0">
                    <a:pos x="4" y="33"/>
                  </a:cxn>
                  <a:cxn ang="0">
                    <a:pos x="0" y="46"/>
                  </a:cxn>
                  <a:cxn ang="0">
                    <a:pos x="9" y="40"/>
                  </a:cxn>
                </a:cxnLst>
                <a:rect l="0" t="0" r="r" b="b"/>
                <a:pathLst>
                  <a:path w="40" h="46">
                    <a:moveTo>
                      <a:pt x="9" y="40"/>
                    </a:moveTo>
                    <a:cubicBezTo>
                      <a:pt x="20" y="26"/>
                      <a:pt x="40" y="6"/>
                      <a:pt x="36" y="3"/>
                    </a:cubicBezTo>
                    <a:cubicBezTo>
                      <a:pt x="32" y="0"/>
                      <a:pt x="17" y="20"/>
                      <a:pt x="4" y="33"/>
                    </a:cubicBezTo>
                    <a:cubicBezTo>
                      <a:pt x="2" y="38"/>
                      <a:pt x="0" y="42"/>
                      <a:pt x="0" y="46"/>
                    </a:cubicBezTo>
                    <a:cubicBezTo>
                      <a:pt x="2" y="44"/>
                      <a:pt x="5" y="43"/>
                      <a:pt x="9" y="4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1" name="Freeform 380"/>
              <p:cNvSpPr>
                <a:spLocks/>
              </p:cNvSpPr>
              <p:nvPr/>
            </p:nvSpPr>
            <p:spPr bwMode="auto">
              <a:xfrm>
                <a:off x="4033838" y="3665538"/>
                <a:ext cx="85725" cy="206375"/>
              </a:xfrm>
              <a:custGeom>
                <a:avLst/>
                <a:gdLst/>
                <a:ahLst/>
                <a:cxnLst>
                  <a:cxn ang="0">
                    <a:pos x="19" y="50"/>
                  </a:cxn>
                  <a:cxn ang="0">
                    <a:pos x="22" y="53"/>
                  </a:cxn>
                  <a:cxn ang="0">
                    <a:pos x="23" y="55"/>
                  </a:cxn>
                  <a:cxn ang="0">
                    <a:pos x="23" y="42"/>
                  </a:cxn>
                  <a:cxn ang="0">
                    <a:pos x="5" y="2"/>
                  </a:cxn>
                  <a:cxn ang="0">
                    <a:pos x="17" y="47"/>
                  </a:cxn>
                  <a:cxn ang="0">
                    <a:pos x="18" y="48"/>
                  </a:cxn>
                  <a:cxn ang="0">
                    <a:pos x="19" y="50"/>
                  </a:cxn>
                </a:cxnLst>
                <a:rect l="0" t="0" r="r" b="b"/>
                <a:pathLst>
                  <a:path w="23" h="55">
                    <a:moveTo>
                      <a:pt x="19" y="50"/>
                    </a:moveTo>
                    <a:cubicBezTo>
                      <a:pt x="20" y="51"/>
                      <a:pt x="21" y="52"/>
                      <a:pt x="22" y="53"/>
                    </a:cubicBezTo>
                    <a:cubicBezTo>
                      <a:pt x="22" y="54"/>
                      <a:pt x="23" y="54"/>
                      <a:pt x="23" y="55"/>
                    </a:cubicBezTo>
                    <a:cubicBezTo>
                      <a:pt x="23" y="51"/>
                      <a:pt x="23" y="47"/>
                      <a:pt x="23" y="42"/>
                    </a:cubicBezTo>
                    <a:cubicBezTo>
                      <a:pt x="17" y="25"/>
                      <a:pt x="10" y="0"/>
                      <a:pt x="5" y="2"/>
                    </a:cubicBezTo>
                    <a:cubicBezTo>
                      <a:pt x="0" y="4"/>
                      <a:pt x="11" y="29"/>
                      <a:pt x="17" y="47"/>
                    </a:cubicBezTo>
                    <a:cubicBezTo>
                      <a:pt x="17" y="47"/>
                      <a:pt x="18" y="48"/>
                      <a:pt x="18" y="48"/>
                    </a:cubicBezTo>
                    <a:cubicBezTo>
                      <a:pt x="18" y="49"/>
                      <a:pt x="19" y="49"/>
                      <a:pt x="19" y="5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2" name="Freeform 381"/>
              <p:cNvSpPr>
                <a:spLocks/>
              </p:cNvSpPr>
              <p:nvPr/>
            </p:nvSpPr>
            <p:spPr bwMode="auto">
              <a:xfrm>
                <a:off x="4078288" y="3981450"/>
                <a:ext cx="26988" cy="15875"/>
              </a:xfrm>
              <a:custGeom>
                <a:avLst/>
                <a:gdLst/>
                <a:ahLst/>
                <a:cxnLst>
                  <a:cxn ang="0">
                    <a:pos x="0" y="4"/>
                  </a:cxn>
                  <a:cxn ang="0">
                    <a:pos x="6" y="2"/>
                  </a:cxn>
                  <a:cxn ang="0">
                    <a:pos x="7" y="0"/>
                  </a:cxn>
                  <a:cxn ang="0">
                    <a:pos x="0" y="4"/>
                  </a:cxn>
                </a:cxnLst>
                <a:rect l="0" t="0" r="r" b="b"/>
                <a:pathLst>
                  <a:path w="7" h="4">
                    <a:moveTo>
                      <a:pt x="0" y="4"/>
                    </a:moveTo>
                    <a:cubicBezTo>
                      <a:pt x="2" y="3"/>
                      <a:pt x="4" y="3"/>
                      <a:pt x="6" y="2"/>
                    </a:cubicBezTo>
                    <a:cubicBezTo>
                      <a:pt x="6" y="1"/>
                      <a:pt x="7" y="1"/>
                      <a:pt x="7" y="0"/>
                    </a:cubicBezTo>
                    <a:cubicBezTo>
                      <a:pt x="5" y="1"/>
                      <a:pt x="3" y="3"/>
                      <a:pt x="0" y="4"/>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3" name="Freeform 382"/>
              <p:cNvSpPr>
                <a:spLocks/>
              </p:cNvSpPr>
              <p:nvPr/>
            </p:nvSpPr>
            <p:spPr bwMode="auto">
              <a:xfrm>
                <a:off x="4183063" y="3687763"/>
                <a:ext cx="76200" cy="128588"/>
              </a:xfrm>
              <a:custGeom>
                <a:avLst/>
                <a:gdLst/>
                <a:ahLst/>
                <a:cxnLst>
                  <a:cxn ang="0">
                    <a:pos x="0" y="34"/>
                  </a:cxn>
                  <a:cxn ang="0">
                    <a:pos x="20" y="0"/>
                  </a:cxn>
                  <a:cxn ang="0">
                    <a:pos x="0" y="34"/>
                  </a:cxn>
                </a:cxnLst>
                <a:rect l="0" t="0" r="r" b="b"/>
                <a:pathLst>
                  <a:path w="20" h="34">
                    <a:moveTo>
                      <a:pt x="0" y="34"/>
                    </a:moveTo>
                    <a:cubicBezTo>
                      <a:pt x="7" y="20"/>
                      <a:pt x="15" y="2"/>
                      <a:pt x="20" y="0"/>
                    </a:cubicBezTo>
                    <a:cubicBezTo>
                      <a:pt x="15" y="2"/>
                      <a:pt x="7" y="20"/>
                      <a:pt x="0" y="34"/>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4" name="Freeform 383"/>
              <p:cNvSpPr>
                <a:spLocks/>
              </p:cNvSpPr>
              <p:nvPr/>
            </p:nvSpPr>
            <p:spPr bwMode="auto">
              <a:xfrm>
                <a:off x="3987800" y="3725863"/>
                <a:ext cx="87313" cy="131763"/>
              </a:xfrm>
              <a:custGeom>
                <a:avLst/>
                <a:gdLst/>
                <a:ahLst/>
                <a:cxnLst>
                  <a:cxn ang="0">
                    <a:pos x="0" y="0"/>
                  </a:cxn>
                  <a:cxn ang="0">
                    <a:pos x="23" y="35"/>
                  </a:cxn>
                  <a:cxn ang="0">
                    <a:pos x="23" y="35"/>
                  </a:cxn>
                  <a:cxn ang="0">
                    <a:pos x="0" y="0"/>
                  </a:cxn>
                </a:cxnLst>
                <a:rect l="0" t="0" r="r" b="b"/>
                <a:pathLst>
                  <a:path w="23" h="35">
                    <a:moveTo>
                      <a:pt x="0" y="0"/>
                    </a:moveTo>
                    <a:cubicBezTo>
                      <a:pt x="3" y="7"/>
                      <a:pt x="15" y="23"/>
                      <a:pt x="23" y="35"/>
                    </a:cubicBezTo>
                    <a:cubicBezTo>
                      <a:pt x="23" y="35"/>
                      <a:pt x="23" y="35"/>
                      <a:pt x="23" y="35"/>
                    </a:cubicBezTo>
                    <a:cubicBezTo>
                      <a:pt x="15" y="23"/>
                      <a:pt x="3" y="7"/>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5" name="Freeform 384"/>
              <p:cNvSpPr>
                <a:spLocks/>
              </p:cNvSpPr>
              <p:nvPr/>
            </p:nvSpPr>
            <p:spPr bwMode="auto">
              <a:xfrm>
                <a:off x="4176713" y="3816350"/>
                <a:ext cx="6350" cy="11113"/>
              </a:xfrm>
              <a:custGeom>
                <a:avLst/>
                <a:gdLst/>
                <a:ahLst/>
                <a:cxnLst>
                  <a:cxn ang="0">
                    <a:pos x="2" y="0"/>
                  </a:cxn>
                  <a:cxn ang="0">
                    <a:pos x="0" y="3"/>
                  </a:cxn>
                  <a:cxn ang="0">
                    <a:pos x="0" y="3"/>
                  </a:cxn>
                  <a:cxn ang="0">
                    <a:pos x="2" y="0"/>
                  </a:cxn>
                </a:cxnLst>
                <a:rect l="0" t="0" r="r" b="b"/>
                <a:pathLst>
                  <a:path w="2" h="3">
                    <a:moveTo>
                      <a:pt x="2" y="0"/>
                    </a:moveTo>
                    <a:cubicBezTo>
                      <a:pt x="1" y="1"/>
                      <a:pt x="1" y="2"/>
                      <a:pt x="0" y="3"/>
                    </a:cubicBezTo>
                    <a:cubicBezTo>
                      <a:pt x="0" y="3"/>
                      <a:pt x="0" y="3"/>
                      <a:pt x="0" y="3"/>
                    </a:cubicBezTo>
                    <a:cubicBezTo>
                      <a:pt x="1" y="2"/>
                      <a:pt x="1" y="1"/>
                      <a:pt x="2"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6" name="Freeform 385"/>
              <p:cNvSpPr>
                <a:spLocks/>
              </p:cNvSpPr>
              <p:nvPr/>
            </p:nvSpPr>
            <p:spPr bwMode="auto">
              <a:xfrm>
                <a:off x="3984625" y="3695700"/>
                <a:ext cx="134938" cy="192088"/>
              </a:xfrm>
              <a:custGeom>
                <a:avLst/>
                <a:gdLst/>
                <a:ahLst/>
                <a:cxnLst>
                  <a:cxn ang="0">
                    <a:pos x="35" y="51"/>
                  </a:cxn>
                  <a:cxn ang="0">
                    <a:pos x="36" y="47"/>
                  </a:cxn>
                  <a:cxn ang="0">
                    <a:pos x="35" y="45"/>
                  </a:cxn>
                  <a:cxn ang="0">
                    <a:pos x="32" y="42"/>
                  </a:cxn>
                  <a:cxn ang="0">
                    <a:pos x="31" y="40"/>
                  </a:cxn>
                  <a:cxn ang="0">
                    <a:pos x="30" y="39"/>
                  </a:cxn>
                  <a:cxn ang="0">
                    <a:pos x="1" y="3"/>
                  </a:cxn>
                  <a:cxn ang="0">
                    <a:pos x="1" y="8"/>
                  </a:cxn>
                  <a:cxn ang="0">
                    <a:pos x="24" y="43"/>
                  </a:cxn>
                  <a:cxn ang="0">
                    <a:pos x="35" y="51"/>
                  </a:cxn>
                </a:cxnLst>
                <a:rect l="0" t="0" r="r" b="b"/>
                <a:pathLst>
                  <a:path w="36" h="51">
                    <a:moveTo>
                      <a:pt x="35" y="51"/>
                    </a:moveTo>
                    <a:cubicBezTo>
                      <a:pt x="36" y="50"/>
                      <a:pt x="36" y="48"/>
                      <a:pt x="36" y="47"/>
                    </a:cubicBezTo>
                    <a:cubicBezTo>
                      <a:pt x="36" y="46"/>
                      <a:pt x="35" y="46"/>
                      <a:pt x="35" y="45"/>
                    </a:cubicBezTo>
                    <a:cubicBezTo>
                      <a:pt x="34" y="44"/>
                      <a:pt x="33" y="43"/>
                      <a:pt x="32" y="42"/>
                    </a:cubicBezTo>
                    <a:cubicBezTo>
                      <a:pt x="32" y="41"/>
                      <a:pt x="31" y="41"/>
                      <a:pt x="31" y="40"/>
                    </a:cubicBezTo>
                    <a:cubicBezTo>
                      <a:pt x="31" y="40"/>
                      <a:pt x="30" y="39"/>
                      <a:pt x="30" y="39"/>
                    </a:cubicBezTo>
                    <a:cubicBezTo>
                      <a:pt x="19" y="24"/>
                      <a:pt x="5" y="0"/>
                      <a:pt x="1" y="3"/>
                    </a:cubicBezTo>
                    <a:cubicBezTo>
                      <a:pt x="0" y="4"/>
                      <a:pt x="0" y="5"/>
                      <a:pt x="1" y="8"/>
                    </a:cubicBezTo>
                    <a:cubicBezTo>
                      <a:pt x="4" y="15"/>
                      <a:pt x="16" y="31"/>
                      <a:pt x="24" y="43"/>
                    </a:cubicBezTo>
                    <a:cubicBezTo>
                      <a:pt x="29" y="47"/>
                      <a:pt x="33" y="50"/>
                      <a:pt x="35" y="5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7" name="Freeform 386"/>
              <p:cNvSpPr>
                <a:spLocks/>
              </p:cNvSpPr>
              <p:nvPr/>
            </p:nvSpPr>
            <p:spPr bwMode="auto">
              <a:xfrm>
                <a:off x="3871913" y="3921125"/>
                <a:ext cx="217488" cy="49213"/>
              </a:xfrm>
              <a:custGeom>
                <a:avLst/>
                <a:gdLst/>
                <a:ahLst/>
                <a:cxnLst>
                  <a:cxn ang="0">
                    <a:pos x="58" y="2"/>
                  </a:cxn>
                  <a:cxn ang="0">
                    <a:pos x="55" y="0"/>
                  </a:cxn>
                  <a:cxn ang="0">
                    <a:pos x="43" y="2"/>
                  </a:cxn>
                  <a:cxn ang="0">
                    <a:pos x="18" y="4"/>
                  </a:cxn>
                  <a:cxn ang="0">
                    <a:pos x="15" y="4"/>
                  </a:cxn>
                  <a:cxn ang="0">
                    <a:pos x="11" y="5"/>
                  </a:cxn>
                  <a:cxn ang="0">
                    <a:pos x="0" y="10"/>
                  </a:cxn>
                  <a:cxn ang="0">
                    <a:pos x="3" y="12"/>
                  </a:cxn>
                  <a:cxn ang="0">
                    <a:pos x="44" y="9"/>
                  </a:cxn>
                  <a:cxn ang="0">
                    <a:pos x="58" y="2"/>
                  </a:cxn>
                </a:cxnLst>
                <a:rect l="0" t="0" r="r" b="b"/>
                <a:pathLst>
                  <a:path w="58" h="13">
                    <a:moveTo>
                      <a:pt x="58" y="2"/>
                    </a:moveTo>
                    <a:cubicBezTo>
                      <a:pt x="57" y="2"/>
                      <a:pt x="56" y="1"/>
                      <a:pt x="55" y="0"/>
                    </a:cubicBezTo>
                    <a:cubicBezTo>
                      <a:pt x="52" y="1"/>
                      <a:pt x="48" y="1"/>
                      <a:pt x="43" y="2"/>
                    </a:cubicBezTo>
                    <a:cubicBezTo>
                      <a:pt x="35" y="3"/>
                      <a:pt x="26" y="3"/>
                      <a:pt x="18" y="4"/>
                    </a:cubicBezTo>
                    <a:cubicBezTo>
                      <a:pt x="17" y="4"/>
                      <a:pt x="16" y="4"/>
                      <a:pt x="15" y="4"/>
                    </a:cubicBezTo>
                    <a:cubicBezTo>
                      <a:pt x="14" y="5"/>
                      <a:pt x="12" y="5"/>
                      <a:pt x="11" y="5"/>
                    </a:cubicBezTo>
                    <a:cubicBezTo>
                      <a:pt x="4" y="6"/>
                      <a:pt x="0" y="8"/>
                      <a:pt x="0" y="10"/>
                    </a:cubicBezTo>
                    <a:cubicBezTo>
                      <a:pt x="0" y="11"/>
                      <a:pt x="1" y="11"/>
                      <a:pt x="3" y="12"/>
                    </a:cubicBezTo>
                    <a:cubicBezTo>
                      <a:pt x="10" y="13"/>
                      <a:pt x="29" y="10"/>
                      <a:pt x="44" y="9"/>
                    </a:cubicBezTo>
                    <a:cubicBezTo>
                      <a:pt x="50" y="7"/>
                      <a:pt x="55" y="4"/>
                      <a:pt x="58"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8" name="Freeform 387"/>
              <p:cNvSpPr>
                <a:spLocks/>
              </p:cNvSpPr>
              <p:nvPr/>
            </p:nvSpPr>
            <p:spPr bwMode="auto">
              <a:xfrm>
                <a:off x="4171950" y="3684588"/>
                <a:ext cx="106363" cy="206375"/>
              </a:xfrm>
              <a:custGeom>
                <a:avLst/>
                <a:gdLst/>
                <a:ahLst/>
                <a:cxnLst>
                  <a:cxn ang="0">
                    <a:pos x="0" y="45"/>
                  </a:cxn>
                  <a:cxn ang="0">
                    <a:pos x="0" y="55"/>
                  </a:cxn>
                  <a:cxn ang="0">
                    <a:pos x="4" y="54"/>
                  </a:cxn>
                  <a:cxn ang="0">
                    <a:pos x="8" y="41"/>
                  </a:cxn>
                  <a:cxn ang="0">
                    <a:pos x="24" y="1"/>
                  </a:cxn>
                  <a:cxn ang="0">
                    <a:pos x="23" y="1"/>
                  </a:cxn>
                  <a:cxn ang="0">
                    <a:pos x="3" y="35"/>
                  </a:cxn>
                  <a:cxn ang="0">
                    <a:pos x="1" y="38"/>
                  </a:cxn>
                  <a:cxn ang="0">
                    <a:pos x="0" y="45"/>
                  </a:cxn>
                </a:cxnLst>
                <a:rect l="0" t="0" r="r" b="b"/>
                <a:pathLst>
                  <a:path w="28" h="55">
                    <a:moveTo>
                      <a:pt x="0" y="45"/>
                    </a:moveTo>
                    <a:cubicBezTo>
                      <a:pt x="0" y="49"/>
                      <a:pt x="0" y="53"/>
                      <a:pt x="0" y="55"/>
                    </a:cubicBezTo>
                    <a:cubicBezTo>
                      <a:pt x="1" y="55"/>
                      <a:pt x="2" y="54"/>
                      <a:pt x="4" y="54"/>
                    </a:cubicBezTo>
                    <a:cubicBezTo>
                      <a:pt x="4" y="50"/>
                      <a:pt x="6" y="46"/>
                      <a:pt x="8" y="41"/>
                    </a:cubicBezTo>
                    <a:cubicBezTo>
                      <a:pt x="16" y="25"/>
                      <a:pt x="28" y="3"/>
                      <a:pt x="24" y="1"/>
                    </a:cubicBezTo>
                    <a:cubicBezTo>
                      <a:pt x="24" y="0"/>
                      <a:pt x="23" y="0"/>
                      <a:pt x="23" y="1"/>
                    </a:cubicBezTo>
                    <a:cubicBezTo>
                      <a:pt x="18" y="3"/>
                      <a:pt x="10" y="21"/>
                      <a:pt x="3" y="35"/>
                    </a:cubicBezTo>
                    <a:cubicBezTo>
                      <a:pt x="2" y="36"/>
                      <a:pt x="2" y="37"/>
                      <a:pt x="1" y="38"/>
                    </a:cubicBezTo>
                    <a:cubicBezTo>
                      <a:pt x="1" y="41"/>
                      <a:pt x="1" y="43"/>
                      <a:pt x="0" y="45"/>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9" name="Freeform 388"/>
              <p:cNvSpPr>
                <a:spLocks/>
              </p:cNvSpPr>
              <p:nvPr/>
            </p:nvSpPr>
            <p:spPr bwMode="auto">
              <a:xfrm>
                <a:off x="4100513" y="3978275"/>
                <a:ext cx="15875" cy="11113"/>
              </a:xfrm>
              <a:custGeom>
                <a:avLst/>
                <a:gdLst/>
                <a:ahLst/>
                <a:cxnLst>
                  <a:cxn ang="0">
                    <a:pos x="1" y="1"/>
                  </a:cxn>
                  <a:cxn ang="0">
                    <a:pos x="0" y="3"/>
                  </a:cxn>
                  <a:cxn ang="0">
                    <a:pos x="4" y="2"/>
                  </a:cxn>
                  <a:cxn ang="0">
                    <a:pos x="4" y="0"/>
                  </a:cxn>
                  <a:cxn ang="0">
                    <a:pos x="1" y="1"/>
                  </a:cxn>
                </a:cxnLst>
                <a:rect l="0" t="0" r="r" b="b"/>
                <a:pathLst>
                  <a:path w="4" h="3">
                    <a:moveTo>
                      <a:pt x="1" y="1"/>
                    </a:moveTo>
                    <a:cubicBezTo>
                      <a:pt x="1" y="2"/>
                      <a:pt x="0" y="2"/>
                      <a:pt x="0" y="3"/>
                    </a:cubicBezTo>
                    <a:cubicBezTo>
                      <a:pt x="2" y="3"/>
                      <a:pt x="3" y="2"/>
                      <a:pt x="4" y="2"/>
                    </a:cubicBezTo>
                    <a:cubicBezTo>
                      <a:pt x="4" y="1"/>
                      <a:pt x="4" y="1"/>
                      <a:pt x="4" y="0"/>
                    </a:cubicBezTo>
                    <a:cubicBezTo>
                      <a:pt x="3" y="0"/>
                      <a:pt x="2" y="1"/>
                      <a:pt x="1"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0" name="Freeform 389"/>
              <p:cNvSpPr>
                <a:spLocks/>
              </p:cNvSpPr>
              <p:nvPr/>
            </p:nvSpPr>
            <p:spPr bwMode="auto">
              <a:xfrm>
                <a:off x="3932238" y="3762375"/>
                <a:ext cx="123825" cy="114300"/>
              </a:xfrm>
              <a:custGeom>
                <a:avLst/>
                <a:gdLst/>
                <a:ahLst/>
                <a:cxnLst>
                  <a:cxn ang="0">
                    <a:pos x="0" y="0"/>
                  </a:cxn>
                  <a:cxn ang="0">
                    <a:pos x="33" y="30"/>
                  </a:cxn>
                  <a:cxn ang="0">
                    <a:pos x="33" y="30"/>
                  </a:cxn>
                  <a:cxn ang="0">
                    <a:pos x="0" y="0"/>
                  </a:cxn>
                </a:cxnLst>
                <a:rect l="0" t="0" r="r" b="b"/>
                <a:pathLst>
                  <a:path w="33" h="30">
                    <a:moveTo>
                      <a:pt x="0" y="0"/>
                    </a:moveTo>
                    <a:cubicBezTo>
                      <a:pt x="3" y="6"/>
                      <a:pt x="21" y="20"/>
                      <a:pt x="33" y="30"/>
                    </a:cubicBezTo>
                    <a:cubicBezTo>
                      <a:pt x="33" y="30"/>
                      <a:pt x="33" y="30"/>
                      <a:pt x="33" y="30"/>
                    </a:cubicBezTo>
                    <a:cubicBezTo>
                      <a:pt x="21" y="20"/>
                      <a:pt x="3" y="6"/>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1" name="Freeform 390"/>
              <p:cNvSpPr>
                <a:spLocks/>
              </p:cNvSpPr>
              <p:nvPr/>
            </p:nvSpPr>
            <p:spPr bwMode="auto">
              <a:xfrm>
                <a:off x="4243388" y="3883025"/>
                <a:ext cx="7938" cy="1588"/>
              </a:xfrm>
              <a:custGeom>
                <a:avLst/>
                <a:gdLst/>
                <a:ahLst/>
                <a:cxnLst>
                  <a:cxn ang="0">
                    <a:pos x="0" y="0"/>
                  </a:cxn>
                  <a:cxn ang="0">
                    <a:pos x="2" y="0"/>
                  </a:cxn>
                  <a:cxn ang="0">
                    <a:pos x="2" y="0"/>
                  </a:cxn>
                  <a:cxn ang="0">
                    <a:pos x="0" y="0"/>
                  </a:cxn>
                </a:cxnLst>
                <a:rect l="0" t="0" r="r" b="b"/>
                <a:pathLst>
                  <a:path w="2">
                    <a:moveTo>
                      <a:pt x="0" y="0"/>
                    </a:moveTo>
                    <a:cubicBezTo>
                      <a:pt x="1" y="0"/>
                      <a:pt x="1" y="0"/>
                      <a:pt x="2" y="0"/>
                    </a:cubicBezTo>
                    <a:cubicBezTo>
                      <a:pt x="2" y="0"/>
                      <a:pt x="2" y="0"/>
                      <a:pt x="2" y="0"/>
                    </a:cubicBezTo>
                    <a:cubicBezTo>
                      <a:pt x="1" y="0"/>
                      <a:pt x="1" y="0"/>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2" name="Freeform 391"/>
              <p:cNvSpPr>
                <a:spLocks/>
              </p:cNvSpPr>
              <p:nvPr/>
            </p:nvSpPr>
            <p:spPr bwMode="auto">
              <a:xfrm>
                <a:off x="3878263" y="3929063"/>
                <a:ext cx="211138" cy="98425"/>
              </a:xfrm>
              <a:custGeom>
                <a:avLst/>
                <a:gdLst/>
                <a:ahLst/>
                <a:cxnLst>
                  <a:cxn ang="0">
                    <a:pos x="56" y="0"/>
                  </a:cxn>
                  <a:cxn ang="0">
                    <a:pos x="56" y="0"/>
                  </a:cxn>
                  <a:cxn ang="0">
                    <a:pos x="42" y="7"/>
                  </a:cxn>
                  <a:cxn ang="0">
                    <a:pos x="2" y="26"/>
                  </a:cxn>
                  <a:cxn ang="0">
                    <a:pos x="2" y="26"/>
                  </a:cxn>
                  <a:cxn ang="0">
                    <a:pos x="56" y="0"/>
                  </a:cxn>
                </a:cxnLst>
                <a:rect l="0" t="0" r="r" b="b"/>
                <a:pathLst>
                  <a:path w="56" h="26">
                    <a:moveTo>
                      <a:pt x="56" y="0"/>
                    </a:moveTo>
                    <a:cubicBezTo>
                      <a:pt x="56" y="0"/>
                      <a:pt x="56" y="0"/>
                      <a:pt x="56" y="0"/>
                    </a:cubicBezTo>
                    <a:cubicBezTo>
                      <a:pt x="53" y="2"/>
                      <a:pt x="48" y="5"/>
                      <a:pt x="42" y="7"/>
                    </a:cubicBezTo>
                    <a:cubicBezTo>
                      <a:pt x="25" y="14"/>
                      <a:pt x="0" y="22"/>
                      <a:pt x="2" y="26"/>
                    </a:cubicBezTo>
                    <a:cubicBezTo>
                      <a:pt x="2" y="26"/>
                      <a:pt x="2" y="26"/>
                      <a:pt x="2" y="26"/>
                    </a:cubicBezTo>
                    <a:cubicBezTo>
                      <a:pt x="0" y="20"/>
                      <a:pt x="47" y="8"/>
                      <a:pt x="56"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3" name="Freeform 392"/>
              <p:cNvSpPr>
                <a:spLocks/>
              </p:cNvSpPr>
              <p:nvPr/>
            </p:nvSpPr>
            <p:spPr bwMode="auto">
              <a:xfrm>
                <a:off x="4149725" y="3819525"/>
                <a:ext cx="1588" cy="3175"/>
              </a:xfrm>
              <a:custGeom>
                <a:avLst/>
                <a:gdLst/>
                <a:ahLst/>
                <a:cxnLst>
                  <a:cxn ang="0">
                    <a:pos x="0" y="0"/>
                  </a:cxn>
                  <a:cxn ang="0">
                    <a:pos x="0" y="1"/>
                  </a:cxn>
                  <a:cxn ang="0">
                    <a:pos x="0" y="1"/>
                  </a:cxn>
                  <a:cxn ang="0">
                    <a:pos x="0" y="0"/>
                  </a:cxn>
                </a:cxnLst>
                <a:rect l="0" t="0" r="r" b="b"/>
                <a:pathLst>
                  <a:path h="1">
                    <a:moveTo>
                      <a:pt x="0" y="0"/>
                    </a:moveTo>
                    <a:cubicBezTo>
                      <a:pt x="0" y="0"/>
                      <a:pt x="0" y="1"/>
                      <a:pt x="0" y="1"/>
                    </a:cubicBezTo>
                    <a:cubicBezTo>
                      <a:pt x="0" y="1"/>
                      <a:pt x="0" y="1"/>
                      <a:pt x="0" y="1"/>
                    </a:cubicBezTo>
                    <a:cubicBezTo>
                      <a:pt x="0" y="1"/>
                      <a:pt x="0" y="0"/>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4" name="Freeform 393"/>
              <p:cNvSpPr>
                <a:spLocks/>
              </p:cNvSpPr>
              <p:nvPr/>
            </p:nvSpPr>
            <p:spPr bwMode="auto">
              <a:xfrm>
                <a:off x="4033838" y="3986213"/>
                <a:ext cx="11113" cy="3175"/>
              </a:xfrm>
              <a:custGeom>
                <a:avLst/>
                <a:gdLst/>
                <a:ahLst/>
                <a:cxnLst>
                  <a:cxn ang="0">
                    <a:pos x="0" y="1"/>
                  </a:cxn>
                  <a:cxn ang="0">
                    <a:pos x="3" y="0"/>
                  </a:cxn>
                  <a:cxn ang="0">
                    <a:pos x="3" y="0"/>
                  </a:cxn>
                  <a:cxn ang="0">
                    <a:pos x="0" y="1"/>
                  </a:cxn>
                </a:cxnLst>
                <a:rect l="0" t="0" r="r" b="b"/>
                <a:pathLst>
                  <a:path w="3" h="1">
                    <a:moveTo>
                      <a:pt x="0" y="1"/>
                    </a:moveTo>
                    <a:cubicBezTo>
                      <a:pt x="1" y="0"/>
                      <a:pt x="2" y="0"/>
                      <a:pt x="3" y="0"/>
                    </a:cubicBezTo>
                    <a:cubicBezTo>
                      <a:pt x="3" y="0"/>
                      <a:pt x="3" y="0"/>
                      <a:pt x="3" y="0"/>
                    </a:cubicBezTo>
                    <a:cubicBezTo>
                      <a:pt x="2" y="0"/>
                      <a:pt x="1" y="0"/>
                      <a:pt x="0"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5" name="Freeform 394"/>
              <p:cNvSpPr>
                <a:spLocks/>
              </p:cNvSpPr>
              <p:nvPr/>
            </p:nvSpPr>
            <p:spPr bwMode="auto">
              <a:xfrm>
                <a:off x="3932238" y="4011613"/>
                <a:ext cx="33338" cy="15875"/>
              </a:xfrm>
              <a:custGeom>
                <a:avLst/>
                <a:gdLst/>
                <a:ahLst/>
                <a:cxnLst>
                  <a:cxn ang="0">
                    <a:pos x="9" y="0"/>
                  </a:cxn>
                  <a:cxn ang="0">
                    <a:pos x="0" y="4"/>
                  </a:cxn>
                  <a:cxn ang="0">
                    <a:pos x="0" y="4"/>
                  </a:cxn>
                  <a:cxn ang="0">
                    <a:pos x="9" y="0"/>
                  </a:cxn>
                </a:cxnLst>
                <a:rect l="0" t="0" r="r" b="b"/>
                <a:pathLst>
                  <a:path w="9" h="4">
                    <a:moveTo>
                      <a:pt x="9" y="0"/>
                    </a:moveTo>
                    <a:cubicBezTo>
                      <a:pt x="6" y="2"/>
                      <a:pt x="3" y="3"/>
                      <a:pt x="0" y="4"/>
                    </a:cubicBezTo>
                    <a:cubicBezTo>
                      <a:pt x="0" y="4"/>
                      <a:pt x="0" y="4"/>
                      <a:pt x="0" y="4"/>
                    </a:cubicBezTo>
                    <a:cubicBezTo>
                      <a:pt x="3" y="3"/>
                      <a:pt x="6" y="2"/>
                      <a:pt x="9"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6" name="Freeform 395"/>
              <p:cNvSpPr>
                <a:spLocks/>
              </p:cNvSpPr>
              <p:nvPr/>
            </p:nvSpPr>
            <p:spPr bwMode="auto">
              <a:xfrm>
                <a:off x="3932238" y="3751263"/>
                <a:ext cx="3175" cy="4763"/>
              </a:xfrm>
              <a:custGeom>
                <a:avLst/>
                <a:gdLst/>
                <a:ahLst/>
                <a:cxnLst>
                  <a:cxn ang="0">
                    <a:pos x="0" y="1"/>
                  </a:cxn>
                  <a:cxn ang="0">
                    <a:pos x="1" y="0"/>
                  </a:cxn>
                  <a:cxn ang="0">
                    <a:pos x="0" y="1"/>
                  </a:cxn>
                </a:cxnLst>
                <a:rect l="0" t="0" r="r" b="b"/>
                <a:pathLst>
                  <a:path w="1" h="1">
                    <a:moveTo>
                      <a:pt x="0" y="1"/>
                    </a:moveTo>
                    <a:cubicBezTo>
                      <a:pt x="1" y="1"/>
                      <a:pt x="1" y="1"/>
                      <a:pt x="1" y="0"/>
                    </a:cubicBezTo>
                    <a:cubicBezTo>
                      <a:pt x="1" y="1"/>
                      <a:pt x="1" y="1"/>
                      <a:pt x="0"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7" name="Freeform 396"/>
              <p:cNvSpPr>
                <a:spLocks/>
              </p:cNvSpPr>
              <p:nvPr/>
            </p:nvSpPr>
            <p:spPr bwMode="auto">
              <a:xfrm>
                <a:off x="4149725" y="3660775"/>
                <a:ext cx="49213" cy="158750"/>
              </a:xfrm>
              <a:custGeom>
                <a:avLst/>
                <a:gdLst/>
                <a:ahLst/>
                <a:cxnLst>
                  <a:cxn ang="0">
                    <a:pos x="12" y="1"/>
                  </a:cxn>
                  <a:cxn ang="0">
                    <a:pos x="13" y="2"/>
                  </a:cxn>
                  <a:cxn ang="0">
                    <a:pos x="12" y="1"/>
                  </a:cxn>
                  <a:cxn ang="0">
                    <a:pos x="0" y="42"/>
                  </a:cxn>
                  <a:cxn ang="0">
                    <a:pos x="12" y="1"/>
                  </a:cxn>
                </a:cxnLst>
                <a:rect l="0" t="0" r="r" b="b"/>
                <a:pathLst>
                  <a:path w="13" h="42">
                    <a:moveTo>
                      <a:pt x="12" y="1"/>
                    </a:moveTo>
                    <a:cubicBezTo>
                      <a:pt x="12" y="1"/>
                      <a:pt x="13" y="1"/>
                      <a:pt x="13" y="2"/>
                    </a:cubicBezTo>
                    <a:cubicBezTo>
                      <a:pt x="13" y="1"/>
                      <a:pt x="12" y="1"/>
                      <a:pt x="12" y="1"/>
                    </a:cubicBezTo>
                    <a:cubicBezTo>
                      <a:pt x="7" y="0"/>
                      <a:pt x="4" y="24"/>
                      <a:pt x="0" y="42"/>
                    </a:cubicBezTo>
                    <a:cubicBezTo>
                      <a:pt x="4" y="24"/>
                      <a:pt x="7" y="0"/>
                      <a:pt x="1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8" name="Freeform 397"/>
              <p:cNvSpPr>
                <a:spLocks/>
              </p:cNvSpPr>
              <p:nvPr/>
            </p:nvSpPr>
            <p:spPr bwMode="auto">
              <a:xfrm>
                <a:off x="4116388" y="3978275"/>
                <a:ext cx="1588" cy="7938"/>
              </a:xfrm>
              <a:custGeom>
                <a:avLst/>
                <a:gdLst/>
                <a:ahLst/>
                <a:cxnLst>
                  <a:cxn ang="0">
                    <a:pos x="0" y="0"/>
                  </a:cxn>
                  <a:cxn ang="0">
                    <a:pos x="0" y="2"/>
                  </a:cxn>
                  <a:cxn ang="0">
                    <a:pos x="0" y="2"/>
                  </a:cxn>
                  <a:cxn ang="0">
                    <a:pos x="0" y="0"/>
                  </a:cxn>
                </a:cxnLst>
                <a:rect l="0" t="0" r="r" b="b"/>
                <a:pathLst>
                  <a:path h="2">
                    <a:moveTo>
                      <a:pt x="0" y="0"/>
                    </a:moveTo>
                    <a:cubicBezTo>
                      <a:pt x="0" y="1"/>
                      <a:pt x="0" y="1"/>
                      <a:pt x="0" y="2"/>
                    </a:cubicBezTo>
                    <a:cubicBezTo>
                      <a:pt x="0" y="2"/>
                      <a:pt x="0" y="2"/>
                      <a:pt x="0" y="2"/>
                    </a:cubicBezTo>
                    <a:cubicBezTo>
                      <a:pt x="0" y="1"/>
                      <a:pt x="0" y="1"/>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9" name="Freeform 398"/>
              <p:cNvSpPr>
                <a:spLocks/>
              </p:cNvSpPr>
              <p:nvPr/>
            </p:nvSpPr>
            <p:spPr bwMode="auto">
              <a:xfrm>
                <a:off x="3878263" y="3929063"/>
                <a:ext cx="215900" cy="98425"/>
              </a:xfrm>
              <a:custGeom>
                <a:avLst/>
                <a:gdLst/>
                <a:ahLst/>
                <a:cxnLst>
                  <a:cxn ang="0">
                    <a:pos x="41" y="16"/>
                  </a:cxn>
                  <a:cxn ang="0">
                    <a:pos x="44" y="15"/>
                  </a:cxn>
                  <a:cxn ang="0">
                    <a:pos x="57" y="2"/>
                  </a:cxn>
                  <a:cxn ang="0">
                    <a:pos x="56" y="0"/>
                  </a:cxn>
                  <a:cxn ang="0">
                    <a:pos x="2" y="26"/>
                  </a:cxn>
                  <a:cxn ang="0">
                    <a:pos x="14" y="26"/>
                  </a:cxn>
                  <a:cxn ang="0">
                    <a:pos x="23" y="22"/>
                  </a:cxn>
                  <a:cxn ang="0">
                    <a:pos x="41" y="16"/>
                  </a:cxn>
                </a:cxnLst>
                <a:rect l="0" t="0" r="r" b="b"/>
                <a:pathLst>
                  <a:path w="57" h="26">
                    <a:moveTo>
                      <a:pt x="41" y="16"/>
                    </a:moveTo>
                    <a:cubicBezTo>
                      <a:pt x="42" y="15"/>
                      <a:pt x="43" y="15"/>
                      <a:pt x="44" y="15"/>
                    </a:cubicBezTo>
                    <a:cubicBezTo>
                      <a:pt x="51" y="9"/>
                      <a:pt x="57" y="5"/>
                      <a:pt x="57" y="2"/>
                    </a:cubicBezTo>
                    <a:cubicBezTo>
                      <a:pt x="57" y="1"/>
                      <a:pt x="56" y="1"/>
                      <a:pt x="56" y="0"/>
                    </a:cubicBezTo>
                    <a:cubicBezTo>
                      <a:pt x="47" y="8"/>
                      <a:pt x="0" y="20"/>
                      <a:pt x="2" y="26"/>
                    </a:cubicBezTo>
                    <a:cubicBezTo>
                      <a:pt x="6" y="26"/>
                      <a:pt x="10" y="26"/>
                      <a:pt x="14" y="26"/>
                    </a:cubicBezTo>
                    <a:cubicBezTo>
                      <a:pt x="17" y="25"/>
                      <a:pt x="20" y="24"/>
                      <a:pt x="23" y="22"/>
                    </a:cubicBezTo>
                    <a:cubicBezTo>
                      <a:pt x="29" y="20"/>
                      <a:pt x="35" y="18"/>
                      <a:pt x="41" y="1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0" name="Freeform 399"/>
              <p:cNvSpPr>
                <a:spLocks/>
              </p:cNvSpPr>
              <p:nvPr/>
            </p:nvSpPr>
            <p:spPr bwMode="auto">
              <a:xfrm>
                <a:off x="3932238" y="3744913"/>
                <a:ext cx="184150" cy="153988"/>
              </a:xfrm>
              <a:custGeom>
                <a:avLst/>
                <a:gdLst/>
                <a:ahLst/>
                <a:cxnLst>
                  <a:cxn ang="0">
                    <a:pos x="48" y="40"/>
                  </a:cxn>
                  <a:cxn ang="0">
                    <a:pos x="49" y="38"/>
                  </a:cxn>
                  <a:cxn ang="0">
                    <a:pos x="38" y="30"/>
                  </a:cxn>
                  <a:cxn ang="0">
                    <a:pos x="38" y="30"/>
                  </a:cxn>
                  <a:cxn ang="0">
                    <a:pos x="1" y="2"/>
                  </a:cxn>
                  <a:cxn ang="0">
                    <a:pos x="0" y="3"/>
                  </a:cxn>
                  <a:cxn ang="0">
                    <a:pos x="0" y="5"/>
                  </a:cxn>
                  <a:cxn ang="0">
                    <a:pos x="33" y="35"/>
                  </a:cxn>
                  <a:cxn ang="0">
                    <a:pos x="48" y="40"/>
                  </a:cxn>
                </a:cxnLst>
                <a:rect l="0" t="0" r="r" b="b"/>
                <a:pathLst>
                  <a:path w="49" h="41">
                    <a:moveTo>
                      <a:pt x="48" y="40"/>
                    </a:moveTo>
                    <a:cubicBezTo>
                      <a:pt x="49" y="39"/>
                      <a:pt x="49" y="39"/>
                      <a:pt x="49" y="38"/>
                    </a:cubicBezTo>
                    <a:cubicBezTo>
                      <a:pt x="47" y="37"/>
                      <a:pt x="43" y="34"/>
                      <a:pt x="38" y="30"/>
                    </a:cubicBezTo>
                    <a:cubicBezTo>
                      <a:pt x="38" y="30"/>
                      <a:pt x="38" y="30"/>
                      <a:pt x="38" y="30"/>
                    </a:cubicBezTo>
                    <a:cubicBezTo>
                      <a:pt x="24" y="19"/>
                      <a:pt x="6" y="0"/>
                      <a:pt x="1" y="2"/>
                    </a:cubicBezTo>
                    <a:cubicBezTo>
                      <a:pt x="1" y="3"/>
                      <a:pt x="1" y="3"/>
                      <a:pt x="0" y="3"/>
                    </a:cubicBezTo>
                    <a:cubicBezTo>
                      <a:pt x="0" y="3"/>
                      <a:pt x="0" y="4"/>
                      <a:pt x="0" y="5"/>
                    </a:cubicBezTo>
                    <a:cubicBezTo>
                      <a:pt x="3" y="11"/>
                      <a:pt x="21" y="25"/>
                      <a:pt x="33" y="35"/>
                    </a:cubicBezTo>
                    <a:cubicBezTo>
                      <a:pt x="40" y="39"/>
                      <a:pt x="46" y="41"/>
                      <a:pt x="48" y="4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1" name="Freeform 400"/>
              <p:cNvSpPr>
                <a:spLocks/>
              </p:cNvSpPr>
              <p:nvPr/>
            </p:nvSpPr>
            <p:spPr bwMode="auto">
              <a:xfrm>
                <a:off x="4149725" y="3660775"/>
                <a:ext cx="57150" cy="230188"/>
              </a:xfrm>
              <a:custGeom>
                <a:avLst/>
                <a:gdLst/>
                <a:ahLst/>
                <a:cxnLst>
                  <a:cxn ang="0">
                    <a:pos x="4" y="61"/>
                  </a:cxn>
                  <a:cxn ang="0">
                    <a:pos x="6" y="61"/>
                  </a:cxn>
                  <a:cxn ang="0">
                    <a:pos x="6" y="51"/>
                  </a:cxn>
                  <a:cxn ang="0">
                    <a:pos x="7" y="44"/>
                  </a:cxn>
                  <a:cxn ang="0">
                    <a:pos x="7" y="44"/>
                  </a:cxn>
                  <a:cxn ang="0">
                    <a:pos x="13" y="2"/>
                  </a:cxn>
                  <a:cxn ang="0">
                    <a:pos x="12" y="1"/>
                  </a:cxn>
                  <a:cxn ang="0">
                    <a:pos x="0" y="42"/>
                  </a:cxn>
                  <a:cxn ang="0">
                    <a:pos x="0" y="43"/>
                  </a:cxn>
                  <a:cxn ang="0">
                    <a:pos x="4" y="61"/>
                  </a:cxn>
                </a:cxnLst>
                <a:rect l="0" t="0" r="r" b="b"/>
                <a:pathLst>
                  <a:path w="15" h="61">
                    <a:moveTo>
                      <a:pt x="4" y="61"/>
                    </a:moveTo>
                    <a:cubicBezTo>
                      <a:pt x="5" y="61"/>
                      <a:pt x="5" y="61"/>
                      <a:pt x="6" y="61"/>
                    </a:cubicBezTo>
                    <a:cubicBezTo>
                      <a:pt x="6" y="59"/>
                      <a:pt x="6" y="55"/>
                      <a:pt x="6" y="51"/>
                    </a:cubicBezTo>
                    <a:cubicBezTo>
                      <a:pt x="7" y="49"/>
                      <a:pt x="7" y="47"/>
                      <a:pt x="7" y="44"/>
                    </a:cubicBezTo>
                    <a:cubicBezTo>
                      <a:pt x="7" y="44"/>
                      <a:pt x="7" y="44"/>
                      <a:pt x="7" y="44"/>
                    </a:cubicBezTo>
                    <a:cubicBezTo>
                      <a:pt x="10" y="29"/>
                      <a:pt x="15" y="8"/>
                      <a:pt x="13" y="2"/>
                    </a:cubicBezTo>
                    <a:cubicBezTo>
                      <a:pt x="13" y="1"/>
                      <a:pt x="12" y="1"/>
                      <a:pt x="12" y="1"/>
                    </a:cubicBezTo>
                    <a:cubicBezTo>
                      <a:pt x="7" y="0"/>
                      <a:pt x="4" y="24"/>
                      <a:pt x="0" y="42"/>
                    </a:cubicBezTo>
                    <a:cubicBezTo>
                      <a:pt x="0" y="42"/>
                      <a:pt x="0" y="43"/>
                      <a:pt x="0" y="43"/>
                    </a:cubicBezTo>
                    <a:cubicBezTo>
                      <a:pt x="1" y="52"/>
                      <a:pt x="2" y="60"/>
                      <a:pt x="4" y="6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2" name="Freeform 401"/>
              <p:cNvSpPr>
                <a:spLocks/>
              </p:cNvSpPr>
              <p:nvPr/>
            </p:nvSpPr>
            <p:spPr bwMode="auto">
              <a:xfrm>
                <a:off x="4195763" y="3883025"/>
                <a:ext cx="55563" cy="53975"/>
              </a:xfrm>
              <a:custGeom>
                <a:avLst/>
                <a:gdLst/>
                <a:ahLst/>
                <a:cxnLst>
                  <a:cxn ang="0">
                    <a:pos x="0" y="13"/>
                  </a:cxn>
                  <a:cxn ang="0">
                    <a:pos x="1" y="14"/>
                  </a:cxn>
                  <a:cxn ang="0">
                    <a:pos x="15" y="0"/>
                  </a:cxn>
                  <a:cxn ang="0">
                    <a:pos x="13" y="0"/>
                  </a:cxn>
                  <a:cxn ang="0">
                    <a:pos x="0" y="13"/>
                  </a:cxn>
                </a:cxnLst>
                <a:rect l="0" t="0" r="r" b="b"/>
                <a:pathLst>
                  <a:path w="15" h="14">
                    <a:moveTo>
                      <a:pt x="0" y="13"/>
                    </a:moveTo>
                    <a:cubicBezTo>
                      <a:pt x="0" y="13"/>
                      <a:pt x="1" y="14"/>
                      <a:pt x="1" y="14"/>
                    </a:cubicBezTo>
                    <a:cubicBezTo>
                      <a:pt x="7" y="9"/>
                      <a:pt x="11" y="4"/>
                      <a:pt x="15" y="0"/>
                    </a:cubicBezTo>
                    <a:cubicBezTo>
                      <a:pt x="14" y="0"/>
                      <a:pt x="14" y="0"/>
                      <a:pt x="13" y="0"/>
                    </a:cubicBezTo>
                    <a:cubicBezTo>
                      <a:pt x="6" y="6"/>
                      <a:pt x="0" y="11"/>
                      <a:pt x="0" y="13"/>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3" name="Freeform 402"/>
              <p:cNvSpPr>
                <a:spLocks/>
              </p:cNvSpPr>
              <p:nvPr/>
            </p:nvSpPr>
            <p:spPr bwMode="auto">
              <a:xfrm>
                <a:off x="4116388" y="3978275"/>
                <a:ext cx="7938" cy="7938"/>
              </a:xfrm>
              <a:custGeom>
                <a:avLst/>
                <a:gdLst/>
                <a:ahLst/>
                <a:cxnLst>
                  <a:cxn ang="0">
                    <a:pos x="0" y="0"/>
                  </a:cxn>
                  <a:cxn ang="0">
                    <a:pos x="0" y="2"/>
                  </a:cxn>
                  <a:cxn ang="0">
                    <a:pos x="2" y="1"/>
                  </a:cxn>
                  <a:cxn ang="0">
                    <a:pos x="2" y="0"/>
                  </a:cxn>
                  <a:cxn ang="0">
                    <a:pos x="0" y="0"/>
                  </a:cxn>
                </a:cxnLst>
                <a:rect l="0" t="0" r="r" b="b"/>
                <a:pathLst>
                  <a:path w="2" h="2">
                    <a:moveTo>
                      <a:pt x="0" y="0"/>
                    </a:moveTo>
                    <a:cubicBezTo>
                      <a:pt x="0" y="1"/>
                      <a:pt x="0" y="1"/>
                      <a:pt x="0" y="2"/>
                    </a:cubicBezTo>
                    <a:cubicBezTo>
                      <a:pt x="1" y="1"/>
                      <a:pt x="2" y="1"/>
                      <a:pt x="2" y="1"/>
                    </a:cubicBezTo>
                    <a:cubicBezTo>
                      <a:pt x="2" y="1"/>
                      <a:pt x="2" y="0"/>
                      <a:pt x="2" y="0"/>
                    </a:cubicBezTo>
                    <a:cubicBezTo>
                      <a:pt x="2" y="0"/>
                      <a:pt x="1" y="0"/>
                      <a:pt x="0" y="0"/>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4" name="Freeform 403"/>
              <p:cNvSpPr>
                <a:spLocks/>
              </p:cNvSpPr>
              <p:nvPr/>
            </p:nvSpPr>
            <p:spPr bwMode="auto">
              <a:xfrm>
                <a:off x="3886200" y="3657600"/>
                <a:ext cx="463550" cy="358775"/>
              </a:xfrm>
              <a:custGeom>
                <a:avLst/>
                <a:gdLst/>
                <a:ahLst/>
                <a:cxnLst>
                  <a:cxn ang="0">
                    <a:pos x="80" y="61"/>
                  </a:cxn>
                  <a:cxn ang="0">
                    <a:pos x="76" y="62"/>
                  </a:cxn>
                  <a:cxn ang="0">
                    <a:pos x="74" y="62"/>
                  </a:cxn>
                  <a:cxn ang="0">
                    <a:pos x="70" y="44"/>
                  </a:cxn>
                  <a:cxn ang="0">
                    <a:pos x="70" y="44"/>
                  </a:cxn>
                  <a:cxn ang="0">
                    <a:pos x="63" y="1"/>
                  </a:cxn>
                  <a:cxn ang="0">
                    <a:pos x="62" y="44"/>
                  </a:cxn>
                  <a:cxn ang="0">
                    <a:pos x="62" y="57"/>
                  </a:cxn>
                  <a:cxn ang="0">
                    <a:pos x="61" y="61"/>
                  </a:cxn>
                  <a:cxn ang="0">
                    <a:pos x="60" y="63"/>
                  </a:cxn>
                  <a:cxn ang="0">
                    <a:pos x="45" y="58"/>
                  </a:cxn>
                  <a:cxn ang="0">
                    <a:pos x="45" y="58"/>
                  </a:cxn>
                  <a:cxn ang="0">
                    <a:pos x="2" y="42"/>
                  </a:cxn>
                  <a:cxn ang="0">
                    <a:pos x="40" y="64"/>
                  </a:cxn>
                  <a:cxn ang="0">
                    <a:pos x="51" y="70"/>
                  </a:cxn>
                  <a:cxn ang="0">
                    <a:pos x="54" y="72"/>
                  </a:cxn>
                  <a:cxn ang="0">
                    <a:pos x="54" y="72"/>
                  </a:cxn>
                  <a:cxn ang="0">
                    <a:pos x="55" y="74"/>
                  </a:cxn>
                  <a:cxn ang="0">
                    <a:pos x="42" y="87"/>
                  </a:cxn>
                  <a:cxn ang="0">
                    <a:pos x="42" y="87"/>
                  </a:cxn>
                  <a:cxn ang="0">
                    <a:pos x="31" y="95"/>
                  </a:cxn>
                  <a:cxn ang="0">
                    <a:pos x="33" y="95"/>
                  </a:cxn>
                  <a:cxn ang="0">
                    <a:pos x="51" y="90"/>
                  </a:cxn>
                  <a:cxn ang="0">
                    <a:pos x="58" y="86"/>
                  </a:cxn>
                  <a:cxn ang="0">
                    <a:pos x="61" y="85"/>
                  </a:cxn>
                  <a:cxn ang="0">
                    <a:pos x="61" y="85"/>
                  </a:cxn>
                  <a:cxn ang="0">
                    <a:pos x="63" y="85"/>
                  </a:cxn>
                  <a:cxn ang="0">
                    <a:pos x="63" y="86"/>
                  </a:cxn>
                  <a:cxn ang="0">
                    <a:pos x="83" y="74"/>
                  </a:cxn>
                  <a:cxn ang="0">
                    <a:pos x="82" y="73"/>
                  </a:cxn>
                  <a:cxn ang="0">
                    <a:pos x="95" y="60"/>
                  </a:cxn>
                  <a:cxn ang="0">
                    <a:pos x="95" y="60"/>
                  </a:cxn>
                  <a:cxn ang="0">
                    <a:pos x="99" y="58"/>
                  </a:cxn>
                  <a:cxn ang="0">
                    <a:pos x="110" y="45"/>
                  </a:cxn>
                  <a:cxn ang="0">
                    <a:pos x="123" y="33"/>
                  </a:cxn>
                  <a:cxn ang="0">
                    <a:pos x="89" y="55"/>
                  </a:cxn>
                  <a:cxn ang="0">
                    <a:pos x="80" y="61"/>
                  </a:cxn>
                </a:cxnLst>
                <a:rect l="0" t="0" r="r" b="b"/>
                <a:pathLst>
                  <a:path w="123" h="95">
                    <a:moveTo>
                      <a:pt x="80" y="61"/>
                    </a:moveTo>
                    <a:cubicBezTo>
                      <a:pt x="78" y="61"/>
                      <a:pt x="77" y="62"/>
                      <a:pt x="76" y="62"/>
                    </a:cubicBezTo>
                    <a:cubicBezTo>
                      <a:pt x="75" y="62"/>
                      <a:pt x="75" y="62"/>
                      <a:pt x="74" y="62"/>
                    </a:cubicBezTo>
                    <a:cubicBezTo>
                      <a:pt x="72" y="61"/>
                      <a:pt x="71" y="53"/>
                      <a:pt x="70" y="44"/>
                    </a:cubicBezTo>
                    <a:cubicBezTo>
                      <a:pt x="70" y="44"/>
                      <a:pt x="70" y="44"/>
                      <a:pt x="70" y="44"/>
                    </a:cubicBezTo>
                    <a:cubicBezTo>
                      <a:pt x="68" y="26"/>
                      <a:pt x="68" y="0"/>
                      <a:pt x="63" y="1"/>
                    </a:cubicBezTo>
                    <a:cubicBezTo>
                      <a:pt x="58" y="1"/>
                      <a:pt x="61" y="26"/>
                      <a:pt x="62" y="44"/>
                    </a:cubicBezTo>
                    <a:cubicBezTo>
                      <a:pt x="62" y="49"/>
                      <a:pt x="62" y="53"/>
                      <a:pt x="62" y="57"/>
                    </a:cubicBezTo>
                    <a:cubicBezTo>
                      <a:pt x="62" y="58"/>
                      <a:pt x="62" y="60"/>
                      <a:pt x="61" y="61"/>
                    </a:cubicBezTo>
                    <a:cubicBezTo>
                      <a:pt x="61" y="62"/>
                      <a:pt x="61" y="62"/>
                      <a:pt x="60" y="63"/>
                    </a:cubicBezTo>
                    <a:cubicBezTo>
                      <a:pt x="58" y="64"/>
                      <a:pt x="52" y="62"/>
                      <a:pt x="45" y="58"/>
                    </a:cubicBezTo>
                    <a:cubicBezTo>
                      <a:pt x="45" y="58"/>
                      <a:pt x="45" y="58"/>
                      <a:pt x="45" y="58"/>
                    </a:cubicBezTo>
                    <a:cubicBezTo>
                      <a:pt x="29" y="51"/>
                      <a:pt x="4" y="37"/>
                      <a:pt x="2" y="42"/>
                    </a:cubicBezTo>
                    <a:cubicBezTo>
                      <a:pt x="0" y="47"/>
                      <a:pt x="24" y="56"/>
                      <a:pt x="40" y="64"/>
                    </a:cubicBezTo>
                    <a:cubicBezTo>
                      <a:pt x="44" y="66"/>
                      <a:pt x="48" y="68"/>
                      <a:pt x="51" y="70"/>
                    </a:cubicBezTo>
                    <a:cubicBezTo>
                      <a:pt x="52" y="71"/>
                      <a:pt x="53" y="72"/>
                      <a:pt x="54" y="72"/>
                    </a:cubicBezTo>
                    <a:cubicBezTo>
                      <a:pt x="54" y="72"/>
                      <a:pt x="54" y="72"/>
                      <a:pt x="54" y="72"/>
                    </a:cubicBezTo>
                    <a:cubicBezTo>
                      <a:pt x="54" y="73"/>
                      <a:pt x="55" y="73"/>
                      <a:pt x="55" y="74"/>
                    </a:cubicBezTo>
                    <a:cubicBezTo>
                      <a:pt x="55" y="77"/>
                      <a:pt x="49" y="81"/>
                      <a:pt x="42" y="87"/>
                    </a:cubicBezTo>
                    <a:cubicBezTo>
                      <a:pt x="42" y="87"/>
                      <a:pt x="42" y="87"/>
                      <a:pt x="42" y="87"/>
                    </a:cubicBezTo>
                    <a:cubicBezTo>
                      <a:pt x="39" y="89"/>
                      <a:pt x="35" y="92"/>
                      <a:pt x="31" y="95"/>
                    </a:cubicBezTo>
                    <a:cubicBezTo>
                      <a:pt x="31" y="95"/>
                      <a:pt x="32" y="95"/>
                      <a:pt x="33" y="95"/>
                    </a:cubicBezTo>
                    <a:cubicBezTo>
                      <a:pt x="40" y="93"/>
                      <a:pt x="46" y="92"/>
                      <a:pt x="51" y="90"/>
                    </a:cubicBezTo>
                    <a:cubicBezTo>
                      <a:pt x="54" y="89"/>
                      <a:pt x="56" y="87"/>
                      <a:pt x="58" y="86"/>
                    </a:cubicBezTo>
                    <a:cubicBezTo>
                      <a:pt x="59" y="86"/>
                      <a:pt x="60" y="85"/>
                      <a:pt x="61" y="85"/>
                    </a:cubicBezTo>
                    <a:cubicBezTo>
                      <a:pt x="61" y="85"/>
                      <a:pt x="61" y="85"/>
                      <a:pt x="61" y="85"/>
                    </a:cubicBezTo>
                    <a:cubicBezTo>
                      <a:pt x="62" y="85"/>
                      <a:pt x="63" y="85"/>
                      <a:pt x="63" y="85"/>
                    </a:cubicBezTo>
                    <a:cubicBezTo>
                      <a:pt x="63" y="85"/>
                      <a:pt x="63" y="86"/>
                      <a:pt x="63" y="86"/>
                    </a:cubicBezTo>
                    <a:cubicBezTo>
                      <a:pt x="72" y="82"/>
                      <a:pt x="78" y="78"/>
                      <a:pt x="83" y="74"/>
                    </a:cubicBezTo>
                    <a:cubicBezTo>
                      <a:pt x="83" y="74"/>
                      <a:pt x="82" y="73"/>
                      <a:pt x="82" y="73"/>
                    </a:cubicBezTo>
                    <a:cubicBezTo>
                      <a:pt x="82" y="71"/>
                      <a:pt x="88" y="66"/>
                      <a:pt x="95" y="60"/>
                    </a:cubicBezTo>
                    <a:cubicBezTo>
                      <a:pt x="95" y="60"/>
                      <a:pt x="95" y="60"/>
                      <a:pt x="95" y="60"/>
                    </a:cubicBezTo>
                    <a:cubicBezTo>
                      <a:pt x="96" y="59"/>
                      <a:pt x="97" y="59"/>
                      <a:pt x="99" y="58"/>
                    </a:cubicBezTo>
                    <a:cubicBezTo>
                      <a:pt x="102" y="53"/>
                      <a:pt x="106" y="49"/>
                      <a:pt x="110" y="45"/>
                    </a:cubicBezTo>
                    <a:cubicBezTo>
                      <a:pt x="113" y="42"/>
                      <a:pt x="118" y="38"/>
                      <a:pt x="123" y="33"/>
                    </a:cubicBezTo>
                    <a:cubicBezTo>
                      <a:pt x="114" y="37"/>
                      <a:pt x="100" y="48"/>
                      <a:pt x="89" y="55"/>
                    </a:cubicBezTo>
                    <a:cubicBezTo>
                      <a:pt x="85" y="58"/>
                      <a:pt x="82" y="59"/>
                      <a:pt x="80" y="6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0" name="Group 289"/>
            <p:cNvGrpSpPr/>
            <p:nvPr/>
          </p:nvGrpSpPr>
          <p:grpSpPr>
            <a:xfrm rot="1639090">
              <a:off x="7207991" y="711628"/>
              <a:ext cx="129953" cy="86636"/>
              <a:chOff x="3916363" y="1970088"/>
              <a:chExt cx="180975" cy="120650"/>
            </a:xfrm>
          </p:grpSpPr>
          <p:sp>
            <p:nvSpPr>
              <p:cNvPr id="373" name="Freeform 372"/>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4" name="Freeform 373"/>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5" name="Freeform 374"/>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6" name="Freeform 375"/>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1" name="Group 288"/>
            <p:cNvGrpSpPr/>
            <p:nvPr/>
          </p:nvGrpSpPr>
          <p:grpSpPr>
            <a:xfrm rot="1639090">
              <a:off x="6580582" y="684579"/>
              <a:ext cx="524374" cy="395561"/>
              <a:chOff x="3190875" y="2187575"/>
              <a:chExt cx="730250" cy="550863"/>
            </a:xfrm>
            <a:solidFill>
              <a:schemeClr val="accent1">
                <a:alpha val="20000"/>
              </a:schemeClr>
            </a:solidFill>
          </p:grpSpPr>
          <p:sp>
            <p:nvSpPr>
              <p:cNvPr id="329" name="Freeform 134"/>
              <p:cNvSpPr>
                <a:spLocks/>
              </p:cNvSpPr>
              <p:nvPr/>
            </p:nvSpPr>
            <p:spPr bwMode="auto">
              <a:xfrm>
                <a:off x="3521075" y="2343150"/>
                <a:ext cx="52388" cy="44450"/>
              </a:xfrm>
              <a:custGeom>
                <a:avLst/>
                <a:gdLst/>
                <a:ahLst/>
                <a:cxnLst>
                  <a:cxn ang="0">
                    <a:pos x="7" y="2"/>
                  </a:cxn>
                  <a:cxn ang="0">
                    <a:pos x="0" y="0"/>
                  </a:cxn>
                  <a:cxn ang="0">
                    <a:pos x="14" y="12"/>
                  </a:cxn>
                  <a:cxn ang="0">
                    <a:pos x="7" y="2"/>
                  </a:cxn>
                </a:cxnLst>
                <a:rect l="0" t="0" r="r" b="b"/>
                <a:pathLst>
                  <a:path w="14" h="12">
                    <a:moveTo>
                      <a:pt x="7" y="2"/>
                    </a:moveTo>
                    <a:cubicBezTo>
                      <a:pt x="5" y="1"/>
                      <a:pt x="2" y="0"/>
                      <a:pt x="0" y="0"/>
                    </a:cubicBezTo>
                    <a:cubicBezTo>
                      <a:pt x="4" y="4"/>
                      <a:pt x="9" y="8"/>
                      <a:pt x="14" y="12"/>
                    </a:cubicBezTo>
                    <a:cubicBezTo>
                      <a:pt x="12" y="9"/>
                      <a:pt x="9" y="5"/>
                      <a:pt x="7"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0" name="Freeform 135"/>
              <p:cNvSpPr>
                <a:spLocks/>
              </p:cNvSpPr>
              <p:nvPr/>
            </p:nvSpPr>
            <p:spPr bwMode="auto">
              <a:xfrm>
                <a:off x="3413125" y="2327275"/>
                <a:ext cx="142875" cy="79375"/>
              </a:xfrm>
              <a:custGeom>
                <a:avLst/>
                <a:gdLst/>
                <a:ahLst/>
                <a:cxnLst>
                  <a:cxn ang="0">
                    <a:pos x="38" y="21"/>
                  </a:cxn>
                  <a:cxn ang="0">
                    <a:pos x="34" y="18"/>
                  </a:cxn>
                  <a:cxn ang="0">
                    <a:pos x="13" y="0"/>
                  </a:cxn>
                  <a:cxn ang="0">
                    <a:pos x="9" y="0"/>
                  </a:cxn>
                  <a:cxn ang="0">
                    <a:pos x="0" y="4"/>
                  </a:cxn>
                  <a:cxn ang="0">
                    <a:pos x="38" y="21"/>
                  </a:cxn>
                </a:cxnLst>
                <a:rect l="0" t="0" r="r" b="b"/>
                <a:pathLst>
                  <a:path w="38" h="21">
                    <a:moveTo>
                      <a:pt x="38" y="21"/>
                    </a:moveTo>
                    <a:cubicBezTo>
                      <a:pt x="36" y="20"/>
                      <a:pt x="35" y="19"/>
                      <a:pt x="34" y="18"/>
                    </a:cubicBezTo>
                    <a:cubicBezTo>
                      <a:pt x="27" y="12"/>
                      <a:pt x="19" y="6"/>
                      <a:pt x="13" y="0"/>
                    </a:cubicBezTo>
                    <a:cubicBezTo>
                      <a:pt x="12" y="0"/>
                      <a:pt x="10" y="0"/>
                      <a:pt x="9" y="0"/>
                    </a:cubicBezTo>
                    <a:cubicBezTo>
                      <a:pt x="5" y="0"/>
                      <a:pt x="2" y="2"/>
                      <a:pt x="0" y="4"/>
                    </a:cubicBezTo>
                    <a:cubicBezTo>
                      <a:pt x="9" y="6"/>
                      <a:pt x="25" y="16"/>
                      <a:pt x="38" y="2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1" name="Freeform 136"/>
              <p:cNvSpPr>
                <a:spLocks/>
              </p:cNvSpPr>
              <p:nvPr/>
            </p:nvSpPr>
            <p:spPr bwMode="auto">
              <a:xfrm>
                <a:off x="3556000" y="2535238"/>
                <a:ext cx="11113" cy="6350"/>
              </a:xfrm>
              <a:custGeom>
                <a:avLst/>
                <a:gdLst/>
                <a:ahLst/>
                <a:cxnLst>
                  <a:cxn ang="0">
                    <a:pos x="3" y="0"/>
                  </a:cxn>
                  <a:cxn ang="0">
                    <a:pos x="0" y="2"/>
                  </a:cxn>
                  <a:cxn ang="0">
                    <a:pos x="3" y="0"/>
                  </a:cxn>
                </a:cxnLst>
                <a:rect l="0" t="0" r="r" b="b"/>
                <a:pathLst>
                  <a:path w="3" h="2">
                    <a:moveTo>
                      <a:pt x="3" y="0"/>
                    </a:moveTo>
                    <a:cubicBezTo>
                      <a:pt x="2" y="0"/>
                      <a:pt x="1" y="1"/>
                      <a:pt x="0" y="2"/>
                    </a:cubicBezTo>
                    <a:cubicBezTo>
                      <a:pt x="1" y="1"/>
                      <a:pt x="2" y="0"/>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2" name="Freeform 137"/>
              <p:cNvSpPr>
                <a:spLocks/>
              </p:cNvSpPr>
              <p:nvPr/>
            </p:nvSpPr>
            <p:spPr bwMode="auto">
              <a:xfrm>
                <a:off x="3416300" y="2516188"/>
                <a:ext cx="128588" cy="49213"/>
              </a:xfrm>
              <a:custGeom>
                <a:avLst/>
                <a:gdLst/>
                <a:ahLst/>
                <a:cxnLst>
                  <a:cxn ang="0">
                    <a:pos x="0" y="12"/>
                  </a:cxn>
                  <a:cxn ang="0">
                    <a:pos x="3" y="12"/>
                  </a:cxn>
                  <a:cxn ang="0">
                    <a:pos x="18" y="11"/>
                  </a:cxn>
                  <a:cxn ang="0">
                    <a:pos x="34" y="0"/>
                  </a:cxn>
                  <a:cxn ang="0">
                    <a:pos x="0" y="12"/>
                  </a:cxn>
                </a:cxnLst>
                <a:rect l="0" t="0" r="r" b="b"/>
                <a:pathLst>
                  <a:path w="34" h="13">
                    <a:moveTo>
                      <a:pt x="0" y="12"/>
                    </a:moveTo>
                    <a:cubicBezTo>
                      <a:pt x="1" y="12"/>
                      <a:pt x="2" y="12"/>
                      <a:pt x="3" y="12"/>
                    </a:cubicBezTo>
                    <a:cubicBezTo>
                      <a:pt x="9" y="13"/>
                      <a:pt x="16" y="11"/>
                      <a:pt x="18" y="11"/>
                    </a:cubicBezTo>
                    <a:cubicBezTo>
                      <a:pt x="23" y="7"/>
                      <a:pt x="29" y="3"/>
                      <a:pt x="34" y="0"/>
                    </a:cubicBezTo>
                    <a:cubicBezTo>
                      <a:pt x="22" y="4"/>
                      <a:pt x="8" y="9"/>
                      <a:pt x="0" y="1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3" name="Freeform 138"/>
              <p:cNvSpPr>
                <a:spLocks/>
              </p:cNvSpPr>
              <p:nvPr/>
            </p:nvSpPr>
            <p:spPr bwMode="auto">
              <a:xfrm>
                <a:off x="3578225" y="2338388"/>
                <a:ext cx="19050" cy="34925"/>
              </a:xfrm>
              <a:custGeom>
                <a:avLst/>
                <a:gdLst/>
                <a:ahLst/>
                <a:cxnLst>
                  <a:cxn ang="0">
                    <a:pos x="2" y="1"/>
                  </a:cxn>
                  <a:cxn ang="0">
                    <a:pos x="0" y="2"/>
                  </a:cxn>
                  <a:cxn ang="0">
                    <a:pos x="5" y="9"/>
                  </a:cxn>
                  <a:cxn ang="0">
                    <a:pos x="2" y="1"/>
                  </a:cxn>
                </a:cxnLst>
                <a:rect l="0" t="0" r="r" b="b"/>
                <a:pathLst>
                  <a:path w="5" h="9">
                    <a:moveTo>
                      <a:pt x="2" y="1"/>
                    </a:moveTo>
                    <a:cubicBezTo>
                      <a:pt x="0" y="0"/>
                      <a:pt x="0" y="1"/>
                      <a:pt x="0" y="2"/>
                    </a:cubicBezTo>
                    <a:cubicBezTo>
                      <a:pt x="2" y="4"/>
                      <a:pt x="3" y="7"/>
                      <a:pt x="5" y="9"/>
                    </a:cubicBezTo>
                    <a:cubicBezTo>
                      <a:pt x="4" y="6"/>
                      <a:pt x="3" y="4"/>
                      <a:pt x="2" y="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4" name="Freeform 139"/>
              <p:cNvSpPr>
                <a:spLocks/>
              </p:cNvSpPr>
              <p:nvPr/>
            </p:nvSpPr>
            <p:spPr bwMode="auto">
              <a:xfrm>
                <a:off x="3190875" y="2365375"/>
                <a:ext cx="346075" cy="200025"/>
              </a:xfrm>
              <a:custGeom>
                <a:avLst/>
                <a:gdLst/>
                <a:ahLst/>
                <a:cxnLst>
                  <a:cxn ang="0">
                    <a:pos x="8" y="33"/>
                  </a:cxn>
                  <a:cxn ang="0">
                    <a:pos x="20" y="44"/>
                  </a:cxn>
                  <a:cxn ang="0">
                    <a:pos x="41" y="49"/>
                  </a:cxn>
                  <a:cxn ang="0">
                    <a:pos x="50" y="46"/>
                  </a:cxn>
                  <a:cxn ang="0">
                    <a:pos x="53" y="48"/>
                  </a:cxn>
                  <a:cxn ang="0">
                    <a:pos x="91" y="32"/>
                  </a:cxn>
                  <a:cxn ang="0">
                    <a:pos x="48" y="33"/>
                  </a:cxn>
                  <a:cxn ang="0">
                    <a:pos x="48" y="33"/>
                  </a:cxn>
                  <a:cxn ang="0">
                    <a:pos x="48" y="33"/>
                  </a:cxn>
                  <a:cxn ang="0">
                    <a:pos x="48" y="32"/>
                  </a:cxn>
                  <a:cxn ang="0">
                    <a:pos x="33" y="33"/>
                  </a:cxn>
                  <a:cxn ang="0">
                    <a:pos x="2" y="26"/>
                  </a:cxn>
                  <a:cxn ang="0">
                    <a:pos x="37" y="31"/>
                  </a:cxn>
                  <a:cxn ang="0">
                    <a:pos x="68" y="25"/>
                  </a:cxn>
                  <a:cxn ang="0">
                    <a:pos x="82" y="23"/>
                  </a:cxn>
                  <a:cxn ang="0">
                    <a:pos x="48" y="14"/>
                  </a:cxn>
                  <a:cxn ang="0">
                    <a:pos x="92" y="17"/>
                  </a:cxn>
                  <a:cxn ang="0">
                    <a:pos x="57" y="0"/>
                  </a:cxn>
                  <a:cxn ang="0">
                    <a:pos x="57" y="0"/>
                  </a:cxn>
                  <a:cxn ang="0">
                    <a:pos x="51" y="5"/>
                  </a:cxn>
                  <a:cxn ang="0">
                    <a:pos x="32" y="7"/>
                  </a:cxn>
                  <a:cxn ang="0">
                    <a:pos x="16" y="16"/>
                  </a:cxn>
                  <a:cxn ang="0">
                    <a:pos x="4" y="23"/>
                  </a:cxn>
                  <a:cxn ang="0">
                    <a:pos x="0" y="24"/>
                  </a:cxn>
                  <a:cxn ang="0">
                    <a:pos x="3" y="31"/>
                  </a:cxn>
                  <a:cxn ang="0">
                    <a:pos x="8" y="33"/>
                  </a:cxn>
                </a:cxnLst>
                <a:rect l="0" t="0" r="r" b="b"/>
                <a:pathLst>
                  <a:path w="92" h="53">
                    <a:moveTo>
                      <a:pt x="8" y="33"/>
                    </a:moveTo>
                    <a:cubicBezTo>
                      <a:pt x="14" y="34"/>
                      <a:pt x="18" y="42"/>
                      <a:pt x="20" y="44"/>
                    </a:cubicBezTo>
                    <a:cubicBezTo>
                      <a:pt x="27" y="53"/>
                      <a:pt x="41" y="49"/>
                      <a:pt x="41" y="49"/>
                    </a:cubicBezTo>
                    <a:cubicBezTo>
                      <a:pt x="50" y="46"/>
                      <a:pt x="50" y="46"/>
                      <a:pt x="50" y="46"/>
                    </a:cubicBezTo>
                    <a:cubicBezTo>
                      <a:pt x="50" y="46"/>
                      <a:pt x="51" y="47"/>
                      <a:pt x="53" y="48"/>
                    </a:cubicBezTo>
                    <a:cubicBezTo>
                      <a:pt x="58" y="44"/>
                      <a:pt x="77" y="38"/>
                      <a:pt x="91" y="32"/>
                    </a:cubicBezTo>
                    <a:cubicBezTo>
                      <a:pt x="73" y="34"/>
                      <a:pt x="48" y="37"/>
                      <a:pt x="48" y="33"/>
                    </a:cubicBezTo>
                    <a:cubicBezTo>
                      <a:pt x="48" y="33"/>
                      <a:pt x="48" y="33"/>
                      <a:pt x="48" y="33"/>
                    </a:cubicBezTo>
                    <a:cubicBezTo>
                      <a:pt x="48" y="33"/>
                      <a:pt x="48" y="33"/>
                      <a:pt x="48" y="33"/>
                    </a:cubicBezTo>
                    <a:cubicBezTo>
                      <a:pt x="48" y="32"/>
                      <a:pt x="48" y="32"/>
                      <a:pt x="48" y="32"/>
                    </a:cubicBezTo>
                    <a:cubicBezTo>
                      <a:pt x="42" y="33"/>
                      <a:pt x="36" y="34"/>
                      <a:pt x="33" y="33"/>
                    </a:cubicBezTo>
                    <a:cubicBezTo>
                      <a:pt x="25" y="31"/>
                      <a:pt x="2" y="26"/>
                      <a:pt x="2" y="26"/>
                    </a:cubicBezTo>
                    <a:cubicBezTo>
                      <a:pt x="2" y="26"/>
                      <a:pt x="34" y="32"/>
                      <a:pt x="37" y="31"/>
                    </a:cubicBezTo>
                    <a:cubicBezTo>
                      <a:pt x="41" y="31"/>
                      <a:pt x="65" y="25"/>
                      <a:pt x="68" y="25"/>
                    </a:cubicBezTo>
                    <a:cubicBezTo>
                      <a:pt x="70" y="25"/>
                      <a:pt x="76" y="24"/>
                      <a:pt x="82" y="23"/>
                    </a:cubicBezTo>
                    <a:cubicBezTo>
                      <a:pt x="66" y="20"/>
                      <a:pt x="48" y="18"/>
                      <a:pt x="48" y="14"/>
                    </a:cubicBezTo>
                    <a:cubicBezTo>
                      <a:pt x="49" y="9"/>
                      <a:pt x="74" y="14"/>
                      <a:pt x="92" y="17"/>
                    </a:cubicBezTo>
                    <a:cubicBezTo>
                      <a:pt x="80" y="11"/>
                      <a:pt x="64" y="5"/>
                      <a:pt x="57" y="0"/>
                    </a:cubicBezTo>
                    <a:cubicBezTo>
                      <a:pt x="57" y="0"/>
                      <a:pt x="57" y="0"/>
                      <a:pt x="57" y="0"/>
                    </a:cubicBezTo>
                    <a:cubicBezTo>
                      <a:pt x="57" y="4"/>
                      <a:pt x="57" y="4"/>
                      <a:pt x="51" y="5"/>
                    </a:cubicBezTo>
                    <a:cubicBezTo>
                      <a:pt x="44" y="6"/>
                      <a:pt x="38" y="5"/>
                      <a:pt x="32" y="7"/>
                    </a:cubicBezTo>
                    <a:cubicBezTo>
                      <a:pt x="26" y="8"/>
                      <a:pt x="21" y="15"/>
                      <a:pt x="16" y="16"/>
                    </a:cubicBezTo>
                    <a:cubicBezTo>
                      <a:pt x="11" y="17"/>
                      <a:pt x="10" y="22"/>
                      <a:pt x="4" y="23"/>
                    </a:cubicBezTo>
                    <a:cubicBezTo>
                      <a:pt x="3" y="24"/>
                      <a:pt x="2" y="24"/>
                      <a:pt x="0" y="24"/>
                    </a:cubicBezTo>
                    <a:cubicBezTo>
                      <a:pt x="1" y="26"/>
                      <a:pt x="2" y="29"/>
                      <a:pt x="3" y="31"/>
                    </a:cubicBezTo>
                    <a:cubicBezTo>
                      <a:pt x="5" y="32"/>
                      <a:pt x="6" y="32"/>
                      <a:pt x="8" y="3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5" name="Freeform 140"/>
              <p:cNvSpPr>
                <a:spLocks/>
              </p:cNvSpPr>
              <p:nvPr/>
            </p:nvSpPr>
            <p:spPr bwMode="auto">
              <a:xfrm>
                <a:off x="3435350" y="2466975"/>
                <a:ext cx="14288" cy="1588"/>
              </a:xfrm>
              <a:custGeom>
                <a:avLst/>
                <a:gdLst/>
                <a:ahLst/>
                <a:cxnLst>
                  <a:cxn ang="0">
                    <a:pos x="0" y="0"/>
                  </a:cxn>
                  <a:cxn ang="0">
                    <a:pos x="4" y="0"/>
                  </a:cxn>
                  <a:cxn ang="0">
                    <a:pos x="1" y="0"/>
                  </a:cxn>
                  <a:cxn ang="0">
                    <a:pos x="0" y="0"/>
                  </a:cxn>
                </a:cxnLst>
                <a:rect l="0" t="0" r="r" b="b"/>
                <a:pathLst>
                  <a:path w="4">
                    <a:moveTo>
                      <a:pt x="0" y="0"/>
                    </a:moveTo>
                    <a:cubicBezTo>
                      <a:pt x="1" y="0"/>
                      <a:pt x="3" y="0"/>
                      <a:pt x="4" y="0"/>
                    </a:cubicBezTo>
                    <a:cubicBezTo>
                      <a:pt x="3" y="0"/>
                      <a:pt x="2" y="0"/>
                      <a:pt x="1" y="0"/>
                    </a:cubicBezTo>
                    <a:cubicBezTo>
                      <a:pt x="1" y="0"/>
                      <a:pt x="1" y="0"/>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6" name="Freeform 141"/>
              <p:cNvSpPr>
                <a:spLocks/>
              </p:cNvSpPr>
              <p:nvPr/>
            </p:nvSpPr>
            <p:spPr bwMode="auto">
              <a:xfrm>
                <a:off x="3460750" y="2455863"/>
                <a:ext cx="71438" cy="7938"/>
              </a:xfrm>
              <a:custGeom>
                <a:avLst/>
                <a:gdLst/>
                <a:ahLst/>
                <a:cxnLst>
                  <a:cxn ang="0">
                    <a:pos x="0" y="2"/>
                  </a:cxn>
                  <a:cxn ang="0">
                    <a:pos x="19" y="1"/>
                  </a:cxn>
                  <a:cxn ang="0">
                    <a:pos x="14" y="0"/>
                  </a:cxn>
                  <a:cxn ang="0">
                    <a:pos x="0" y="2"/>
                  </a:cxn>
                </a:cxnLst>
                <a:rect l="0" t="0" r="r" b="b"/>
                <a:pathLst>
                  <a:path w="19" h="2">
                    <a:moveTo>
                      <a:pt x="0" y="2"/>
                    </a:moveTo>
                    <a:cubicBezTo>
                      <a:pt x="6" y="2"/>
                      <a:pt x="13" y="1"/>
                      <a:pt x="19" y="1"/>
                    </a:cubicBezTo>
                    <a:cubicBezTo>
                      <a:pt x="17" y="0"/>
                      <a:pt x="16" y="0"/>
                      <a:pt x="14" y="0"/>
                    </a:cubicBezTo>
                    <a:cubicBezTo>
                      <a:pt x="9" y="1"/>
                      <a:pt x="4" y="2"/>
                      <a:pt x="0"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7" name="Freeform 142"/>
              <p:cNvSpPr>
                <a:spLocks/>
              </p:cNvSpPr>
              <p:nvPr/>
            </p:nvSpPr>
            <p:spPr bwMode="auto">
              <a:xfrm>
                <a:off x="3197225" y="2451100"/>
                <a:ext cx="317500" cy="42863"/>
              </a:xfrm>
              <a:custGeom>
                <a:avLst/>
                <a:gdLst/>
                <a:ahLst/>
                <a:cxnLst>
                  <a:cxn ang="0">
                    <a:pos x="63" y="4"/>
                  </a:cxn>
                  <a:cxn ang="0">
                    <a:pos x="64" y="4"/>
                  </a:cxn>
                  <a:cxn ang="0">
                    <a:pos x="67" y="4"/>
                  </a:cxn>
                  <a:cxn ang="0">
                    <a:pos x="70" y="3"/>
                  </a:cxn>
                  <a:cxn ang="0">
                    <a:pos x="84" y="1"/>
                  </a:cxn>
                  <a:cxn ang="0">
                    <a:pos x="80" y="0"/>
                  </a:cxn>
                  <a:cxn ang="0">
                    <a:pos x="66" y="2"/>
                  </a:cxn>
                  <a:cxn ang="0">
                    <a:pos x="35" y="8"/>
                  </a:cxn>
                  <a:cxn ang="0">
                    <a:pos x="0" y="3"/>
                  </a:cxn>
                  <a:cxn ang="0">
                    <a:pos x="31" y="10"/>
                  </a:cxn>
                  <a:cxn ang="0">
                    <a:pos x="46" y="9"/>
                  </a:cxn>
                  <a:cxn ang="0">
                    <a:pos x="63" y="4"/>
                  </a:cxn>
                </a:cxnLst>
                <a:rect l="0" t="0" r="r" b="b"/>
                <a:pathLst>
                  <a:path w="84" h="11">
                    <a:moveTo>
                      <a:pt x="63" y="4"/>
                    </a:moveTo>
                    <a:cubicBezTo>
                      <a:pt x="64" y="4"/>
                      <a:pt x="64" y="4"/>
                      <a:pt x="64" y="4"/>
                    </a:cubicBezTo>
                    <a:cubicBezTo>
                      <a:pt x="65" y="4"/>
                      <a:pt x="66" y="4"/>
                      <a:pt x="67" y="4"/>
                    </a:cubicBezTo>
                    <a:cubicBezTo>
                      <a:pt x="68" y="4"/>
                      <a:pt x="69" y="3"/>
                      <a:pt x="70" y="3"/>
                    </a:cubicBezTo>
                    <a:cubicBezTo>
                      <a:pt x="74" y="3"/>
                      <a:pt x="79" y="2"/>
                      <a:pt x="84" y="1"/>
                    </a:cubicBezTo>
                    <a:cubicBezTo>
                      <a:pt x="83" y="0"/>
                      <a:pt x="82" y="0"/>
                      <a:pt x="80" y="0"/>
                    </a:cubicBezTo>
                    <a:cubicBezTo>
                      <a:pt x="74" y="1"/>
                      <a:pt x="68" y="2"/>
                      <a:pt x="66" y="2"/>
                    </a:cubicBezTo>
                    <a:cubicBezTo>
                      <a:pt x="63" y="2"/>
                      <a:pt x="39" y="8"/>
                      <a:pt x="35" y="8"/>
                    </a:cubicBezTo>
                    <a:cubicBezTo>
                      <a:pt x="32" y="9"/>
                      <a:pt x="0" y="3"/>
                      <a:pt x="0" y="3"/>
                    </a:cubicBezTo>
                    <a:cubicBezTo>
                      <a:pt x="0" y="3"/>
                      <a:pt x="23" y="8"/>
                      <a:pt x="31" y="10"/>
                    </a:cubicBezTo>
                    <a:cubicBezTo>
                      <a:pt x="34" y="11"/>
                      <a:pt x="40" y="10"/>
                      <a:pt x="46" y="9"/>
                    </a:cubicBezTo>
                    <a:cubicBezTo>
                      <a:pt x="47" y="6"/>
                      <a:pt x="54" y="5"/>
                      <a:pt x="63"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8" name="Freeform 337"/>
              <p:cNvSpPr>
                <a:spLocks/>
              </p:cNvSpPr>
              <p:nvPr/>
            </p:nvSpPr>
            <p:spPr bwMode="auto">
              <a:xfrm>
                <a:off x="3709988" y="2470150"/>
                <a:ext cx="206375" cy="60325"/>
              </a:xfrm>
              <a:custGeom>
                <a:avLst/>
                <a:gdLst/>
                <a:ahLst/>
                <a:cxnLst>
                  <a:cxn ang="0">
                    <a:pos x="11" y="8"/>
                  </a:cxn>
                  <a:cxn ang="0">
                    <a:pos x="54" y="11"/>
                  </a:cxn>
                  <a:cxn ang="0">
                    <a:pos x="12" y="0"/>
                  </a:cxn>
                  <a:cxn ang="0">
                    <a:pos x="0" y="2"/>
                  </a:cxn>
                  <a:cxn ang="0">
                    <a:pos x="11" y="8"/>
                  </a:cxn>
                </a:cxnLst>
                <a:rect l="0" t="0" r="r" b="b"/>
                <a:pathLst>
                  <a:path w="55" h="16">
                    <a:moveTo>
                      <a:pt x="11" y="8"/>
                    </a:moveTo>
                    <a:cubicBezTo>
                      <a:pt x="29" y="11"/>
                      <a:pt x="53" y="16"/>
                      <a:pt x="54" y="11"/>
                    </a:cubicBezTo>
                    <a:cubicBezTo>
                      <a:pt x="55" y="6"/>
                      <a:pt x="30" y="4"/>
                      <a:pt x="12" y="0"/>
                    </a:cubicBezTo>
                    <a:cubicBezTo>
                      <a:pt x="7" y="1"/>
                      <a:pt x="3" y="1"/>
                      <a:pt x="0" y="2"/>
                    </a:cubicBezTo>
                    <a:cubicBezTo>
                      <a:pt x="3" y="4"/>
                      <a:pt x="7" y="6"/>
                      <a:pt x="11"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9" name="Freeform 338"/>
              <p:cNvSpPr>
                <a:spLocks/>
              </p:cNvSpPr>
              <p:nvPr/>
            </p:nvSpPr>
            <p:spPr bwMode="auto">
              <a:xfrm>
                <a:off x="3449638" y="2511425"/>
                <a:ext cx="150813" cy="174625"/>
              </a:xfrm>
              <a:custGeom>
                <a:avLst/>
                <a:gdLst/>
                <a:ahLst/>
                <a:cxnLst>
                  <a:cxn ang="0">
                    <a:pos x="31" y="6"/>
                  </a:cxn>
                  <a:cxn ang="0">
                    <a:pos x="4" y="43"/>
                  </a:cxn>
                  <a:cxn ang="0">
                    <a:pos x="36" y="12"/>
                  </a:cxn>
                  <a:cxn ang="0">
                    <a:pos x="40" y="0"/>
                  </a:cxn>
                  <a:cxn ang="0">
                    <a:pos x="31" y="6"/>
                  </a:cxn>
                </a:cxnLst>
                <a:rect l="0" t="0" r="r" b="b"/>
                <a:pathLst>
                  <a:path w="40" h="46">
                    <a:moveTo>
                      <a:pt x="31" y="6"/>
                    </a:moveTo>
                    <a:cubicBezTo>
                      <a:pt x="20" y="20"/>
                      <a:pt x="0" y="40"/>
                      <a:pt x="4" y="43"/>
                    </a:cubicBezTo>
                    <a:cubicBezTo>
                      <a:pt x="8" y="46"/>
                      <a:pt x="23" y="26"/>
                      <a:pt x="36" y="12"/>
                    </a:cubicBezTo>
                    <a:cubicBezTo>
                      <a:pt x="38" y="8"/>
                      <a:pt x="40" y="3"/>
                      <a:pt x="40" y="0"/>
                    </a:cubicBezTo>
                    <a:cubicBezTo>
                      <a:pt x="38" y="1"/>
                      <a:pt x="35" y="3"/>
                      <a:pt x="31" y="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0" name="Freeform 339"/>
              <p:cNvSpPr>
                <a:spLocks/>
              </p:cNvSpPr>
              <p:nvPr/>
            </p:nvSpPr>
            <p:spPr bwMode="auto">
              <a:xfrm>
                <a:off x="3668713" y="2527300"/>
                <a:ext cx="85725" cy="206375"/>
              </a:xfrm>
              <a:custGeom>
                <a:avLst/>
                <a:gdLst/>
                <a:ahLst/>
                <a:cxnLst>
                  <a:cxn ang="0">
                    <a:pos x="0" y="13"/>
                  </a:cxn>
                  <a:cxn ang="0">
                    <a:pos x="18" y="53"/>
                  </a:cxn>
                  <a:cxn ang="0">
                    <a:pos x="6" y="8"/>
                  </a:cxn>
                  <a:cxn ang="0">
                    <a:pos x="0" y="0"/>
                  </a:cxn>
                  <a:cxn ang="0">
                    <a:pos x="0" y="13"/>
                  </a:cxn>
                </a:cxnLst>
                <a:rect l="0" t="0" r="r" b="b"/>
                <a:pathLst>
                  <a:path w="23" h="55">
                    <a:moveTo>
                      <a:pt x="0" y="13"/>
                    </a:moveTo>
                    <a:cubicBezTo>
                      <a:pt x="6" y="30"/>
                      <a:pt x="13" y="55"/>
                      <a:pt x="18" y="53"/>
                    </a:cubicBezTo>
                    <a:cubicBezTo>
                      <a:pt x="23" y="51"/>
                      <a:pt x="12" y="25"/>
                      <a:pt x="6" y="8"/>
                    </a:cubicBezTo>
                    <a:cubicBezTo>
                      <a:pt x="4" y="5"/>
                      <a:pt x="2" y="2"/>
                      <a:pt x="0" y="0"/>
                    </a:cubicBezTo>
                    <a:cubicBezTo>
                      <a:pt x="0" y="4"/>
                      <a:pt x="0" y="8"/>
                      <a:pt x="0"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1" name="Freeform 340"/>
              <p:cNvSpPr>
                <a:spLocks/>
              </p:cNvSpPr>
              <p:nvPr/>
            </p:nvSpPr>
            <p:spPr bwMode="auto">
              <a:xfrm>
                <a:off x="3683000" y="2241550"/>
                <a:ext cx="153988" cy="173038"/>
              </a:xfrm>
              <a:custGeom>
                <a:avLst/>
                <a:gdLst/>
                <a:ahLst/>
                <a:cxnLst>
                  <a:cxn ang="0">
                    <a:pos x="9" y="41"/>
                  </a:cxn>
                  <a:cxn ang="0">
                    <a:pos x="37" y="4"/>
                  </a:cxn>
                  <a:cxn ang="0">
                    <a:pos x="5" y="34"/>
                  </a:cxn>
                  <a:cxn ang="0">
                    <a:pos x="0" y="46"/>
                  </a:cxn>
                  <a:cxn ang="0">
                    <a:pos x="9" y="41"/>
                  </a:cxn>
                </a:cxnLst>
                <a:rect l="0" t="0" r="r" b="b"/>
                <a:pathLst>
                  <a:path w="41" h="46">
                    <a:moveTo>
                      <a:pt x="9" y="41"/>
                    </a:moveTo>
                    <a:cubicBezTo>
                      <a:pt x="21" y="27"/>
                      <a:pt x="41" y="7"/>
                      <a:pt x="37" y="4"/>
                    </a:cubicBezTo>
                    <a:cubicBezTo>
                      <a:pt x="33" y="0"/>
                      <a:pt x="17" y="21"/>
                      <a:pt x="5" y="34"/>
                    </a:cubicBezTo>
                    <a:cubicBezTo>
                      <a:pt x="3" y="39"/>
                      <a:pt x="1" y="43"/>
                      <a:pt x="0" y="46"/>
                    </a:cubicBezTo>
                    <a:cubicBezTo>
                      <a:pt x="3" y="45"/>
                      <a:pt x="6" y="43"/>
                      <a:pt x="9" y="4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2" name="Freeform 341"/>
              <p:cNvSpPr>
                <a:spLocks/>
              </p:cNvSpPr>
              <p:nvPr/>
            </p:nvSpPr>
            <p:spPr bwMode="auto">
              <a:xfrm>
                <a:off x="3370263" y="2398713"/>
                <a:ext cx="207963" cy="60325"/>
              </a:xfrm>
              <a:custGeom>
                <a:avLst/>
                <a:gdLst/>
                <a:ahLst/>
                <a:cxnLst>
                  <a:cxn ang="0">
                    <a:pos x="43" y="16"/>
                  </a:cxn>
                  <a:cxn ang="0">
                    <a:pos x="55" y="14"/>
                  </a:cxn>
                  <a:cxn ang="0">
                    <a:pos x="44" y="8"/>
                  </a:cxn>
                  <a:cxn ang="0">
                    <a:pos x="0" y="5"/>
                  </a:cxn>
                  <a:cxn ang="0">
                    <a:pos x="34" y="14"/>
                  </a:cxn>
                  <a:cxn ang="0">
                    <a:pos x="38" y="15"/>
                  </a:cxn>
                  <a:cxn ang="0">
                    <a:pos x="43" y="16"/>
                  </a:cxn>
                </a:cxnLst>
                <a:rect l="0" t="0" r="r" b="b"/>
                <a:pathLst>
                  <a:path w="55" h="16">
                    <a:moveTo>
                      <a:pt x="43" y="16"/>
                    </a:moveTo>
                    <a:cubicBezTo>
                      <a:pt x="47" y="15"/>
                      <a:pt x="51" y="14"/>
                      <a:pt x="55" y="14"/>
                    </a:cubicBezTo>
                    <a:cubicBezTo>
                      <a:pt x="52" y="12"/>
                      <a:pt x="48" y="10"/>
                      <a:pt x="44" y="8"/>
                    </a:cubicBezTo>
                    <a:cubicBezTo>
                      <a:pt x="26" y="5"/>
                      <a:pt x="1" y="0"/>
                      <a:pt x="0" y="5"/>
                    </a:cubicBezTo>
                    <a:cubicBezTo>
                      <a:pt x="0" y="9"/>
                      <a:pt x="18" y="11"/>
                      <a:pt x="34" y="14"/>
                    </a:cubicBezTo>
                    <a:cubicBezTo>
                      <a:pt x="36" y="14"/>
                      <a:pt x="37" y="14"/>
                      <a:pt x="38" y="15"/>
                    </a:cubicBezTo>
                    <a:cubicBezTo>
                      <a:pt x="40" y="15"/>
                      <a:pt x="41" y="15"/>
                      <a:pt x="43"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3" name="Freeform 342"/>
              <p:cNvSpPr>
                <a:spLocks/>
              </p:cNvSpPr>
              <p:nvPr/>
            </p:nvSpPr>
            <p:spPr bwMode="auto">
              <a:xfrm>
                <a:off x="3532188" y="2195513"/>
                <a:ext cx="87313" cy="203200"/>
              </a:xfrm>
              <a:custGeom>
                <a:avLst/>
                <a:gdLst/>
                <a:ahLst/>
                <a:cxnLst>
                  <a:cxn ang="0">
                    <a:pos x="17" y="47"/>
                  </a:cxn>
                  <a:cxn ang="0">
                    <a:pos x="23" y="54"/>
                  </a:cxn>
                  <a:cxn ang="0">
                    <a:pos x="23" y="42"/>
                  </a:cxn>
                  <a:cxn ang="0">
                    <a:pos x="4" y="2"/>
                  </a:cxn>
                  <a:cxn ang="0">
                    <a:pos x="14" y="39"/>
                  </a:cxn>
                  <a:cxn ang="0">
                    <a:pos x="17" y="47"/>
                  </a:cxn>
                </a:cxnLst>
                <a:rect l="0" t="0" r="r" b="b"/>
                <a:pathLst>
                  <a:path w="23" h="54">
                    <a:moveTo>
                      <a:pt x="17" y="47"/>
                    </a:moveTo>
                    <a:cubicBezTo>
                      <a:pt x="19" y="50"/>
                      <a:pt x="21" y="52"/>
                      <a:pt x="23" y="54"/>
                    </a:cubicBezTo>
                    <a:cubicBezTo>
                      <a:pt x="23" y="51"/>
                      <a:pt x="23" y="47"/>
                      <a:pt x="23" y="42"/>
                    </a:cubicBezTo>
                    <a:cubicBezTo>
                      <a:pt x="16" y="25"/>
                      <a:pt x="9" y="0"/>
                      <a:pt x="4" y="2"/>
                    </a:cubicBezTo>
                    <a:cubicBezTo>
                      <a:pt x="0" y="4"/>
                      <a:pt x="8" y="23"/>
                      <a:pt x="14" y="39"/>
                    </a:cubicBezTo>
                    <a:cubicBezTo>
                      <a:pt x="15" y="42"/>
                      <a:pt x="16" y="44"/>
                      <a:pt x="17" y="4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4" name="Freeform 343"/>
              <p:cNvSpPr>
                <a:spLocks/>
              </p:cNvSpPr>
              <p:nvPr/>
            </p:nvSpPr>
            <p:spPr bwMode="auto">
              <a:xfrm>
                <a:off x="3525838" y="2689225"/>
                <a:ext cx="25400" cy="26988"/>
              </a:xfrm>
              <a:custGeom>
                <a:avLst/>
                <a:gdLst/>
                <a:ahLst/>
                <a:cxnLst>
                  <a:cxn ang="0">
                    <a:pos x="0" y="6"/>
                  </a:cxn>
                  <a:cxn ang="0">
                    <a:pos x="0" y="6"/>
                  </a:cxn>
                  <a:cxn ang="0">
                    <a:pos x="0" y="6"/>
                  </a:cxn>
                  <a:cxn ang="0">
                    <a:pos x="7" y="0"/>
                  </a:cxn>
                  <a:cxn ang="0">
                    <a:pos x="0" y="6"/>
                  </a:cxn>
                </a:cxnLst>
                <a:rect l="0" t="0" r="r" b="b"/>
                <a:pathLst>
                  <a:path w="7" h="7">
                    <a:moveTo>
                      <a:pt x="0" y="6"/>
                    </a:moveTo>
                    <a:cubicBezTo>
                      <a:pt x="0" y="6"/>
                      <a:pt x="0" y="6"/>
                      <a:pt x="0" y="6"/>
                    </a:cubicBezTo>
                    <a:cubicBezTo>
                      <a:pt x="0" y="6"/>
                      <a:pt x="0" y="6"/>
                      <a:pt x="0" y="6"/>
                    </a:cubicBezTo>
                    <a:cubicBezTo>
                      <a:pt x="2" y="7"/>
                      <a:pt x="4" y="4"/>
                      <a:pt x="7" y="0"/>
                    </a:cubicBezTo>
                    <a:cubicBezTo>
                      <a:pt x="4" y="4"/>
                      <a:pt x="2" y="7"/>
                      <a:pt x="0" y="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5" name="Freeform 344"/>
              <p:cNvSpPr>
                <a:spLocks/>
              </p:cNvSpPr>
              <p:nvPr/>
            </p:nvSpPr>
            <p:spPr bwMode="auto">
              <a:xfrm>
                <a:off x="3487738" y="2259013"/>
                <a:ext cx="7938" cy="15875"/>
              </a:xfrm>
              <a:custGeom>
                <a:avLst/>
                <a:gdLst/>
                <a:ahLst/>
                <a:cxnLst>
                  <a:cxn ang="0">
                    <a:pos x="2" y="4"/>
                  </a:cxn>
                  <a:cxn ang="0">
                    <a:pos x="0" y="0"/>
                  </a:cxn>
                  <a:cxn ang="0">
                    <a:pos x="2" y="4"/>
                  </a:cxn>
                </a:cxnLst>
                <a:rect l="0" t="0" r="r" b="b"/>
                <a:pathLst>
                  <a:path w="2" h="4">
                    <a:moveTo>
                      <a:pt x="2" y="4"/>
                    </a:moveTo>
                    <a:cubicBezTo>
                      <a:pt x="1" y="3"/>
                      <a:pt x="1" y="1"/>
                      <a:pt x="0" y="0"/>
                    </a:cubicBezTo>
                    <a:cubicBezTo>
                      <a:pt x="1" y="1"/>
                      <a:pt x="1" y="3"/>
                      <a:pt x="2"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6" name="Freeform 345"/>
              <p:cNvSpPr>
                <a:spLocks/>
              </p:cNvSpPr>
              <p:nvPr/>
            </p:nvSpPr>
            <p:spPr bwMode="auto">
              <a:xfrm>
                <a:off x="3735388" y="2228850"/>
                <a:ext cx="7938" cy="12700"/>
              </a:xfrm>
              <a:custGeom>
                <a:avLst/>
                <a:gdLst/>
                <a:ahLst/>
                <a:cxnLst>
                  <a:cxn ang="0">
                    <a:pos x="0" y="3"/>
                  </a:cxn>
                  <a:cxn ang="0">
                    <a:pos x="2" y="0"/>
                  </a:cxn>
                  <a:cxn ang="0">
                    <a:pos x="0" y="3"/>
                  </a:cxn>
                </a:cxnLst>
                <a:rect l="0" t="0" r="r" b="b"/>
                <a:pathLst>
                  <a:path w="2" h="3">
                    <a:moveTo>
                      <a:pt x="0" y="3"/>
                    </a:moveTo>
                    <a:cubicBezTo>
                      <a:pt x="0" y="2"/>
                      <a:pt x="1" y="1"/>
                      <a:pt x="2" y="0"/>
                    </a:cubicBezTo>
                    <a:cubicBezTo>
                      <a:pt x="1" y="1"/>
                      <a:pt x="0" y="2"/>
                      <a:pt x="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7" name="Freeform 346"/>
              <p:cNvSpPr>
                <a:spLocks/>
              </p:cNvSpPr>
              <p:nvPr/>
            </p:nvSpPr>
            <p:spPr bwMode="auto">
              <a:xfrm>
                <a:off x="3484563" y="2247900"/>
                <a:ext cx="1588" cy="4763"/>
              </a:xfrm>
              <a:custGeom>
                <a:avLst/>
                <a:gdLst/>
                <a:ahLst/>
                <a:cxnLst>
                  <a:cxn ang="0">
                    <a:pos x="0" y="1"/>
                  </a:cxn>
                  <a:cxn ang="0">
                    <a:pos x="0" y="0"/>
                  </a:cxn>
                  <a:cxn ang="0">
                    <a:pos x="0" y="1"/>
                  </a:cxn>
                </a:cxnLst>
                <a:rect l="0" t="0" r="r" b="b"/>
                <a:pathLst>
                  <a:path h="1">
                    <a:moveTo>
                      <a:pt x="0" y="1"/>
                    </a:moveTo>
                    <a:cubicBezTo>
                      <a:pt x="0" y="1"/>
                      <a:pt x="0" y="0"/>
                      <a:pt x="0" y="0"/>
                    </a:cubicBezTo>
                    <a:cubicBezTo>
                      <a:pt x="0" y="0"/>
                      <a:pt x="0" y="1"/>
                      <a:pt x="0" y="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8" name="Freeform 347"/>
              <p:cNvSpPr>
                <a:spLocks/>
              </p:cNvSpPr>
              <p:nvPr/>
            </p:nvSpPr>
            <p:spPr bwMode="auto">
              <a:xfrm>
                <a:off x="3751263" y="2428875"/>
                <a:ext cx="153988" cy="11113"/>
              </a:xfrm>
              <a:custGeom>
                <a:avLst/>
                <a:gdLst/>
                <a:ahLst/>
                <a:cxnLst>
                  <a:cxn ang="0">
                    <a:pos x="41" y="1"/>
                  </a:cxn>
                  <a:cxn ang="0">
                    <a:pos x="0" y="3"/>
                  </a:cxn>
                  <a:cxn ang="0">
                    <a:pos x="0" y="3"/>
                  </a:cxn>
                  <a:cxn ang="0">
                    <a:pos x="41" y="1"/>
                  </a:cxn>
                </a:cxnLst>
                <a:rect l="0" t="0" r="r" b="b"/>
                <a:pathLst>
                  <a:path w="41" h="3">
                    <a:moveTo>
                      <a:pt x="41" y="1"/>
                    </a:moveTo>
                    <a:cubicBezTo>
                      <a:pt x="34" y="0"/>
                      <a:pt x="15" y="2"/>
                      <a:pt x="0" y="3"/>
                    </a:cubicBezTo>
                    <a:cubicBezTo>
                      <a:pt x="0" y="3"/>
                      <a:pt x="0" y="3"/>
                      <a:pt x="0" y="3"/>
                    </a:cubicBezTo>
                    <a:cubicBezTo>
                      <a:pt x="15" y="2"/>
                      <a:pt x="34" y="0"/>
                      <a:pt x="41" y="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9" name="Freeform 348"/>
              <p:cNvSpPr>
                <a:spLocks/>
              </p:cNvSpPr>
              <p:nvPr/>
            </p:nvSpPr>
            <p:spPr bwMode="auto">
              <a:xfrm>
                <a:off x="3717925" y="2255838"/>
                <a:ext cx="6350" cy="15875"/>
              </a:xfrm>
              <a:custGeom>
                <a:avLst/>
                <a:gdLst/>
                <a:ahLst/>
                <a:cxnLst>
                  <a:cxn ang="0">
                    <a:pos x="0" y="4"/>
                  </a:cxn>
                  <a:cxn ang="0">
                    <a:pos x="2" y="0"/>
                  </a:cxn>
                  <a:cxn ang="0">
                    <a:pos x="0" y="4"/>
                  </a:cxn>
                </a:cxnLst>
                <a:rect l="0" t="0" r="r" b="b"/>
                <a:pathLst>
                  <a:path w="2" h="4">
                    <a:moveTo>
                      <a:pt x="0" y="4"/>
                    </a:moveTo>
                    <a:cubicBezTo>
                      <a:pt x="1" y="3"/>
                      <a:pt x="2" y="1"/>
                      <a:pt x="2" y="0"/>
                    </a:cubicBezTo>
                    <a:cubicBezTo>
                      <a:pt x="2" y="1"/>
                      <a:pt x="1" y="3"/>
                      <a:pt x="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0" name="Freeform 349"/>
              <p:cNvSpPr>
                <a:spLocks/>
              </p:cNvSpPr>
              <p:nvPr/>
            </p:nvSpPr>
            <p:spPr bwMode="auto">
              <a:xfrm>
                <a:off x="3675063" y="2271713"/>
                <a:ext cx="42863" cy="85725"/>
              </a:xfrm>
              <a:custGeom>
                <a:avLst/>
                <a:gdLst/>
                <a:ahLst/>
                <a:cxnLst>
                  <a:cxn ang="0">
                    <a:pos x="11" y="0"/>
                  </a:cxn>
                  <a:cxn ang="0">
                    <a:pos x="0" y="23"/>
                  </a:cxn>
                  <a:cxn ang="0">
                    <a:pos x="0" y="23"/>
                  </a:cxn>
                  <a:cxn ang="0">
                    <a:pos x="11" y="0"/>
                  </a:cxn>
                </a:cxnLst>
                <a:rect l="0" t="0" r="r" b="b"/>
                <a:pathLst>
                  <a:path w="11" h="23">
                    <a:moveTo>
                      <a:pt x="11" y="0"/>
                    </a:moveTo>
                    <a:cubicBezTo>
                      <a:pt x="8" y="7"/>
                      <a:pt x="4" y="16"/>
                      <a:pt x="0" y="23"/>
                    </a:cubicBezTo>
                    <a:cubicBezTo>
                      <a:pt x="0" y="23"/>
                      <a:pt x="0" y="23"/>
                      <a:pt x="0" y="23"/>
                    </a:cubicBezTo>
                    <a:cubicBezTo>
                      <a:pt x="4" y="16"/>
                      <a:pt x="8" y="7"/>
                      <a:pt x="1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1" name="Freeform 350"/>
              <p:cNvSpPr>
                <a:spLocks/>
              </p:cNvSpPr>
              <p:nvPr/>
            </p:nvSpPr>
            <p:spPr bwMode="auto">
              <a:xfrm>
                <a:off x="3506788" y="2289175"/>
                <a:ext cx="7938" cy="11113"/>
              </a:xfrm>
              <a:custGeom>
                <a:avLst/>
                <a:gdLst/>
                <a:ahLst/>
                <a:cxnLst>
                  <a:cxn ang="0">
                    <a:pos x="2" y="3"/>
                  </a:cxn>
                  <a:cxn ang="0">
                    <a:pos x="0" y="0"/>
                  </a:cxn>
                  <a:cxn ang="0">
                    <a:pos x="2" y="3"/>
                  </a:cxn>
                </a:cxnLst>
                <a:rect l="0" t="0" r="r" b="b"/>
                <a:pathLst>
                  <a:path w="2" h="3">
                    <a:moveTo>
                      <a:pt x="2" y="3"/>
                    </a:moveTo>
                    <a:cubicBezTo>
                      <a:pt x="1" y="2"/>
                      <a:pt x="0" y="1"/>
                      <a:pt x="0" y="0"/>
                    </a:cubicBezTo>
                    <a:cubicBezTo>
                      <a:pt x="0" y="1"/>
                      <a:pt x="1" y="2"/>
                      <a:pt x="2"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2" name="Freeform 351"/>
              <p:cNvSpPr>
                <a:spLocks/>
              </p:cNvSpPr>
              <p:nvPr/>
            </p:nvSpPr>
            <p:spPr bwMode="auto">
              <a:xfrm>
                <a:off x="3367088" y="2451100"/>
                <a:ext cx="211138" cy="38100"/>
              </a:xfrm>
              <a:custGeom>
                <a:avLst/>
                <a:gdLst/>
                <a:ahLst/>
                <a:cxnLst>
                  <a:cxn ang="0">
                    <a:pos x="56" y="0"/>
                  </a:cxn>
                  <a:cxn ang="0">
                    <a:pos x="56" y="0"/>
                  </a:cxn>
                  <a:cxn ang="0">
                    <a:pos x="44" y="2"/>
                  </a:cxn>
                  <a:cxn ang="0">
                    <a:pos x="25" y="3"/>
                  </a:cxn>
                  <a:cxn ang="0">
                    <a:pos x="22" y="4"/>
                  </a:cxn>
                  <a:cxn ang="0">
                    <a:pos x="18" y="4"/>
                  </a:cxn>
                  <a:cxn ang="0">
                    <a:pos x="1" y="9"/>
                  </a:cxn>
                  <a:cxn ang="0">
                    <a:pos x="1" y="10"/>
                  </a:cxn>
                  <a:cxn ang="0">
                    <a:pos x="1" y="10"/>
                  </a:cxn>
                  <a:cxn ang="0">
                    <a:pos x="56" y="0"/>
                  </a:cxn>
                </a:cxnLst>
                <a:rect l="0" t="0" r="r" b="b"/>
                <a:pathLst>
                  <a:path w="56" h="10">
                    <a:moveTo>
                      <a:pt x="56" y="0"/>
                    </a:moveTo>
                    <a:cubicBezTo>
                      <a:pt x="56" y="0"/>
                      <a:pt x="56" y="0"/>
                      <a:pt x="56" y="0"/>
                    </a:cubicBezTo>
                    <a:cubicBezTo>
                      <a:pt x="52" y="0"/>
                      <a:pt x="48" y="1"/>
                      <a:pt x="44" y="2"/>
                    </a:cubicBezTo>
                    <a:cubicBezTo>
                      <a:pt x="38" y="2"/>
                      <a:pt x="31" y="3"/>
                      <a:pt x="25" y="3"/>
                    </a:cubicBezTo>
                    <a:cubicBezTo>
                      <a:pt x="24" y="3"/>
                      <a:pt x="23" y="4"/>
                      <a:pt x="22" y="4"/>
                    </a:cubicBezTo>
                    <a:cubicBezTo>
                      <a:pt x="21" y="4"/>
                      <a:pt x="19" y="4"/>
                      <a:pt x="18" y="4"/>
                    </a:cubicBezTo>
                    <a:cubicBezTo>
                      <a:pt x="9" y="5"/>
                      <a:pt x="2" y="6"/>
                      <a:pt x="1" y="9"/>
                    </a:cubicBezTo>
                    <a:cubicBezTo>
                      <a:pt x="1" y="9"/>
                      <a:pt x="1" y="9"/>
                      <a:pt x="1" y="10"/>
                    </a:cubicBezTo>
                    <a:cubicBezTo>
                      <a:pt x="1" y="10"/>
                      <a:pt x="1" y="10"/>
                      <a:pt x="1" y="10"/>
                    </a:cubicBezTo>
                    <a:cubicBezTo>
                      <a:pt x="0" y="3"/>
                      <a:pt x="40" y="3"/>
                      <a:pt x="5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3" name="Freeform 352"/>
              <p:cNvSpPr>
                <a:spLocks/>
              </p:cNvSpPr>
              <p:nvPr/>
            </p:nvSpPr>
            <p:spPr bwMode="auto">
              <a:xfrm>
                <a:off x="3532188" y="2330450"/>
                <a:ext cx="41275" cy="57150"/>
              </a:xfrm>
              <a:custGeom>
                <a:avLst/>
                <a:gdLst/>
                <a:ahLst/>
                <a:cxnLst>
                  <a:cxn ang="0">
                    <a:pos x="11" y="15"/>
                  </a:cxn>
                  <a:cxn ang="0">
                    <a:pos x="0" y="0"/>
                  </a:cxn>
                  <a:cxn ang="0">
                    <a:pos x="4" y="5"/>
                  </a:cxn>
                  <a:cxn ang="0">
                    <a:pos x="11" y="15"/>
                  </a:cxn>
                </a:cxnLst>
                <a:rect l="0" t="0" r="r" b="b"/>
                <a:pathLst>
                  <a:path w="11" h="15">
                    <a:moveTo>
                      <a:pt x="11" y="15"/>
                    </a:moveTo>
                    <a:cubicBezTo>
                      <a:pt x="8" y="10"/>
                      <a:pt x="4" y="5"/>
                      <a:pt x="0" y="0"/>
                    </a:cubicBezTo>
                    <a:cubicBezTo>
                      <a:pt x="2" y="2"/>
                      <a:pt x="3" y="3"/>
                      <a:pt x="4" y="5"/>
                    </a:cubicBezTo>
                    <a:cubicBezTo>
                      <a:pt x="6" y="8"/>
                      <a:pt x="9" y="12"/>
                      <a:pt x="11" y="1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4" name="Freeform 353"/>
              <p:cNvSpPr>
                <a:spLocks/>
              </p:cNvSpPr>
              <p:nvPr/>
            </p:nvSpPr>
            <p:spPr bwMode="auto">
              <a:xfrm>
                <a:off x="3586163" y="2511425"/>
                <a:ext cx="14288" cy="49213"/>
              </a:xfrm>
              <a:custGeom>
                <a:avLst/>
                <a:gdLst/>
                <a:ahLst/>
                <a:cxnLst>
                  <a:cxn ang="0">
                    <a:pos x="4" y="0"/>
                  </a:cxn>
                  <a:cxn ang="0">
                    <a:pos x="4" y="0"/>
                  </a:cxn>
                  <a:cxn ang="0">
                    <a:pos x="0" y="12"/>
                  </a:cxn>
                  <a:cxn ang="0">
                    <a:pos x="0" y="13"/>
                  </a:cxn>
                  <a:cxn ang="0">
                    <a:pos x="4" y="0"/>
                  </a:cxn>
                </a:cxnLst>
                <a:rect l="0" t="0" r="r" b="b"/>
                <a:pathLst>
                  <a:path w="4" h="13">
                    <a:moveTo>
                      <a:pt x="4" y="0"/>
                    </a:moveTo>
                    <a:cubicBezTo>
                      <a:pt x="4" y="0"/>
                      <a:pt x="4" y="0"/>
                      <a:pt x="4" y="0"/>
                    </a:cubicBezTo>
                    <a:cubicBezTo>
                      <a:pt x="4" y="3"/>
                      <a:pt x="2" y="8"/>
                      <a:pt x="0" y="12"/>
                    </a:cubicBezTo>
                    <a:cubicBezTo>
                      <a:pt x="0" y="13"/>
                      <a:pt x="0" y="13"/>
                      <a:pt x="0" y="13"/>
                    </a:cubicBezTo>
                    <a:cubicBezTo>
                      <a:pt x="2" y="8"/>
                      <a:pt x="4" y="4"/>
                      <a:pt x="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5" name="Freeform 354"/>
              <p:cNvSpPr>
                <a:spLocks/>
              </p:cNvSpPr>
              <p:nvPr/>
            </p:nvSpPr>
            <p:spPr bwMode="auto">
              <a:xfrm>
                <a:off x="3668713" y="2214563"/>
                <a:ext cx="107950" cy="206375"/>
              </a:xfrm>
              <a:custGeom>
                <a:avLst/>
                <a:gdLst/>
                <a:ahLst/>
                <a:cxnLst>
                  <a:cxn ang="0">
                    <a:pos x="1" y="55"/>
                  </a:cxn>
                  <a:cxn ang="0">
                    <a:pos x="4" y="53"/>
                  </a:cxn>
                  <a:cxn ang="0">
                    <a:pos x="9" y="41"/>
                  </a:cxn>
                  <a:cxn ang="0">
                    <a:pos x="25" y="0"/>
                  </a:cxn>
                  <a:cxn ang="0">
                    <a:pos x="20" y="4"/>
                  </a:cxn>
                  <a:cxn ang="0">
                    <a:pos x="18" y="7"/>
                  </a:cxn>
                  <a:cxn ang="0">
                    <a:pos x="15" y="11"/>
                  </a:cxn>
                  <a:cxn ang="0">
                    <a:pos x="13" y="15"/>
                  </a:cxn>
                  <a:cxn ang="0">
                    <a:pos x="2" y="38"/>
                  </a:cxn>
                  <a:cxn ang="0">
                    <a:pos x="1" y="55"/>
                  </a:cxn>
                </a:cxnLst>
                <a:rect l="0" t="0" r="r" b="b"/>
                <a:pathLst>
                  <a:path w="29" h="55">
                    <a:moveTo>
                      <a:pt x="1" y="55"/>
                    </a:moveTo>
                    <a:cubicBezTo>
                      <a:pt x="2" y="54"/>
                      <a:pt x="3" y="54"/>
                      <a:pt x="4" y="53"/>
                    </a:cubicBezTo>
                    <a:cubicBezTo>
                      <a:pt x="5" y="50"/>
                      <a:pt x="7" y="46"/>
                      <a:pt x="9" y="41"/>
                    </a:cubicBezTo>
                    <a:cubicBezTo>
                      <a:pt x="17" y="25"/>
                      <a:pt x="29" y="3"/>
                      <a:pt x="25" y="0"/>
                    </a:cubicBezTo>
                    <a:cubicBezTo>
                      <a:pt x="23" y="0"/>
                      <a:pt x="22" y="1"/>
                      <a:pt x="20" y="4"/>
                    </a:cubicBezTo>
                    <a:cubicBezTo>
                      <a:pt x="19" y="5"/>
                      <a:pt x="18" y="6"/>
                      <a:pt x="18" y="7"/>
                    </a:cubicBezTo>
                    <a:cubicBezTo>
                      <a:pt x="17" y="8"/>
                      <a:pt x="16" y="10"/>
                      <a:pt x="15" y="11"/>
                    </a:cubicBezTo>
                    <a:cubicBezTo>
                      <a:pt x="15" y="12"/>
                      <a:pt x="14" y="14"/>
                      <a:pt x="13" y="15"/>
                    </a:cubicBezTo>
                    <a:cubicBezTo>
                      <a:pt x="10" y="22"/>
                      <a:pt x="6" y="31"/>
                      <a:pt x="2" y="38"/>
                    </a:cubicBezTo>
                    <a:cubicBezTo>
                      <a:pt x="1" y="45"/>
                      <a:pt x="0" y="52"/>
                      <a:pt x="1" y="5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6" name="Freeform 355"/>
              <p:cNvSpPr>
                <a:spLocks/>
              </p:cNvSpPr>
              <p:nvPr/>
            </p:nvSpPr>
            <p:spPr bwMode="auto">
              <a:xfrm>
                <a:off x="3514725" y="2508250"/>
                <a:ext cx="104775" cy="207963"/>
              </a:xfrm>
              <a:custGeom>
                <a:avLst/>
                <a:gdLst/>
                <a:ahLst/>
                <a:cxnLst>
                  <a:cxn ang="0">
                    <a:pos x="27" y="0"/>
                  </a:cxn>
                  <a:cxn ang="0">
                    <a:pos x="23" y="1"/>
                  </a:cxn>
                  <a:cxn ang="0">
                    <a:pos x="19" y="14"/>
                  </a:cxn>
                  <a:cxn ang="0">
                    <a:pos x="3" y="54"/>
                  </a:cxn>
                  <a:cxn ang="0">
                    <a:pos x="3" y="54"/>
                  </a:cxn>
                  <a:cxn ang="0">
                    <a:pos x="10" y="48"/>
                  </a:cxn>
                  <a:cxn ang="0">
                    <a:pos x="26" y="17"/>
                  </a:cxn>
                  <a:cxn ang="0">
                    <a:pos x="27" y="0"/>
                  </a:cxn>
                </a:cxnLst>
                <a:rect l="0" t="0" r="r" b="b"/>
                <a:pathLst>
                  <a:path w="28" h="55">
                    <a:moveTo>
                      <a:pt x="27" y="0"/>
                    </a:moveTo>
                    <a:cubicBezTo>
                      <a:pt x="26" y="0"/>
                      <a:pt x="25" y="1"/>
                      <a:pt x="23" y="1"/>
                    </a:cubicBezTo>
                    <a:cubicBezTo>
                      <a:pt x="23" y="5"/>
                      <a:pt x="21" y="9"/>
                      <a:pt x="19" y="14"/>
                    </a:cubicBezTo>
                    <a:cubicBezTo>
                      <a:pt x="11" y="29"/>
                      <a:pt x="0" y="50"/>
                      <a:pt x="3" y="54"/>
                    </a:cubicBezTo>
                    <a:cubicBezTo>
                      <a:pt x="3" y="54"/>
                      <a:pt x="3" y="54"/>
                      <a:pt x="3" y="54"/>
                    </a:cubicBezTo>
                    <a:cubicBezTo>
                      <a:pt x="5" y="55"/>
                      <a:pt x="7" y="52"/>
                      <a:pt x="10" y="48"/>
                    </a:cubicBezTo>
                    <a:cubicBezTo>
                      <a:pt x="15" y="40"/>
                      <a:pt x="21" y="27"/>
                      <a:pt x="26" y="17"/>
                    </a:cubicBezTo>
                    <a:cubicBezTo>
                      <a:pt x="27" y="9"/>
                      <a:pt x="28" y="3"/>
                      <a:pt x="27"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7" name="Freeform 356"/>
              <p:cNvSpPr>
                <a:spLocks/>
              </p:cNvSpPr>
              <p:nvPr/>
            </p:nvSpPr>
            <p:spPr bwMode="auto">
              <a:xfrm>
                <a:off x="3698875" y="2428875"/>
                <a:ext cx="222250" cy="49213"/>
              </a:xfrm>
              <a:custGeom>
                <a:avLst/>
                <a:gdLst/>
                <a:ahLst/>
                <a:cxnLst>
                  <a:cxn ang="0">
                    <a:pos x="0" y="11"/>
                  </a:cxn>
                  <a:cxn ang="0">
                    <a:pos x="3" y="13"/>
                  </a:cxn>
                  <a:cxn ang="0">
                    <a:pos x="15" y="11"/>
                  </a:cxn>
                  <a:cxn ang="0">
                    <a:pos x="58" y="3"/>
                  </a:cxn>
                  <a:cxn ang="0">
                    <a:pos x="55" y="1"/>
                  </a:cxn>
                  <a:cxn ang="0">
                    <a:pos x="14" y="3"/>
                  </a:cxn>
                  <a:cxn ang="0">
                    <a:pos x="0" y="11"/>
                  </a:cxn>
                </a:cxnLst>
                <a:rect l="0" t="0" r="r" b="b"/>
                <a:pathLst>
                  <a:path w="59" h="13">
                    <a:moveTo>
                      <a:pt x="0" y="11"/>
                    </a:moveTo>
                    <a:cubicBezTo>
                      <a:pt x="1" y="11"/>
                      <a:pt x="2" y="12"/>
                      <a:pt x="3" y="13"/>
                    </a:cubicBezTo>
                    <a:cubicBezTo>
                      <a:pt x="6" y="12"/>
                      <a:pt x="10" y="12"/>
                      <a:pt x="15" y="11"/>
                    </a:cubicBezTo>
                    <a:cubicBezTo>
                      <a:pt x="33" y="9"/>
                      <a:pt x="59" y="8"/>
                      <a:pt x="58" y="3"/>
                    </a:cubicBezTo>
                    <a:cubicBezTo>
                      <a:pt x="58" y="2"/>
                      <a:pt x="57" y="2"/>
                      <a:pt x="55" y="1"/>
                    </a:cubicBezTo>
                    <a:cubicBezTo>
                      <a:pt x="48" y="0"/>
                      <a:pt x="29" y="2"/>
                      <a:pt x="14" y="3"/>
                    </a:cubicBezTo>
                    <a:cubicBezTo>
                      <a:pt x="8" y="6"/>
                      <a:pt x="2" y="8"/>
                      <a:pt x="0" y="1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8" name="Freeform 357"/>
              <p:cNvSpPr>
                <a:spLocks/>
              </p:cNvSpPr>
              <p:nvPr/>
            </p:nvSpPr>
            <p:spPr bwMode="auto">
              <a:xfrm>
                <a:off x="3479800" y="2233613"/>
                <a:ext cx="139700" cy="180975"/>
              </a:xfrm>
              <a:custGeom>
                <a:avLst/>
                <a:gdLst/>
                <a:ahLst/>
                <a:cxnLst>
                  <a:cxn ang="0">
                    <a:pos x="25" y="41"/>
                  </a:cxn>
                  <a:cxn ang="0">
                    <a:pos x="36" y="48"/>
                  </a:cxn>
                  <a:cxn ang="0">
                    <a:pos x="37" y="44"/>
                  </a:cxn>
                  <a:cxn ang="0">
                    <a:pos x="31" y="37"/>
                  </a:cxn>
                  <a:cxn ang="0">
                    <a:pos x="26" y="30"/>
                  </a:cxn>
                  <a:cxn ang="0">
                    <a:pos x="5" y="1"/>
                  </a:cxn>
                  <a:cxn ang="0">
                    <a:pos x="1" y="1"/>
                  </a:cxn>
                  <a:cxn ang="0">
                    <a:pos x="1" y="4"/>
                  </a:cxn>
                  <a:cxn ang="0">
                    <a:pos x="1" y="5"/>
                  </a:cxn>
                  <a:cxn ang="0">
                    <a:pos x="2" y="7"/>
                  </a:cxn>
                  <a:cxn ang="0">
                    <a:pos x="4" y="11"/>
                  </a:cxn>
                  <a:cxn ang="0">
                    <a:pos x="7" y="15"/>
                  </a:cxn>
                  <a:cxn ang="0">
                    <a:pos x="9" y="18"/>
                  </a:cxn>
                  <a:cxn ang="0">
                    <a:pos x="14" y="26"/>
                  </a:cxn>
                  <a:cxn ang="0">
                    <a:pos x="25" y="41"/>
                  </a:cxn>
                </a:cxnLst>
                <a:rect l="0" t="0" r="r" b="b"/>
                <a:pathLst>
                  <a:path w="37" h="48">
                    <a:moveTo>
                      <a:pt x="25" y="41"/>
                    </a:moveTo>
                    <a:cubicBezTo>
                      <a:pt x="29" y="45"/>
                      <a:pt x="33" y="48"/>
                      <a:pt x="36" y="48"/>
                    </a:cubicBezTo>
                    <a:cubicBezTo>
                      <a:pt x="36" y="47"/>
                      <a:pt x="37" y="46"/>
                      <a:pt x="37" y="44"/>
                    </a:cubicBezTo>
                    <a:cubicBezTo>
                      <a:pt x="35" y="42"/>
                      <a:pt x="33" y="40"/>
                      <a:pt x="31" y="37"/>
                    </a:cubicBezTo>
                    <a:cubicBezTo>
                      <a:pt x="29" y="35"/>
                      <a:pt x="28" y="32"/>
                      <a:pt x="26" y="30"/>
                    </a:cubicBezTo>
                    <a:cubicBezTo>
                      <a:pt x="18" y="19"/>
                      <a:pt x="10" y="5"/>
                      <a:pt x="5" y="1"/>
                    </a:cubicBezTo>
                    <a:cubicBezTo>
                      <a:pt x="3" y="1"/>
                      <a:pt x="2" y="0"/>
                      <a:pt x="1" y="1"/>
                    </a:cubicBezTo>
                    <a:cubicBezTo>
                      <a:pt x="1" y="1"/>
                      <a:pt x="0" y="2"/>
                      <a:pt x="1" y="4"/>
                    </a:cubicBezTo>
                    <a:cubicBezTo>
                      <a:pt x="1" y="4"/>
                      <a:pt x="1" y="5"/>
                      <a:pt x="1" y="5"/>
                    </a:cubicBezTo>
                    <a:cubicBezTo>
                      <a:pt x="1" y="6"/>
                      <a:pt x="2" y="6"/>
                      <a:pt x="2" y="7"/>
                    </a:cubicBezTo>
                    <a:cubicBezTo>
                      <a:pt x="3" y="8"/>
                      <a:pt x="3" y="10"/>
                      <a:pt x="4" y="11"/>
                    </a:cubicBezTo>
                    <a:cubicBezTo>
                      <a:pt x="5" y="12"/>
                      <a:pt x="6" y="14"/>
                      <a:pt x="7" y="15"/>
                    </a:cubicBezTo>
                    <a:cubicBezTo>
                      <a:pt x="7" y="16"/>
                      <a:pt x="8" y="17"/>
                      <a:pt x="9" y="18"/>
                    </a:cubicBezTo>
                    <a:cubicBezTo>
                      <a:pt x="10" y="21"/>
                      <a:pt x="12" y="23"/>
                      <a:pt x="14" y="26"/>
                    </a:cubicBezTo>
                    <a:cubicBezTo>
                      <a:pt x="18" y="31"/>
                      <a:pt x="22" y="36"/>
                      <a:pt x="25" y="4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9" name="Freeform 358"/>
              <p:cNvSpPr>
                <a:spLocks/>
              </p:cNvSpPr>
              <p:nvPr/>
            </p:nvSpPr>
            <p:spPr bwMode="auto">
              <a:xfrm>
                <a:off x="3367088" y="2451100"/>
                <a:ext cx="222250" cy="53975"/>
              </a:xfrm>
              <a:custGeom>
                <a:avLst/>
                <a:gdLst/>
                <a:ahLst/>
                <a:cxnLst>
                  <a:cxn ang="0">
                    <a:pos x="59" y="2"/>
                  </a:cxn>
                  <a:cxn ang="0">
                    <a:pos x="56" y="0"/>
                  </a:cxn>
                  <a:cxn ang="0">
                    <a:pos x="1" y="10"/>
                  </a:cxn>
                  <a:cxn ang="0">
                    <a:pos x="1" y="10"/>
                  </a:cxn>
                  <a:cxn ang="0">
                    <a:pos x="44" y="9"/>
                  </a:cxn>
                  <a:cxn ang="0">
                    <a:pos x="59" y="2"/>
                  </a:cxn>
                </a:cxnLst>
                <a:rect l="0" t="0" r="r" b="b"/>
                <a:pathLst>
                  <a:path w="59" h="14">
                    <a:moveTo>
                      <a:pt x="59" y="2"/>
                    </a:moveTo>
                    <a:cubicBezTo>
                      <a:pt x="58" y="1"/>
                      <a:pt x="57" y="1"/>
                      <a:pt x="56" y="0"/>
                    </a:cubicBezTo>
                    <a:cubicBezTo>
                      <a:pt x="40" y="3"/>
                      <a:pt x="0" y="3"/>
                      <a:pt x="1" y="10"/>
                    </a:cubicBezTo>
                    <a:cubicBezTo>
                      <a:pt x="1" y="10"/>
                      <a:pt x="1" y="10"/>
                      <a:pt x="1" y="10"/>
                    </a:cubicBezTo>
                    <a:cubicBezTo>
                      <a:pt x="1" y="14"/>
                      <a:pt x="26" y="11"/>
                      <a:pt x="44" y="9"/>
                    </a:cubicBezTo>
                    <a:cubicBezTo>
                      <a:pt x="51" y="7"/>
                      <a:pt x="56" y="4"/>
                      <a:pt x="59"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0" name="Freeform 359"/>
              <p:cNvSpPr>
                <a:spLocks/>
              </p:cNvSpPr>
              <p:nvPr/>
            </p:nvSpPr>
            <p:spPr bwMode="auto">
              <a:xfrm>
                <a:off x="3668713" y="2511425"/>
                <a:ext cx="150813" cy="185738"/>
              </a:xfrm>
              <a:custGeom>
                <a:avLst/>
                <a:gdLst/>
                <a:ahLst/>
                <a:cxnLst>
                  <a:cxn ang="0">
                    <a:pos x="1" y="0"/>
                  </a:cxn>
                  <a:cxn ang="0">
                    <a:pos x="0" y="4"/>
                  </a:cxn>
                  <a:cxn ang="0">
                    <a:pos x="6" y="12"/>
                  </a:cxn>
                  <a:cxn ang="0">
                    <a:pos x="32" y="47"/>
                  </a:cxn>
                  <a:cxn ang="0">
                    <a:pos x="35" y="48"/>
                  </a:cxn>
                  <a:cxn ang="0">
                    <a:pos x="12" y="8"/>
                  </a:cxn>
                  <a:cxn ang="0">
                    <a:pos x="1" y="0"/>
                  </a:cxn>
                </a:cxnLst>
                <a:rect l="0" t="0" r="r" b="b"/>
                <a:pathLst>
                  <a:path w="40" h="49">
                    <a:moveTo>
                      <a:pt x="1" y="0"/>
                    </a:moveTo>
                    <a:cubicBezTo>
                      <a:pt x="0" y="1"/>
                      <a:pt x="0" y="3"/>
                      <a:pt x="0" y="4"/>
                    </a:cubicBezTo>
                    <a:cubicBezTo>
                      <a:pt x="2" y="6"/>
                      <a:pt x="4" y="9"/>
                      <a:pt x="6" y="12"/>
                    </a:cubicBezTo>
                    <a:cubicBezTo>
                      <a:pt x="15" y="24"/>
                      <a:pt x="26" y="43"/>
                      <a:pt x="32" y="47"/>
                    </a:cubicBezTo>
                    <a:cubicBezTo>
                      <a:pt x="33" y="48"/>
                      <a:pt x="35" y="49"/>
                      <a:pt x="35" y="48"/>
                    </a:cubicBezTo>
                    <a:cubicBezTo>
                      <a:pt x="40" y="45"/>
                      <a:pt x="22" y="23"/>
                      <a:pt x="12" y="8"/>
                    </a:cubicBezTo>
                    <a:cubicBezTo>
                      <a:pt x="7" y="4"/>
                      <a:pt x="3" y="1"/>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1" name="Freeform 360"/>
              <p:cNvSpPr>
                <a:spLocks/>
              </p:cNvSpPr>
              <p:nvPr/>
            </p:nvSpPr>
            <p:spPr bwMode="auto">
              <a:xfrm>
                <a:off x="3649663" y="2195513"/>
                <a:ext cx="41275" cy="142875"/>
              </a:xfrm>
              <a:custGeom>
                <a:avLst/>
                <a:gdLst/>
                <a:ahLst/>
                <a:cxnLst>
                  <a:cxn ang="0">
                    <a:pos x="11" y="0"/>
                  </a:cxn>
                  <a:cxn ang="0">
                    <a:pos x="0" y="38"/>
                  </a:cxn>
                  <a:cxn ang="0">
                    <a:pos x="11" y="0"/>
                  </a:cxn>
                </a:cxnLst>
                <a:rect l="0" t="0" r="r" b="b"/>
                <a:pathLst>
                  <a:path w="11" h="38">
                    <a:moveTo>
                      <a:pt x="11" y="0"/>
                    </a:moveTo>
                    <a:cubicBezTo>
                      <a:pt x="7" y="1"/>
                      <a:pt x="3" y="22"/>
                      <a:pt x="0" y="38"/>
                    </a:cubicBezTo>
                    <a:cubicBezTo>
                      <a:pt x="3" y="22"/>
                      <a:pt x="7" y="1"/>
                      <a:pt x="1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2" name="Freeform 361"/>
              <p:cNvSpPr>
                <a:spLocks/>
              </p:cNvSpPr>
              <p:nvPr/>
            </p:nvSpPr>
            <p:spPr bwMode="auto">
              <a:xfrm>
                <a:off x="3646488" y="2338388"/>
                <a:ext cx="3175" cy="15875"/>
              </a:xfrm>
              <a:custGeom>
                <a:avLst/>
                <a:gdLst/>
                <a:ahLst/>
                <a:cxnLst>
                  <a:cxn ang="0">
                    <a:pos x="1" y="0"/>
                  </a:cxn>
                  <a:cxn ang="0">
                    <a:pos x="0" y="4"/>
                  </a:cxn>
                  <a:cxn ang="0">
                    <a:pos x="0" y="4"/>
                  </a:cxn>
                  <a:cxn ang="0">
                    <a:pos x="1" y="0"/>
                  </a:cxn>
                </a:cxnLst>
                <a:rect l="0" t="0" r="r" b="b"/>
                <a:pathLst>
                  <a:path w="1" h="4">
                    <a:moveTo>
                      <a:pt x="1" y="0"/>
                    </a:moveTo>
                    <a:cubicBezTo>
                      <a:pt x="1" y="2"/>
                      <a:pt x="1" y="3"/>
                      <a:pt x="0" y="4"/>
                    </a:cubicBezTo>
                    <a:cubicBezTo>
                      <a:pt x="0" y="4"/>
                      <a:pt x="0" y="4"/>
                      <a:pt x="0" y="4"/>
                    </a:cubicBezTo>
                    <a:cubicBezTo>
                      <a:pt x="1" y="3"/>
                      <a:pt x="1" y="2"/>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3" name="Freeform 362"/>
              <p:cNvSpPr>
                <a:spLocks/>
              </p:cNvSpPr>
              <p:nvPr/>
            </p:nvSpPr>
            <p:spPr bwMode="auto">
              <a:xfrm>
                <a:off x="3540125" y="2395538"/>
                <a:ext cx="15875" cy="11113"/>
              </a:xfrm>
              <a:custGeom>
                <a:avLst/>
                <a:gdLst/>
                <a:ahLst/>
                <a:cxnLst>
                  <a:cxn ang="0">
                    <a:pos x="4" y="3"/>
                  </a:cxn>
                  <a:cxn ang="0">
                    <a:pos x="4" y="3"/>
                  </a:cxn>
                  <a:cxn ang="0">
                    <a:pos x="0" y="0"/>
                  </a:cxn>
                  <a:cxn ang="0">
                    <a:pos x="4" y="3"/>
                  </a:cxn>
                </a:cxnLst>
                <a:rect l="0" t="0" r="r" b="b"/>
                <a:pathLst>
                  <a:path w="4" h="3">
                    <a:moveTo>
                      <a:pt x="4" y="3"/>
                    </a:moveTo>
                    <a:cubicBezTo>
                      <a:pt x="4" y="3"/>
                      <a:pt x="4" y="3"/>
                      <a:pt x="4" y="3"/>
                    </a:cubicBezTo>
                    <a:cubicBezTo>
                      <a:pt x="2" y="2"/>
                      <a:pt x="1" y="1"/>
                      <a:pt x="0" y="0"/>
                    </a:cubicBezTo>
                    <a:cubicBezTo>
                      <a:pt x="1" y="1"/>
                      <a:pt x="2" y="2"/>
                      <a:pt x="4"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4" name="Freeform 363"/>
              <p:cNvSpPr>
                <a:spLocks/>
              </p:cNvSpPr>
              <p:nvPr/>
            </p:nvSpPr>
            <p:spPr bwMode="auto">
              <a:xfrm>
                <a:off x="3386138" y="2459038"/>
                <a:ext cx="203200" cy="90488"/>
              </a:xfrm>
              <a:custGeom>
                <a:avLst/>
                <a:gdLst/>
                <a:ahLst/>
                <a:cxnLst>
                  <a:cxn ang="0">
                    <a:pos x="54" y="0"/>
                  </a:cxn>
                  <a:cxn ang="0">
                    <a:pos x="54" y="0"/>
                  </a:cxn>
                  <a:cxn ang="0">
                    <a:pos x="39" y="7"/>
                  </a:cxn>
                  <a:cxn ang="0">
                    <a:pos x="1" y="23"/>
                  </a:cxn>
                  <a:cxn ang="0">
                    <a:pos x="0" y="24"/>
                  </a:cxn>
                  <a:cxn ang="0">
                    <a:pos x="54" y="0"/>
                  </a:cxn>
                </a:cxnLst>
                <a:rect l="0" t="0" r="r" b="b"/>
                <a:pathLst>
                  <a:path w="54" h="24">
                    <a:moveTo>
                      <a:pt x="54" y="0"/>
                    </a:moveTo>
                    <a:cubicBezTo>
                      <a:pt x="54" y="0"/>
                      <a:pt x="54" y="0"/>
                      <a:pt x="54" y="0"/>
                    </a:cubicBezTo>
                    <a:cubicBezTo>
                      <a:pt x="51" y="2"/>
                      <a:pt x="46" y="5"/>
                      <a:pt x="39" y="7"/>
                    </a:cubicBezTo>
                    <a:cubicBezTo>
                      <a:pt x="25" y="13"/>
                      <a:pt x="6" y="19"/>
                      <a:pt x="1" y="23"/>
                    </a:cubicBezTo>
                    <a:cubicBezTo>
                      <a:pt x="1" y="24"/>
                      <a:pt x="1" y="24"/>
                      <a:pt x="0" y="24"/>
                    </a:cubicBezTo>
                    <a:cubicBezTo>
                      <a:pt x="7" y="17"/>
                      <a:pt x="46" y="7"/>
                      <a:pt x="5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5" name="Freeform 364"/>
              <p:cNvSpPr>
                <a:spLocks/>
              </p:cNvSpPr>
              <p:nvPr/>
            </p:nvSpPr>
            <p:spPr bwMode="auto">
              <a:xfrm>
                <a:off x="3578225" y="2508250"/>
                <a:ext cx="44450" cy="219075"/>
              </a:xfrm>
              <a:custGeom>
                <a:avLst/>
                <a:gdLst/>
                <a:ahLst/>
                <a:cxnLst>
                  <a:cxn ang="0">
                    <a:pos x="10" y="0"/>
                  </a:cxn>
                  <a:cxn ang="0">
                    <a:pos x="10" y="0"/>
                  </a:cxn>
                  <a:cxn ang="0">
                    <a:pos x="9" y="17"/>
                  </a:cxn>
                  <a:cxn ang="0">
                    <a:pos x="3" y="58"/>
                  </a:cxn>
                  <a:cxn ang="0">
                    <a:pos x="10" y="0"/>
                  </a:cxn>
                </a:cxnLst>
                <a:rect l="0" t="0" r="r" b="b"/>
                <a:pathLst>
                  <a:path w="12" h="58">
                    <a:moveTo>
                      <a:pt x="10" y="0"/>
                    </a:moveTo>
                    <a:cubicBezTo>
                      <a:pt x="10" y="0"/>
                      <a:pt x="10" y="0"/>
                      <a:pt x="10" y="0"/>
                    </a:cubicBezTo>
                    <a:cubicBezTo>
                      <a:pt x="11" y="3"/>
                      <a:pt x="10" y="9"/>
                      <a:pt x="9" y="17"/>
                    </a:cubicBezTo>
                    <a:cubicBezTo>
                      <a:pt x="6" y="32"/>
                      <a:pt x="1" y="52"/>
                      <a:pt x="3" y="58"/>
                    </a:cubicBezTo>
                    <a:cubicBezTo>
                      <a:pt x="0" y="50"/>
                      <a:pt x="12" y="10"/>
                      <a:pt x="1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6" name="Freeform 365"/>
              <p:cNvSpPr>
                <a:spLocks/>
              </p:cNvSpPr>
              <p:nvPr/>
            </p:nvSpPr>
            <p:spPr bwMode="auto">
              <a:xfrm>
                <a:off x="3646488" y="2192338"/>
                <a:ext cx="63500" cy="228600"/>
              </a:xfrm>
              <a:custGeom>
                <a:avLst/>
                <a:gdLst/>
                <a:ahLst/>
                <a:cxnLst>
                  <a:cxn ang="0">
                    <a:pos x="5" y="61"/>
                  </a:cxn>
                  <a:cxn ang="0">
                    <a:pos x="7" y="61"/>
                  </a:cxn>
                  <a:cxn ang="0">
                    <a:pos x="8" y="44"/>
                  </a:cxn>
                  <a:cxn ang="0">
                    <a:pos x="8" y="44"/>
                  </a:cxn>
                  <a:cxn ang="0">
                    <a:pos x="13" y="1"/>
                  </a:cxn>
                  <a:cxn ang="0">
                    <a:pos x="12" y="1"/>
                  </a:cxn>
                  <a:cxn ang="0">
                    <a:pos x="1" y="39"/>
                  </a:cxn>
                  <a:cxn ang="0">
                    <a:pos x="0" y="43"/>
                  </a:cxn>
                  <a:cxn ang="0">
                    <a:pos x="5" y="61"/>
                  </a:cxn>
                </a:cxnLst>
                <a:rect l="0" t="0" r="r" b="b"/>
                <a:pathLst>
                  <a:path w="17" h="61">
                    <a:moveTo>
                      <a:pt x="5" y="61"/>
                    </a:moveTo>
                    <a:cubicBezTo>
                      <a:pt x="5" y="61"/>
                      <a:pt x="6" y="61"/>
                      <a:pt x="7" y="61"/>
                    </a:cubicBezTo>
                    <a:cubicBezTo>
                      <a:pt x="6" y="58"/>
                      <a:pt x="7" y="51"/>
                      <a:pt x="8" y="44"/>
                    </a:cubicBezTo>
                    <a:cubicBezTo>
                      <a:pt x="8" y="44"/>
                      <a:pt x="8" y="44"/>
                      <a:pt x="8" y="44"/>
                    </a:cubicBezTo>
                    <a:cubicBezTo>
                      <a:pt x="11" y="26"/>
                      <a:pt x="17" y="1"/>
                      <a:pt x="13" y="1"/>
                    </a:cubicBezTo>
                    <a:cubicBezTo>
                      <a:pt x="12" y="0"/>
                      <a:pt x="12" y="0"/>
                      <a:pt x="12" y="1"/>
                    </a:cubicBezTo>
                    <a:cubicBezTo>
                      <a:pt x="8" y="2"/>
                      <a:pt x="4" y="23"/>
                      <a:pt x="1" y="39"/>
                    </a:cubicBezTo>
                    <a:cubicBezTo>
                      <a:pt x="1" y="41"/>
                      <a:pt x="1" y="42"/>
                      <a:pt x="0" y="43"/>
                    </a:cubicBezTo>
                    <a:cubicBezTo>
                      <a:pt x="1" y="52"/>
                      <a:pt x="2" y="59"/>
                      <a:pt x="5" y="6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7" name="Freeform 366"/>
              <p:cNvSpPr>
                <a:spLocks/>
              </p:cNvSpPr>
              <p:nvPr/>
            </p:nvSpPr>
            <p:spPr bwMode="auto">
              <a:xfrm>
                <a:off x="3578225" y="2508250"/>
                <a:ext cx="60325" cy="225425"/>
              </a:xfrm>
              <a:custGeom>
                <a:avLst/>
                <a:gdLst/>
                <a:ahLst/>
                <a:cxnLst>
                  <a:cxn ang="0">
                    <a:pos x="12" y="0"/>
                  </a:cxn>
                  <a:cxn ang="0">
                    <a:pos x="10" y="0"/>
                  </a:cxn>
                  <a:cxn ang="0">
                    <a:pos x="3" y="58"/>
                  </a:cxn>
                  <a:cxn ang="0">
                    <a:pos x="4" y="60"/>
                  </a:cxn>
                  <a:cxn ang="0">
                    <a:pos x="6" y="60"/>
                  </a:cxn>
                  <a:cxn ang="0">
                    <a:pos x="16" y="18"/>
                  </a:cxn>
                  <a:cxn ang="0">
                    <a:pos x="12" y="0"/>
                  </a:cxn>
                </a:cxnLst>
                <a:rect l="0" t="0" r="r" b="b"/>
                <a:pathLst>
                  <a:path w="16" h="60">
                    <a:moveTo>
                      <a:pt x="12" y="0"/>
                    </a:moveTo>
                    <a:cubicBezTo>
                      <a:pt x="11" y="0"/>
                      <a:pt x="11" y="0"/>
                      <a:pt x="10" y="0"/>
                    </a:cubicBezTo>
                    <a:cubicBezTo>
                      <a:pt x="12" y="10"/>
                      <a:pt x="0" y="50"/>
                      <a:pt x="3" y="58"/>
                    </a:cubicBezTo>
                    <a:cubicBezTo>
                      <a:pt x="3" y="59"/>
                      <a:pt x="3" y="60"/>
                      <a:pt x="4" y="60"/>
                    </a:cubicBezTo>
                    <a:cubicBezTo>
                      <a:pt x="5" y="60"/>
                      <a:pt x="5" y="60"/>
                      <a:pt x="6" y="60"/>
                    </a:cubicBezTo>
                    <a:cubicBezTo>
                      <a:pt x="10" y="56"/>
                      <a:pt x="13" y="34"/>
                      <a:pt x="16" y="18"/>
                    </a:cubicBezTo>
                    <a:cubicBezTo>
                      <a:pt x="15" y="9"/>
                      <a:pt x="14" y="1"/>
                      <a:pt x="1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8" name="Freeform 367"/>
              <p:cNvSpPr>
                <a:spLocks/>
              </p:cNvSpPr>
              <p:nvPr/>
            </p:nvSpPr>
            <p:spPr bwMode="auto">
              <a:xfrm>
                <a:off x="3424238" y="2274888"/>
                <a:ext cx="192088" cy="153988"/>
              </a:xfrm>
              <a:custGeom>
                <a:avLst/>
                <a:gdLst/>
                <a:ahLst/>
                <a:cxnLst>
                  <a:cxn ang="0">
                    <a:pos x="35" y="35"/>
                  </a:cxn>
                  <a:cxn ang="0">
                    <a:pos x="50" y="39"/>
                  </a:cxn>
                  <a:cxn ang="0">
                    <a:pos x="51" y="37"/>
                  </a:cxn>
                  <a:cxn ang="0">
                    <a:pos x="40" y="30"/>
                  </a:cxn>
                  <a:cxn ang="0">
                    <a:pos x="40" y="30"/>
                  </a:cxn>
                  <a:cxn ang="0">
                    <a:pos x="26" y="18"/>
                  </a:cxn>
                  <a:cxn ang="0">
                    <a:pos x="2" y="3"/>
                  </a:cxn>
                  <a:cxn ang="0">
                    <a:pos x="10" y="14"/>
                  </a:cxn>
                  <a:cxn ang="0">
                    <a:pos x="31" y="32"/>
                  </a:cxn>
                  <a:cxn ang="0">
                    <a:pos x="35" y="35"/>
                  </a:cxn>
                </a:cxnLst>
                <a:rect l="0" t="0" r="r" b="b"/>
                <a:pathLst>
                  <a:path w="51" h="41">
                    <a:moveTo>
                      <a:pt x="35" y="35"/>
                    </a:moveTo>
                    <a:cubicBezTo>
                      <a:pt x="42" y="39"/>
                      <a:pt x="48" y="41"/>
                      <a:pt x="50" y="39"/>
                    </a:cubicBezTo>
                    <a:cubicBezTo>
                      <a:pt x="50" y="39"/>
                      <a:pt x="51" y="38"/>
                      <a:pt x="51" y="37"/>
                    </a:cubicBezTo>
                    <a:cubicBezTo>
                      <a:pt x="48" y="37"/>
                      <a:pt x="44" y="34"/>
                      <a:pt x="40" y="30"/>
                    </a:cubicBezTo>
                    <a:cubicBezTo>
                      <a:pt x="40" y="30"/>
                      <a:pt x="40" y="30"/>
                      <a:pt x="40" y="30"/>
                    </a:cubicBezTo>
                    <a:cubicBezTo>
                      <a:pt x="35" y="26"/>
                      <a:pt x="30" y="22"/>
                      <a:pt x="26" y="18"/>
                    </a:cubicBezTo>
                    <a:cubicBezTo>
                      <a:pt x="15" y="8"/>
                      <a:pt x="5" y="0"/>
                      <a:pt x="2" y="3"/>
                    </a:cubicBezTo>
                    <a:cubicBezTo>
                      <a:pt x="0" y="5"/>
                      <a:pt x="4" y="9"/>
                      <a:pt x="10" y="14"/>
                    </a:cubicBezTo>
                    <a:cubicBezTo>
                      <a:pt x="16" y="20"/>
                      <a:pt x="24" y="26"/>
                      <a:pt x="31" y="32"/>
                    </a:cubicBezTo>
                    <a:cubicBezTo>
                      <a:pt x="32" y="33"/>
                      <a:pt x="33" y="34"/>
                      <a:pt x="35"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9" name="Freeform 368"/>
              <p:cNvSpPr>
                <a:spLocks/>
              </p:cNvSpPr>
              <p:nvPr/>
            </p:nvSpPr>
            <p:spPr bwMode="auto">
              <a:xfrm>
                <a:off x="3382963" y="2459038"/>
                <a:ext cx="209550" cy="106363"/>
              </a:xfrm>
              <a:custGeom>
                <a:avLst/>
                <a:gdLst/>
                <a:ahLst/>
                <a:cxnLst>
                  <a:cxn ang="0">
                    <a:pos x="43" y="15"/>
                  </a:cxn>
                  <a:cxn ang="0">
                    <a:pos x="56" y="2"/>
                  </a:cxn>
                  <a:cxn ang="0">
                    <a:pos x="55" y="0"/>
                  </a:cxn>
                  <a:cxn ang="0">
                    <a:pos x="1" y="24"/>
                  </a:cxn>
                  <a:cxn ang="0">
                    <a:pos x="1" y="26"/>
                  </a:cxn>
                  <a:cxn ang="0">
                    <a:pos x="9" y="27"/>
                  </a:cxn>
                  <a:cxn ang="0">
                    <a:pos x="43" y="15"/>
                  </a:cxn>
                </a:cxnLst>
                <a:rect l="0" t="0" r="r" b="b"/>
                <a:pathLst>
                  <a:path w="56" h="28">
                    <a:moveTo>
                      <a:pt x="43" y="15"/>
                    </a:moveTo>
                    <a:cubicBezTo>
                      <a:pt x="50" y="9"/>
                      <a:pt x="56" y="4"/>
                      <a:pt x="56" y="2"/>
                    </a:cubicBezTo>
                    <a:cubicBezTo>
                      <a:pt x="55" y="1"/>
                      <a:pt x="55" y="1"/>
                      <a:pt x="55" y="0"/>
                    </a:cubicBezTo>
                    <a:cubicBezTo>
                      <a:pt x="47" y="7"/>
                      <a:pt x="8" y="17"/>
                      <a:pt x="1" y="24"/>
                    </a:cubicBezTo>
                    <a:cubicBezTo>
                      <a:pt x="1" y="25"/>
                      <a:pt x="0" y="26"/>
                      <a:pt x="1" y="26"/>
                    </a:cubicBezTo>
                    <a:cubicBezTo>
                      <a:pt x="1" y="28"/>
                      <a:pt x="4" y="28"/>
                      <a:pt x="9" y="27"/>
                    </a:cubicBezTo>
                    <a:cubicBezTo>
                      <a:pt x="17" y="24"/>
                      <a:pt x="31" y="19"/>
                      <a:pt x="43" y="1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0" name="Freeform 369"/>
              <p:cNvSpPr>
                <a:spLocks/>
              </p:cNvSpPr>
              <p:nvPr/>
            </p:nvSpPr>
            <p:spPr bwMode="auto">
              <a:xfrm>
                <a:off x="3694113" y="2354263"/>
                <a:ext cx="214313" cy="115888"/>
              </a:xfrm>
              <a:custGeom>
                <a:avLst/>
                <a:gdLst/>
                <a:ahLst/>
                <a:cxnLst>
                  <a:cxn ang="0">
                    <a:pos x="0" y="29"/>
                  </a:cxn>
                  <a:cxn ang="0">
                    <a:pos x="1" y="31"/>
                  </a:cxn>
                  <a:cxn ang="0">
                    <a:pos x="15" y="23"/>
                  </a:cxn>
                  <a:cxn ang="0">
                    <a:pos x="15" y="23"/>
                  </a:cxn>
                  <a:cxn ang="0">
                    <a:pos x="55" y="5"/>
                  </a:cxn>
                  <a:cxn ang="0">
                    <a:pos x="13" y="16"/>
                  </a:cxn>
                  <a:cxn ang="0">
                    <a:pos x="0" y="29"/>
                  </a:cxn>
                </a:cxnLst>
                <a:rect l="0" t="0" r="r" b="b"/>
                <a:pathLst>
                  <a:path w="57" h="31">
                    <a:moveTo>
                      <a:pt x="0" y="29"/>
                    </a:moveTo>
                    <a:cubicBezTo>
                      <a:pt x="0" y="29"/>
                      <a:pt x="1" y="30"/>
                      <a:pt x="1" y="31"/>
                    </a:cubicBezTo>
                    <a:cubicBezTo>
                      <a:pt x="3" y="28"/>
                      <a:pt x="9" y="26"/>
                      <a:pt x="15" y="23"/>
                    </a:cubicBezTo>
                    <a:cubicBezTo>
                      <a:pt x="15" y="23"/>
                      <a:pt x="15" y="23"/>
                      <a:pt x="15" y="23"/>
                    </a:cubicBezTo>
                    <a:cubicBezTo>
                      <a:pt x="32" y="17"/>
                      <a:pt x="57" y="9"/>
                      <a:pt x="55" y="5"/>
                    </a:cubicBezTo>
                    <a:cubicBezTo>
                      <a:pt x="53" y="0"/>
                      <a:pt x="30" y="10"/>
                      <a:pt x="13" y="16"/>
                    </a:cubicBezTo>
                    <a:cubicBezTo>
                      <a:pt x="5" y="22"/>
                      <a:pt x="0" y="26"/>
                      <a:pt x="0" y="2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1" name="Freeform 370"/>
              <p:cNvSpPr>
                <a:spLocks/>
              </p:cNvSpPr>
              <p:nvPr/>
            </p:nvSpPr>
            <p:spPr bwMode="auto">
              <a:xfrm>
                <a:off x="3671888" y="2500313"/>
                <a:ext cx="195263" cy="147638"/>
              </a:xfrm>
              <a:custGeom>
                <a:avLst/>
                <a:gdLst/>
                <a:ahLst/>
                <a:cxnLst>
                  <a:cxn ang="0">
                    <a:pos x="1" y="1"/>
                  </a:cxn>
                  <a:cxn ang="0">
                    <a:pos x="0" y="3"/>
                  </a:cxn>
                  <a:cxn ang="0">
                    <a:pos x="11" y="11"/>
                  </a:cxn>
                  <a:cxn ang="0">
                    <a:pos x="46" y="38"/>
                  </a:cxn>
                  <a:cxn ang="0">
                    <a:pos x="49" y="38"/>
                  </a:cxn>
                  <a:cxn ang="0">
                    <a:pos x="16" y="5"/>
                  </a:cxn>
                  <a:cxn ang="0">
                    <a:pos x="1" y="1"/>
                  </a:cxn>
                </a:cxnLst>
                <a:rect l="0" t="0" r="r" b="b"/>
                <a:pathLst>
                  <a:path w="52" h="39">
                    <a:moveTo>
                      <a:pt x="1" y="1"/>
                    </a:moveTo>
                    <a:cubicBezTo>
                      <a:pt x="0" y="2"/>
                      <a:pt x="0" y="2"/>
                      <a:pt x="0" y="3"/>
                    </a:cubicBezTo>
                    <a:cubicBezTo>
                      <a:pt x="2" y="4"/>
                      <a:pt x="6" y="7"/>
                      <a:pt x="11" y="11"/>
                    </a:cubicBezTo>
                    <a:cubicBezTo>
                      <a:pt x="23" y="21"/>
                      <a:pt x="40" y="37"/>
                      <a:pt x="46" y="38"/>
                    </a:cubicBezTo>
                    <a:cubicBezTo>
                      <a:pt x="47" y="39"/>
                      <a:pt x="48" y="39"/>
                      <a:pt x="49" y="38"/>
                    </a:cubicBezTo>
                    <a:cubicBezTo>
                      <a:pt x="52" y="34"/>
                      <a:pt x="30" y="17"/>
                      <a:pt x="16" y="5"/>
                    </a:cubicBezTo>
                    <a:cubicBezTo>
                      <a:pt x="8" y="2"/>
                      <a:pt x="3" y="0"/>
                      <a:pt x="1" y="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2" name="Freeform 371"/>
              <p:cNvSpPr>
                <a:spLocks/>
              </p:cNvSpPr>
              <p:nvPr/>
            </p:nvSpPr>
            <p:spPr bwMode="auto">
              <a:xfrm>
                <a:off x="3389313" y="2187575"/>
                <a:ext cx="512763" cy="550863"/>
              </a:xfrm>
              <a:custGeom>
                <a:avLst/>
                <a:gdLst/>
                <a:ahLst/>
                <a:cxnLst>
                  <a:cxn ang="0">
                    <a:pos x="39" y="64"/>
                  </a:cxn>
                  <a:cxn ang="0">
                    <a:pos x="50" y="70"/>
                  </a:cxn>
                  <a:cxn ang="0">
                    <a:pos x="50" y="70"/>
                  </a:cxn>
                  <a:cxn ang="0">
                    <a:pos x="53" y="72"/>
                  </a:cxn>
                  <a:cxn ang="0">
                    <a:pos x="53" y="72"/>
                  </a:cxn>
                  <a:cxn ang="0">
                    <a:pos x="54" y="74"/>
                  </a:cxn>
                  <a:cxn ang="0">
                    <a:pos x="41" y="87"/>
                  </a:cxn>
                  <a:cxn ang="0">
                    <a:pos x="25" y="98"/>
                  </a:cxn>
                  <a:cxn ang="0">
                    <a:pos x="7" y="115"/>
                  </a:cxn>
                  <a:cxn ang="0">
                    <a:pos x="44" y="94"/>
                  </a:cxn>
                  <a:cxn ang="0">
                    <a:pos x="47" y="92"/>
                  </a:cxn>
                  <a:cxn ang="0">
                    <a:pos x="47" y="92"/>
                  </a:cxn>
                  <a:cxn ang="0">
                    <a:pos x="56" y="86"/>
                  </a:cxn>
                  <a:cxn ang="0">
                    <a:pos x="56" y="86"/>
                  </a:cxn>
                  <a:cxn ang="0">
                    <a:pos x="60" y="85"/>
                  </a:cxn>
                  <a:cxn ang="0">
                    <a:pos x="60" y="85"/>
                  </a:cxn>
                  <a:cxn ang="0">
                    <a:pos x="62" y="85"/>
                  </a:cxn>
                  <a:cxn ang="0">
                    <a:pos x="66" y="103"/>
                  </a:cxn>
                  <a:cxn ang="0">
                    <a:pos x="73" y="146"/>
                  </a:cxn>
                  <a:cxn ang="0">
                    <a:pos x="74" y="103"/>
                  </a:cxn>
                  <a:cxn ang="0">
                    <a:pos x="74" y="90"/>
                  </a:cxn>
                  <a:cxn ang="0">
                    <a:pos x="75" y="86"/>
                  </a:cxn>
                  <a:cxn ang="0">
                    <a:pos x="76" y="84"/>
                  </a:cxn>
                  <a:cxn ang="0">
                    <a:pos x="91" y="88"/>
                  </a:cxn>
                  <a:cxn ang="0">
                    <a:pos x="134" y="105"/>
                  </a:cxn>
                  <a:cxn ang="0">
                    <a:pos x="96" y="83"/>
                  </a:cxn>
                  <a:cxn ang="0">
                    <a:pos x="85" y="77"/>
                  </a:cxn>
                  <a:cxn ang="0">
                    <a:pos x="82" y="75"/>
                  </a:cxn>
                  <a:cxn ang="0">
                    <a:pos x="81" y="73"/>
                  </a:cxn>
                  <a:cxn ang="0">
                    <a:pos x="94" y="60"/>
                  </a:cxn>
                  <a:cxn ang="0">
                    <a:pos x="127" y="32"/>
                  </a:cxn>
                  <a:cxn ang="0">
                    <a:pos x="87" y="55"/>
                  </a:cxn>
                  <a:cxn ang="0">
                    <a:pos x="78" y="60"/>
                  </a:cxn>
                  <a:cxn ang="0">
                    <a:pos x="75" y="62"/>
                  </a:cxn>
                  <a:cxn ang="0">
                    <a:pos x="73" y="62"/>
                  </a:cxn>
                  <a:cxn ang="0">
                    <a:pos x="68" y="44"/>
                  </a:cxn>
                  <a:cxn ang="0">
                    <a:pos x="68" y="44"/>
                  </a:cxn>
                  <a:cxn ang="0">
                    <a:pos x="61" y="1"/>
                  </a:cxn>
                  <a:cxn ang="0">
                    <a:pos x="61" y="44"/>
                  </a:cxn>
                  <a:cxn ang="0">
                    <a:pos x="61" y="56"/>
                  </a:cxn>
                  <a:cxn ang="0">
                    <a:pos x="60" y="60"/>
                  </a:cxn>
                  <a:cxn ang="0">
                    <a:pos x="59" y="62"/>
                  </a:cxn>
                  <a:cxn ang="0">
                    <a:pos x="44" y="58"/>
                  </a:cxn>
                  <a:cxn ang="0">
                    <a:pos x="44" y="58"/>
                  </a:cxn>
                  <a:cxn ang="0">
                    <a:pos x="6" y="41"/>
                  </a:cxn>
                  <a:cxn ang="0">
                    <a:pos x="1" y="42"/>
                  </a:cxn>
                  <a:cxn ang="0">
                    <a:pos x="4" y="47"/>
                  </a:cxn>
                  <a:cxn ang="0">
                    <a:pos x="39" y="64"/>
                  </a:cxn>
                </a:cxnLst>
                <a:rect l="0" t="0" r="r" b="b"/>
                <a:pathLst>
                  <a:path w="136" h="146">
                    <a:moveTo>
                      <a:pt x="39" y="64"/>
                    </a:moveTo>
                    <a:cubicBezTo>
                      <a:pt x="43" y="66"/>
                      <a:pt x="47" y="68"/>
                      <a:pt x="50" y="70"/>
                    </a:cubicBezTo>
                    <a:cubicBezTo>
                      <a:pt x="50" y="70"/>
                      <a:pt x="50" y="70"/>
                      <a:pt x="50" y="70"/>
                    </a:cubicBezTo>
                    <a:cubicBezTo>
                      <a:pt x="51" y="71"/>
                      <a:pt x="52" y="71"/>
                      <a:pt x="53" y="72"/>
                    </a:cubicBezTo>
                    <a:cubicBezTo>
                      <a:pt x="53" y="72"/>
                      <a:pt x="53" y="72"/>
                      <a:pt x="53" y="72"/>
                    </a:cubicBezTo>
                    <a:cubicBezTo>
                      <a:pt x="53" y="73"/>
                      <a:pt x="53" y="73"/>
                      <a:pt x="54" y="74"/>
                    </a:cubicBezTo>
                    <a:cubicBezTo>
                      <a:pt x="54" y="76"/>
                      <a:pt x="48" y="81"/>
                      <a:pt x="41" y="87"/>
                    </a:cubicBezTo>
                    <a:cubicBezTo>
                      <a:pt x="36" y="90"/>
                      <a:pt x="30" y="94"/>
                      <a:pt x="25" y="98"/>
                    </a:cubicBezTo>
                    <a:cubicBezTo>
                      <a:pt x="15" y="105"/>
                      <a:pt x="5" y="112"/>
                      <a:pt x="7" y="115"/>
                    </a:cubicBezTo>
                    <a:cubicBezTo>
                      <a:pt x="10" y="119"/>
                      <a:pt x="29" y="104"/>
                      <a:pt x="44" y="94"/>
                    </a:cubicBezTo>
                    <a:cubicBezTo>
                      <a:pt x="45" y="93"/>
                      <a:pt x="46" y="92"/>
                      <a:pt x="47" y="92"/>
                    </a:cubicBezTo>
                    <a:cubicBezTo>
                      <a:pt x="47" y="92"/>
                      <a:pt x="47" y="92"/>
                      <a:pt x="47" y="92"/>
                    </a:cubicBezTo>
                    <a:cubicBezTo>
                      <a:pt x="51" y="89"/>
                      <a:pt x="54" y="87"/>
                      <a:pt x="56" y="86"/>
                    </a:cubicBezTo>
                    <a:cubicBezTo>
                      <a:pt x="56" y="86"/>
                      <a:pt x="56" y="86"/>
                      <a:pt x="56" y="86"/>
                    </a:cubicBezTo>
                    <a:cubicBezTo>
                      <a:pt x="58" y="86"/>
                      <a:pt x="59" y="85"/>
                      <a:pt x="60" y="85"/>
                    </a:cubicBezTo>
                    <a:cubicBezTo>
                      <a:pt x="60" y="85"/>
                      <a:pt x="60" y="85"/>
                      <a:pt x="60" y="85"/>
                    </a:cubicBezTo>
                    <a:cubicBezTo>
                      <a:pt x="61" y="85"/>
                      <a:pt x="61" y="85"/>
                      <a:pt x="62" y="85"/>
                    </a:cubicBezTo>
                    <a:cubicBezTo>
                      <a:pt x="64" y="86"/>
                      <a:pt x="65" y="94"/>
                      <a:pt x="66" y="103"/>
                    </a:cubicBezTo>
                    <a:cubicBezTo>
                      <a:pt x="68" y="121"/>
                      <a:pt x="68" y="146"/>
                      <a:pt x="73" y="146"/>
                    </a:cubicBezTo>
                    <a:cubicBezTo>
                      <a:pt x="78" y="146"/>
                      <a:pt x="75" y="121"/>
                      <a:pt x="74" y="103"/>
                    </a:cubicBezTo>
                    <a:cubicBezTo>
                      <a:pt x="74" y="98"/>
                      <a:pt x="74" y="94"/>
                      <a:pt x="74" y="90"/>
                    </a:cubicBezTo>
                    <a:cubicBezTo>
                      <a:pt x="74" y="89"/>
                      <a:pt x="74" y="87"/>
                      <a:pt x="75" y="86"/>
                    </a:cubicBezTo>
                    <a:cubicBezTo>
                      <a:pt x="75" y="85"/>
                      <a:pt x="75" y="85"/>
                      <a:pt x="76" y="84"/>
                    </a:cubicBezTo>
                    <a:cubicBezTo>
                      <a:pt x="78" y="83"/>
                      <a:pt x="83" y="85"/>
                      <a:pt x="91" y="88"/>
                    </a:cubicBezTo>
                    <a:cubicBezTo>
                      <a:pt x="107" y="96"/>
                      <a:pt x="132" y="110"/>
                      <a:pt x="134" y="105"/>
                    </a:cubicBezTo>
                    <a:cubicBezTo>
                      <a:pt x="136" y="100"/>
                      <a:pt x="112" y="91"/>
                      <a:pt x="96" y="83"/>
                    </a:cubicBezTo>
                    <a:cubicBezTo>
                      <a:pt x="92" y="81"/>
                      <a:pt x="88" y="79"/>
                      <a:pt x="85" y="77"/>
                    </a:cubicBezTo>
                    <a:cubicBezTo>
                      <a:pt x="84" y="76"/>
                      <a:pt x="83" y="75"/>
                      <a:pt x="82" y="75"/>
                    </a:cubicBezTo>
                    <a:cubicBezTo>
                      <a:pt x="82" y="74"/>
                      <a:pt x="81" y="73"/>
                      <a:pt x="81" y="73"/>
                    </a:cubicBezTo>
                    <a:cubicBezTo>
                      <a:pt x="81" y="70"/>
                      <a:pt x="86" y="66"/>
                      <a:pt x="94" y="60"/>
                    </a:cubicBezTo>
                    <a:cubicBezTo>
                      <a:pt x="108" y="49"/>
                      <a:pt x="130" y="36"/>
                      <a:pt x="127" y="32"/>
                    </a:cubicBezTo>
                    <a:cubicBezTo>
                      <a:pt x="124" y="27"/>
                      <a:pt x="103" y="45"/>
                      <a:pt x="87" y="55"/>
                    </a:cubicBezTo>
                    <a:cubicBezTo>
                      <a:pt x="84" y="57"/>
                      <a:pt x="81" y="59"/>
                      <a:pt x="78" y="60"/>
                    </a:cubicBezTo>
                    <a:cubicBezTo>
                      <a:pt x="77" y="61"/>
                      <a:pt x="76" y="61"/>
                      <a:pt x="75" y="62"/>
                    </a:cubicBezTo>
                    <a:cubicBezTo>
                      <a:pt x="74" y="62"/>
                      <a:pt x="73" y="62"/>
                      <a:pt x="73" y="62"/>
                    </a:cubicBezTo>
                    <a:cubicBezTo>
                      <a:pt x="70" y="60"/>
                      <a:pt x="69" y="53"/>
                      <a:pt x="68" y="44"/>
                    </a:cubicBezTo>
                    <a:cubicBezTo>
                      <a:pt x="68" y="44"/>
                      <a:pt x="68" y="44"/>
                      <a:pt x="68" y="44"/>
                    </a:cubicBezTo>
                    <a:cubicBezTo>
                      <a:pt x="67" y="26"/>
                      <a:pt x="66" y="0"/>
                      <a:pt x="61" y="1"/>
                    </a:cubicBezTo>
                    <a:cubicBezTo>
                      <a:pt x="56" y="1"/>
                      <a:pt x="60" y="26"/>
                      <a:pt x="61" y="44"/>
                    </a:cubicBezTo>
                    <a:cubicBezTo>
                      <a:pt x="61" y="49"/>
                      <a:pt x="61" y="53"/>
                      <a:pt x="61" y="56"/>
                    </a:cubicBezTo>
                    <a:cubicBezTo>
                      <a:pt x="61" y="58"/>
                      <a:pt x="60" y="59"/>
                      <a:pt x="60" y="60"/>
                    </a:cubicBezTo>
                    <a:cubicBezTo>
                      <a:pt x="60" y="61"/>
                      <a:pt x="59" y="62"/>
                      <a:pt x="59" y="62"/>
                    </a:cubicBezTo>
                    <a:cubicBezTo>
                      <a:pt x="57" y="64"/>
                      <a:pt x="51" y="62"/>
                      <a:pt x="44" y="58"/>
                    </a:cubicBezTo>
                    <a:cubicBezTo>
                      <a:pt x="44" y="58"/>
                      <a:pt x="44" y="58"/>
                      <a:pt x="44" y="58"/>
                    </a:cubicBezTo>
                    <a:cubicBezTo>
                      <a:pt x="31" y="53"/>
                      <a:pt x="15" y="43"/>
                      <a:pt x="6" y="41"/>
                    </a:cubicBezTo>
                    <a:cubicBezTo>
                      <a:pt x="3" y="41"/>
                      <a:pt x="1" y="41"/>
                      <a:pt x="1" y="42"/>
                    </a:cubicBezTo>
                    <a:cubicBezTo>
                      <a:pt x="0" y="43"/>
                      <a:pt x="1" y="45"/>
                      <a:pt x="4" y="47"/>
                    </a:cubicBezTo>
                    <a:cubicBezTo>
                      <a:pt x="11" y="52"/>
                      <a:pt x="27" y="58"/>
                      <a:pt x="39" y="6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2" name="Group 281"/>
            <p:cNvGrpSpPr/>
            <p:nvPr/>
          </p:nvGrpSpPr>
          <p:grpSpPr>
            <a:xfrm rot="1639090">
              <a:off x="7439061" y="1694089"/>
              <a:ext cx="288406" cy="246228"/>
              <a:chOff x="6294438" y="1638300"/>
              <a:chExt cx="401638" cy="342900"/>
            </a:xfrm>
            <a:solidFill>
              <a:schemeClr val="accent1">
                <a:alpha val="20000"/>
              </a:schemeClr>
            </a:solidFill>
          </p:grpSpPr>
          <p:sp>
            <p:nvSpPr>
              <p:cNvPr id="32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323" name="Freeform 283"/>
            <p:cNvSpPr>
              <a:spLocks/>
            </p:cNvSpPr>
            <p:nvPr/>
          </p:nvSpPr>
          <p:spPr bwMode="auto">
            <a:xfrm rot="1639090">
              <a:off x="7420358" y="865033"/>
              <a:ext cx="181252" cy="490176"/>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4" name="Freeform 284"/>
            <p:cNvSpPr>
              <a:spLocks/>
            </p:cNvSpPr>
            <p:nvPr/>
          </p:nvSpPr>
          <p:spPr bwMode="auto">
            <a:xfrm rot="1639090">
              <a:off x="7642024" y="962290"/>
              <a:ext cx="173272" cy="493596"/>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3" name="Group 1724"/>
          <p:cNvGrpSpPr/>
          <p:nvPr/>
        </p:nvGrpSpPr>
        <p:grpSpPr>
          <a:xfrm>
            <a:off x="1669229" y="5000575"/>
            <a:ext cx="690418" cy="906472"/>
            <a:chOff x="1669229" y="5000575"/>
            <a:chExt cx="690418" cy="906472"/>
          </a:xfrm>
        </p:grpSpPr>
        <p:sp>
          <p:nvSpPr>
            <p:cNvPr id="1299" name="AutoShape 3"/>
            <p:cNvSpPr>
              <a:spLocks noChangeAspect="1" noChangeArrowheads="1" noTextEdit="1"/>
            </p:cNvSpPr>
            <p:nvPr/>
          </p:nvSpPr>
          <p:spPr bwMode="auto">
            <a:xfrm rot="4516355">
              <a:off x="1572569" y="5121113"/>
              <a:ext cx="898195" cy="6638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00" name="Freeform 1299"/>
            <p:cNvSpPr>
              <a:spLocks noEditPoints="1"/>
            </p:cNvSpPr>
            <p:nvPr/>
          </p:nvSpPr>
          <p:spPr bwMode="auto">
            <a:xfrm rot="4516355">
              <a:off x="1561202" y="5108602"/>
              <a:ext cx="906472" cy="690418"/>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3">
                <a:alpha val="7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4" name="Group 296"/>
            <p:cNvGrpSpPr/>
            <p:nvPr/>
          </p:nvGrpSpPr>
          <p:grpSpPr>
            <a:xfrm rot="4516355">
              <a:off x="1940620" y="5277944"/>
              <a:ext cx="225204" cy="228684"/>
              <a:chOff x="5902325" y="2266950"/>
              <a:chExt cx="820738" cy="833438"/>
            </a:xfrm>
            <a:solidFill>
              <a:schemeClr val="accent4"/>
            </a:solidFill>
          </p:grpSpPr>
          <p:sp>
            <p:nvSpPr>
              <p:cNvPr id="1396"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7"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8"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5" name="Group 291"/>
              <p:cNvGrpSpPr/>
              <p:nvPr/>
            </p:nvGrpSpPr>
            <p:grpSpPr>
              <a:xfrm>
                <a:off x="5902325" y="2266950"/>
                <a:ext cx="820738" cy="784225"/>
                <a:chOff x="4111625" y="2266950"/>
                <a:chExt cx="820738" cy="784225"/>
              </a:xfrm>
              <a:grpFill/>
            </p:grpSpPr>
            <p:sp>
              <p:nvSpPr>
                <p:cNvPr id="1400"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1"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2"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3"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4"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5"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6"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7"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8"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9"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0"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1"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2"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3"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4"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5"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6"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7"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8"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9"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0"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1"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2"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3"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4"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5"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6"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7"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8"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9"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0"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26" name="Group 281"/>
            <p:cNvGrpSpPr/>
            <p:nvPr/>
          </p:nvGrpSpPr>
          <p:grpSpPr>
            <a:xfrm rot="4516355">
              <a:off x="1913510" y="5522862"/>
              <a:ext cx="110206" cy="94089"/>
              <a:chOff x="6294438" y="1638300"/>
              <a:chExt cx="401638" cy="342900"/>
            </a:xfrm>
          </p:grpSpPr>
          <p:sp>
            <p:nvSpPr>
              <p:cNvPr id="131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313" name="Freeform 283"/>
            <p:cNvSpPr>
              <a:spLocks/>
            </p:cNvSpPr>
            <p:nvPr/>
          </p:nvSpPr>
          <p:spPr bwMode="auto">
            <a:xfrm rot="4516355">
              <a:off x="2116130" y="5274782"/>
              <a:ext cx="69260" cy="18730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4" name="Freeform 284"/>
            <p:cNvSpPr>
              <a:spLocks/>
            </p:cNvSpPr>
            <p:nvPr/>
          </p:nvSpPr>
          <p:spPr bwMode="auto">
            <a:xfrm rot="4516355">
              <a:off x="2145277" y="5361225"/>
              <a:ext cx="66210" cy="188613"/>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7" name="Group 1725"/>
          <p:cNvGrpSpPr/>
          <p:nvPr/>
        </p:nvGrpSpPr>
        <p:grpSpPr>
          <a:xfrm>
            <a:off x="1238130" y="6052653"/>
            <a:ext cx="698371" cy="531091"/>
            <a:chOff x="1238130" y="6052653"/>
            <a:chExt cx="698371" cy="531091"/>
          </a:xfrm>
        </p:grpSpPr>
        <p:sp>
          <p:nvSpPr>
            <p:cNvPr id="1019"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20" name="Freeform 1019"/>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8" name="Group 296"/>
            <p:cNvGrpSpPr/>
            <p:nvPr/>
          </p:nvGrpSpPr>
          <p:grpSpPr>
            <a:xfrm rot="2467258">
              <a:off x="1498277" y="6174330"/>
              <a:ext cx="173234" cy="175911"/>
              <a:chOff x="5902325" y="2266950"/>
              <a:chExt cx="820738" cy="833438"/>
            </a:xfrm>
            <a:solidFill>
              <a:schemeClr val="accent4"/>
            </a:solidFill>
          </p:grpSpPr>
          <p:sp>
            <p:nvSpPr>
              <p:cNvPr id="1116"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17"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18"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9" name="Group 291"/>
              <p:cNvGrpSpPr/>
              <p:nvPr/>
            </p:nvGrpSpPr>
            <p:grpSpPr>
              <a:xfrm>
                <a:off x="5902325" y="2266950"/>
                <a:ext cx="820738" cy="784225"/>
                <a:chOff x="4111625" y="2266950"/>
                <a:chExt cx="820738" cy="784225"/>
              </a:xfrm>
              <a:grpFill/>
            </p:grpSpPr>
            <p:sp>
              <p:nvSpPr>
                <p:cNvPr id="1120"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1"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2"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3"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4"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5"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6"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7"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8"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29"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0"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1"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2"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3"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4"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5"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6"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7"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8"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9"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0"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1"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2"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3"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4"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5"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6"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7"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8"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9"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50"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30" name="Group 289"/>
            <p:cNvGrpSpPr/>
            <p:nvPr/>
          </p:nvGrpSpPr>
          <p:grpSpPr>
            <a:xfrm rot="2467258">
              <a:off x="1574579" y="6074179"/>
              <a:ext cx="38200" cy="25465"/>
              <a:chOff x="3916363" y="1970088"/>
              <a:chExt cx="180975" cy="120650"/>
            </a:xfrm>
          </p:grpSpPr>
          <p:sp>
            <p:nvSpPr>
              <p:cNvPr id="1082" name="Freeform 1081"/>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83" name="Freeform 1082"/>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84" name="Freeform 1083"/>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85" name="Freeform 1084"/>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31" name="Group 281"/>
            <p:cNvGrpSpPr/>
            <p:nvPr/>
          </p:nvGrpSpPr>
          <p:grpSpPr>
            <a:xfrm rot="2467258">
              <a:off x="1565350" y="6375704"/>
              <a:ext cx="84774" cy="72376"/>
              <a:chOff x="6294438" y="1638300"/>
              <a:chExt cx="401638" cy="342900"/>
            </a:xfrm>
          </p:grpSpPr>
          <p:sp>
            <p:nvSpPr>
              <p:cNvPr id="103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033"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4"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539" name="Group 1726"/>
          <p:cNvGrpSpPr/>
          <p:nvPr/>
        </p:nvGrpSpPr>
        <p:grpSpPr>
          <a:xfrm>
            <a:off x="515430" y="6131024"/>
            <a:ext cx="424872" cy="557829"/>
            <a:chOff x="515430" y="6131024"/>
            <a:chExt cx="424872" cy="557829"/>
          </a:xfrm>
        </p:grpSpPr>
        <p:sp>
          <p:nvSpPr>
            <p:cNvPr id="612"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614" name="Freeform 613"/>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1" name="Group 296"/>
            <p:cNvGrpSpPr/>
            <p:nvPr/>
          </p:nvGrpSpPr>
          <p:grpSpPr>
            <a:xfrm rot="3025731">
              <a:off x="664323" y="6295190"/>
              <a:ext cx="138587" cy="140729"/>
              <a:chOff x="5902325" y="2266950"/>
              <a:chExt cx="820738" cy="833438"/>
            </a:xfrm>
            <a:solidFill>
              <a:schemeClr val="accent4"/>
            </a:solidFill>
          </p:grpSpPr>
          <p:sp>
            <p:nvSpPr>
              <p:cNvPr id="976"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7"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8"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2" name="Group 291"/>
              <p:cNvGrpSpPr/>
              <p:nvPr/>
            </p:nvGrpSpPr>
            <p:grpSpPr>
              <a:xfrm>
                <a:off x="5902325" y="2266950"/>
                <a:ext cx="820738" cy="784225"/>
                <a:chOff x="4111625" y="2266950"/>
                <a:chExt cx="820738" cy="784225"/>
              </a:xfrm>
              <a:grpFill/>
            </p:grpSpPr>
            <p:sp>
              <p:nvSpPr>
                <p:cNvPr id="980"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1"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2"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3"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4"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5"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6"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7"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8"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9"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0"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1"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2"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3"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4"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5"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6"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7"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8"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9"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0"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1"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2"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3"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4"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5"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6"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7"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8"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9"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0"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573" name="Group 281"/>
            <p:cNvGrpSpPr/>
            <p:nvPr/>
          </p:nvGrpSpPr>
          <p:grpSpPr>
            <a:xfrm rot="3025731">
              <a:off x="698382" y="6457669"/>
              <a:ext cx="67819" cy="57901"/>
              <a:chOff x="6294438" y="1638300"/>
              <a:chExt cx="401638" cy="342900"/>
            </a:xfrm>
          </p:grpSpPr>
          <p:sp>
            <p:nvSpPr>
              <p:cNvPr id="89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893"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4"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574" name="Group 1578"/>
          <p:cNvGrpSpPr/>
          <p:nvPr/>
        </p:nvGrpSpPr>
        <p:grpSpPr>
          <a:xfrm>
            <a:off x="1475175" y="3681289"/>
            <a:ext cx="558053" cy="424872"/>
            <a:chOff x="1475175" y="3681289"/>
            <a:chExt cx="558053" cy="424872"/>
          </a:xfrm>
        </p:grpSpPr>
        <p:sp>
          <p:nvSpPr>
            <p:cNvPr id="1584" name="AutoShape 3"/>
            <p:cNvSpPr>
              <a:spLocks noChangeAspect="1" noChangeArrowheads="1" noTextEdit="1"/>
            </p:cNvSpPr>
            <p:nvPr/>
          </p:nvSpPr>
          <p:spPr bwMode="auto">
            <a:xfrm rot="1778703">
              <a:off x="1480492" y="3685952"/>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85" name="Freeform 1584"/>
            <p:cNvSpPr>
              <a:spLocks noEditPoints="1"/>
            </p:cNvSpPr>
            <p:nvPr/>
          </p:nvSpPr>
          <p:spPr bwMode="auto">
            <a:xfrm rot="1778703">
              <a:off x="1475175" y="3681289"/>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1">
                <a:alpha val="20000"/>
              </a:schemeClr>
            </a:solid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5" name="Group 296"/>
            <p:cNvGrpSpPr/>
            <p:nvPr/>
          </p:nvGrpSpPr>
          <p:grpSpPr>
            <a:xfrm rot="1778703">
              <a:off x="1674422" y="3779824"/>
              <a:ext cx="138587" cy="140729"/>
              <a:chOff x="5902325" y="2266950"/>
              <a:chExt cx="820738" cy="833438"/>
            </a:xfrm>
            <a:noFill/>
          </p:grpSpPr>
          <p:sp>
            <p:nvSpPr>
              <p:cNvPr id="1681"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2"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3"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6" name="Group 291"/>
              <p:cNvGrpSpPr/>
              <p:nvPr/>
            </p:nvGrpSpPr>
            <p:grpSpPr>
              <a:xfrm>
                <a:off x="5902325" y="2266950"/>
                <a:ext cx="820738" cy="784225"/>
                <a:chOff x="4111625" y="2266950"/>
                <a:chExt cx="820738" cy="784225"/>
              </a:xfrm>
              <a:grpFill/>
            </p:grpSpPr>
            <p:sp>
              <p:nvSpPr>
                <p:cNvPr id="1685"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6"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7"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8"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89"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0"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1"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2"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3"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4"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5"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6"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7"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8"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99"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0"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1"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2"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3"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4"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5"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6"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7"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8"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09"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0"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1"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2"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3"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4"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15"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1598" name="Freeform 283"/>
            <p:cNvSpPr>
              <a:spLocks/>
            </p:cNvSpPr>
            <p:nvPr/>
          </p:nvSpPr>
          <p:spPr bwMode="auto">
            <a:xfrm rot="1778703">
              <a:off x="1753889" y="3739386"/>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99" name="Freeform 284"/>
            <p:cNvSpPr>
              <a:spLocks/>
            </p:cNvSpPr>
            <p:nvPr/>
          </p:nvSpPr>
          <p:spPr bwMode="auto">
            <a:xfrm rot="1778703">
              <a:off x="1805027" y="3764315"/>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577" name="Group 1727"/>
          <p:cNvGrpSpPr>
            <a:grpSpLocks noChangeAspect="1"/>
          </p:cNvGrpSpPr>
          <p:nvPr/>
        </p:nvGrpSpPr>
        <p:grpSpPr>
          <a:xfrm>
            <a:off x="320040" y="5029200"/>
            <a:ext cx="1042416" cy="795528"/>
            <a:chOff x="1238130" y="6052653"/>
            <a:chExt cx="698371" cy="531091"/>
          </a:xfrm>
        </p:grpSpPr>
        <p:sp>
          <p:nvSpPr>
            <p:cNvPr id="1729"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30" name="Freeform 1729"/>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6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8" name="Group 296"/>
            <p:cNvGrpSpPr/>
            <p:nvPr/>
          </p:nvGrpSpPr>
          <p:grpSpPr>
            <a:xfrm rot="2467258">
              <a:off x="1498291" y="6174338"/>
              <a:ext cx="173236" cy="175910"/>
              <a:chOff x="5902325" y="2266950"/>
              <a:chExt cx="820738" cy="833438"/>
            </a:xfrm>
            <a:solidFill>
              <a:schemeClr val="accent4"/>
            </a:solidFill>
          </p:grpSpPr>
          <p:sp>
            <p:nvSpPr>
              <p:cNvPr id="1744"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5"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6"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79" name="Group 291"/>
              <p:cNvGrpSpPr/>
              <p:nvPr/>
            </p:nvGrpSpPr>
            <p:grpSpPr>
              <a:xfrm>
                <a:off x="5902325" y="2266950"/>
                <a:ext cx="820738" cy="784225"/>
                <a:chOff x="4111625" y="2266950"/>
                <a:chExt cx="820738" cy="784225"/>
              </a:xfrm>
              <a:grpFill/>
            </p:grpSpPr>
            <p:sp>
              <p:nvSpPr>
                <p:cNvPr id="1748"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9"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0"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1"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2"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3"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4"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5"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6"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7"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8"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59"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0"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1"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2"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3"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4"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5"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6"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7"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8"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69"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0"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1"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2"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3"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4"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5"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6"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7"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78"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580" name="Group 289"/>
            <p:cNvGrpSpPr/>
            <p:nvPr/>
          </p:nvGrpSpPr>
          <p:grpSpPr>
            <a:xfrm rot="2467258">
              <a:off x="1574607" y="6074181"/>
              <a:ext cx="38201" cy="25464"/>
              <a:chOff x="3916363" y="1970088"/>
              <a:chExt cx="180975" cy="120650"/>
            </a:xfrm>
          </p:grpSpPr>
          <p:sp>
            <p:nvSpPr>
              <p:cNvPr id="1740" name="Freeform 1739"/>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1" name="Freeform 1740"/>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2" name="Freeform 1741"/>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43" name="Freeform 1742"/>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581" name="Group 281"/>
            <p:cNvGrpSpPr/>
            <p:nvPr/>
          </p:nvGrpSpPr>
          <p:grpSpPr>
            <a:xfrm rot="2467258">
              <a:off x="1565335" y="6375697"/>
              <a:ext cx="84773" cy="72377"/>
              <a:chOff x="6294438" y="1638300"/>
              <a:chExt cx="401638" cy="342900"/>
            </a:xfrm>
          </p:grpSpPr>
          <p:sp>
            <p:nvSpPr>
              <p:cNvPr id="1736"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37"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38"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39"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734"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35"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39A5C55-8108-4CCC-B69B-6F94254B5A09}"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vines15.png"/>
          <p:cNvPicPr>
            <a:picLocks noChangeAspect="1"/>
          </p:cNvPicPr>
          <p:nvPr/>
        </p:nvPicPr>
        <p:blipFill>
          <a:blip r:embed="rId2" cstate="print"/>
          <a:srcRect l="27271" t="11030" r="45970" b="37244"/>
          <a:stretch>
            <a:fillRect/>
          </a:stretch>
        </p:blipFill>
        <p:spPr>
          <a:xfrm rot="5400000" flipH="1">
            <a:off x="770066" y="-664288"/>
            <a:ext cx="2444681" cy="3886200"/>
          </a:xfrm>
          <a:prstGeom prst="rect">
            <a:avLst/>
          </a:prstGeom>
        </p:spPr>
      </p:pic>
      <p:sp>
        <p:nvSpPr>
          <p:cNvPr id="9" name="Rectangle 8"/>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57"/>
          <p:cNvGrpSpPr/>
          <p:nvPr/>
        </p:nvGrpSpPr>
        <p:grpSpPr>
          <a:xfrm rot="893329">
            <a:off x="421009" y="279563"/>
            <a:ext cx="1484755" cy="1691685"/>
            <a:chOff x="429768" y="5047488"/>
            <a:chExt cx="1484755" cy="1691685"/>
          </a:xfrm>
        </p:grpSpPr>
        <p:grpSp>
          <p:nvGrpSpPr>
            <p:cNvPr id="10" name="Group 9"/>
            <p:cNvGrpSpPr/>
            <p:nvPr/>
          </p:nvGrpSpPr>
          <p:grpSpPr>
            <a:xfrm>
              <a:off x="1216152" y="6035040"/>
              <a:ext cx="698371" cy="531091"/>
              <a:chOff x="1238130" y="6052653"/>
              <a:chExt cx="698371" cy="531091"/>
            </a:xfrm>
          </p:grpSpPr>
          <p:sp>
            <p:nvSpPr>
              <p:cNvPr id="11"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 name="Freeform 11"/>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3" name="Group 296"/>
              <p:cNvGrpSpPr/>
              <p:nvPr/>
            </p:nvGrpSpPr>
            <p:grpSpPr>
              <a:xfrm rot="2467258">
                <a:off x="1498298" y="6174338"/>
                <a:ext cx="173236" cy="175910"/>
                <a:chOff x="5902325" y="2266950"/>
                <a:chExt cx="820738" cy="833438"/>
              </a:xfrm>
              <a:solidFill>
                <a:schemeClr val="accent4"/>
              </a:solidFill>
            </p:grpSpPr>
            <p:sp>
              <p:nvSpPr>
                <p:cNvPr id="26"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4" name="Group 291"/>
                <p:cNvGrpSpPr/>
                <p:nvPr/>
              </p:nvGrpSpPr>
              <p:grpSpPr>
                <a:xfrm>
                  <a:off x="5902325" y="2266950"/>
                  <a:ext cx="820738" cy="784225"/>
                  <a:chOff x="4111625" y="2266950"/>
                  <a:chExt cx="820738" cy="784225"/>
                </a:xfrm>
                <a:grpFill/>
              </p:grpSpPr>
              <p:sp>
                <p:nvSpPr>
                  <p:cNvPr id="30"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9"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0"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5" name="Group 289"/>
              <p:cNvGrpSpPr/>
              <p:nvPr/>
            </p:nvGrpSpPr>
            <p:grpSpPr>
              <a:xfrm rot="2467258">
                <a:off x="1574607" y="6074181"/>
                <a:ext cx="38201" cy="25464"/>
                <a:chOff x="3916363" y="1970088"/>
                <a:chExt cx="180975" cy="120650"/>
              </a:xfrm>
            </p:grpSpPr>
            <p:sp>
              <p:nvSpPr>
                <p:cNvPr id="22" name="Freeform 21"/>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 name="Freeform 24"/>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9" name="Group 281"/>
              <p:cNvGrpSpPr/>
              <p:nvPr/>
            </p:nvGrpSpPr>
            <p:grpSpPr>
              <a:xfrm rot="2467258">
                <a:off x="1565335" y="6375697"/>
                <a:ext cx="84773" cy="72377"/>
                <a:chOff x="6294438" y="1638300"/>
                <a:chExt cx="401638" cy="342900"/>
              </a:xfrm>
            </p:grpSpPr>
            <p:sp>
              <p:nvSpPr>
                <p:cNvPr id="18"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9"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0"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1"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6"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24" name="Group 60"/>
            <p:cNvGrpSpPr/>
            <p:nvPr/>
          </p:nvGrpSpPr>
          <p:grpSpPr>
            <a:xfrm>
              <a:off x="429768" y="6181344"/>
              <a:ext cx="424872" cy="557829"/>
              <a:chOff x="515430" y="6131024"/>
              <a:chExt cx="424872" cy="557829"/>
            </a:xfrm>
          </p:grpSpPr>
          <p:sp>
            <p:nvSpPr>
              <p:cNvPr id="62"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63" name="Freeform 62"/>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25" name="Group 296"/>
              <p:cNvGrpSpPr/>
              <p:nvPr/>
            </p:nvGrpSpPr>
            <p:grpSpPr>
              <a:xfrm rot="3025731">
                <a:off x="664340" y="6295206"/>
                <a:ext cx="138589" cy="140726"/>
                <a:chOff x="5902325" y="2266950"/>
                <a:chExt cx="820738" cy="833438"/>
              </a:xfrm>
              <a:solidFill>
                <a:schemeClr val="accent4"/>
              </a:solidFill>
            </p:grpSpPr>
            <p:sp>
              <p:nvSpPr>
                <p:cNvPr id="72"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3"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4"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26" name="Group 291"/>
                <p:cNvGrpSpPr/>
                <p:nvPr/>
              </p:nvGrpSpPr>
              <p:grpSpPr>
                <a:xfrm>
                  <a:off x="5902325" y="2266950"/>
                  <a:ext cx="820738" cy="784225"/>
                  <a:chOff x="4111625" y="2266950"/>
                  <a:chExt cx="820738" cy="784225"/>
                </a:xfrm>
                <a:grpFill/>
              </p:grpSpPr>
              <p:sp>
                <p:nvSpPr>
                  <p:cNvPr id="76"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7"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8"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9"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0"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1"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2"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3"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4"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5"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2"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4"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5"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6"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227" name="Group 281"/>
              <p:cNvGrpSpPr/>
              <p:nvPr/>
            </p:nvGrpSpPr>
            <p:grpSpPr>
              <a:xfrm rot="3025731">
                <a:off x="698372" y="6457657"/>
                <a:ext cx="67818" cy="57901"/>
                <a:chOff x="6294438" y="1638300"/>
                <a:chExt cx="401638" cy="342900"/>
              </a:xfrm>
            </p:grpSpPr>
            <p:sp>
              <p:nvSpPr>
                <p:cNvPr id="68"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9"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0"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1"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66"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7"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28" name="Group 106"/>
            <p:cNvGrpSpPr>
              <a:grpSpLocks noChangeAspect="1"/>
            </p:cNvGrpSpPr>
            <p:nvPr/>
          </p:nvGrpSpPr>
          <p:grpSpPr>
            <a:xfrm rot="21069806">
              <a:off x="484632" y="5047488"/>
              <a:ext cx="1042416" cy="795528"/>
              <a:chOff x="1238130" y="6052653"/>
              <a:chExt cx="698371" cy="531091"/>
            </a:xfrm>
          </p:grpSpPr>
          <p:sp>
            <p:nvSpPr>
              <p:cNvPr id="108"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9" name="Freeform 108"/>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4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29" name="Group 296"/>
              <p:cNvGrpSpPr/>
              <p:nvPr/>
            </p:nvGrpSpPr>
            <p:grpSpPr>
              <a:xfrm rot="2467258">
                <a:off x="1498299" y="6174338"/>
                <a:ext cx="173236" cy="175910"/>
                <a:chOff x="5902325" y="2266950"/>
                <a:chExt cx="820738" cy="833438"/>
              </a:xfrm>
              <a:solidFill>
                <a:schemeClr val="accent4"/>
              </a:solidFill>
            </p:grpSpPr>
            <p:sp>
              <p:nvSpPr>
                <p:cNvPr id="123"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4"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5"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30" name="Group 291"/>
                <p:cNvGrpSpPr/>
                <p:nvPr/>
              </p:nvGrpSpPr>
              <p:grpSpPr>
                <a:xfrm>
                  <a:off x="5902325" y="2266950"/>
                  <a:ext cx="820738" cy="784225"/>
                  <a:chOff x="4111625" y="2266950"/>
                  <a:chExt cx="820738" cy="784225"/>
                </a:xfrm>
                <a:grpFill/>
              </p:grpSpPr>
              <p:sp>
                <p:nvSpPr>
                  <p:cNvPr id="127"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8"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9"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0"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2"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3"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4"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5"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6"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7"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8"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7"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231" name="Group 289"/>
              <p:cNvGrpSpPr/>
              <p:nvPr/>
            </p:nvGrpSpPr>
            <p:grpSpPr>
              <a:xfrm rot="2467258">
                <a:off x="1574607" y="6074181"/>
                <a:ext cx="38201" cy="25464"/>
                <a:chOff x="3916363" y="1970088"/>
                <a:chExt cx="180975" cy="120650"/>
              </a:xfrm>
            </p:grpSpPr>
            <p:sp>
              <p:nvSpPr>
                <p:cNvPr id="119" name="Freeform 118"/>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0" name="Freeform 119"/>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1" name="Freeform 120"/>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2" name="Freeform 121"/>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32" name="Group 281"/>
              <p:cNvGrpSpPr/>
              <p:nvPr/>
            </p:nvGrpSpPr>
            <p:grpSpPr>
              <a:xfrm rot="2467258">
                <a:off x="1565335" y="6375697"/>
                <a:ext cx="84773" cy="72377"/>
                <a:chOff x="6294438" y="1638300"/>
                <a:chExt cx="401638" cy="342900"/>
              </a:xfrm>
            </p:grpSpPr>
            <p:sp>
              <p:nvSpPr>
                <p:cNvPr id="11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13"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2" name="Vertical Title 1"/>
          <p:cNvSpPr>
            <a:spLocks noGrp="1"/>
          </p:cNvSpPr>
          <p:nvPr>
            <p:ph type="title" orient="vert"/>
          </p:nvPr>
        </p:nvSpPr>
        <p:spPr>
          <a:xfrm>
            <a:off x="6934200" y="533400"/>
            <a:ext cx="1752600" cy="55038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69900" y="1843088"/>
            <a:ext cx="6159500" cy="419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3245549-D453-4FE6-BEBF-876858D0CAC6}"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233" name="Group 245"/>
          <p:cNvGrpSpPr/>
          <p:nvPr/>
        </p:nvGrpSpPr>
        <p:grpSpPr>
          <a:xfrm rot="618885">
            <a:off x="8476218" y="6093223"/>
            <a:ext cx="558053" cy="424872"/>
            <a:chOff x="1475175" y="3681289"/>
            <a:chExt cx="558053" cy="424872"/>
          </a:xfrm>
        </p:grpSpPr>
        <p:sp>
          <p:nvSpPr>
            <p:cNvPr id="247" name="AutoShape 3"/>
            <p:cNvSpPr>
              <a:spLocks noChangeAspect="1" noChangeArrowheads="1" noTextEdit="1"/>
            </p:cNvSpPr>
            <p:nvPr/>
          </p:nvSpPr>
          <p:spPr bwMode="auto">
            <a:xfrm rot="1778703">
              <a:off x="1480492" y="3685952"/>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248" name="Freeform 247"/>
            <p:cNvSpPr>
              <a:spLocks noEditPoints="1"/>
            </p:cNvSpPr>
            <p:nvPr/>
          </p:nvSpPr>
          <p:spPr bwMode="auto">
            <a:xfrm rot="1778703">
              <a:off x="1475175" y="3681289"/>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1">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34" name="Group 296"/>
            <p:cNvGrpSpPr/>
            <p:nvPr/>
          </p:nvGrpSpPr>
          <p:grpSpPr>
            <a:xfrm rot="1778703">
              <a:off x="1674442" y="3779824"/>
              <a:ext cx="138589" cy="140726"/>
              <a:chOff x="5902325" y="2266950"/>
              <a:chExt cx="820738" cy="833438"/>
            </a:xfrm>
            <a:noFill/>
          </p:grpSpPr>
          <p:sp>
            <p:nvSpPr>
              <p:cNvPr id="252"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3"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4"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35" name="Group 291"/>
              <p:cNvGrpSpPr/>
              <p:nvPr/>
            </p:nvGrpSpPr>
            <p:grpSpPr>
              <a:xfrm>
                <a:off x="5902325" y="2266950"/>
                <a:ext cx="820738" cy="784225"/>
                <a:chOff x="4111625" y="2266950"/>
                <a:chExt cx="820738" cy="784225"/>
              </a:xfrm>
              <a:grpFill/>
            </p:grpSpPr>
            <p:sp>
              <p:nvSpPr>
                <p:cNvPr id="256"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7"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8"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9"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0"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1"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2"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3"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4"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5"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8"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9"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0"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1"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2"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3"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4"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5"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6"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7"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8"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9"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0"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1"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2"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3"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4"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5"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6"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250" name="Freeform 283"/>
            <p:cNvSpPr>
              <a:spLocks/>
            </p:cNvSpPr>
            <p:nvPr/>
          </p:nvSpPr>
          <p:spPr bwMode="auto">
            <a:xfrm rot="1778703">
              <a:off x="1753889" y="3739386"/>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1" name="Freeform 284"/>
            <p:cNvSpPr>
              <a:spLocks/>
            </p:cNvSpPr>
            <p:nvPr/>
          </p:nvSpPr>
          <p:spPr bwMode="auto">
            <a:xfrm rot="1778703">
              <a:off x="1805027" y="3764315"/>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528578-8C5C-4893-9259-4D025CDC5F39}"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BCD86A-021C-4AB8-AC8D-867858525D5B}"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44EAD-4A55-4584-918E-F5CC1659E829}"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67EF8-3E86-4B05-A393-9334FA4A53EB}"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4" name="Title 13"/>
          <p:cNvSpPr>
            <a:spLocks noGrp="1"/>
          </p:cNvSpPr>
          <p:nvPr>
            <p:ph type="title"/>
          </p:nvPr>
        </p:nvSpPr>
        <p:spPr/>
        <p:txBody>
          <a:bodyPr/>
          <a:lstStyle/>
          <a:p>
            <a:r>
              <a:rPr lang="en-US" smtClean="0"/>
              <a:t>Click to edit Master title style</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42DBB-AF2A-4297-8584-DF67C270EC67}" type="datetime1">
              <a:rPr lang="en-US" smtClean="0"/>
              <a:pPr/>
              <a:t>11/22/2009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EB7DC5-7BF5-468F-BC3F-60EF435CFD90}" type="datetime1">
              <a:rPr lang="en-US" smtClean="0"/>
              <a:pPr/>
              <a:t>11/22/2009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p>
            <a:r>
              <a:rPr lang="en-US" smtClean="0"/>
              <a:t>Click to edit Master title style</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3BA9C-8B2F-4641-8985-EE3DBAAD545C}" type="datetime1">
              <a:rPr lang="en-US" smtClean="0"/>
              <a:pPr/>
              <a:t>11/22/2009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052CD-E4CB-4DB5-9B7B-4D59F5E21906}"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3E8322-C206-42F3-9640-E9827A92620A}"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en-US" smtClean="0"/>
              <a:t>Click icon to add picture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6D059-6471-4B53-9AE5-1334B85E0B7A}"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B11B8-2A42-4729-9553-39DB0DE3F9AA}"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39712" y="6356350"/>
            <a:ext cx="1868424" cy="365125"/>
          </a:xfrm>
        </p:spPr>
        <p:txBody>
          <a:bodyPr/>
          <a:lstStyle/>
          <a:p>
            <a:fld id="{9F3A4002-16BD-4924-931A-78D60277904E}"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5CFBD41-C250-437F-A9D5-69F742C9647E}" type="datetime1">
              <a:rPr lang="en-US" smtClean="0"/>
              <a:pPr>
                <a:defRPr/>
              </a:pPr>
              <a:t>11/22/2009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890CD8-6946-469F-AE9F-DC72E04F757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57C6A77-8883-4531-82C2-5F44F0DC96F9}" type="datetime1">
              <a:rPr lang="en-US" smtClean="0"/>
              <a:pPr>
                <a:defRPr/>
              </a:pPr>
              <a:t>11/22/2009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929141-E031-4A19-9DD2-08EDD1DFC1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vines15.png"/>
          <p:cNvPicPr>
            <a:picLocks noChangeAspect="1"/>
          </p:cNvPicPr>
          <p:nvPr/>
        </p:nvPicPr>
        <p:blipFill>
          <a:blip r:embed="rId2" cstate="print"/>
          <a:srcRect l="27271" t="11030" r="45970" b="37244"/>
          <a:stretch>
            <a:fillRect/>
          </a:stretch>
        </p:blipFill>
        <p:spPr>
          <a:xfrm flipH="1">
            <a:off x="-1" y="2895600"/>
            <a:ext cx="2444681" cy="3886200"/>
          </a:xfrm>
          <a:prstGeom prst="rect">
            <a:avLst/>
          </a:prstGeom>
        </p:spPr>
      </p:pic>
      <p:sp>
        <p:nvSpPr>
          <p:cNvPr id="8" name="Rectangle 7"/>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1216152" y="6015897"/>
            <a:ext cx="698371" cy="531091"/>
            <a:chOff x="1238130" y="6052653"/>
            <a:chExt cx="698371" cy="531091"/>
          </a:xfrm>
        </p:grpSpPr>
        <p:sp>
          <p:nvSpPr>
            <p:cNvPr id="10"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 name="Freeform 10"/>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2" name="Group 296"/>
            <p:cNvGrpSpPr/>
            <p:nvPr/>
          </p:nvGrpSpPr>
          <p:grpSpPr>
            <a:xfrm rot="2467258">
              <a:off x="1498294" y="6174338"/>
              <a:ext cx="173236" cy="175910"/>
              <a:chOff x="5902325" y="2266950"/>
              <a:chExt cx="820738" cy="833438"/>
            </a:xfrm>
            <a:solidFill>
              <a:schemeClr val="accent4"/>
            </a:solidFill>
          </p:grpSpPr>
          <p:sp>
            <p:nvSpPr>
              <p:cNvPr id="25"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3" name="Group 291"/>
              <p:cNvGrpSpPr/>
              <p:nvPr/>
            </p:nvGrpSpPr>
            <p:grpSpPr>
              <a:xfrm>
                <a:off x="5902325" y="2266950"/>
                <a:ext cx="820738" cy="784225"/>
                <a:chOff x="4111625" y="2266950"/>
                <a:chExt cx="820738" cy="784225"/>
              </a:xfrm>
              <a:grpFill/>
            </p:grpSpPr>
            <p:sp>
              <p:nvSpPr>
                <p:cNvPr id="29"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9"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4" name="Group 289"/>
            <p:cNvGrpSpPr/>
            <p:nvPr/>
          </p:nvGrpSpPr>
          <p:grpSpPr>
            <a:xfrm rot="2467258">
              <a:off x="1574607" y="6074181"/>
              <a:ext cx="38201" cy="25464"/>
              <a:chOff x="3916363" y="1970088"/>
              <a:chExt cx="180975" cy="120650"/>
            </a:xfrm>
          </p:grpSpPr>
          <p:sp>
            <p:nvSpPr>
              <p:cNvPr id="21" name="Freeform 20"/>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8" name="Group 281"/>
            <p:cNvGrpSpPr/>
            <p:nvPr/>
          </p:nvGrpSpPr>
          <p:grpSpPr>
            <a:xfrm rot="2467258">
              <a:off x="1565335" y="6375697"/>
              <a:ext cx="84773" cy="72377"/>
              <a:chOff x="6294438" y="1638300"/>
              <a:chExt cx="401638" cy="342900"/>
            </a:xfrm>
          </p:grpSpPr>
          <p:sp>
            <p:nvSpPr>
              <p:cNvPr id="17"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9"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0"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5"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60" name="Group 59"/>
          <p:cNvGrpSpPr/>
          <p:nvPr/>
        </p:nvGrpSpPr>
        <p:grpSpPr>
          <a:xfrm>
            <a:off x="429768" y="6162201"/>
            <a:ext cx="424872" cy="557829"/>
            <a:chOff x="515430" y="6131024"/>
            <a:chExt cx="424872" cy="557829"/>
          </a:xfrm>
        </p:grpSpPr>
        <p:sp>
          <p:nvSpPr>
            <p:cNvPr id="61"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62" name="Freeform 61"/>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3" name="Group 296"/>
            <p:cNvGrpSpPr/>
            <p:nvPr/>
          </p:nvGrpSpPr>
          <p:grpSpPr>
            <a:xfrm rot="3025731">
              <a:off x="664340" y="6295202"/>
              <a:ext cx="138589" cy="140726"/>
              <a:chOff x="5902325" y="2266950"/>
              <a:chExt cx="820738" cy="833438"/>
            </a:xfrm>
            <a:solidFill>
              <a:schemeClr val="accent4"/>
            </a:solidFill>
          </p:grpSpPr>
          <p:sp>
            <p:nvSpPr>
              <p:cNvPr id="71"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2"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3"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4" name="Group 291"/>
              <p:cNvGrpSpPr/>
              <p:nvPr/>
            </p:nvGrpSpPr>
            <p:grpSpPr>
              <a:xfrm>
                <a:off x="5902325" y="2266950"/>
                <a:ext cx="820738" cy="784225"/>
                <a:chOff x="4111625" y="2266950"/>
                <a:chExt cx="820738" cy="784225"/>
              </a:xfrm>
              <a:grpFill/>
            </p:grpSpPr>
            <p:sp>
              <p:nvSpPr>
                <p:cNvPr id="75"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6"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7"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8"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9"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0"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1"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2"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3"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4"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5"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2"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4"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5"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74" name="Group 281"/>
            <p:cNvGrpSpPr/>
            <p:nvPr/>
          </p:nvGrpSpPr>
          <p:grpSpPr>
            <a:xfrm rot="3025731">
              <a:off x="698372" y="6457657"/>
              <a:ext cx="67818" cy="57901"/>
              <a:chOff x="6294438" y="1638300"/>
              <a:chExt cx="401638" cy="342900"/>
            </a:xfrm>
          </p:grpSpPr>
          <p:sp>
            <p:nvSpPr>
              <p:cNvPr id="67"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8"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9"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0"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65"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6"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a:grpSpLocks noChangeAspect="1"/>
          </p:cNvGrpSpPr>
          <p:nvPr/>
        </p:nvGrpSpPr>
        <p:grpSpPr>
          <a:xfrm rot="21069806">
            <a:off x="484632" y="5028345"/>
            <a:ext cx="1042416" cy="795528"/>
            <a:chOff x="1238130" y="6052653"/>
            <a:chExt cx="698371" cy="531091"/>
          </a:xfrm>
        </p:grpSpPr>
        <p:sp>
          <p:nvSpPr>
            <p:cNvPr id="107"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8" name="Freeform 107"/>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4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9" name="Group 296"/>
            <p:cNvGrpSpPr/>
            <p:nvPr/>
          </p:nvGrpSpPr>
          <p:grpSpPr>
            <a:xfrm rot="2467258">
              <a:off x="1498295" y="6174338"/>
              <a:ext cx="173236" cy="175910"/>
              <a:chOff x="5902325" y="2266950"/>
              <a:chExt cx="820738" cy="833438"/>
            </a:xfrm>
            <a:solidFill>
              <a:schemeClr val="accent4"/>
            </a:solidFill>
          </p:grpSpPr>
          <p:sp>
            <p:nvSpPr>
              <p:cNvPr id="122"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3"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4"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10" name="Group 291"/>
              <p:cNvGrpSpPr/>
              <p:nvPr/>
            </p:nvGrpSpPr>
            <p:grpSpPr>
              <a:xfrm>
                <a:off x="5902325" y="2266950"/>
                <a:ext cx="820738" cy="784225"/>
                <a:chOff x="4111625" y="2266950"/>
                <a:chExt cx="820738" cy="784225"/>
              </a:xfrm>
              <a:grpFill/>
            </p:grpSpPr>
            <p:sp>
              <p:nvSpPr>
                <p:cNvPr id="126"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7"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8"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9"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0"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2"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3"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4"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5"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6"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7"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8"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11" name="Group 289"/>
            <p:cNvGrpSpPr/>
            <p:nvPr/>
          </p:nvGrpSpPr>
          <p:grpSpPr>
            <a:xfrm rot="2467258">
              <a:off x="1574607" y="6074181"/>
              <a:ext cx="38201" cy="25464"/>
              <a:chOff x="3916363" y="1970088"/>
              <a:chExt cx="180975" cy="120650"/>
            </a:xfrm>
          </p:grpSpPr>
          <p:sp>
            <p:nvSpPr>
              <p:cNvPr id="118" name="Freeform 117"/>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9" name="Freeform 118"/>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0" name="Freeform 119"/>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1" name="Freeform 120"/>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25" name="Group 281"/>
            <p:cNvGrpSpPr/>
            <p:nvPr/>
          </p:nvGrpSpPr>
          <p:grpSpPr>
            <a:xfrm rot="2467258">
              <a:off x="1565335" y="6375697"/>
              <a:ext cx="84773" cy="72377"/>
              <a:chOff x="6294438" y="1638300"/>
              <a:chExt cx="401638" cy="342900"/>
            </a:xfrm>
          </p:grpSpPr>
          <p:sp>
            <p:nvSpPr>
              <p:cNvPr id="114"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5"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6"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7"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12"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972345" y="1600200"/>
            <a:ext cx="7041356" cy="1362075"/>
          </a:xfrm>
        </p:spPr>
        <p:txBody>
          <a:bodyPr vert="horz" lIns="91440" tIns="45720" rIns="91440" bIns="45720" rtlCol="0" anchor="ctr">
            <a:normAutofit/>
          </a:bodyPr>
          <a:lstStyle>
            <a:lvl1pPr algn="r" defTabSz="914400" rtl="0" eaLnBrk="1" latinLnBrk="0" hangingPunct="1">
              <a:spcBef>
                <a:spcPct val="0"/>
              </a:spcBef>
              <a:buNone/>
              <a:defRPr sz="4800" kern="1200" spc="200" baseline="0">
                <a:solidFill>
                  <a:schemeClr val="tx1">
                    <a:lumMod val="65000"/>
                    <a:lumOff val="35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2438401" y="3059113"/>
            <a:ext cx="5575299" cy="1970087"/>
          </a:xfrm>
        </p:spPr>
        <p:txBody>
          <a:bodyPr vert="horz" lIns="91440" tIns="45720" rIns="91440" bIns="45720" rtlCol="0">
            <a:normAutofit/>
          </a:bodyPr>
          <a:lstStyle>
            <a:lvl1pPr marL="0" indent="0" algn="r" defTabSz="914400" rtl="0" eaLnBrk="1" latinLnBrk="0" hangingPunct="1">
              <a:lnSpc>
                <a:spcPct val="110000"/>
              </a:lnSpc>
              <a:spcBef>
                <a:spcPts val="1000"/>
              </a:spcBef>
              <a:buSzPct val="80000"/>
              <a:buFont typeface="Wingdings" pitchFamily="2" charset="2"/>
              <a:buNone/>
              <a:defRPr sz="1800" kern="1200" spc="100" baseline="0">
                <a:solidFill>
                  <a:schemeClr val="tx1">
                    <a:lumMod val="65000"/>
                    <a:lumOff val="35000"/>
                  </a:schemeClr>
                </a:solidFill>
                <a:effectLst>
                  <a:innerShdw blurRad="38100">
                    <a:schemeClr val="bg1"/>
                  </a:inn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2A5B5-4BAF-4282-B12A-4B5FAFCD284C}" type="datetime1">
              <a:rPr lang="en-US" smtClean="0"/>
              <a:pPr/>
              <a:t>11/22/2009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2070100" y="2151063"/>
            <a:ext cx="2743200" cy="3886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257800" y="2151063"/>
            <a:ext cx="2743200" cy="3886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660D388-3AEB-432F-945B-BD4C2A57E8A2}"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057400" y="2139297"/>
            <a:ext cx="27432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57400" y="2895600"/>
            <a:ext cx="2743200" cy="3141662"/>
          </a:xfrm>
        </p:spPr>
        <p:txBody>
          <a:bodyPr>
            <a:normAutofit/>
          </a:bodyPr>
          <a:lstStyle>
            <a:lvl1pPr>
              <a:defRPr sz="1800" b="0"/>
            </a:lvl1pPr>
            <a:lvl2pPr>
              <a:defRPr sz="1800" b="0"/>
            </a:lvl2pPr>
            <a:lvl3pPr>
              <a:defRPr sz="1800" b="0"/>
            </a:lvl3pPr>
            <a:lvl4pPr>
              <a:defRPr sz="1800" b="0"/>
            </a:lvl4pPr>
            <a:lvl5pPr>
              <a:defRPr sz="1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257800" y="2139297"/>
            <a:ext cx="27432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57800" y="2895600"/>
            <a:ext cx="2743200" cy="3141662"/>
          </a:xfrm>
        </p:spPr>
        <p:txBody>
          <a:bodyPr>
            <a:normAutofit/>
          </a:bodyPr>
          <a:lstStyle>
            <a:lvl1pPr>
              <a:defRPr sz="1800" b="0"/>
            </a:lvl1pPr>
            <a:lvl2pPr>
              <a:defRPr sz="1800" b="0"/>
            </a:lvl2pPr>
            <a:lvl3pPr>
              <a:defRPr sz="1800" b="0"/>
            </a:lvl3pPr>
            <a:lvl4pPr>
              <a:defRPr sz="1800" b="0"/>
            </a:lvl4pPr>
            <a:lvl5pPr>
              <a:defRPr sz="1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EFBB59D-EA60-486E-873F-751BD704CF02}" type="datetime1">
              <a:rPr lang="en-US" smtClean="0"/>
              <a:pPr/>
              <a:t>11/22/2009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7" name="Picture 6" descr="vines15.png"/>
          <p:cNvPicPr>
            <a:picLocks noChangeAspect="1"/>
          </p:cNvPicPr>
          <p:nvPr/>
        </p:nvPicPr>
        <p:blipFill>
          <a:blip r:embed="rId2" cstate="print"/>
          <a:srcRect l="27271" t="11030" r="45970" b="37244"/>
          <a:stretch>
            <a:fillRect/>
          </a:stretch>
        </p:blipFill>
        <p:spPr>
          <a:xfrm flipH="1">
            <a:off x="-1" y="2895600"/>
            <a:ext cx="2444681" cy="3886200"/>
          </a:xfrm>
          <a:prstGeom prst="rect">
            <a:avLst/>
          </a:prstGeom>
        </p:spPr>
      </p:pic>
      <p:sp>
        <p:nvSpPr>
          <p:cNvPr id="8" name="Rectangle 7"/>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8"/>
          <p:cNvGrpSpPr/>
          <p:nvPr/>
        </p:nvGrpSpPr>
        <p:grpSpPr>
          <a:xfrm>
            <a:off x="1216152" y="6015897"/>
            <a:ext cx="698371" cy="531091"/>
            <a:chOff x="1238130" y="6052653"/>
            <a:chExt cx="698371" cy="531091"/>
          </a:xfrm>
        </p:grpSpPr>
        <p:sp>
          <p:nvSpPr>
            <p:cNvPr id="10"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 name="Freeform 10"/>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9" name="Group 296"/>
            <p:cNvGrpSpPr/>
            <p:nvPr/>
          </p:nvGrpSpPr>
          <p:grpSpPr>
            <a:xfrm rot="2467258">
              <a:off x="1498296" y="6174338"/>
              <a:ext cx="173236" cy="175910"/>
              <a:chOff x="5902325" y="2266950"/>
              <a:chExt cx="820738" cy="833438"/>
            </a:xfrm>
            <a:solidFill>
              <a:schemeClr val="accent4"/>
            </a:solidFill>
          </p:grpSpPr>
          <p:sp>
            <p:nvSpPr>
              <p:cNvPr id="25"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6"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7"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2" name="Group 291"/>
              <p:cNvGrpSpPr/>
              <p:nvPr/>
            </p:nvGrpSpPr>
            <p:grpSpPr>
              <a:xfrm>
                <a:off x="5902325" y="2266950"/>
                <a:ext cx="820738" cy="784225"/>
                <a:chOff x="4111625" y="2266950"/>
                <a:chExt cx="820738" cy="784225"/>
              </a:xfrm>
              <a:grpFill/>
            </p:grpSpPr>
            <p:sp>
              <p:nvSpPr>
                <p:cNvPr id="29"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8"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9"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3" name="Group 289"/>
            <p:cNvGrpSpPr/>
            <p:nvPr/>
          </p:nvGrpSpPr>
          <p:grpSpPr>
            <a:xfrm rot="2467258">
              <a:off x="1574607" y="6074181"/>
              <a:ext cx="38201" cy="25464"/>
              <a:chOff x="3916363" y="1970088"/>
              <a:chExt cx="180975" cy="120650"/>
            </a:xfrm>
          </p:grpSpPr>
          <p:sp>
            <p:nvSpPr>
              <p:cNvPr id="21" name="Freeform 20"/>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4" name="Group 281"/>
            <p:cNvGrpSpPr/>
            <p:nvPr/>
          </p:nvGrpSpPr>
          <p:grpSpPr>
            <a:xfrm rot="2467258">
              <a:off x="1565335" y="6375697"/>
              <a:ext cx="84773" cy="72377"/>
              <a:chOff x="6294438" y="1638300"/>
              <a:chExt cx="401638" cy="342900"/>
            </a:xfrm>
          </p:grpSpPr>
          <p:sp>
            <p:nvSpPr>
              <p:cNvPr id="17"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9"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0"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5"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8" name="Group 59"/>
          <p:cNvGrpSpPr/>
          <p:nvPr/>
        </p:nvGrpSpPr>
        <p:grpSpPr>
          <a:xfrm>
            <a:off x="429768" y="6162201"/>
            <a:ext cx="424872" cy="557829"/>
            <a:chOff x="515430" y="6131024"/>
            <a:chExt cx="424872" cy="557829"/>
          </a:xfrm>
        </p:grpSpPr>
        <p:sp>
          <p:nvSpPr>
            <p:cNvPr id="61"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62" name="Freeform 61"/>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0" name="Group 296"/>
            <p:cNvGrpSpPr/>
            <p:nvPr/>
          </p:nvGrpSpPr>
          <p:grpSpPr>
            <a:xfrm rot="3025731">
              <a:off x="664340" y="6295204"/>
              <a:ext cx="138589" cy="140726"/>
              <a:chOff x="5902325" y="2266950"/>
              <a:chExt cx="820738" cy="833438"/>
            </a:xfrm>
            <a:solidFill>
              <a:schemeClr val="accent4"/>
            </a:solidFill>
          </p:grpSpPr>
          <p:sp>
            <p:nvSpPr>
              <p:cNvPr id="71"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2"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3"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3" name="Group 291"/>
              <p:cNvGrpSpPr/>
              <p:nvPr/>
            </p:nvGrpSpPr>
            <p:grpSpPr>
              <a:xfrm>
                <a:off x="5902325" y="2266950"/>
                <a:ext cx="820738" cy="784225"/>
                <a:chOff x="4111625" y="2266950"/>
                <a:chExt cx="820738" cy="784225"/>
              </a:xfrm>
              <a:grpFill/>
            </p:grpSpPr>
            <p:sp>
              <p:nvSpPr>
                <p:cNvPr id="75"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6"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7"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8"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9"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0"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1"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2"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3"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4"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5"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2"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4"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5"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64" name="Group 281"/>
            <p:cNvGrpSpPr/>
            <p:nvPr/>
          </p:nvGrpSpPr>
          <p:grpSpPr>
            <a:xfrm rot="3025731">
              <a:off x="698372" y="6457657"/>
              <a:ext cx="67818" cy="57901"/>
              <a:chOff x="6294438" y="1638300"/>
              <a:chExt cx="401638" cy="342900"/>
            </a:xfrm>
          </p:grpSpPr>
          <p:sp>
            <p:nvSpPr>
              <p:cNvPr id="67"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8"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9"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0"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65"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6"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74" name="Group 105"/>
          <p:cNvGrpSpPr>
            <a:grpSpLocks noChangeAspect="1"/>
          </p:cNvGrpSpPr>
          <p:nvPr/>
        </p:nvGrpSpPr>
        <p:grpSpPr>
          <a:xfrm rot="21069806">
            <a:off x="484632" y="5028345"/>
            <a:ext cx="1042416" cy="795528"/>
            <a:chOff x="1238130" y="6052653"/>
            <a:chExt cx="698371" cy="531091"/>
          </a:xfrm>
        </p:grpSpPr>
        <p:sp>
          <p:nvSpPr>
            <p:cNvPr id="107"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8" name="Freeform 107"/>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4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6" name="Group 296"/>
            <p:cNvGrpSpPr/>
            <p:nvPr/>
          </p:nvGrpSpPr>
          <p:grpSpPr>
            <a:xfrm rot="2467258">
              <a:off x="1498297" y="6174338"/>
              <a:ext cx="173236" cy="175910"/>
              <a:chOff x="5902325" y="2266950"/>
              <a:chExt cx="820738" cy="833438"/>
            </a:xfrm>
            <a:solidFill>
              <a:schemeClr val="accent4"/>
            </a:solidFill>
          </p:grpSpPr>
          <p:sp>
            <p:nvSpPr>
              <p:cNvPr id="122"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3"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4"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9" name="Group 291"/>
              <p:cNvGrpSpPr/>
              <p:nvPr/>
            </p:nvGrpSpPr>
            <p:grpSpPr>
              <a:xfrm>
                <a:off x="5902325" y="2266950"/>
                <a:ext cx="820738" cy="784225"/>
                <a:chOff x="4111625" y="2266950"/>
                <a:chExt cx="820738" cy="784225"/>
              </a:xfrm>
              <a:grpFill/>
            </p:grpSpPr>
            <p:sp>
              <p:nvSpPr>
                <p:cNvPr id="126"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7"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8"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9"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0"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2"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3"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4"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5"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6"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7"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8"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6"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10" name="Group 289"/>
            <p:cNvGrpSpPr/>
            <p:nvPr/>
          </p:nvGrpSpPr>
          <p:grpSpPr>
            <a:xfrm rot="2467258">
              <a:off x="1574607" y="6074181"/>
              <a:ext cx="38201" cy="25464"/>
              <a:chOff x="3916363" y="1970088"/>
              <a:chExt cx="180975" cy="120650"/>
            </a:xfrm>
          </p:grpSpPr>
          <p:sp>
            <p:nvSpPr>
              <p:cNvPr id="118" name="Freeform 117"/>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9" name="Freeform 118"/>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0" name="Freeform 119"/>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1" name="Freeform 120"/>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11" name="Group 281"/>
            <p:cNvGrpSpPr/>
            <p:nvPr/>
          </p:nvGrpSpPr>
          <p:grpSpPr>
            <a:xfrm rot="2467258">
              <a:off x="1565335" y="6375697"/>
              <a:ext cx="84773" cy="72377"/>
              <a:chOff x="6294438" y="1638300"/>
              <a:chExt cx="401638" cy="342900"/>
            </a:xfrm>
          </p:grpSpPr>
          <p:sp>
            <p:nvSpPr>
              <p:cNvPr id="114"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5"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6"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7"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12"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A22851D-B5F0-4FFC-BBAC-A1275F7E0C2E}" type="datetime1">
              <a:rPr lang="en-US" smtClean="0"/>
              <a:pPr/>
              <a:t>11/22/2009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vines15.png"/>
          <p:cNvPicPr>
            <a:picLocks noChangeAspect="1"/>
          </p:cNvPicPr>
          <p:nvPr/>
        </p:nvPicPr>
        <p:blipFill>
          <a:blip r:embed="rId2" cstate="print"/>
          <a:srcRect l="27271" t="11030" r="45970" b="37244"/>
          <a:stretch>
            <a:fillRect/>
          </a:stretch>
        </p:blipFill>
        <p:spPr>
          <a:xfrm flipH="1">
            <a:off x="-1" y="2895600"/>
            <a:ext cx="2444681" cy="3886200"/>
          </a:xfrm>
          <a:prstGeom prst="rect">
            <a:avLst/>
          </a:prstGeom>
        </p:spPr>
      </p:pic>
      <p:sp>
        <p:nvSpPr>
          <p:cNvPr id="6" name="Rectangle 5"/>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1216152" y="6015897"/>
            <a:ext cx="698371" cy="531091"/>
            <a:chOff x="1238130" y="6052653"/>
            <a:chExt cx="698371" cy="531091"/>
          </a:xfrm>
        </p:grpSpPr>
        <p:sp>
          <p:nvSpPr>
            <p:cNvPr id="8"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9" name="Freeform 8"/>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 name="Group 296"/>
            <p:cNvGrpSpPr/>
            <p:nvPr/>
          </p:nvGrpSpPr>
          <p:grpSpPr>
            <a:xfrm rot="2467258">
              <a:off x="1498296" y="6174338"/>
              <a:ext cx="173236" cy="175910"/>
              <a:chOff x="5902325" y="2266950"/>
              <a:chExt cx="820738" cy="833438"/>
            </a:xfrm>
            <a:solidFill>
              <a:schemeClr val="accent4"/>
            </a:solidFill>
          </p:grpSpPr>
          <p:sp>
            <p:nvSpPr>
              <p:cNvPr id="23"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4"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5"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1" name="Group 291"/>
              <p:cNvGrpSpPr/>
              <p:nvPr/>
            </p:nvGrpSpPr>
            <p:grpSpPr>
              <a:xfrm>
                <a:off x="5902325" y="2266950"/>
                <a:ext cx="820738" cy="784225"/>
                <a:chOff x="4111625" y="2266950"/>
                <a:chExt cx="820738" cy="784225"/>
              </a:xfrm>
              <a:grpFill/>
            </p:grpSpPr>
            <p:sp>
              <p:nvSpPr>
                <p:cNvPr id="27"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8"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9"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1"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2"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3"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4"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5"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6"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7"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8"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39"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0"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1"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2"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3"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4"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5"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6"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7"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8"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49"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0"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1"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2"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3"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4"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5"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6"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57"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2" name="Group 289"/>
            <p:cNvGrpSpPr/>
            <p:nvPr/>
          </p:nvGrpSpPr>
          <p:grpSpPr>
            <a:xfrm rot="2467258">
              <a:off x="1574607" y="6074181"/>
              <a:ext cx="38201" cy="25464"/>
              <a:chOff x="3916363" y="1970088"/>
              <a:chExt cx="180975" cy="120650"/>
            </a:xfrm>
          </p:grpSpPr>
          <p:sp>
            <p:nvSpPr>
              <p:cNvPr id="19" name="Freeform 18"/>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0" name="Freeform 19"/>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1" name="Freeform 20"/>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6" name="Group 281"/>
            <p:cNvGrpSpPr/>
            <p:nvPr/>
          </p:nvGrpSpPr>
          <p:grpSpPr>
            <a:xfrm rot="2467258">
              <a:off x="1565335" y="6375697"/>
              <a:ext cx="84773" cy="72377"/>
              <a:chOff x="6294438" y="1638300"/>
              <a:chExt cx="401638" cy="342900"/>
            </a:xfrm>
          </p:grpSpPr>
          <p:sp>
            <p:nvSpPr>
              <p:cNvPr id="1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3"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58" name="Group 57"/>
          <p:cNvGrpSpPr/>
          <p:nvPr/>
        </p:nvGrpSpPr>
        <p:grpSpPr>
          <a:xfrm>
            <a:off x="429768" y="6162201"/>
            <a:ext cx="424872" cy="557829"/>
            <a:chOff x="515430" y="6131024"/>
            <a:chExt cx="424872" cy="557829"/>
          </a:xfrm>
        </p:grpSpPr>
        <p:sp>
          <p:nvSpPr>
            <p:cNvPr id="59"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60" name="Freeform 59"/>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1" name="Group 296"/>
            <p:cNvGrpSpPr/>
            <p:nvPr/>
          </p:nvGrpSpPr>
          <p:grpSpPr>
            <a:xfrm rot="3025731">
              <a:off x="664340" y="6295204"/>
              <a:ext cx="138589" cy="140726"/>
              <a:chOff x="5902325" y="2266950"/>
              <a:chExt cx="820738" cy="833438"/>
            </a:xfrm>
            <a:solidFill>
              <a:schemeClr val="accent4"/>
            </a:solidFill>
          </p:grpSpPr>
          <p:sp>
            <p:nvSpPr>
              <p:cNvPr id="69"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0"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1"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62" name="Group 291"/>
              <p:cNvGrpSpPr/>
              <p:nvPr/>
            </p:nvGrpSpPr>
            <p:grpSpPr>
              <a:xfrm>
                <a:off x="5902325" y="2266950"/>
                <a:ext cx="820738" cy="784225"/>
                <a:chOff x="4111625" y="2266950"/>
                <a:chExt cx="820738" cy="784225"/>
              </a:xfrm>
              <a:grpFill/>
            </p:grpSpPr>
            <p:sp>
              <p:nvSpPr>
                <p:cNvPr id="73"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4"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5"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6"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7"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8"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79"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0"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1"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2"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3"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4"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5"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2"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3"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72" name="Group 281"/>
            <p:cNvGrpSpPr/>
            <p:nvPr/>
          </p:nvGrpSpPr>
          <p:grpSpPr>
            <a:xfrm rot="3025731">
              <a:off x="698372" y="6457657"/>
              <a:ext cx="67818" cy="57901"/>
              <a:chOff x="6294438" y="1638300"/>
              <a:chExt cx="401638" cy="342900"/>
            </a:xfrm>
          </p:grpSpPr>
          <p:sp>
            <p:nvSpPr>
              <p:cNvPr id="65"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6"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7"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8"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63"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64"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04" name="Group 103"/>
          <p:cNvGrpSpPr>
            <a:grpSpLocks noChangeAspect="1"/>
          </p:cNvGrpSpPr>
          <p:nvPr/>
        </p:nvGrpSpPr>
        <p:grpSpPr>
          <a:xfrm rot="21069806">
            <a:off x="484632" y="5028345"/>
            <a:ext cx="1042416" cy="795528"/>
            <a:chOff x="1238130" y="6052653"/>
            <a:chExt cx="698371" cy="531091"/>
          </a:xfrm>
        </p:grpSpPr>
        <p:sp>
          <p:nvSpPr>
            <p:cNvPr id="105"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6" name="Freeform 105"/>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4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7" name="Group 296"/>
            <p:cNvGrpSpPr/>
            <p:nvPr/>
          </p:nvGrpSpPr>
          <p:grpSpPr>
            <a:xfrm rot="2467258">
              <a:off x="1498297" y="6174338"/>
              <a:ext cx="173236" cy="175910"/>
              <a:chOff x="5902325" y="2266950"/>
              <a:chExt cx="820738" cy="833438"/>
            </a:xfrm>
            <a:solidFill>
              <a:schemeClr val="accent4"/>
            </a:solidFill>
          </p:grpSpPr>
          <p:sp>
            <p:nvSpPr>
              <p:cNvPr id="120"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1"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2"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08" name="Group 291"/>
              <p:cNvGrpSpPr/>
              <p:nvPr/>
            </p:nvGrpSpPr>
            <p:grpSpPr>
              <a:xfrm>
                <a:off x="5902325" y="2266950"/>
                <a:ext cx="820738" cy="784225"/>
                <a:chOff x="4111625" y="2266950"/>
                <a:chExt cx="820738" cy="784225"/>
              </a:xfrm>
              <a:grpFill/>
            </p:grpSpPr>
            <p:sp>
              <p:nvSpPr>
                <p:cNvPr id="124"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5"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6"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7"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8"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29"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0"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1"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2"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3"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4"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5"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6"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7"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8"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39"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0"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1"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2"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09" name="Group 289"/>
            <p:cNvGrpSpPr/>
            <p:nvPr/>
          </p:nvGrpSpPr>
          <p:grpSpPr>
            <a:xfrm rot="2467258">
              <a:off x="1574607" y="6074181"/>
              <a:ext cx="38201" cy="25464"/>
              <a:chOff x="3916363" y="1970088"/>
              <a:chExt cx="180975" cy="120650"/>
            </a:xfrm>
          </p:grpSpPr>
          <p:sp>
            <p:nvSpPr>
              <p:cNvPr id="116" name="Freeform 115"/>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7" name="Freeform 116"/>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8" name="Freeform 117"/>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9" name="Freeform 118"/>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23" name="Group 281"/>
            <p:cNvGrpSpPr/>
            <p:nvPr/>
          </p:nvGrpSpPr>
          <p:grpSpPr>
            <a:xfrm rot="2467258">
              <a:off x="1565335" y="6375697"/>
              <a:ext cx="84773" cy="72377"/>
              <a:chOff x="6294438" y="1638300"/>
              <a:chExt cx="401638" cy="342900"/>
            </a:xfrm>
          </p:grpSpPr>
          <p:sp>
            <p:nvSpPr>
              <p:cNvPr id="112"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3"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4"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5"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10"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11"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2" name="Date Placeholder 1"/>
          <p:cNvSpPr>
            <a:spLocks noGrp="1"/>
          </p:cNvSpPr>
          <p:nvPr>
            <p:ph type="dt" sz="half" idx="10"/>
          </p:nvPr>
        </p:nvSpPr>
        <p:spPr/>
        <p:txBody>
          <a:bodyPr/>
          <a:lstStyle/>
          <a:p>
            <a:fld id="{7F0759CE-7962-4B47-BCF0-1525631A593D}" type="datetime1">
              <a:rPr lang="en-US" smtClean="0"/>
              <a:pPr/>
              <a:t>11/22/2009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400" b="0"/>
            </a:lvl1pPr>
          </a:lstStyle>
          <a:p>
            <a:r>
              <a:rPr lang="en-US" smtClean="0"/>
              <a:t>Click to edit Master title style</a:t>
            </a:r>
            <a:endParaRPr/>
          </a:p>
        </p:txBody>
      </p:sp>
      <p:sp>
        <p:nvSpPr>
          <p:cNvPr id="3" name="Content Placeholder 2"/>
          <p:cNvSpPr>
            <a:spLocks noGrp="1"/>
          </p:cNvSpPr>
          <p:nvPr>
            <p:ph idx="1"/>
          </p:nvPr>
        </p:nvSpPr>
        <p:spPr>
          <a:xfrm>
            <a:off x="3881718" y="1843088"/>
            <a:ext cx="3886200" cy="41148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200" y="1843088"/>
            <a:ext cx="3008313" cy="1828800"/>
          </a:xfrm>
        </p:spPr>
        <p:txBody>
          <a:bodyPr/>
          <a:lstStyle>
            <a:lvl1pPr marL="0" indent="0">
              <a:lnSpc>
                <a:spcPct val="125000"/>
              </a:lnSpc>
              <a:spcBef>
                <a:spcPts val="10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0FCD89-B7A7-4088-947A-22815417BBE8}"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2" cy="1162050"/>
          </a:xfrm>
        </p:spPr>
        <p:txBody>
          <a:bodyPr vert="horz" lIns="91440" tIns="45720" rIns="91440" bIns="45720" rtlCol="0" anchor="b">
            <a:noAutofit/>
          </a:bodyPr>
          <a:lstStyle>
            <a:lvl1pPr algn="l" defTabSz="914400" rtl="0" eaLnBrk="1" latinLnBrk="0" hangingPunct="1">
              <a:spcBef>
                <a:spcPct val="0"/>
              </a:spcBef>
              <a:buNone/>
              <a:defRPr sz="2400" b="0" kern="1200" spc="200" baseline="0">
                <a:solidFill>
                  <a:schemeClr val="tx1">
                    <a:lumMod val="65000"/>
                    <a:lumOff val="35000"/>
                  </a:schemeClr>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881718" y="1843087"/>
            <a:ext cx="4114800" cy="4194175"/>
          </a:xfrm>
          <a:prstGeom prst="ellipse">
            <a:avLst/>
          </a:prstGeom>
          <a:solidFill>
            <a:schemeClr val="bg1">
              <a:alpha val="5000"/>
            </a:schemeClr>
          </a:solidFill>
          <a:ln w="50800">
            <a:gradFill>
              <a:gsLst>
                <a:gs pos="0">
                  <a:schemeClr val="tx2">
                    <a:lumMod val="40000"/>
                    <a:lumOff val="60000"/>
                  </a:schemeClr>
                </a:gs>
                <a:gs pos="100000">
                  <a:schemeClr val="tx2">
                    <a:lumMod val="20000"/>
                    <a:lumOff val="80000"/>
                  </a:schemeClr>
                </a:gs>
              </a:gsLst>
              <a:lin ang="16800000" scaled="0"/>
            </a:gradFill>
          </a:ln>
          <a:effectLst/>
          <a:scene3d>
            <a:camera prst="orthographicFront"/>
            <a:lightRig rig="threePt" dir="t"/>
          </a:scene3d>
          <a:sp3d contourW="12700" prstMaterial="powder">
            <a:bevelT w="152400" h="50800" prst="softRound"/>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lvl1pPr marL="0" indent="0" algn="ctr" defTabSz="914400" rtl="0" eaLnBrk="1" latinLnBrk="0" hangingPunct="1">
              <a:buNone/>
              <a:defRPr sz="20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1843087"/>
            <a:ext cx="3008312" cy="1828800"/>
          </a:xfrm>
        </p:spPr>
        <p:txBody>
          <a:bodyPr vert="horz" lIns="91440" tIns="45720" rIns="91440" bIns="45720" rtlCol="0">
            <a:normAutofit/>
          </a:bodyPr>
          <a:lstStyle>
            <a:lvl1pPr marL="0" indent="0">
              <a:lnSpc>
                <a:spcPct val="125000"/>
              </a:lnSpc>
              <a:spcBef>
                <a:spcPts val="1000"/>
              </a:spcBef>
              <a:buNone/>
              <a:defRPr sz="1400" kern="1200" spc="100" baseline="0">
                <a:solidFill>
                  <a:schemeClr val="tx1">
                    <a:lumMod val="65000"/>
                    <a:lumOff val="35000"/>
                  </a:schemeClr>
                </a:solidFill>
                <a:effectLst>
                  <a:innerShdw blurRad="50800">
                    <a:schemeClr val="bg1"/>
                  </a:inn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500"/>
              </a:spcBef>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DE74CD52-5E46-415F-AE9C-84484C3621B1}" type="datetime1">
              <a:rPr lang="en-US" smtClean="0"/>
              <a:pPr/>
              <a:t>11/22/2009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598" name="Rectangle 1597"/>
          <p:cNvSpPr/>
          <p:nvPr/>
        </p:nvSpPr>
        <p:spPr>
          <a:xfrm>
            <a:off x="0" y="0"/>
            <a:ext cx="9144000" cy="6858000"/>
          </a:xfrm>
          <a:prstGeom prst="rect">
            <a:avLst/>
          </a:prstGeom>
          <a:solidFill>
            <a:schemeClr val="bg1">
              <a:alpha val="5000"/>
            </a:schemeClr>
          </a:solidFill>
          <a:ln w="127000">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555" name="Picture 1554" descr="vines15.png"/>
          <p:cNvPicPr>
            <a:picLocks noChangeAspect="1"/>
          </p:cNvPicPr>
          <p:nvPr/>
        </p:nvPicPr>
        <p:blipFill>
          <a:blip r:embed="rId13" cstate="print"/>
          <a:srcRect l="27271" t="11030" r="45970" b="37244"/>
          <a:stretch>
            <a:fillRect/>
          </a:stretch>
        </p:blipFill>
        <p:spPr>
          <a:xfrm flipH="1">
            <a:off x="-1" y="2895600"/>
            <a:ext cx="2444681" cy="3886200"/>
          </a:xfrm>
          <a:prstGeom prst="rect">
            <a:avLst/>
          </a:prstGeom>
        </p:spPr>
      </p:pic>
      <p:sp>
        <p:nvSpPr>
          <p:cNvPr id="2" name="Title Placeholder 1"/>
          <p:cNvSpPr>
            <a:spLocks noGrp="1"/>
          </p:cNvSpPr>
          <p:nvPr>
            <p:ph type="title"/>
          </p:nvPr>
        </p:nvSpPr>
        <p:spPr>
          <a:xfrm>
            <a:off x="457200" y="152400"/>
            <a:ext cx="6858000" cy="16764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2057400" y="2133601"/>
            <a:ext cx="59436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515287"/>
            <a:ext cx="2133600" cy="365125"/>
          </a:xfrm>
          <a:prstGeom prst="rect">
            <a:avLst/>
          </a:prstGeom>
          <a:effectLst/>
        </p:spPr>
        <p:txBody>
          <a:bodyPr vert="horz" lIns="91440" tIns="45720" rIns="91440" bIns="45720" rtlCol="0" anchor="ctr">
            <a:normAutofit/>
          </a:bodyPr>
          <a:lstStyle>
            <a:lvl1pPr marL="0" indent="0" algn="l" defTabSz="914400" rtl="0" eaLnBrk="1" latinLnBrk="0" hangingPunct="1">
              <a:lnSpc>
                <a:spcPct val="110000"/>
              </a:lnSpc>
              <a:spcBef>
                <a:spcPts val="1000"/>
              </a:spcBef>
              <a:buSzPct val="80000"/>
              <a:buFont typeface="Wingdings" pitchFamily="2" charset="2"/>
              <a:buNone/>
              <a:defRPr sz="1000" kern="1200" spc="100" baseline="0">
                <a:solidFill>
                  <a:schemeClr val="tx1">
                    <a:lumMod val="65000"/>
                    <a:lumOff val="35000"/>
                  </a:schemeClr>
                </a:solidFill>
                <a:effectLst/>
                <a:latin typeface="+mn-lt"/>
                <a:ea typeface="+mn-ea"/>
                <a:cs typeface="+mn-cs"/>
              </a:defRPr>
            </a:lvl1pPr>
          </a:lstStyle>
          <a:p>
            <a:fld id="{737F4FB5-1362-4F47-A749-66162C8E1C6B}" type="datetime1">
              <a:rPr lang="en-US" smtClean="0"/>
              <a:pPr/>
              <a:t>11/22/2009</a:t>
            </a:fld>
            <a:endParaRPr lang="en-US"/>
          </a:p>
        </p:txBody>
      </p:sp>
      <p:sp>
        <p:nvSpPr>
          <p:cNvPr id="5" name="Footer Placeholder 4"/>
          <p:cNvSpPr>
            <a:spLocks noGrp="1"/>
          </p:cNvSpPr>
          <p:nvPr>
            <p:ph type="ftr" sz="quarter" idx="3"/>
          </p:nvPr>
        </p:nvSpPr>
        <p:spPr>
          <a:xfrm>
            <a:off x="5105400" y="6515287"/>
            <a:ext cx="2895600" cy="365125"/>
          </a:xfrm>
          <a:prstGeom prst="rect">
            <a:avLst/>
          </a:prstGeom>
          <a:effectLst/>
        </p:spPr>
        <p:txBody>
          <a:bodyPr vert="horz" lIns="91440" tIns="45720" rIns="91440" bIns="45720" rtlCol="0" anchor="ctr">
            <a:normAutofit/>
          </a:bodyPr>
          <a:lstStyle>
            <a:lvl1pPr marL="0" indent="0" algn="r" defTabSz="914400" rtl="0" eaLnBrk="1" latinLnBrk="0" hangingPunct="1">
              <a:lnSpc>
                <a:spcPct val="110000"/>
              </a:lnSpc>
              <a:spcBef>
                <a:spcPts val="1000"/>
              </a:spcBef>
              <a:buSzPct val="80000"/>
              <a:buFont typeface="Wingdings" pitchFamily="2" charset="2"/>
              <a:buNone/>
              <a:defRPr sz="1000" kern="1200" spc="100" baseline="0">
                <a:solidFill>
                  <a:schemeClr val="tx1">
                    <a:lumMod val="65000"/>
                    <a:lumOff val="35000"/>
                  </a:schemeClr>
                </a:solidFill>
                <a:effectLst/>
                <a:latin typeface="+mn-lt"/>
                <a:ea typeface="+mn-ea"/>
                <a:cs typeface="+mn-cs"/>
              </a:defRPr>
            </a:lvl1pPr>
          </a:lstStyle>
          <a:p>
            <a:endParaRPr lang="en-US"/>
          </a:p>
        </p:txBody>
      </p:sp>
      <p:sp>
        <p:nvSpPr>
          <p:cNvPr id="6" name="Slide Number Placeholder 5"/>
          <p:cNvSpPr>
            <a:spLocks noGrp="1"/>
          </p:cNvSpPr>
          <p:nvPr>
            <p:ph type="sldNum" sz="quarter" idx="4"/>
          </p:nvPr>
        </p:nvSpPr>
        <p:spPr>
          <a:xfrm>
            <a:off x="8382000" y="6515287"/>
            <a:ext cx="685800" cy="365125"/>
          </a:xfrm>
          <a:prstGeom prst="rect">
            <a:avLst/>
          </a:prstGeom>
          <a:effectLst/>
        </p:spPr>
        <p:txBody>
          <a:bodyPr vert="horz" lIns="91440" tIns="45720" rIns="91440" bIns="45720" rtlCol="0" anchor="ctr">
            <a:normAutofit/>
          </a:bodyPr>
          <a:lstStyle>
            <a:lvl1pPr marL="0" indent="0" algn="r" defTabSz="914400" rtl="0" eaLnBrk="1" latinLnBrk="0" hangingPunct="1">
              <a:lnSpc>
                <a:spcPct val="110000"/>
              </a:lnSpc>
              <a:spcBef>
                <a:spcPts val="1000"/>
              </a:spcBef>
              <a:buSzPct val="80000"/>
              <a:buFont typeface="Wingdings" pitchFamily="2" charset="2"/>
              <a:buNone/>
              <a:defRPr sz="1000" kern="1200" spc="100" baseline="0">
                <a:solidFill>
                  <a:schemeClr val="tx1">
                    <a:lumMod val="65000"/>
                    <a:lumOff val="35000"/>
                  </a:schemeClr>
                </a:solidFill>
                <a:effectLst/>
                <a:latin typeface="+mn-lt"/>
                <a:ea typeface="+mn-ea"/>
                <a:cs typeface="+mn-cs"/>
              </a:defRPr>
            </a:lvl1pPr>
          </a:lstStyle>
          <a:p>
            <a:fld id="{B6F15528-21DE-4FAA-801E-634DDDAF4B2B}" type="slidenum">
              <a:rPr lang="en-US" smtClean="0"/>
              <a:pPr/>
              <a:t>‹#›</a:t>
            </a:fld>
            <a:endParaRPr lang="en-US"/>
          </a:p>
        </p:txBody>
      </p:sp>
      <p:grpSp>
        <p:nvGrpSpPr>
          <p:cNvPr id="7" name="Group 854"/>
          <p:cNvGrpSpPr/>
          <p:nvPr/>
        </p:nvGrpSpPr>
        <p:grpSpPr>
          <a:xfrm>
            <a:off x="7287768" y="1005840"/>
            <a:ext cx="836744" cy="637309"/>
            <a:chOff x="796323" y="4190170"/>
            <a:chExt cx="836744" cy="637309"/>
          </a:xfrm>
        </p:grpSpPr>
        <p:sp>
          <p:nvSpPr>
            <p:cNvPr id="856" name="AutoShape 3"/>
            <p:cNvSpPr>
              <a:spLocks noChangeAspect="1" noChangeArrowheads="1" noTextEdit="1"/>
            </p:cNvSpPr>
            <p:nvPr/>
          </p:nvSpPr>
          <p:spPr bwMode="auto">
            <a:xfrm rot="276801">
              <a:off x="801678" y="4195901"/>
              <a:ext cx="829104" cy="612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857" name="Freeform 856"/>
            <p:cNvSpPr>
              <a:spLocks noEditPoints="1"/>
            </p:cNvSpPr>
            <p:nvPr/>
          </p:nvSpPr>
          <p:spPr bwMode="auto">
            <a:xfrm rot="276801">
              <a:off x="796323" y="4190170"/>
              <a:ext cx="836744" cy="637309"/>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2">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8" name="Group 296"/>
            <p:cNvGrpSpPr/>
            <p:nvPr/>
          </p:nvGrpSpPr>
          <p:grpSpPr>
            <a:xfrm rot="276801">
              <a:off x="1069024" y="4350687"/>
              <a:ext cx="207881" cy="211092"/>
              <a:chOff x="5902325" y="2266950"/>
              <a:chExt cx="820738" cy="833438"/>
            </a:xfrm>
            <a:noFill/>
          </p:grpSpPr>
          <p:sp>
            <p:nvSpPr>
              <p:cNvPr id="861"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2"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3"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9" name="Group 291"/>
              <p:cNvGrpSpPr/>
              <p:nvPr/>
            </p:nvGrpSpPr>
            <p:grpSpPr>
              <a:xfrm>
                <a:off x="5902325" y="2266950"/>
                <a:ext cx="820738" cy="784225"/>
                <a:chOff x="4111625" y="2266950"/>
                <a:chExt cx="820738" cy="784225"/>
              </a:xfrm>
              <a:grpFill/>
            </p:grpSpPr>
            <p:sp>
              <p:nvSpPr>
                <p:cNvPr id="865"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6"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7"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8"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9"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0"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1"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2"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3"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4"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5"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6"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7"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8"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79"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0"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1"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2"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3"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4"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5"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6"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7"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8"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89"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0"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1"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2"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3"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4"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5"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859" name="Freeform 283"/>
            <p:cNvSpPr>
              <a:spLocks/>
            </p:cNvSpPr>
            <p:nvPr/>
          </p:nvSpPr>
          <p:spPr bwMode="auto">
            <a:xfrm rot="276801">
              <a:off x="1150043" y="4277541"/>
              <a:ext cx="63932" cy="172897"/>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860" name="Freeform 284"/>
            <p:cNvSpPr>
              <a:spLocks/>
            </p:cNvSpPr>
            <p:nvPr/>
          </p:nvSpPr>
          <p:spPr bwMode="auto">
            <a:xfrm rot="276801">
              <a:off x="1235754" y="4279506"/>
              <a:ext cx="61117" cy="174104"/>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0" name="Group 895"/>
          <p:cNvGrpSpPr/>
          <p:nvPr/>
        </p:nvGrpSpPr>
        <p:grpSpPr>
          <a:xfrm rot="21061999">
            <a:off x="8158559" y="1724666"/>
            <a:ext cx="690418" cy="906472"/>
            <a:chOff x="1669229" y="5000575"/>
            <a:chExt cx="690418" cy="906472"/>
          </a:xfrm>
        </p:grpSpPr>
        <p:sp>
          <p:nvSpPr>
            <p:cNvPr id="897" name="AutoShape 3"/>
            <p:cNvSpPr>
              <a:spLocks noChangeAspect="1" noChangeArrowheads="1" noTextEdit="1"/>
            </p:cNvSpPr>
            <p:nvPr/>
          </p:nvSpPr>
          <p:spPr bwMode="auto">
            <a:xfrm rot="4516355">
              <a:off x="1572569" y="5121113"/>
              <a:ext cx="898195" cy="6638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898" name="Freeform 897"/>
            <p:cNvSpPr>
              <a:spLocks noEditPoints="1"/>
            </p:cNvSpPr>
            <p:nvPr/>
          </p:nvSpPr>
          <p:spPr bwMode="auto">
            <a:xfrm rot="4516355">
              <a:off x="1561202" y="5108602"/>
              <a:ext cx="906472" cy="690418"/>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3">
                <a:alpha val="7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1" name="Group 296"/>
            <p:cNvGrpSpPr/>
            <p:nvPr/>
          </p:nvGrpSpPr>
          <p:grpSpPr>
            <a:xfrm rot="4516355">
              <a:off x="1940614" y="5277922"/>
              <a:ext cx="225201" cy="228684"/>
              <a:chOff x="5902325" y="2266950"/>
              <a:chExt cx="820738" cy="833438"/>
            </a:xfrm>
            <a:solidFill>
              <a:schemeClr val="accent4"/>
            </a:solidFill>
          </p:grpSpPr>
          <p:sp>
            <p:nvSpPr>
              <p:cNvPr id="907"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8"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9"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2" name="Group 291"/>
              <p:cNvGrpSpPr/>
              <p:nvPr/>
            </p:nvGrpSpPr>
            <p:grpSpPr>
              <a:xfrm>
                <a:off x="5902325" y="2266950"/>
                <a:ext cx="820738" cy="784225"/>
                <a:chOff x="4111625" y="2266950"/>
                <a:chExt cx="820738" cy="784225"/>
              </a:xfrm>
              <a:grpFill/>
            </p:grpSpPr>
            <p:sp>
              <p:nvSpPr>
                <p:cNvPr id="911"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2"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3"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4"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5"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6"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7"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8"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19"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0"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1"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2"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3"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4"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5"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6"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7"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8"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29"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0"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1"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2"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3"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4"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5"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6"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7"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8"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39"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0"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1"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3" name="Group 281"/>
            <p:cNvGrpSpPr/>
            <p:nvPr/>
          </p:nvGrpSpPr>
          <p:grpSpPr>
            <a:xfrm rot="4516355">
              <a:off x="1913505" y="5522863"/>
              <a:ext cx="110206" cy="94090"/>
              <a:chOff x="6294438" y="1638300"/>
              <a:chExt cx="401638" cy="342900"/>
            </a:xfrm>
          </p:grpSpPr>
          <p:sp>
            <p:nvSpPr>
              <p:cNvPr id="903"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4"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5"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6"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901" name="Freeform 283"/>
            <p:cNvSpPr>
              <a:spLocks/>
            </p:cNvSpPr>
            <p:nvPr/>
          </p:nvSpPr>
          <p:spPr bwMode="auto">
            <a:xfrm rot="4516355">
              <a:off x="2116130" y="5274782"/>
              <a:ext cx="69260" cy="18730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02" name="Freeform 284"/>
            <p:cNvSpPr>
              <a:spLocks/>
            </p:cNvSpPr>
            <p:nvPr/>
          </p:nvSpPr>
          <p:spPr bwMode="auto">
            <a:xfrm rot="4516355">
              <a:off x="2145277" y="5361225"/>
              <a:ext cx="66210" cy="188613"/>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4" name="Group 941"/>
          <p:cNvGrpSpPr/>
          <p:nvPr/>
        </p:nvGrpSpPr>
        <p:grpSpPr>
          <a:xfrm>
            <a:off x="1216152" y="6015897"/>
            <a:ext cx="698371" cy="531091"/>
            <a:chOff x="1238130" y="6052653"/>
            <a:chExt cx="698371" cy="531091"/>
          </a:xfrm>
        </p:grpSpPr>
        <p:sp>
          <p:nvSpPr>
            <p:cNvPr id="943"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4" name="Freeform 943"/>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6">
                <a:alpha val="5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5" name="Group 296"/>
            <p:cNvGrpSpPr/>
            <p:nvPr/>
          </p:nvGrpSpPr>
          <p:grpSpPr>
            <a:xfrm rot="2467258">
              <a:off x="1498292" y="6174338"/>
              <a:ext cx="173236" cy="175910"/>
              <a:chOff x="5902325" y="2266950"/>
              <a:chExt cx="820738" cy="833438"/>
            </a:xfrm>
            <a:solidFill>
              <a:schemeClr val="accent4"/>
            </a:solidFill>
          </p:grpSpPr>
          <p:sp>
            <p:nvSpPr>
              <p:cNvPr id="958"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9"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0"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16" name="Group 291"/>
              <p:cNvGrpSpPr/>
              <p:nvPr/>
            </p:nvGrpSpPr>
            <p:grpSpPr>
              <a:xfrm>
                <a:off x="5902325" y="2266950"/>
                <a:ext cx="820738" cy="784225"/>
                <a:chOff x="4111625" y="2266950"/>
                <a:chExt cx="820738" cy="784225"/>
              </a:xfrm>
              <a:grpFill/>
            </p:grpSpPr>
            <p:sp>
              <p:nvSpPr>
                <p:cNvPr id="962"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3"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4"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5"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6"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7"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8"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69"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0"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1"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2"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3"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4"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5"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6"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7"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8"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79"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0"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1"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2"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3"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4"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5"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6"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7"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8"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89"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0"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1"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2"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17" name="Group 289"/>
            <p:cNvGrpSpPr/>
            <p:nvPr/>
          </p:nvGrpSpPr>
          <p:grpSpPr>
            <a:xfrm rot="2467258">
              <a:off x="1574607" y="6074181"/>
              <a:ext cx="38201" cy="25464"/>
              <a:chOff x="3916363" y="1970088"/>
              <a:chExt cx="180975" cy="120650"/>
            </a:xfrm>
          </p:grpSpPr>
          <p:sp>
            <p:nvSpPr>
              <p:cNvPr id="954" name="Freeform 953"/>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5" name="Freeform 954"/>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6" name="Freeform 955"/>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7" name="Freeform 956"/>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8" name="Group 281"/>
            <p:cNvGrpSpPr/>
            <p:nvPr/>
          </p:nvGrpSpPr>
          <p:grpSpPr>
            <a:xfrm rot="2467258">
              <a:off x="1565335" y="6375697"/>
              <a:ext cx="84773" cy="72377"/>
              <a:chOff x="6294438" y="1638300"/>
              <a:chExt cx="401638" cy="342900"/>
            </a:xfrm>
          </p:grpSpPr>
          <p:sp>
            <p:nvSpPr>
              <p:cNvPr id="950"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1"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2"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53"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948"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49"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19" name="Group 992"/>
          <p:cNvGrpSpPr/>
          <p:nvPr/>
        </p:nvGrpSpPr>
        <p:grpSpPr>
          <a:xfrm>
            <a:off x="429768" y="6162201"/>
            <a:ext cx="424872" cy="557829"/>
            <a:chOff x="515430" y="6131024"/>
            <a:chExt cx="424872" cy="557829"/>
          </a:xfrm>
        </p:grpSpPr>
        <p:sp>
          <p:nvSpPr>
            <p:cNvPr id="994" name="AutoShape 3"/>
            <p:cNvSpPr>
              <a:spLocks noChangeAspect="1" noChangeArrowheads="1" noTextEdit="1"/>
            </p:cNvSpPr>
            <p:nvPr/>
          </p:nvSpPr>
          <p:spPr bwMode="auto">
            <a:xfrm rot="3025731">
              <a:off x="455334" y="6203378"/>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5" name="Freeform 994"/>
            <p:cNvSpPr>
              <a:spLocks noEditPoints="1"/>
            </p:cNvSpPr>
            <p:nvPr/>
          </p:nvSpPr>
          <p:spPr bwMode="auto">
            <a:xfrm rot="3025731">
              <a:off x="448951" y="6197503"/>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4">
                <a:alpha val="3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0" name="Group 296"/>
            <p:cNvGrpSpPr/>
            <p:nvPr/>
          </p:nvGrpSpPr>
          <p:grpSpPr>
            <a:xfrm rot="3025731">
              <a:off x="664340" y="6295200"/>
              <a:ext cx="138589" cy="140726"/>
              <a:chOff x="5902325" y="2266950"/>
              <a:chExt cx="820738" cy="833438"/>
            </a:xfrm>
            <a:solidFill>
              <a:schemeClr val="accent4"/>
            </a:solidFill>
          </p:grpSpPr>
          <p:sp>
            <p:nvSpPr>
              <p:cNvPr id="1004"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5"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6"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1" name="Group 291"/>
              <p:cNvGrpSpPr/>
              <p:nvPr/>
            </p:nvGrpSpPr>
            <p:grpSpPr>
              <a:xfrm>
                <a:off x="5902325" y="2266950"/>
                <a:ext cx="820738" cy="784225"/>
                <a:chOff x="4111625" y="2266950"/>
                <a:chExt cx="820738" cy="784225"/>
              </a:xfrm>
              <a:grpFill/>
            </p:grpSpPr>
            <p:sp>
              <p:nvSpPr>
                <p:cNvPr id="1008"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9"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0"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1"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2"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13"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7"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8"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39"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0"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1"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2"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3"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4"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5"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6"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7"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8"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49"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0"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1"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2"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3"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4"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5"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6"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7"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8"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59"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0"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1"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22" name="Group 281"/>
            <p:cNvGrpSpPr/>
            <p:nvPr/>
          </p:nvGrpSpPr>
          <p:grpSpPr>
            <a:xfrm rot="3025731">
              <a:off x="698372" y="6457657"/>
              <a:ext cx="67818" cy="57901"/>
              <a:chOff x="6294438" y="1638300"/>
              <a:chExt cx="401638" cy="342900"/>
            </a:xfrm>
          </p:grpSpPr>
          <p:sp>
            <p:nvSpPr>
              <p:cNvPr id="1000"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1"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2"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003"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998" name="Freeform 283"/>
            <p:cNvSpPr>
              <a:spLocks/>
            </p:cNvSpPr>
            <p:nvPr/>
          </p:nvSpPr>
          <p:spPr bwMode="auto">
            <a:xfrm rot="3025731">
              <a:off x="760608" y="6269384"/>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999" name="Freeform 284"/>
            <p:cNvSpPr>
              <a:spLocks/>
            </p:cNvSpPr>
            <p:nvPr/>
          </p:nvSpPr>
          <p:spPr bwMode="auto">
            <a:xfrm rot="3025731">
              <a:off x="799490" y="6310478"/>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3" name="Group 1461"/>
          <p:cNvGrpSpPr/>
          <p:nvPr/>
        </p:nvGrpSpPr>
        <p:grpSpPr>
          <a:xfrm>
            <a:off x="7964424" y="493776"/>
            <a:ext cx="558053" cy="424872"/>
            <a:chOff x="1475175" y="3681289"/>
            <a:chExt cx="558053" cy="424872"/>
          </a:xfrm>
        </p:grpSpPr>
        <p:sp>
          <p:nvSpPr>
            <p:cNvPr id="1463" name="AutoShape 3"/>
            <p:cNvSpPr>
              <a:spLocks noChangeAspect="1" noChangeArrowheads="1" noTextEdit="1"/>
            </p:cNvSpPr>
            <p:nvPr/>
          </p:nvSpPr>
          <p:spPr bwMode="auto">
            <a:xfrm rot="1778703">
              <a:off x="1480492" y="3685952"/>
              <a:ext cx="552736" cy="40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4" name="Freeform 1463"/>
            <p:cNvSpPr>
              <a:spLocks noEditPoints="1"/>
            </p:cNvSpPr>
            <p:nvPr/>
          </p:nvSpPr>
          <p:spPr bwMode="auto">
            <a:xfrm rot="1778703">
              <a:off x="1475175" y="3681289"/>
              <a:ext cx="557829" cy="424872"/>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1">
                <a:alpha val="2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4" name="Group 296"/>
            <p:cNvGrpSpPr/>
            <p:nvPr/>
          </p:nvGrpSpPr>
          <p:grpSpPr>
            <a:xfrm rot="1778703">
              <a:off x="1674440" y="3779824"/>
              <a:ext cx="138589" cy="140726"/>
              <a:chOff x="5902325" y="2266950"/>
              <a:chExt cx="820738" cy="833438"/>
            </a:xfrm>
            <a:noFill/>
          </p:grpSpPr>
          <p:sp>
            <p:nvSpPr>
              <p:cNvPr id="1468"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9"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0"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5" name="Group 291"/>
              <p:cNvGrpSpPr/>
              <p:nvPr/>
            </p:nvGrpSpPr>
            <p:grpSpPr>
              <a:xfrm>
                <a:off x="5902325" y="2266950"/>
                <a:ext cx="820738" cy="784225"/>
                <a:chOff x="4111625" y="2266950"/>
                <a:chExt cx="820738" cy="784225"/>
              </a:xfrm>
              <a:grpFill/>
            </p:grpSpPr>
            <p:sp>
              <p:nvSpPr>
                <p:cNvPr id="1472"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3"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4"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5"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6"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7"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8"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79"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0"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1"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2"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3"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4"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5"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6"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7"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8"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89"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0"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1"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2"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3"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4"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5"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6"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7"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8"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99"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0"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1"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2"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sp>
          <p:nvSpPr>
            <p:cNvPr id="1466" name="Freeform 283"/>
            <p:cNvSpPr>
              <a:spLocks/>
            </p:cNvSpPr>
            <p:nvPr/>
          </p:nvSpPr>
          <p:spPr bwMode="auto">
            <a:xfrm rot="1778703">
              <a:off x="1753889" y="3739386"/>
              <a:ext cx="42621" cy="115265"/>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467" name="Freeform 284"/>
            <p:cNvSpPr>
              <a:spLocks/>
            </p:cNvSpPr>
            <p:nvPr/>
          </p:nvSpPr>
          <p:spPr bwMode="auto">
            <a:xfrm rot="1778703">
              <a:off x="1805027" y="3764315"/>
              <a:ext cx="40745" cy="116069"/>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26" name="Group 1502"/>
          <p:cNvGrpSpPr>
            <a:grpSpLocks noChangeAspect="1"/>
          </p:cNvGrpSpPr>
          <p:nvPr/>
        </p:nvGrpSpPr>
        <p:grpSpPr>
          <a:xfrm rot="21069806">
            <a:off x="484632" y="5028345"/>
            <a:ext cx="1042416" cy="795528"/>
            <a:chOff x="1238130" y="6052653"/>
            <a:chExt cx="698371" cy="531091"/>
          </a:xfrm>
        </p:grpSpPr>
        <p:sp>
          <p:nvSpPr>
            <p:cNvPr id="1504" name="AutoShape 3"/>
            <p:cNvSpPr>
              <a:spLocks noChangeAspect="1" noChangeArrowheads="1" noTextEdit="1"/>
            </p:cNvSpPr>
            <p:nvPr/>
          </p:nvSpPr>
          <p:spPr bwMode="auto">
            <a:xfrm rot="2467258">
              <a:off x="1245581" y="6059259"/>
              <a:ext cx="690920" cy="510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05" name="Freeform 1504"/>
            <p:cNvSpPr>
              <a:spLocks noEditPoints="1"/>
            </p:cNvSpPr>
            <p:nvPr/>
          </p:nvSpPr>
          <p:spPr bwMode="auto">
            <a:xfrm rot="2467258">
              <a:off x="1238130" y="6052653"/>
              <a:ext cx="697287" cy="531091"/>
            </a:xfrm>
            <a:custGeom>
              <a:avLst/>
              <a:gdLst/>
              <a:ahLst/>
              <a:cxnLst>
                <a:cxn ang="0">
                  <a:pos x="659" y="161"/>
                </a:cxn>
                <a:cxn ang="0">
                  <a:pos x="478" y="256"/>
                </a:cxn>
                <a:cxn ang="0">
                  <a:pos x="444" y="309"/>
                </a:cxn>
                <a:cxn ang="0">
                  <a:pos x="410" y="329"/>
                </a:cxn>
                <a:cxn ang="0">
                  <a:pos x="349" y="316"/>
                </a:cxn>
                <a:cxn ang="0">
                  <a:pos x="332" y="272"/>
                </a:cxn>
                <a:cxn ang="0">
                  <a:pos x="369" y="241"/>
                </a:cxn>
                <a:cxn ang="0">
                  <a:pos x="264" y="116"/>
                </a:cxn>
                <a:cxn ang="0">
                  <a:pos x="176" y="60"/>
                </a:cxn>
                <a:cxn ang="0">
                  <a:pos x="129" y="77"/>
                </a:cxn>
                <a:cxn ang="0">
                  <a:pos x="131" y="30"/>
                </a:cxn>
                <a:cxn ang="0">
                  <a:pos x="94" y="198"/>
                </a:cxn>
                <a:cxn ang="0">
                  <a:pos x="123" y="181"/>
                </a:cxn>
                <a:cxn ang="0">
                  <a:pos x="132" y="155"/>
                </a:cxn>
                <a:cxn ang="0">
                  <a:pos x="182" y="165"/>
                </a:cxn>
                <a:cxn ang="0">
                  <a:pos x="227" y="216"/>
                </a:cxn>
                <a:cxn ang="0">
                  <a:pos x="199" y="285"/>
                </a:cxn>
                <a:cxn ang="0">
                  <a:pos x="149" y="253"/>
                </a:cxn>
                <a:cxn ang="0">
                  <a:pos x="97" y="266"/>
                </a:cxn>
                <a:cxn ang="0">
                  <a:pos x="45" y="231"/>
                </a:cxn>
                <a:cxn ang="0">
                  <a:pos x="127" y="413"/>
                </a:cxn>
                <a:cxn ang="0">
                  <a:pos x="164" y="454"/>
                </a:cxn>
                <a:cxn ang="0">
                  <a:pos x="143" y="507"/>
                </a:cxn>
                <a:cxn ang="0">
                  <a:pos x="87" y="519"/>
                </a:cxn>
                <a:cxn ang="0">
                  <a:pos x="127" y="618"/>
                </a:cxn>
                <a:cxn ang="0">
                  <a:pos x="221" y="623"/>
                </a:cxn>
                <a:cxn ang="0">
                  <a:pos x="234" y="569"/>
                </a:cxn>
                <a:cxn ang="0">
                  <a:pos x="292" y="585"/>
                </a:cxn>
                <a:cxn ang="0">
                  <a:pos x="311" y="596"/>
                </a:cxn>
                <a:cxn ang="0">
                  <a:pos x="435" y="465"/>
                </a:cxn>
                <a:cxn ang="0">
                  <a:pos x="475" y="480"/>
                </a:cxn>
                <a:cxn ang="0">
                  <a:pos x="826" y="526"/>
                </a:cxn>
                <a:cxn ang="0">
                  <a:pos x="818" y="452"/>
                </a:cxn>
                <a:cxn ang="0">
                  <a:pos x="738" y="348"/>
                </a:cxn>
                <a:cxn ang="0">
                  <a:pos x="687" y="361"/>
                </a:cxn>
                <a:cxn ang="0">
                  <a:pos x="634" y="326"/>
                </a:cxn>
                <a:cxn ang="0">
                  <a:pos x="695" y="283"/>
                </a:cxn>
                <a:cxn ang="0">
                  <a:pos x="704" y="263"/>
                </a:cxn>
                <a:cxn ang="0">
                  <a:pos x="748" y="287"/>
                </a:cxn>
                <a:cxn ang="0">
                  <a:pos x="794" y="264"/>
                </a:cxn>
                <a:cxn ang="0">
                  <a:pos x="855" y="184"/>
                </a:cxn>
                <a:cxn ang="0">
                  <a:pos x="851" y="139"/>
                </a:cxn>
                <a:cxn ang="0">
                  <a:pos x="855" y="79"/>
                </a:cxn>
                <a:cxn ang="0">
                  <a:pos x="250" y="391"/>
                </a:cxn>
                <a:cxn ang="0">
                  <a:pos x="235" y="346"/>
                </a:cxn>
                <a:cxn ang="0">
                  <a:pos x="285" y="347"/>
                </a:cxn>
                <a:cxn ang="0">
                  <a:pos x="262" y="391"/>
                </a:cxn>
                <a:cxn ang="0">
                  <a:pos x="711" y="499"/>
                </a:cxn>
                <a:cxn ang="0">
                  <a:pos x="730" y="539"/>
                </a:cxn>
                <a:cxn ang="0">
                  <a:pos x="726" y="587"/>
                </a:cxn>
                <a:cxn ang="0">
                  <a:pos x="693" y="612"/>
                </a:cxn>
                <a:cxn ang="0">
                  <a:pos x="644" y="582"/>
                </a:cxn>
                <a:cxn ang="0">
                  <a:pos x="637" y="540"/>
                </a:cxn>
                <a:cxn ang="0">
                  <a:pos x="665" y="497"/>
                </a:cxn>
                <a:cxn ang="0">
                  <a:pos x="270" y="495"/>
                </a:cxn>
                <a:cxn ang="0">
                  <a:pos x="313" y="499"/>
                </a:cxn>
                <a:cxn ang="0">
                  <a:pos x="563" y="449"/>
                </a:cxn>
                <a:cxn ang="0">
                  <a:pos x="514" y="379"/>
                </a:cxn>
                <a:cxn ang="0">
                  <a:pos x="744" y="121"/>
                </a:cxn>
                <a:cxn ang="0">
                  <a:pos x="760" y="165"/>
                </a:cxn>
                <a:cxn ang="0">
                  <a:pos x="710" y="164"/>
                </a:cxn>
                <a:cxn ang="0">
                  <a:pos x="733" y="121"/>
                </a:cxn>
              </a:cxnLst>
              <a:rect l="0" t="0" r="r" b="b"/>
              <a:pathLst>
                <a:path w="878" h="668">
                  <a:moveTo>
                    <a:pt x="679" y="94"/>
                  </a:moveTo>
                  <a:cubicBezTo>
                    <a:pt x="678" y="96"/>
                    <a:pt x="673" y="95"/>
                    <a:pt x="665" y="92"/>
                  </a:cubicBezTo>
                  <a:cubicBezTo>
                    <a:pt x="667" y="94"/>
                    <a:pt x="671" y="99"/>
                    <a:pt x="672" y="104"/>
                  </a:cubicBezTo>
                  <a:cubicBezTo>
                    <a:pt x="675" y="111"/>
                    <a:pt x="672" y="118"/>
                    <a:pt x="672" y="118"/>
                  </a:cubicBezTo>
                  <a:cubicBezTo>
                    <a:pt x="679" y="125"/>
                    <a:pt x="679" y="125"/>
                    <a:pt x="679" y="125"/>
                  </a:cubicBezTo>
                  <a:cubicBezTo>
                    <a:pt x="679" y="125"/>
                    <a:pt x="688" y="135"/>
                    <a:pt x="683" y="145"/>
                  </a:cubicBezTo>
                  <a:cubicBezTo>
                    <a:pt x="682" y="148"/>
                    <a:pt x="677" y="155"/>
                    <a:pt x="678" y="162"/>
                  </a:cubicBezTo>
                  <a:cubicBezTo>
                    <a:pt x="680" y="169"/>
                    <a:pt x="676" y="177"/>
                    <a:pt x="676" y="177"/>
                  </a:cubicBezTo>
                  <a:cubicBezTo>
                    <a:pt x="676" y="177"/>
                    <a:pt x="676" y="174"/>
                    <a:pt x="672" y="169"/>
                  </a:cubicBezTo>
                  <a:cubicBezTo>
                    <a:pt x="668" y="164"/>
                    <a:pt x="662" y="166"/>
                    <a:pt x="659" y="161"/>
                  </a:cubicBezTo>
                  <a:cubicBezTo>
                    <a:pt x="656" y="157"/>
                    <a:pt x="649" y="156"/>
                    <a:pt x="645" y="151"/>
                  </a:cubicBezTo>
                  <a:cubicBezTo>
                    <a:pt x="641" y="146"/>
                    <a:pt x="638" y="141"/>
                    <a:pt x="635" y="135"/>
                  </a:cubicBezTo>
                  <a:cubicBezTo>
                    <a:pt x="631" y="130"/>
                    <a:pt x="631" y="129"/>
                    <a:pt x="628" y="132"/>
                  </a:cubicBezTo>
                  <a:cubicBezTo>
                    <a:pt x="626" y="133"/>
                    <a:pt x="623" y="133"/>
                    <a:pt x="621" y="132"/>
                  </a:cubicBezTo>
                  <a:cubicBezTo>
                    <a:pt x="620" y="134"/>
                    <a:pt x="620" y="135"/>
                    <a:pt x="618" y="136"/>
                  </a:cubicBezTo>
                  <a:cubicBezTo>
                    <a:pt x="617" y="136"/>
                    <a:pt x="615" y="132"/>
                    <a:pt x="615" y="127"/>
                  </a:cubicBezTo>
                  <a:cubicBezTo>
                    <a:pt x="614" y="127"/>
                    <a:pt x="614" y="126"/>
                    <a:pt x="614" y="126"/>
                  </a:cubicBezTo>
                  <a:cubicBezTo>
                    <a:pt x="575" y="153"/>
                    <a:pt x="541" y="177"/>
                    <a:pt x="528" y="188"/>
                  </a:cubicBezTo>
                  <a:cubicBezTo>
                    <a:pt x="507" y="204"/>
                    <a:pt x="491" y="229"/>
                    <a:pt x="480" y="252"/>
                  </a:cubicBezTo>
                  <a:cubicBezTo>
                    <a:pt x="481" y="253"/>
                    <a:pt x="480" y="254"/>
                    <a:pt x="478" y="256"/>
                  </a:cubicBezTo>
                  <a:cubicBezTo>
                    <a:pt x="474" y="263"/>
                    <a:pt x="472" y="269"/>
                    <a:pt x="469" y="276"/>
                  </a:cubicBezTo>
                  <a:cubicBezTo>
                    <a:pt x="487" y="279"/>
                    <a:pt x="491" y="284"/>
                    <a:pt x="466" y="284"/>
                  </a:cubicBezTo>
                  <a:cubicBezTo>
                    <a:pt x="466" y="285"/>
                    <a:pt x="465" y="285"/>
                    <a:pt x="465" y="286"/>
                  </a:cubicBezTo>
                  <a:cubicBezTo>
                    <a:pt x="493" y="290"/>
                    <a:pt x="485" y="293"/>
                    <a:pt x="463" y="291"/>
                  </a:cubicBezTo>
                  <a:cubicBezTo>
                    <a:pt x="463" y="292"/>
                    <a:pt x="463" y="292"/>
                    <a:pt x="463" y="293"/>
                  </a:cubicBezTo>
                  <a:cubicBezTo>
                    <a:pt x="463" y="292"/>
                    <a:pt x="463" y="292"/>
                    <a:pt x="463" y="291"/>
                  </a:cubicBezTo>
                  <a:cubicBezTo>
                    <a:pt x="460" y="291"/>
                    <a:pt x="457" y="291"/>
                    <a:pt x="454" y="291"/>
                  </a:cubicBezTo>
                  <a:cubicBezTo>
                    <a:pt x="452" y="292"/>
                    <a:pt x="449" y="292"/>
                    <a:pt x="445" y="292"/>
                  </a:cubicBezTo>
                  <a:cubicBezTo>
                    <a:pt x="484" y="306"/>
                    <a:pt x="500" y="321"/>
                    <a:pt x="433" y="294"/>
                  </a:cubicBezTo>
                  <a:cubicBezTo>
                    <a:pt x="497" y="320"/>
                    <a:pt x="478" y="324"/>
                    <a:pt x="444" y="309"/>
                  </a:cubicBezTo>
                  <a:cubicBezTo>
                    <a:pt x="446" y="313"/>
                    <a:pt x="446" y="315"/>
                    <a:pt x="444" y="316"/>
                  </a:cubicBezTo>
                  <a:cubicBezTo>
                    <a:pt x="469" y="338"/>
                    <a:pt x="474" y="351"/>
                    <a:pt x="429" y="312"/>
                  </a:cubicBezTo>
                  <a:cubicBezTo>
                    <a:pt x="429" y="312"/>
                    <a:pt x="429" y="311"/>
                    <a:pt x="429" y="311"/>
                  </a:cubicBezTo>
                  <a:cubicBezTo>
                    <a:pt x="473" y="352"/>
                    <a:pt x="460" y="348"/>
                    <a:pt x="435" y="326"/>
                  </a:cubicBezTo>
                  <a:cubicBezTo>
                    <a:pt x="435" y="328"/>
                    <a:pt x="433" y="328"/>
                    <a:pt x="430" y="327"/>
                  </a:cubicBezTo>
                  <a:cubicBezTo>
                    <a:pt x="450" y="357"/>
                    <a:pt x="451" y="374"/>
                    <a:pt x="415" y="315"/>
                  </a:cubicBezTo>
                  <a:cubicBezTo>
                    <a:pt x="452" y="375"/>
                    <a:pt x="437" y="365"/>
                    <a:pt x="417" y="332"/>
                  </a:cubicBezTo>
                  <a:cubicBezTo>
                    <a:pt x="419" y="336"/>
                    <a:pt x="418" y="339"/>
                    <a:pt x="417" y="339"/>
                  </a:cubicBezTo>
                  <a:cubicBezTo>
                    <a:pt x="428" y="368"/>
                    <a:pt x="429" y="380"/>
                    <a:pt x="411" y="331"/>
                  </a:cubicBezTo>
                  <a:cubicBezTo>
                    <a:pt x="410" y="330"/>
                    <a:pt x="410" y="330"/>
                    <a:pt x="410" y="329"/>
                  </a:cubicBezTo>
                  <a:cubicBezTo>
                    <a:pt x="427" y="381"/>
                    <a:pt x="414" y="372"/>
                    <a:pt x="404" y="342"/>
                  </a:cubicBezTo>
                  <a:cubicBezTo>
                    <a:pt x="402" y="343"/>
                    <a:pt x="399" y="340"/>
                    <a:pt x="396" y="336"/>
                  </a:cubicBezTo>
                  <a:cubicBezTo>
                    <a:pt x="394" y="375"/>
                    <a:pt x="381" y="393"/>
                    <a:pt x="388" y="322"/>
                  </a:cubicBezTo>
                  <a:cubicBezTo>
                    <a:pt x="381" y="391"/>
                    <a:pt x="375" y="375"/>
                    <a:pt x="379" y="338"/>
                  </a:cubicBezTo>
                  <a:cubicBezTo>
                    <a:pt x="377" y="342"/>
                    <a:pt x="375" y="343"/>
                    <a:pt x="374" y="342"/>
                  </a:cubicBezTo>
                  <a:cubicBezTo>
                    <a:pt x="361" y="373"/>
                    <a:pt x="351" y="380"/>
                    <a:pt x="375" y="319"/>
                  </a:cubicBezTo>
                  <a:cubicBezTo>
                    <a:pt x="351" y="381"/>
                    <a:pt x="346" y="366"/>
                    <a:pt x="359" y="334"/>
                  </a:cubicBezTo>
                  <a:cubicBezTo>
                    <a:pt x="358" y="332"/>
                    <a:pt x="358" y="329"/>
                    <a:pt x="359" y="325"/>
                  </a:cubicBezTo>
                  <a:cubicBezTo>
                    <a:pt x="333" y="355"/>
                    <a:pt x="314" y="364"/>
                    <a:pt x="362" y="311"/>
                  </a:cubicBezTo>
                  <a:cubicBezTo>
                    <a:pt x="314" y="364"/>
                    <a:pt x="321" y="345"/>
                    <a:pt x="349" y="316"/>
                  </a:cubicBezTo>
                  <a:cubicBezTo>
                    <a:pt x="345" y="318"/>
                    <a:pt x="341" y="319"/>
                    <a:pt x="339" y="319"/>
                  </a:cubicBezTo>
                  <a:cubicBezTo>
                    <a:pt x="313" y="335"/>
                    <a:pt x="300" y="336"/>
                    <a:pt x="346" y="306"/>
                  </a:cubicBezTo>
                  <a:cubicBezTo>
                    <a:pt x="347" y="306"/>
                    <a:pt x="347" y="306"/>
                    <a:pt x="347" y="306"/>
                  </a:cubicBezTo>
                  <a:cubicBezTo>
                    <a:pt x="299" y="335"/>
                    <a:pt x="305" y="324"/>
                    <a:pt x="332" y="307"/>
                  </a:cubicBezTo>
                  <a:cubicBezTo>
                    <a:pt x="333" y="306"/>
                    <a:pt x="336" y="303"/>
                    <a:pt x="341" y="300"/>
                  </a:cubicBezTo>
                  <a:cubicBezTo>
                    <a:pt x="302" y="314"/>
                    <a:pt x="282" y="318"/>
                    <a:pt x="350" y="293"/>
                  </a:cubicBezTo>
                  <a:cubicBezTo>
                    <a:pt x="285" y="316"/>
                    <a:pt x="296" y="300"/>
                    <a:pt x="332" y="289"/>
                  </a:cubicBezTo>
                  <a:cubicBezTo>
                    <a:pt x="327" y="287"/>
                    <a:pt x="325" y="284"/>
                    <a:pt x="326" y="282"/>
                  </a:cubicBezTo>
                  <a:cubicBezTo>
                    <a:pt x="296" y="279"/>
                    <a:pt x="284" y="269"/>
                    <a:pt x="333" y="273"/>
                  </a:cubicBezTo>
                  <a:cubicBezTo>
                    <a:pt x="333" y="272"/>
                    <a:pt x="332" y="272"/>
                    <a:pt x="332" y="272"/>
                  </a:cubicBezTo>
                  <a:cubicBezTo>
                    <a:pt x="283" y="267"/>
                    <a:pt x="297" y="262"/>
                    <a:pt x="329" y="265"/>
                  </a:cubicBezTo>
                  <a:cubicBezTo>
                    <a:pt x="331" y="264"/>
                    <a:pt x="335" y="264"/>
                    <a:pt x="340" y="264"/>
                  </a:cubicBezTo>
                  <a:cubicBezTo>
                    <a:pt x="300" y="250"/>
                    <a:pt x="282" y="234"/>
                    <a:pt x="351" y="262"/>
                  </a:cubicBezTo>
                  <a:cubicBezTo>
                    <a:pt x="285" y="235"/>
                    <a:pt x="304" y="235"/>
                    <a:pt x="340" y="250"/>
                  </a:cubicBezTo>
                  <a:cubicBezTo>
                    <a:pt x="337" y="247"/>
                    <a:pt x="336" y="244"/>
                    <a:pt x="337" y="242"/>
                  </a:cubicBezTo>
                  <a:cubicBezTo>
                    <a:pt x="312" y="220"/>
                    <a:pt x="310" y="205"/>
                    <a:pt x="356" y="246"/>
                  </a:cubicBezTo>
                  <a:cubicBezTo>
                    <a:pt x="356" y="246"/>
                    <a:pt x="356" y="246"/>
                    <a:pt x="356" y="246"/>
                  </a:cubicBezTo>
                  <a:cubicBezTo>
                    <a:pt x="311" y="205"/>
                    <a:pt x="323" y="207"/>
                    <a:pt x="347" y="229"/>
                  </a:cubicBezTo>
                  <a:cubicBezTo>
                    <a:pt x="349" y="228"/>
                    <a:pt x="351" y="229"/>
                    <a:pt x="355" y="232"/>
                  </a:cubicBezTo>
                  <a:cubicBezTo>
                    <a:pt x="334" y="199"/>
                    <a:pt x="331" y="180"/>
                    <a:pt x="369" y="241"/>
                  </a:cubicBezTo>
                  <a:cubicBezTo>
                    <a:pt x="333" y="184"/>
                    <a:pt x="346" y="190"/>
                    <a:pt x="364" y="220"/>
                  </a:cubicBezTo>
                  <a:cubicBezTo>
                    <a:pt x="364" y="216"/>
                    <a:pt x="365" y="217"/>
                    <a:pt x="368" y="222"/>
                  </a:cubicBezTo>
                  <a:cubicBezTo>
                    <a:pt x="356" y="188"/>
                    <a:pt x="354" y="172"/>
                    <a:pt x="375" y="231"/>
                  </a:cubicBezTo>
                  <a:cubicBezTo>
                    <a:pt x="375" y="231"/>
                    <a:pt x="375" y="231"/>
                    <a:pt x="375" y="231"/>
                  </a:cubicBezTo>
                  <a:cubicBezTo>
                    <a:pt x="367" y="209"/>
                    <a:pt x="365" y="197"/>
                    <a:pt x="365" y="192"/>
                  </a:cubicBezTo>
                  <a:cubicBezTo>
                    <a:pt x="361" y="188"/>
                    <a:pt x="356" y="183"/>
                    <a:pt x="352" y="180"/>
                  </a:cubicBezTo>
                  <a:cubicBezTo>
                    <a:pt x="340" y="170"/>
                    <a:pt x="312" y="149"/>
                    <a:pt x="278" y="125"/>
                  </a:cubicBezTo>
                  <a:cubicBezTo>
                    <a:pt x="278" y="125"/>
                    <a:pt x="278" y="125"/>
                    <a:pt x="277" y="125"/>
                  </a:cubicBezTo>
                  <a:cubicBezTo>
                    <a:pt x="277" y="125"/>
                    <a:pt x="277" y="125"/>
                    <a:pt x="276" y="124"/>
                  </a:cubicBezTo>
                  <a:cubicBezTo>
                    <a:pt x="272" y="121"/>
                    <a:pt x="268" y="119"/>
                    <a:pt x="264" y="116"/>
                  </a:cubicBezTo>
                  <a:cubicBezTo>
                    <a:pt x="262" y="119"/>
                    <a:pt x="261" y="120"/>
                    <a:pt x="259" y="119"/>
                  </a:cubicBezTo>
                  <a:cubicBezTo>
                    <a:pt x="258" y="119"/>
                    <a:pt x="258" y="116"/>
                    <a:pt x="260" y="112"/>
                  </a:cubicBezTo>
                  <a:cubicBezTo>
                    <a:pt x="256" y="110"/>
                    <a:pt x="253" y="108"/>
                    <a:pt x="250" y="106"/>
                  </a:cubicBezTo>
                  <a:cubicBezTo>
                    <a:pt x="247" y="109"/>
                    <a:pt x="245" y="110"/>
                    <a:pt x="243" y="109"/>
                  </a:cubicBezTo>
                  <a:cubicBezTo>
                    <a:pt x="242" y="108"/>
                    <a:pt x="243" y="106"/>
                    <a:pt x="245" y="103"/>
                  </a:cubicBezTo>
                  <a:cubicBezTo>
                    <a:pt x="242" y="100"/>
                    <a:pt x="238" y="98"/>
                    <a:pt x="235" y="95"/>
                  </a:cubicBezTo>
                  <a:cubicBezTo>
                    <a:pt x="233" y="96"/>
                    <a:pt x="231" y="96"/>
                    <a:pt x="231" y="95"/>
                  </a:cubicBezTo>
                  <a:cubicBezTo>
                    <a:pt x="230" y="95"/>
                    <a:pt x="230" y="94"/>
                    <a:pt x="231" y="93"/>
                  </a:cubicBezTo>
                  <a:cubicBezTo>
                    <a:pt x="213" y="81"/>
                    <a:pt x="196" y="69"/>
                    <a:pt x="179" y="58"/>
                  </a:cubicBezTo>
                  <a:cubicBezTo>
                    <a:pt x="178" y="59"/>
                    <a:pt x="177" y="59"/>
                    <a:pt x="176" y="60"/>
                  </a:cubicBezTo>
                  <a:cubicBezTo>
                    <a:pt x="176" y="62"/>
                    <a:pt x="183" y="67"/>
                    <a:pt x="182" y="69"/>
                  </a:cubicBezTo>
                  <a:cubicBezTo>
                    <a:pt x="181" y="71"/>
                    <a:pt x="172" y="68"/>
                    <a:pt x="171" y="70"/>
                  </a:cubicBezTo>
                  <a:cubicBezTo>
                    <a:pt x="170" y="72"/>
                    <a:pt x="174" y="79"/>
                    <a:pt x="172" y="80"/>
                  </a:cubicBezTo>
                  <a:cubicBezTo>
                    <a:pt x="171" y="82"/>
                    <a:pt x="164" y="76"/>
                    <a:pt x="162" y="77"/>
                  </a:cubicBezTo>
                  <a:cubicBezTo>
                    <a:pt x="160" y="78"/>
                    <a:pt x="162" y="87"/>
                    <a:pt x="160" y="88"/>
                  </a:cubicBezTo>
                  <a:cubicBezTo>
                    <a:pt x="158" y="88"/>
                    <a:pt x="153" y="81"/>
                    <a:pt x="151" y="81"/>
                  </a:cubicBezTo>
                  <a:cubicBezTo>
                    <a:pt x="149" y="82"/>
                    <a:pt x="147" y="90"/>
                    <a:pt x="145" y="90"/>
                  </a:cubicBezTo>
                  <a:cubicBezTo>
                    <a:pt x="143" y="90"/>
                    <a:pt x="142" y="82"/>
                    <a:pt x="140" y="81"/>
                  </a:cubicBezTo>
                  <a:cubicBezTo>
                    <a:pt x="137" y="81"/>
                    <a:pt x="133" y="88"/>
                    <a:pt x="131" y="87"/>
                  </a:cubicBezTo>
                  <a:cubicBezTo>
                    <a:pt x="129" y="87"/>
                    <a:pt x="131" y="78"/>
                    <a:pt x="129" y="77"/>
                  </a:cubicBezTo>
                  <a:cubicBezTo>
                    <a:pt x="127" y="76"/>
                    <a:pt x="120" y="81"/>
                    <a:pt x="119" y="79"/>
                  </a:cubicBezTo>
                  <a:cubicBezTo>
                    <a:pt x="117" y="78"/>
                    <a:pt x="122" y="71"/>
                    <a:pt x="121" y="69"/>
                  </a:cubicBezTo>
                  <a:cubicBezTo>
                    <a:pt x="120" y="67"/>
                    <a:pt x="111" y="69"/>
                    <a:pt x="111" y="67"/>
                  </a:cubicBezTo>
                  <a:cubicBezTo>
                    <a:pt x="110" y="65"/>
                    <a:pt x="118" y="61"/>
                    <a:pt x="117" y="58"/>
                  </a:cubicBezTo>
                  <a:cubicBezTo>
                    <a:pt x="117" y="56"/>
                    <a:pt x="109" y="54"/>
                    <a:pt x="109" y="52"/>
                  </a:cubicBezTo>
                  <a:cubicBezTo>
                    <a:pt x="109" y="50"/>
                    <a:pt x="118" y="49"/>
                    <a:pt x="118" y="47"/>
                  </a:cubicBezTo>
                  <a:cubicBezTo>
                    <a:pt x="119" y="45"/>
                    <a:pt x="112" y="40"/>
                    <a:pt x="113" y="38"/>
                  </a:cubicBezTo>
                  <a:cubicBezTo>
                    <a:pt x="114" y="36"/>
                    <a:pt x="122" y="39"/>
                    <a:pt x="124" y="37"/>
                  </a:cubicBezTo>
                  <a:cubicBezTo>
                    <a:pt x="125" y="35"/>
                    <a:pt x="121" y="28"/>
                    <a:pt x="123" y="27"/>
                  </a:cubicBezTo>
                  <a:cubicBezTo>
                    <a:pt x="124" y="25"/>
                    <a:pt x="129" y="29"/>
                    <a:pt x="131" y="30"/>
                  </a:cubicBezTo>
                  <a:cubicBezTo>
                    <a:pt x="118" y="22"/>
                    <a:pt x="107" y="17"/>
                    <a:pt x="99" y="15"/>
                  </a:cubicBezTo>
                  <a:cubicBezTo>
                    <a:pt x="53" y="0"/>
                    <a:pt x="3" y="5"/>
                    <a:pt x="5" y="62"/>
                  </a:cubicBezTo>
                  <a:cubicBezTo>
                    <a:pt x="6" y="120"/>
                    <a:pt x="0" y="120"/>
                    <a:pt x="9" y="139"/>
                  </a:cubicBezTo>
                  <a:cubicBezTo>
                    <a:pt x="18" y="158"/>
                    <a:pt x="24" y="172"/>
                    <a:pt x="24" y="172"/>
                  </a:cubicBezTo>
                  <a:cubicBezTo>
                    <a:pt x="24" y="172"/>
                    <a:pt x="29" y="200"/>
                    <a:pt x="37" y="222"/>
                  </a:cubicBezTo>
                  <a:cubicBezTo>
                    <a:pt x="39" y="222"/>
                    <a:pt x="40" y="222"/>
                    <a:pt x="41" y="221"/>
                  </a:cubicBezTo>
                  <a:cubicBezTo>
                    <a:pt x="47" y="220"/>
                    <a:pt x="48" y="215"/>
                    <a:pt x="53" y="214"/>
                  </a:cubicBezTo>
                  <a:cubicBezTo>
                    <a:pt x="58" y="213"/>
                    <a:pt x="63" y="206"/>
                    <a:pt x="69" y="205"/>
                  </a:cubicBezTo>
                  <a:cubicBezTo>
                    <a:pt x="75" y="203"/>
                    <a:pt x="81" y="204"/>
                    <a:pt x="88" y="203"/>
                  </a:cubicBezTo>
                  <a:cubicBezTo>
                    <a:pt x="94" y="202"/>
                    <a:pt x="94" y="202"/>
                    <a:pt x="94" y="198"/>
                  </a:cubicBezTo>
                  <a:cubicBezTo>
                    <a:pt x="94" y="198"/>
                    <a:pt x="94" y="198"/>
                    <a:pt x="94" y="198"/>
                  </a:cubicBezTo>
                  <a:cubicBezTo>
                    <a:pt x="91" y="196"/>
                    <a:pt x="90" y="194"/>
                    <a:pt x="91" y="193"/>
                  </a:cubicBezTo>
                  <a:cubicBezTo>
                    <a:pt x="91" y="192"/>
                    <a:pt x="93" y="192"/>
                    <a:pt x="96" y="192"/>
                  </a:cubicBezTo>
                  <a:cubicBezTo>
                    <a:pt x="98" y="190"/>
                    <a:pt x="101" y="188"/>
                    <a:pt x="105" y="188"/>
                  </a:cubicBezTo>
                  <a:cubicBezTo>
                    <a:pt x="106" y="188"/>
                    <a:pt x="108" y="188"/>
                    <a:pt x="109" y="188"/>
                  </a:cubicBezTo>
                  <a:cubicBezTo>
                    <a:pt x="103" y="183"/>
                    <a:pt x="99" y="179"/>
                    <a:pt x="101" y="177"/>
                  </a:cubicBezTo>
                  <a:cubicBezTo>
                    <a:pt x="104" y="174"/>
                    <a:pt x="114" y="182"/>
                    <a:pt x="125" y="192"/>
                  </a:cubicBezTo>
                  <a:cubicBezTo>
                    <a:pt x="127" y="192"/>
                    <a:pt x="130" y="193"/>
                    <a:pt x="132" y="194"/>
                  </a:cubicBezTo>
                  <a:cubicBezTo>
                    <a:pt x="131" y="192"/>
                    <a:pt x="130" y="191"/>
                    <a:pt x="128" y="189"/>
                  </a:cubicBezTo>
                  <a:cubicBezTo>
                    <a:pt x="126" y="186"/>
                    <a:pt x="124" y="184"/>
                    <a:pt x="123" y="181"/>
                  </a:cubicBezTo>
                  <a:cubicBezTo>
                    <a:pt x="122" y="180"/>
                    <a:pt x="121" y="179"/>
                    <a:pt x="121" y="178"/>
                  </a:cubicBezTo>
                  <a:cubicBezTo>
                    <a:pt x="120" y="177"/>
                    <a:pt x="119" y="175"/>
                    <a:pt x="118" y="174"/>
                  </a:cubicBezTo>
                  <a:cubicBezTo>
                    <a:pt x="117" y="173"/>
                    <a:pt x="117" y="171"/>
                    <a:pt x="116" y="170"/>
                  </a:cubicBezTo>
                  <a:cubicBezTo>
                    <a:pt x="116" y="169"/>
                    <a:pt x="115" y="169"/>
                    <a:pt x="115" y="168"/>
                  </a:cubicBezTo>
                  <a:cubicBezTo>
                    <a:pt x="115" y="168"/>
                    <a:pt x="115" y="167"/>
                    <a:pt x="115" y="167"/>
                  </a:cubicBezTo>
                  <a:cubicBezTo>
                    <a:pt x="114" y="165"/>
                    <a:pt x="115" y="164"/>
                    <a:pt x="115" y="164"/>
                  </a:cubicBezTo>
                  <a:cubicBezTo>
                    <a:pt x="116" y="163"/>
                    <a:pt x="117" y="164"/>
                    <a:pt x="119" y="164"/>
                  </a:cubicBezTo>
                  <a:cubicBezTo>
                    <a:pt x="124" y="168"/>
                    <a:pt x="132" y="182"/>
                    <a:pt x="140" y="193"/>
                  </a:cubicBezTo>
                  <a:cubicBezTo>
                    <a:pt x="140" y="192"/>
                    <a:pt x="140" y="191"/>
                    <a:pt x="142" y="192"/>
                  </a:cubicBezTo>
                  <a:cubicBezTo>
                    <a:pt x="136" y="176"/>
                    <a:pt x="128" y="157"/>
                    <a:pt x="132" y="155"/>
                  </a:cubicBezTo>
                  <a:cubicBezTo>
                    <a:pt x="137" y="153"/>
                    <a:pt x="144" y="178"/>
                    <a:pt x="151" y="195"/>
                  </a:cubicBezTo>
                  <a:cubicBezTo>
                    <a:pt x="150" y="177"/>
                    <a:pt x="146" y="152"/>
                    <a:pt x="151" y="152"/>
                  </a:cubicBezTo>
                  <a:cubicBezTo>
                    <a:pt x="156" y="151"/>
                    <a:pt x="157" y="177"/>
                    <a:pt x="158" y="195"/>
                  </a:cubicBezTo>
                  <a:cubicBezTo>
                    <a:pt x="159" y="194"/>
                    <a:pt x="159" y="193"/>
                    <a:pt x="159" y="191"/>
                  </a:cubicBezTo>
                  <a:cubicBezTo>
                    <a:pt x="162" y="175"/>
                    <a:pt x="166" y="154"/>
                    <a:pt x="170" y="153"/>
                  </a:cubicBezTo>
                  <a:cubicBezTo>
                    <a:pt x="170" y="152"/>
                    <a:pt x="170" y="152"/>
                    <a:pt x="171" y="153"/>
                  </a:cubicBezTo>
                  <a:cubicBezTo>
                    <a:pt x="175" y="153"/>
                    <a:pt x="169" y="178"/>
                    <a:pt x="166" y="196"/>
                  </a:cubicBezTo>
                  <a:cubicBezTo>
                    <a:pt x="170" y="189"/>
                    <a:pt x="174" y="180"/>
                    <a:pt x="177" y="173"/>
                  </a:cubicBezTo>
                  <a:cubicBezTo>
                    <a:pt x="178" y="172"/>
                    <a:pt x="179" y="170"/>
                    <a:pt x="179" y="169"/>
                  </a:cubicBezTo>
                  <a:cubicBezTo>
                    <a:pt x="180" y="168"/>
                    <a:pt x="181" y="166"/>
                    <a:pt x="182" y="165"/>
                  </a:cubicBezTo>
                  <a:cubicBezTo>
                    <a:pt x="182" y="164"/>
                    <a:pt x="183" y="163"/>
                    <a:pt x="184" y="162"/>
                  </a:cubicBezTo>
                  <a:cubicBezTo>
                    <a:pt x="186" y="159"/>
                    <a:pt x="187" y="158"/>
                    <a:pt x="189" y="158"/>
                  </a:cubicBezTo>
                  <a:cubicBezTo>
                    <a:pt x="193" y="161"/>
                    <a:pt x="181" y="183"/>
                    <a:pt x="173" y="199"/>
                  </a:cubicBezTo>
                  <a:cubicBezTo>
                    <a:pt x="185" y="186"/>
                    <a:pt x="201" y="165"/>
                    <a:pt x="205" y="169"/>
                  </a:cubicBezTo>
                  <a:cubicBezTo>
                    <a:pt x="209" y="172"/>
                    <a:pt x="189" y="192"/>
                    <a:pt x="177" y="206"/>
                  </a:cubicBezTo>
                  <a:cubicBezTo>
                    <a:pt x="193" y="196"/>
                    <a:pt x="214" y="178"/>
                    <a:pt x="217" y="183"/>
                  </a:cubicBezTo>
                  <a:cubicBezTo>
                    <a:pt x="220" y="187"/>
                    <a:pt x="198" y="200"/>
                    <a:pt x="184" y="211"/>
                  </a:cubicBezTo>
                  <a:cubicBezTo>
                    <a:pt x="201" y="205"/>
                    <a:pt x="224" y="195"/>
                    <a:pt x="226" y="200"/>
                  </a:cubicBezTo>
                  <a:cubicBezTo>
                    <a:pt x="228" y="204"/>
                    <a:pt x="203" y="212"/>
                    <a:pt x="186" y="218"/>
                  </a:cubicBezTo>
                  <a:cubicBezTo>
                    <a:pt x="201" y="217"/>
                    <a:pt x="220" y="215"/>
                    <a:pt x="227" y="216"/>
                  </a:cubicBezTo>
                  <a:cubicBezTo>
                    <a:pt x="229" y="217"/>
                    <a:pt x="230" y="217"/>
                    <a:pt x="230" y="218"/>
                  </a:cubicBezTo>
                  <a:cubicBezTo>
                    <a:pt x="231" y="223"/>
                    <a:pt x="205" y="224"/>
                    <a:pt x="187" y="226"/>
                  </a:cubicBezTo>
                  <a:cubicBezTo>
                    <a:pt x="205" y="230"/>
                    <a:pt x="230" y="232"/>
                    <a:pt x="229" y="237"/>
                  </a:cubicBezTo>
                  <a:cubicBezTo>
                    <a:pt x="228" y="242"/>
                    <a:pt x="204" y="237"/>
                    <a:pt x="186" y="234"/>
                  </a:cubicBezTo>
                  <a:cubicBezTo>
                    <a:pt x="202" y="242"/>
                    <a:pt x="226" y="251"/>
                    <a:pt x="224" y="256"/>
                  </a:cubicBezTo>
                  <a:cubicBezTo>
                    <a:pt x="222" y="261"/>
                    <a:pt x="197" y="247"/>
                    <a:pt x="181" y="239"/>
                  </a:cubicBezTo>
                  <a:cubicBezTo>
                    <a:pt x="195" y="251"/>
                    <a:pt x="217" y="268"/>
                    <a:pt x="214" y="272"/>
                  </a:cubicBezTo>
                  <a:cubicBezTo>
                    <a:pt x="213" y="273"/>
                    <a:pt x="212" y="273"/>
                    <a:pt x="211" y="272"/>
                  </a:cubicBezTo>
                  <a:cubicBezTo>
                    <a:pt x="205" y="271"/>
                    <a:pt x="188" y="255"/>
                    <a:pt x="176" y="245"/>
                  </a:cubicBezTo>
                  <a:cubicBezTo>
                    <a:pt x="186" y="260"/>
                    <a:pt x="204" y="282"/>
                    <a:pt x="199" y="285"/>
                  </a:cubicBezTo>
                  <a:cubicBezTo>
                    <a:pt x="199" y="286"/>
                    <a:pt x="197" y="285"/>
                    <a:pt x="196" y="284"/>
                  </a:cubicBezTo>
                  <a:cubicBezTo>
                    <a:pt x="190" y="280"/>
                    <a:pt x="179" y="261"/>
                    <a:pt x="170" y="249"/>
                  </a:cubicBezTo>
                  <a:cubicBezTo>
                    <a:pt x="176" y="266"/>
                    <a:pt x="187" y="292"/>
                    <a:pt x="182" y="294"/>
                  </a:cubicBezTo>
                  <a:cubicBezTo>
                    <a:pt x="177" y="296"/>
                    <a:pt x="170" y="271"/>
                    <a:pt x="164" y="254"/>
                  </a:cubicBezTo>
                  <a:cubicBezTo>
                    <a:pt x="165" y="272"/>
                    <a:pt x="168" y="297"/>
                    <a:pt x="163" y="297"/>
                  </a:cubicBezTo>
                  <a:cubicBezTo>
                    <a:pt x="158" y="297"/>
                    <a:pt x="158" y="272"/>
                    <a:pt x="156" y="254"/>
                  </a:cubicBezTo>
                  <a:cubicBezTo>
                    <a:pt x="153" y="270"/>
                    <a:pt x="150" y="292"/>
                    <a:pt x="146" y="296"/>
                  </a:cubicBezTo>
                  <a:cubicBezTo>
                    <a:pt x="145" y="296"/>
                    <a:pt x="145" y="296"/>
                    <a:pt x="144" y="296"/>
                  </a:cubicBezTo>
                  <a:cubicBezTo>
                    <a:pt x="143" y="296"/>
                    <a:pt x="143" y="295"/>
                    <a:pt x="143" y="294"/>
                  </a:cubicBezTo>
                  <a:cubicBezTo>
                    <a:pt x="141" y="288"/>
                    <a:pt x="146" y="268"/>
                    <a:pt x="149" y="253"/>
                  </a:cubicBezTo>
                  <a:cubicBezTo>
                    <a:pt x="144" y="263"/>
                    <a:pt x="138" y="276"/>
                    <a:pt x="133" y="284"/>
                  </a:cubicBezTo>
                  <a:cubicBezTo>
                    <a:pt x="130" y="288"/>
                    <a:pt x="128" y="291"/>
                    <a:pt x="126" y="290"/>
                  </a:cubicBezTo>
                  <a:cubicBezTo>
                    <a:pt x="126" y="290"/>
                    <a:pt x="126" y="290"/>
                    <a:pt x="126" y="290"/>
                  </a:cubicBezTo>
                  <a:cubicBezTo>
                    <a:pt x="123" y="286"/>
                    <a:pt x="134" y="265"/>
                    <a:pt x="142" y="250"/>
                  </a:cubicBezTo>
                  <a:cubicBezTo>
                    <a:pt x="142" y="250"/>
                    <a:pt x="142" y="250"/>
                    <a:pt x="142" y="249"/>
                  </a:cubicBezTo>
                  <a:cubicBezTo>
                    <a:pt x="129" y="263"/>
                    <a:pt x="114" y="283"/>
                    <a:pt x="110" y="280"/>
                  </a:cubicBezTo>
                  <a:cubicBezTo>
                    <a:pt x="106" y="277"/>
                    <a:pt x="126" y="257"/>
                    <a:pt x="137" y="243"/>
                  </a:cubicBezTo>
                  <a:cubicBezTo>
                    <a:pt x="137" y="243"/>
                    <a:pt x="137" y="243"/>
                    <a:pt x="137" y="243"/>
                  </a:cubicBezTo>
                  <a:cubicBezTo>
                    <a:pt x="136" y="243"/>
                    <a:pt x="135" y="244"/>
                    <a:pt x="134" y="245"/>
                  </a:cubicBezTo>
                  <a:cubicBezTo>
                    <a:pt x="119" y="255"/>
                    <a:pt x="100" y="270"/>
                    <a:pt x="97" y="266"/>
                  </a:cubicBezTo>
                  <a:cubicBezTo>
                    <a:pt x="95" y="263"/>
                    <a:pt x="105" y="256"/>
                    <a:pt x="115" y="249"/>
                  </a:cubicBezTo>
                  <a:cubicBezTo>
                    <a:pt x="113" y="249"/>
                    <a:pt x="106" y="251"/>
                    <a:pt x="100" y="250"/>
                  </a:cubicBezTo>
                  <a:cubicBezTo>
                    <a:pt x="99" y="250"/>
                    <a:pt x="98" y="250"/>
                    <a:pt x="97" y="250"/>
                  </a:cubicBezTo>
                  <a:cubicBezTo>
                    <a:pt x="92" y="251"/>
                    <a:pt x="89" y="251"/>
                    <a:pt x="89" y="249"/>
                  </a:cubicBezTo>
                  <a:cubicBezTo>
                    <a:pt x="88" y="249"/>
                    <a:pt x="89" y="248"/>
                    <a:pt x="89" y="247"/>
                  </a:cubicBezTo>
                  <a:cubicBezTo>
                    <a:pt x="90" y="247"/>
                    <a:pt x="90" y="247"/>
                    <a:pt x="90" y="246"/>
                  </a:cubicBezTo>
                  <a:cubicBezTo>
                    <a:pt x="88" y="245"/>
                    <a:pt x="87" y="244"/>
                    <a:pt x="87" y="244"/>
                  </a:cubicBezTo>
                  <a:cubicBezTo>
                    <a:pt x="78" y="247"/>
                    <a:pt x="78" y="247"/>
                    <a:pt x="78" y="247"/>
                  </a:cubicBezTo>
                  <a:cubicBezTo>
                    <a:pt x="78" y="247"/>
                    <a:pt x="64" y="251"/>
                    <a:pt x="57" y="242"/>
                  </a:cubicBezTo>
                  <a:cubicBezTo>
                    <a:pt x="55" y="240"/>
                    <a:pt x="51" y="232"/>
                    <a:pt x="45" y="231"/>
                  </a:cubicBezTo>
                  <a:cubicBezTo>
                    <a:pt x="43" y="230"/>
                    <a:pt x="42" y="230"/>
                    <a:pt x="40" y="229"/>
                  </a:cubicBezTo>
                  <a:cubicBezTo>
                    <a:pt x="43" y="234"/>
                    <a:pt x="45" y="239"/>
                    <a:pt x="48" y="242"/>
                  </a:cubicBezTo>
                  <a:cubicBezTo>
                    <a:pt x="59" y="272"/>
                    <a:pt x="52" y="313"/>
                    <a:pt x="137" y="355"/>
                  </a:cubicBezTo>
                  <a:cubicBezTo>
                    <a:pt x="130" y="361"/>
                    <a:pt x="122" y="367"/>
                    <a:pt x="113" y="375"/>
                  </a:cubicBezTo>
                  <a:cubicBezTo>
                    <a:pt x="114" y="380"/>
                    <a:pt x="113" y="387"/>
                    <a:pt x="112" y="396"/>
                  </a:cubicBezTo>
                  <a:cubicBezTo>
                    <a:pt x="115" y="394"/>
                    <a:pt x="116" y="395"/>
                    <a:pt x="116" y="398"/>
                  </a:cubicBezTo>
                  <a:cubicBezTo>
                    <a:pt x="128" y="367"/>
                    <a:pt x="139" y="356"/>
                    <a:pt x="121" y="405"/>
                  </a:cubicBezTo>
                  <a:cubicBezTo>
                    <a:pt x="121" y="404"/>
                    <a:pt x="121" y="404"/>
                    <a:pt x="122" y="404"/>
                  </a:cubicBezTo>
                  <a:cubicBezTo>
                    <a:pt x="141" y="357"/>
                    <a:pt x="142" y="373"/>
                    <a:pt x="129" y="403"/>
                  </a:cubicBezTo>
                  <a:cubicBezTo>
                    <a:pt x="129" y="406"/>
                    <a:pt x="128" y="409"/>
                    <a:pt x="127" y="413"/>
                  </a:cubicBezTo>
                  <a:cubicBezTo>
                    <a:pt x="151" y="378"/>
                    <a:pt x="172" y="365"/>
                    <a:pt x="127" y="424"/>
                  </a:cubicBezTo>
                  <a:cubicBezTo>
                    <a:pt x="168" y="371"/>
                    <a:pt x="168" y="387"/>
                    <a:pt x="147" y="414"/>
                  </a:cubicBezTo>
                  <a:cubicBezTo>
                    <a:pt x="149" y="415"/>
                    <a:pt x="148" y="419"/>
                    <a:pt x="142" y="425"/>
                  </a:cubicBezTo>
                  <a:cubicBezTo>
                    <a:pt x="173" y="404"/>
                    <a:pt x="194" y="398"/>
                    <a:pt x="154" y="425"/>
                  </a:cubicBezTo>
                  <a:cubicBezTo>
                    <a:pt x="154" y="425"/>
                    <a:pt x="154" y="425"/>
                    <a:pt x="155" y="425"/>
                  </a:cubicBezTo>
                  <a:cubicBezTo>
                    <a:pt x="197" y="400"/>
                    <a:pt x="181" y="418"/>
                    <a:pt x="148" y="436"/>
                  </a:cubicBezTo>
                  <a:cubicBezTo>
                    <a:pt x="146" y="438"/>
                    <a:pt x="144" y="439"/>
                    <a:pt x="142" y="440"/>
                  </a:cubicBezTo>
                  <a:cubicBezTo>
                    <a:pt x="186" y="423"/>
                    <a:pt x="215" y="417"/>
                    <a:pt x="141" y="444"/>
                  </a:cubicBezTo>
                  <a:cubicBezTo>
                    <a:pt x="207" y="420"/>
                    <a:pt x="194" y="437"/>
                    <a:pt x="158" y="449"/>
                  </a:cubicBezTo>
                  <a:cubicBezTo>
                    <a:pt x="162" y="450"/>
                    <a:pt x="164" y="452"/>
                    <a:pt x="164" y="454"/>
                  </a:cubicBezTo>
                  <a:cubicBezTo>
                    <a:pt x="197" y="457"/>
                    <a:pt x="209" y="468"/>
                    <a:pt x="152" y="463"/>
                  </a:cubicBezTo>
                  <a:cubicBezTo>
                    <a:pt x="152" y="464"/>
                    <a:pt x="153" y="464"/>
                    <a:pt x="153" y="464"/>
                  </a:cubicBezTo>
                  <a:cubicBezTo>
                    <a:pt x="209" y="470"/>
                    <a:pt x="195" y="475"/>
                    <a:pt x="162" y="471"/>
                  </a:cubicBezTo>
                  <a:cubicBezTo>
                    <a:pt x="160" y="472"/>
                    <a:pt x="157" y="473"/>
                    <a:pt x="153" y="473"/>
                  </a:cubicBezTo>
                  <a:cubicBezTo>
                    <a:pt x="192" y="486"/>
                    <a:pt x="208" y="502"/>
                    <a:pt x="140" y="475"/>
                  </a:cubicBezTo>
                  <a:cubicBezTo>
                    <a:pt x="205" y="500"/>
                    <a:pt x="186" y="505"/>
                    <a:pt x="152" y="490"/>
                  </a:cubicBezTo>
                  <a:cubicBezTo>
                    <a:pt x="153" y="493"/>
                    <a:pt x="154" y="496"/>
                    <a:pt x="152" y="497"/>
                  </a:cubicBezTo>
                  <a:cubicBezTo>
                    <a:pt x="177" y="519"/>
                    <a:pt x="182" y="532"/>
                    <a:pt x="137" y="492"/>
                  </a:cubicBezTo>
                  <a:cubicBezTo>
                    <a:pt x="137" y="492"/>
                    <a:pt x="137" y="492"/>
                    <a:pt x="137" y="492"/>
                  </a:cubicBezTo>
                  <a:cubicBezTo>
                    <a:pt x="181" y="532"/>
                    <a:pt x="168" y="529"/>
                    <a:pt x="143" y="507"/>
                  </a:cubicBezTo>
                  <a:cubicBezTo>
                    <a:pt x="143" y="509"/>
                    <a:pt x="141" y="509"/>
                    <a:pt x="138" y="507"/>
                  </a:cubicBezTo>
                  <a:cubicBezTo>
                    <a:pt x="158" y="538"/>
                    <a:pt x="159" y="554"/>
                    <a:pt x="123" y="496"/>
                  </a:cubicBezTo>
                  <a:cubicBezTo>
                    <a:pt x="160" y="556"/>
                    <a:pt x="145" y="545"/>
                    <a:pt x="125" y="512"/>
                  </a:cubicBezTo>
                  <a:cubicBezTo>
                    <a:pt x="126" y="517"/>
                    <a:pt x="126" y="520"/>
                    <a:pt x="125" y="520"/>
                  </a:cubicBezTo>
                  <a:cubicBezTo>
                    <a:pt x="136" y="549"/>
                    <a:pt x="137" y="561"/>
                    <a:pt x="119" y="511"/>
                  </a:cubicBezTo>
                  <a:cubicBezTo>
                    <a:pt x="118" y="511"/>
                    <a:pt x="118" y="510"/>
                    <a:pt x="118" y="510"/>
                  </a:cubicBezTo>
                  <a:cubicBezTo>
                    <a:pt x="135" y="561"/>
                    <a:pt x="122" y="553"/>
                    <a:pt x="112" y="523"/>
                  </a:cubicBezTo>
                  <a:cubicBezTo>
                    <a:pt x="109" y="523"/>
                    <a:pt x="107" y="521"/>
                    <a:pt x="104" y="517"/>
                  </a:cubicBezTo>
                  <a:cubicBezTo>
                    <a:pt x="102" y="556"/>
                    <a:pt x="89" y="573"/>
                    <a:pt x="95" y="502"/>
                  </a:cubicBezTo>
                  <a:cubicBezTo>
                    <a:pt x="89" y="571"/>
                    <a:pt x="83" y="555"/>
                    <a:pt x="87" y="519"/>
                  </a:cubicBezTo>
                  <a:cubicBezTo>
                    <a:pt x="85" y="522"/>
                    <a:pt x="83" y="524"/>
                    <a:pt x="81" y="522"/>
                  </a:cubicBezTo>
                  <a:cubicBezTo>
                    <a:pt x="69" y="553"/>
                    <a:pt x="59" y="561"/>
                    <a:pt x="83" y="499"/>
                  </a:cubicBezTo>
                  <a:cubicBezTo>
                    <a:pt x="59" y="561"/>
                    <a:pt x="54" y="546"/>
                    <a:pt x="67" y="515"/>
                  </a:cubicBezTo>
                  <a:cubicBezTo>
                    <a:pt x="66" y="513"/>
                    <a:pt x="66" y="509"/>
                    <a:pt x="67" y="505"/>
                  </a:cubicBezTo>
                  <a:cubicBezTo>
                    <a:pt x="62" y="511"/>
                    <a:pt x="57" y="516"/>
                    <a:pt x="53" y="520"/>
                  </a:cubicBezTo>
                  <a:cubicBezTo>
                    <a:pt x="63" y="543"/>
                    <a:pt x="59" y="544"/>
                    <a:pt x="63" y="555"/>
                  </a:cubicBezTo>
                  <a:cubicBezTo>
                    <a:pt x="66" y="568"/>
                    <a:pt x="87" y="586"/>
                    <a:pt x="98" y="591"/>
                  </a:cubicBezTo>
                  <a:cubicBezTo>
                    <a:pt x="109" y="597"/>
                    <a:pt x="109" y="597"/>
                    <a:pt x="109" y="597"/>
                  </a:cubicBezTo>
                  <a:cubicBezTo>
                    <a:pt x="109" y="597"/>
                    <a:pt x="114" y="606"/>
                    <a:pt x="124" y="615"/>
                  </a:cubicBezTo>
                  <a:cubicBezTo>
                    <a:pt x="125" y="615"/>
                    <a:pt x="126" y="617"/>
                    <a:pt x="127" y="618"/>
                  </a:cubicBezTo>
                  <a:cubicBezTo>
                    <a:pt x="129" y="619"/>
                    <a:pt x="130" y="620"/>
                    <a:pt x="132" y="621"/>
                  </a:cubicBezTo>
                  <a:cubicBezTo>
                    <a:pt x="134" y="620"/>
                    <a:pt x="135" y="612"/>
                    <a:pt x="137" y="612"/>
                  </a:cubicBezTo>
                  <a:cubicBezTo>
                    <a:pt x="139" y="612"/>
                    <a:pt x="141" y="621"/>
                    <a:pt x="143" y="621"/>
                  </a:cubicBezTo>
                  <a:cubicBezTo>
                    <a:pt x="145" y="622"/>
                    <a:pt x="150" y="614"/>
                    <a:pt x="152" y="615"/>
                  </a:cubicBezTo>
                  <a:cubicBezTo>
                    <a:pt x="154" y="616"/>
                    <a:pt x="152" y="624"/>
                    <a:pt x="154" y="626"/>
                  </a:cubicBezTo>
                  <a:cubicBezTo>
                    <a:pt x="155" y="627"/>
                    <a:pt x="162" y="622"/>
                    <a:pt x="164" y="623"/>
                  </a:cubicBezTo>
                  <a:cubicBezTo>
                    <a:pt x="165" y="625"/>
                    <a:pt x="161" y="630"/>
                    <a:pt x="161" y="633"/>
                  </a:cubicBezTo>
                  <a:cubicBezTo>
                    <a:pt x="177" y="637"/>
                    <a:pt x="198" y="640"/>
                    <a:pt x="222" y="639"/>
                  </a:cubicBezTo>
                  <a:cubicBezTo>
                    <a:pt x="220" y="635"/>
                    <a:pt x="245" y="627"/>
                    <a:pt x="262" y="620"/>
                  </a:cubicBezTo>
                  <a:cubicBezTo>
                    <a:pt x="247" y="621"/>
                    <a:pt x="228" y="624"/>
                    <a:pt x="221" y="623"/>
                  </a:cubicBezTo>
                  <a:cubicBezTo>
                    <a:pt x="219" y="622"/>
                    <a:pt x="218" y="622"/>
                    <a:pt x="218" y="621"/>
                  </a:cubicBezTo>
                  <a:cubicBezTo>
                    <a:pt x="218" y="619"/>
                    <a:pt x="222" y="617"/>
                    <a:pt x="229" y="616"/>
                  </a:cubicBezTo>
                  <a:cubicBezTo>
                    <a:pt x="230" y="616"/>
                    <a:pt x="232" y="616"/>
                    <a:pt x="233" y="615"/>
                  </a:cubicBezTo>
                  <a:cubicBezTo>
                    <a:pt x="234" y="615"/>
                    <a:pt x="235" y="615"/>
                    <a:pt x="236" y="615"/>
                  </a:cubicBezTo>
                  <a:cubicBezTo>
                    <a:pt x="244" y="614"/>
                    <a:pt x="253" y="614"/>
                    <a:pt x="261" y="613"/>
                  </a:cubicBezTo>
                  <a:cubicBezTo>
                    <a:pt x="243" y="609"/>
                    <a:pt x="218" y="607"/>
                    <a:pt x="219" y="602"/>
                  </a:cubicBezTo>
                  <a:cubicBezTo>
                    <a:pt x="220" y="597"/>
                    <a:pt x="244" y="602"/>
                    <a:pt x="262" y="605"/>
                  </a:cubicBezTo>
                  <a:cubicBezTo>
                    <a:pt x="246" y="597"/>
                    <a:pt x="222" y="588"/>
                    <a:pt x="224" y="583"/>
                  </a:cubicBezTo>
                  <a:cubicBezTo>
                    <a:pt x="226" y="578"/>
                    <a:pt x="251" y="592"/>
                    <a:pt x="267" y="599"/>
                  </a:cubicBezTo>
                  <a:cubicBezTo>
                    <a:pt x="255" y="589"/>
                    <a:pt x="237" y="575"/>
                    <a:pt x="234" y="569"/>
                  </a:cubicBezTo>
                  <a:cubicBezTo>
                    <a:pt x="234" y="568"/>
                    <a:pt x="234" y="567"/>
                    <a:pt x="234" y="567"/>
                  </a:cubicBezTo>
                  <a:cubicBezTo>
                    <a:pt x="235" y="567"/>
                    <a:pt x="235" y="567"/>
                    <a:pt x="235" y="566"/>
                  </a:cubicBezTo>
                  <a:cubicBezTo>
                    <a:pt x="240" y="564"/>
                    <a:pt x="258" y="583"/>
                    <a:pt x="272" y="594"/>
                  </a:cubicBezTo>
                  <a:cubicBezTo>
                    <a:pt x="264" y="582"/>
                    <a:pt x="252" y="566"/>
                    <a:pt x="249" y="559"/>
                  </a:cubicBezTo>
                  <a:cubicBezTo>
                    <a:pt x="248" y="556"/>
                    <a:pt x="248" y="555"/>
                    <a:pt x="249" y="554"/>
                  </a:cubicBezTo>
                  <a:cubicBezTo>
                    <a:pt x="253" y="551"/>
                    <a:pt x="267" y="575"/>
                    <a:pt x="278" y="590"/>
                  </a:cubicBezTo>
                  <a:cubicBezTo>
                    <a:pt x="272" y="572"/>
                    <a:pt x="261" y="547"/>
                    <a:pt x="266" y="545"/>
                  </a:cubicBezTo>
                  <a:cubicBezTo>
                    <a:pt x="271" y="543"/>
                    <a:pt x="278" y="568"/>
                    <a:pt x="284" y="585"/>
                  </a:cubicBezTo>
                  <a:cubicBezTo>
                    <a:pt x="283" y="567"/>
                    <a:pt x="280" y="542"/>
                    <a:pt x="285" y="542"/>
                  </a:cubicBezTo>
                  <a:cubicBezTo>
                    <a:pt x="290" y="541"/>
                    <a:pt x="290" y="567"/>
                    <a:pt x="292" y="585"/>
                  </a:cubicBezTo>
                  <a:cubicBezTo>
                    <a:pt x="292" y="585"/>
                    <a:pt x="292" y="584"/>
                    <a:pt x="292" y="584"/>
                  </a:cubicBezTo>
                  <a:cubicBezTo>
                    <a:pt x="296" y="566"/>
                    <a:pt x="299" y="542"/>
                    <a:pt x="304" y="543"/>
                  </a:cubicBezTo>
                  <a:cubicBezTo>
                    <a:pt x="304" y="543"/>
                    <a:pt x="305" y="543"/>
                    <a:pt x="305" y="544"/>
                  </a:cubicBezTo>
                  <a:cubicBezTo>
                    <a:pt x="307" y="550"/>
                    <a:pt x="302" y="571"/>
                    <a:pt x="299" y="586"/>
                  </a:cubicBezTo>
                  <a:cubicBezTo>
                    <a:pt x="300" y="585"/>
                    <a:pt x="300" y="584"/>
                    <a:pt x="301" y="583"/>
                  </a:cubicBezTo>
                  <a:cubicBezTo>
                    <a:pt x="308" y="569"/>
                    <a:pt x="316" y="551"/>
                    <a:pt x="321" y="549"/>
                  </a:cubicBezTo>
                  <a:cubicBezTo>
                    <a:pt x="321" y="548"/>
                    <a:pt x="322" y="548"/>
                    <a:pt x="322" y="549"/>
                  </a:cubicBezTo>
                  <a:cubicBezTo>
                    <a:pt x="326" y="551"/>
                    <a:pt x="314" y="573"/>
                    <a:pt x="306" y="589"/>
                  </a:cubicBezTo>
                  <a:cubicBezTo>
                    <a:pt x="319" y="576"/>
                    <a:pt x="334" y="556"/>
                    <a:pt x="338" y="559"/>
                  </a:cubicBezTo>
                  <a:cubicBezTo>
                    <a:pt x="342" y="562"/>
                    <a:pt x="322" y="582"/>
                    <a:pt x="311" y="596"/>
                  </a:cubicBezTo>
                  <a:cubicBezTo>
                    <a:pt x="322" y="589"/>
                    <a:pt x="336" y="578"/>
                    <a:pt x="345" y="574"/>
                  </a:cubicBezTo>
                  <a:cubicBezTo>
                    <a:pt x="361" y="557"/>
                    <a:pt x="386" y="529"/>
                    <a:pt x="406" y="495"/>
                  </a:cubicBezTo>
                  <a:cubicBezTo>
                    <a:pt x="403" y="494"/>
                    <a:pt x="400" y="493"/>
                    <a:pt x="400" y="491"/>
                  </a:cubicBezTo>
                  <a:cubicBezTo>
                    <a:pt x="400" y="489"/>
                    <a:pt x="409" y="489"/>
                    <a:pt x="410" y="486"/>
                  </a:cubicBezTo>
                  <a:cubicBezTo>
                    <a:pt x="410" y="484"/>
                    <a:pt x="403" y="479"/>
                    <a:pt x="405" y="477"/>
                  </a:cubicBezTo>
                  <a:cubicBezTo>
                    <a:pt x="406" y="475"/>
                    <a:pt x="414" y="478"/>
                    <a:pt x="415" y="476"/>
                  </a:cubicBezTo>
                  <a:cubicBezTo>
                    <a:pt x="416" y="475"/>
                    <a:pt x="412" y="467"/>
                    <a:pt x="414" y="466"/>
                  </a:cubicBezTo>
                  <a:cubicBezTo>
                    <a:pt x="415" y="465"/>
                    <a:pt x="418" y="467"/>
                    <a:pt x="420" y="468"/>
                  </a:cubicBezTo>
                  <a:cubicBezTo>
                    <a:pt x="422" y="465"/>
                    <a:pt x="424" y="461"/>
                    <a:pt x="425" y="457"/>
                  </a:cubicBezTo>
                  <a:cubicBezTo>
                    <a:pt x="425" y="460"/>
                    <a:pt x="433" y="465"/>
                    <a:pt x="435" y="465"/>
                  </a:cubicBezTo>
                  <a:cubicBezTo>
                    <a:pt x="437" y="465"/>
                    <a:pt x="439" y="456"/>
                    <a:pt x="441" y="456"/>
                  </a:cubicBezTo>
                  <a:cubicBezTo>
                    <a:pt x="443" y="456"/>
                    <a:pt x="444" y="465"/>
                    <a:pt x="446" y="465"/>
                  </a:cubicBezTo>
                  <a:cubicBezTo>
                    <a:pt x="448" y="465"/>
                    <a:pt x="449" y="464"/>
                    <a:pt x="451" y="462"/>
                  </a:cubicBezTo>
                  <a:cubicBezTo>
                    <a:pt x="451" y="462"/>
                    <a:pt x="451" y="462"/>
                    <a:pt x="451" y="462"/>
                  </a:cubicBezTo>
                  <a:cubicBezTo>
                    <a:pt x="451" y="462"/>
                    <a:pt x="451" y="462"/>
                    <a:pt x="451" y="462"/>
                  </a:cubicBezTo>
                  <a:cubicBezTo>
                    <a:pt x="453" y="460"/>
                    <a:pt x="454" y="459"/>
                    <a:pt x="455" y="459"/>
                  </a:cubicBezTo>
                  <a:cubicBezTo>
                    <a:pt x="457" y="460"/>
                    <a:pt x="455" y="468"/>
                    <a:pt x="457" y="469"/>
                  </a:cubicBezTo>
                  <a:cubicBezTo>
                    <a:pt x="459" y="471"/>
                    <a:pt x="466" y="466"/>
                    <a:pt x="467" y="467"/>
                  </a:cubicBezTo>
                  <a:cubicBezTo>
                    <a:pt x="469" y="469"/>
                    <a:pt x="464" y="476"/>
                    <a:pt x="465" y="477"/>
                  </a:cubicBezTo>
                  <a:cubicBezTo>
                    <a:pt x="466" y="479"/>
                    <a:pt x="475" y="478"/>
                    <a:pt x="475" y="480"/>
                  </a:cubicBezTo>
                  <a:cubicBezTo>
                    <a:pt x="476" y="482"/>
                    <a:pt x="469" y="486"/>
                    <a:pt x="469" y="488"/>
                  </a:cubicBezTo>
                  <a:cubicBezTo>
                    <a:pt x="469" y="490"/>
                    <a:pt x="477" y="492"/>
                    <a:pt x="477" y="494"/>
                  </a:cubicBezTo>
                  <a:cubicBezTo>
                    <a:pt x="477" y="496"/>
                    <a:pt x="470" y="497"/>
                    <a:pt x="468" y="499"/>
                  </a:cubicBezTo>
                  <a:cubicBezTo>
                    <a:pt x="494" y="545"/>
                    <a:pt x="531" y="581"/>
                    <a:pt x="544" y="594"/>
                  </a:cubicBezTo>
                  <a:cubicBezTo>
                    <a:pt x="561" y="610"/>
                    <a:pt x="565" y="633"/>
                    <a:pt x="620" y="644"/>
                  </a:cubicBezTo>
                  <a:cubicBezTo>
                    <a:pt x="675" y="656"/>
                    <a:pt x="719" y="643"/>
                    <a:pt x="738" y="635"/>
                  </a:cubicBezTo>
                  <a:cubicBezTo>
                    <a:pt x="756" y="627"/>
                    <a:pt x="767" y="607"/>
                    <a:pt x="767" y="607"/>
                  </a:cubicBezTo>
                  <a:cubicBezTo>
                    <a:pt x="767" y="607"/>
                    <a:pt x="767" y="607"/>
                    <a:pt x="778" y="602"/>
                  </a:cubicBezTo>
                  <a:cubicBezTo>
                    <a:pt x="789" y="596"/>
                    <a:pt x="810" y="579"/>
                    <a:pt x="814" y="566"/>
                  </a:cubicBezTo>
                  <a:cubicBezTo>
                    <a:pt x="818" y="553"/>
                    <a:pt x="813" y="553"/>
                    <a:pt x="826" y="526"/>
                  </a:cubicBezTo>
                  <a:cubicBezTo>
                    <a:pt x="831" y="516"/>
                    <a:pt x="831" y="503"/>
                    <a:pt x="830" y="491"/>
                  </a:cubicBezTo>
                  <a:cubicBezTo>
                    <a:pt x="830" y="490"/>
                    <a:pt x="830" y="489"/>
                    <a:pt x="830" y="488"/>
                  </a:cubicBezTo>
                  <a:cubicBezTo>
                    <a:pt x="830" y="485"/>
                    <a:pt x="829" y="484"/>
                    <a:pt x="829" y="482"/>
                  </a:cubicBezTo>
                  <a:cubicBezTo>
                    <a:pt x="829" y="482"/>
                    <a:pt x="829" y="481"/>
                    <a:pt x="829" y="481"/>
                  </a:cubicBezTo>
                  <a:cubicBezTo>
                    <a:pt x="827" y="480"/>
                    <a:pt x="820" y="485"/>
                    <a:pt x="819" y="484"/>
                  </a:cubicBezTo>
                  <a:cubicBezTo>
                    <a:pt x="817" y="482"/>
                    <a:pt x="822" y="475"/>
                    <a:pt x="821" y="473"/>
                  </a:cubicBezTo>
                  <a:cubicBezTo>
                    <a:pt x="820" y="472"/>
                    <a:pt x="811" y="473"/>
                    <a:pt x="811" y="471"/>
                  </a:cubicBezTo>
                  <a:cubicBezTo>
                    <a:pt x="810" y="469"/>
                    <a:pt x="818" y="465"/>
                    <a:pt x="817" y="463"/>
                  </a:cubicBezTo>
                  <a:cubicBezTo>
                    <a:pt x="817" y="461"/>
                    <a:pt x="809" y="459"/>
                    <a:pt x="809" y="456"/>
                  </a:cubicBezTo>
                  <a:cubicBezTo>
                    <a:pt x="809" y="454"/>
                    <a:pt x="818" y="454"/>
                    <a:pt x="818" y="452"/>
                  </a:cubicBezTo>
                  <a:cubicBezTo>
                    <a:pt x="819" y="450"/>
                    <a:pt x="812" y="444"/>
                    <a:pt x="813" y="442"/>
                  </a:cubicBezTo>
                  <a:cubicBezTo>
                    <a:pt x="814" y="442"/>
                    <a:pt x="815" y="442"/>
                    <a:pt x="816" y="442"/>
                  </a:cubicBezTo>
                  <a:cubicBezTo>
                    <a:pt x="796" y="415"/>
                    <a:pt x="775" y="394"/>
                    <a:pt x="755" y="376"/>
                  </a:cubicBezTo>
                  <a:cubicBezTo>
                    <a:pt x="755" y="385"/>
                    <a:pt x="755" y="392"/>
                    <a:pt x="752" y="392"/>
                  </a:cubicBezTo>
                  <a:cubicBezTo>
                    <a:pt x="749" y="392"/>
                    <a:pt x="748" y="382"/>
                    <a:pt x="747" y="370"/>
                  </a:cubicBezTo>
                  <a:cubicBezTo>
                    <a:pt x="745" y="368"/>
                    <a:pt x="744" y="367"/>
                    <a:pt x="742" y="366"/>
                  </a:cubicBezTo>
                  <a:cubicBezTo>
                    <a:pt x="740" y="378"/>
                    <a:pt x="738" y="389"/>
                    <a:pt x="735" y="391"/>
                  </a:cubicBezTo>
                  <a:cubicBezTo>
                    <a:pt x="734" y="391"/>
                    <a:pt x="734" y="391"/>
                    <a:pt x="733" y="391"/>
                  </a:cubicBezTo>
                  <a:cubicBezTo>
                    <a:pt x="733" y="391"/>
                    <a:pt x="732" y="391"/>
                    <a:pt x="732" y="390"/>
                  </a:cubicBezTo>
                  <a:cubicBezTo>
                    <a:pt x="730" y="384"/>
                    <a:pt x="735" y="363"/>
                    <a:pt x="738" y="348"/>
                  </a:cubicBezTo>
                  <a:cubicBezTo>
                    <a:pt x="733" y="358"/>
                    <a:pt x="727" y="371"/>
                    <a:pt x="722" y="379"/>
                  </a:cubicBezTo>
                  <a:cubicBezTo>
                    <a:pt x="719" y="383"/>
                    <a:pt x="717" y="386"/>
                    <a:pt x="715" y="385"/>
                  </a:cubicBezTo>
                  <a:cubicBezTo>
                    <a:pt x="715" y="385"/>
                    <a:pt x="715" y="385"/>
                    <a:pt x="715" y="385"/>
                  </a:cubicBezTo>
                  <a:cubicBezTo>
                    <a:pt x="712" y="381"/>
                    <a:pt x="724" y="361"/>
                    <a:pt x="731" y="345"/>
                  </a:cubicBezTo>
                  <a:cubicBezTo>
                    <a:pt x="731" y="345"/>
                    <a:pt x="731" y="345"/>
                    <a:pt x="731" y="345"/>
                  </a:cubicBezTo>
                  <a:cubicBezTo>
                    <a:pt x="719" y="358"/>
                    <a:pt x="703" y="378"/>
                    <a:pt x="699" y="375"/>
                  </a:cubicBezTo>
                  <a:cubicBezTo>
                    <a:pt x="695" y="372"/>
                    <a:pt x="715" y="352"/>
                    <a:pt x="727" y="338"/>
                  </a:cubicBezTo>
                  <a:cubicBezTo>
                    <a:pt x="726" y="338"/>
                    <a:pt x="726" y="338"/>
                    <a:pt x="726" y="338"/>
                  </a:cubicBezTo>
                  <a:cubicBezTo>
                    <a:pt x="725" y="339"/>
                    <a:pt x="724" y="339"/>
                    <a:pt x="723" y="340"/>
                  </a:cubicBezTo>
                  <a:cubicBezTo>
                    <a:pt x="708" y="350"/>
                    <a:pt x="689" y="365"/>
                    <a:pt x="687" y="361"/>
                  </a:cubicBezTo>
                  <a:cubicBezTo>
                    <a:pt x="685" y="358"/>
                    <a:pt x="694" y="351"/>
                    <a:pt x="704" y="344"/>
                  </a:cubicBezTo>
                  <a:cubicBezTo>
                    <a:pt x="702" y="344"/>
                    <a:pt x="695" y="346"/>
                    <a:pt x="689" y="345"/>
                  </a:cubicBezTo>
                  <a:cubicBezTo>
                    <a:pt x="688" y="345"/>
                    <a:pt x="687" y="345"/>
                    <a:pt x="686" y="345"/>
                  </a:cubicBezTo>
                  <a:cubicBezTo>
                    <a:pt x="681" y="346"/>
                    <a:pt x="678" y="346"/>
                    <a:pt x="678" y="344"/>
                  </a:cubicBezTo>
                  <a:cubicBezTo>
                    <a:pt x="678" y="344"/>
                    <a:pt x="678" y="343"/>
                    <a:pt x="679" y="342"/>
                  </a:cubicBezTo>
                  <a:cubicBezTo>
                    <a:pt x="679" y="342"/>
                    <a:pt x="679" y="342"/>
                    <a:pt x="679" y="342"/>
                  </a:cubicBezTo>
                  <a:cubicBezTo>
                    <a:pt x="677" y="340"/>
                    <a:pt x="676" y="339"/>
                    <a:pt x="676" y="339"/>
                  </a:cubicBezTo>
                  <a:cubicBezTo>
                    <a:pt x="667" y="342"/>
                    <a:pt x="667" y="342"/>
                    <a:pt x="667" y="342"/>
                  </a:cubicBezTo>
                  <a:cubicBezTo>
                    <a:pt x="667" y="342"/>
                    <a:pt x="654" y="346"/>
                    <a:pt x="646" y="337"/>
                  </a:cubicBezTo>
                  <a:cubicBezTo>
                    <a:pt x="644" y="335"/>
                    <a:pt x="640" y="327"/>
                    <a:pt x="634" y="326"/>
                  </a:cubicBezTo>
                  <a:cubicBezTo>
                    <a:pt x="627" y="324"/>
                    <a:pt x="621" y="317"/>
                    <a:pt x="621" y="317"/>
                  </a:cubicBezTo>
                  <a:cubicBezTo>
                    <a:pt x="621" y="317"/>
                    <a:pt x="624" y="318"/>
                    <a:pt x="630" y="317"/>
                  </a:cubicBezTo>
                  <a:cubicBezTo>
                    <a:pt x="636" y="315"/>
                    <a:pt x="637" y="310"/>
                    <a:pt x="642" y="309"/>
                  </a:cubicBezTo>
                  <a:cubicBezTo>
                    <a:pt x="647" y="308"/>
                    <a:pt x="652" y="302"/>
                    <a:pt x="658" y="300"/>
                  </a:cubicBezTo>
                  <a:cubicBezTo>
                    <a:pt x="664" y="299"/>
                    <a:pt x="670" y="299"/>
                    <a:pt x="677" y="298"/>
                  </a:cubicBezTo>
                  <a:cubicBezTo>
                    <a:pt x="683" y="297"/>
                    <a:pt x="683" y="297"/>
                    <a:pt x="683" y="293"/>
                  </a:cubicBezTo>
                  <a:cubicBezTo>
                    <a:pt x="683" y="293"/>
                    <a:pt x="683" y="293"/>
                    <a:pt x="683" y="293"/>
                  </a:cubicBezTo>
                  <a:cubicBezTo>
                    <a:pt x="681" y="291"/>
                    <a:pt x="679" y="289"/>
                    <a:pt x="680" y="288"/>
                  </a:cubicBezTo>
                  <a:cubicBezTo>
                    <a:pt x="680" y="287"/>
                    <a:pt x="682" y="287"/>
                    <a:pt x="685" y="287"/>
                  </a:cubicBezTo>
                  <a:cubicBezTo>
                    <a:pt x="687" y="285"/>
                    <a:pt x="691" y="283"/>
                    <a:pt x="695" y="283"/>
                  </a:cubicBezTo>
                  <a:cubicBezTo>
                    <a:pt x="696" y="283"/>
                    <a:pt x="697" y="283"/>
                    <a:pt x="698" y="283"/>
                  </a:cubicBezTo>
                  <a:cubicBezTo>
                    <a:pt x="692" y="278"/>
                    <a:pt x="689" y="274"/>
                    <a:pt x="690" y="272"/>
                  </a:cubicBezTo>
                  <a:cubicBezTo>
                    <a:pt x="693" y="269"/>
                    <a:pt x="703" y="277"/>
                    <a:pt x="714" y="287"/>
                  </a:cubicBezTo>
                  <a:cubicBezTo>
                    <a:pt x="716" y="287"/>
                    <a:pt x="719" y="288"/>
                    <a:pt x="721" y="289"/>
                  </a:cubicBezTo>
                  <a:cubicBezTo>
                    <a:pt x="720" y="287"/>
                    <a:pt x="719" y="286"/>
                    <a:pt x="718" y="284"/>
                  </a:cubicBezTo>
                  <a:cubicBezTo>
                    <a:pt x="716" y="282"/>
                    <a:pt x="714" y="279"/>
                    <a:pt x="712" y="276"/>
                  </a:cubicBezTo>
                  <a:cubicBezTo>
                    <a:pt x="711" y="275"/>
                    <a:pt x="711" y="274"/>
                    <a:pt x="710" y="273"/>
                  </a:cubicBezTo>
                  <a:cubicBezTo>
                    <a:pt x="709" y="272"/>
                    <a:pt x="708" y="270"/>
                    <a:pt x="707" y="269"/>
                  </a:cubicBezTo>
                  <a:cubicBezTo>
                    <a:pt x="706" y="268"/>
                    <a:pt x="706" y="266"/>
                    <a:pt x="705" y="265"/>
                  </a:cubicBezTo>
                  <a:cubicBezTo>
                    <a:pt x="705" y="265"/>
                    <a:pt x="705" y="264"/>
                    <a:pt x="704" y="263"/>
                  </a:cubicBezTo>
                  <a:cubicBezTo>
                    <a:pt x="704" y="263"/>
                    <a:pt x="704" y="263"/>
                    <a:pt x="704" y="262"/>
                  </a:cubicBezTo>
                  <a:cubicBezTo>
                    <a:pt x="704" y="261"/>
                    <a:pt x="704" y="259"/>
                    <a:pt x="704" y="259"/>
                  </a:cubicBezTo>
                  <a:cubicBezTo>
                    <a:pt x="705" y="258"/>
                    <a:pt x="706" y="259"/>
                    <a:pt x="708" y="260"/>
                  </a:cubicBezTo>
                  <a:cubicBezTo>
                    <a:pt x="713" y="263"/>
                    <a:pt x="722" y="277"/>
                    <a:pt x="729" y="288"/>
                  </a:cubicBezTo>
                  <a:cubicBezTo>
                    <a:pt x="729" y="287"/>
                    <a:pt x="730" y="286"/>
                    <a:pt x="731" y="287"/>
                  </a:cubicBezTo>
                  <a:cubicBezTo>
                    <a:pt x="725" y="271"/>
                    <a:pt x="717" y="252"/>
                    <a:pt x="722" y="250"/>
                  </a:cubicBezTo>
                  <a:cubicBezTo>
                    <a:pt x="727" y="248"/>
                    <a:pt x="734" y="273"/>
                    <a:pt x="740" y="290"/>
                  </a:cubicBezTo>
                  <a:cubicBezTo>
                    <a:pt x="739" y="272"/>
                    <a:pt x="736" y="247"/>
                    <a:pt x="741" y="247"/>
                  </a:cubicBezTo>
                  <a:cubicBezTo>
                    <a:pt x="746" y="246"/>
                    <a:pt x="746" y="272"/>
                    <a:pt x="748" y="290"/>
                  </a:cubicBezTo>
                  <a:cubicBezTo>
                    <a:pt x="748" y="289"/>
                    <a:pt x="748" y="288"/>
                    <a:pt x="748" y="287"/>
                  </a:cubicBezTo>
                  <a:cubicBezTo>
                    <a:pt x="752" y="270"/>
                    <a:pt x="755" y="249"/>
                    <a:pt x="759" y="248"/>
                  </a:cubicBezTo>
                  <a:cubicBezTo>
                    <a:pt x="759" y="248"/>
                    <a:pt x="759" y="248"/>
                    <a:pt x="760" y="248"/>
                  </a:cubicBezTo>
                  <a:cubicBezTo>
                    <a:pt x="764" y="249"/>
                    <a:pt x="758" y="273"/>
                    <a:pt x="755" y="291"/>
                  </a:cubicBezTo>
                  <a:cubicBezTo>
                    <a:pt x="759" y="284"/>
                    <a:pt x="763" y="276"/>
                    <a:pt x="766" y="268"/>
                  </a:cubicBezTo>
                  <a:cubicBezTo>
                    <a:pt x="767" y="267"/>
                    <a:pt x="768" y="265"/>
                    <a:pt x="769" y="264"/>
                  </a:cubicBezTo>
                  <a:cubicBezTo>
                    <a:pt x="769" y="263"/>
                    <a:pt x="770" y="261"/>
                    <a:pt x="771" y="260"/>
                  </a:cubicBezTo>
                  <a:cubicBezTo>
                    <a:pt x="772" y="259"/>
                    <a:pt x="772" y="258"/>
                    <a:pt x="773" y="257"/>
                  </a:cubicBezTo>
                  <a:cubicBezTo>
                    <a:pt x="775" y="254"/>
                    <a:pt x="777" y="253"/>
                    <a:pt x="778" y="253"/>
                  </a:cubicBezTo>
                  <a:cubicBezTo>
                    <a:pt x="782" y="256"/>
                    <a:pt x="770" y="278"/>
                    <a:pt x="762" y="294"/>
                  </a:cubicBezTo>
                  <a:cubicBezTo>
                    <a:pt x="774" y="281"/>
                    <a:pt x="790" y="260"/>
                    <a:pt x="794" y="264"/>
                  </a:cubicBezTo>
                  <a:cubicBezTo>
                    <a:pt x="798" y="267"/>
                    <a:pt x="778" y="287"/>
                    <a:pt x="766" y="301"/>
                  </a:cubicBezTo>
                  <a:cubicBezTo>
                    <a:pt x="782" y="291"/>
                    <a:pt x="803" y="274"/>
                    <a:pt x="806" y="278"/>
                  </a:cubicBezTo>
                  <a:cubicBezTo>
                    <a:pt x="809" y="282"/>
                    <a:pt x="788" y="295"/>
                    <a:pt x="773" y="306"/>
                  </a:cubicBezTo>
                  <a:cubicBezTo>
                    <a:pt x="790" y="300"/>
                    <a:pt x="813" y="290"/>
                    <a:pt x="815" y="295"/>
                  </a:cubicBezTo>
                  <a:cubicBezTo>
                    <a:pt x="817" y="299"/>
                    <a:pt x="792" y="307"/>
                    <a:pt x="776" y="314"/>
                  </a:cubicBezTo>
                  <a:cubicBezTo>
                    <a:pt x="787" y="313"/>
                    <a:pt x="801" y="311"/>
                    <a:pt x="810" y="311"/>
                  </a:cubicBezTo>
                  <a:cubicBezTo>
                    <a:pt x="824" y="289"/>
                    <a:pt x="825" y="269"/>
                    <a:pt x="831" y="253"/>
                  </a:cubicBezTo>
                  <a:cubicBezTo>
                    <a:pt x="838" y="245"/>
                    <a:pt x="844" y="229"/>
                    <a:pt x="848" y="214"/>
                  </a:cubicBezTo>
                  <a:cubicBezTo>
                    <a:pt x="847" y="212"/>
                    <a:pt x="849" y="207"/>
                    <a:pt x="852" y="200"/>
                  </a:cubicBezTo>
                  <a:cubicBezTo>
                    <a:pt x="854" y="192"/>
                    <a:pt x="855" y="186"/>
                    <a:pt x="855" y="184"/>
                  </a:cubicBezTo>
                  <a:cubicBezTo>
                    <a:pt x="845" y="195"/>
                    <a:pt x="835" y="207"/>
                    <a:pt x="833" y="204"/>
                  </a:cubicBezTo>
                  <a:cubicBezTo>
                    <a:pt x="829" y="201"/>
                    <a:pt x="848" y="181"/>
                    <a:pt x="860" y="167"/>
                  </a:cubicBezTo>
                  <a:cubicBezTo>
                    <a:pt x="845" y="177"/>
                    <a:pt x="823" y="194"/>
                    <a:pt x="820" y="190"/>
                  </a:cubicBezTo>
                  <a:cubicBezTo>
                    <a:pt x="817" y="186"/>
                    <a:pt x="839" y="173"/>
                    <a:pt x="853" y="162"/>
                  </a:cubicBezTo>
                  <a:cubicBezTo>
                    <a:pt x="836" y="168"/>
                    <a:pt x="813" y="178"/>
                    <a:pt x="811" y="173"/>
                  </a:cubicBezTo>
                  <a:cubicBezTo>
                    <a:pt x="809" y="169"/>
                    <a:pt x="834" y="161"/>
                    <a:pt x="851" y="154"/>
                  </a:cubicBezTo>
                  <a:cubicBezTo>
                    <a:pt x="833" y="156"/>
                    <a:pt x="808" y="160"/>
                    <a:pt x="807" y="155"/>
                  </a:cubicBezTo>
                  <a:cubicBezTo>
                    <a:pt x="807" y="150"/>
                    <a:pt x="832" y="149"/>
                    <a:pt x="850" y="147"/>
                  </a:cubicBezTo>
                  <a:cubicBezTo>
                    <a:pt x="832" y="143"/>
                    <a:pt x="807" y="141"/>
                    <a:pt x="808" y="136"/>
                  </a:cubicBezTo>
                  <a:cubicBezTo>
                    <a:pt x="809" y="131"/>
                    <a:pt x="833" y="136"/>
                    <a:pt x="851" y="139"/>
                  </a:cubicBezTo>
                  <a:cubicBezTo>
                    <a:pt x="835" y="131"/>
                    <a:pt x="811" y="122"/>
                    <a:pt x="813" y="117"/>
                  </a:cubicBezTo>
                  <a:cubicBezTo>
                    <a:pt x="815" y="112"/>
                    <a:pt x="840" y="126"/>
                    <a:pt x="856" y="133"/>
                  </a:cubicBezTo>
                  <a:cubicBezTo>
                    <a:pt x="843" y="121"/>
                    <a:pt x="820" y="105"/>
                    <a:pt x="824" y="101"/>
                  </a:cubicBezTo>
                  <a:cubicBezTo>
                    <a:pt x="827" y="97"/>
                    <a:pt x="847" y="116"/>
                    <a:pt x="861" y="128"/>
                  </a:cubicBezTo>
                  <a:cubicBezTo>
                    <a:pt x="851" y="113"/>
                    <a:pt x="833" y="91"/>
                    <a:pt x="838" y="88"/>
                  </a:cubicBezTo>
                  <a:cubicBezTo>
                    <a:pt x="841" y="86"/>
                    <a:pt x="850" y="99"/>
                    <a:pt x="859" y="112"/>
                  </a:cubicBezTo>
                  <a:cubicBezTo>
                    <a:pt x="859" y="112"/>
                    <a:pt x="859" y="112"/>
                    <a:pt x="859" y="113"/>
                  </a:cubicBezTo>
                  <a:cubicBezTo>
                    <a:pt x="860" y="114"/>
                    <a:pt x="861" y="115"/>
                    <a:pt x="862" y="116"/>
                  </a:cubicBezTo>
                  <a:cubicBezTo>
                    <a:pt x="863" y="119"/>
                    <a:pt x="865" y="121"/>
                    <a:pt x="867" y="124"/>
                  </a:cubicBezTo>
                  <a:cubicBezTo>
                    <a:pt x="861" y="106"/>
                    <a:pt x="850" y="81"/>
                    <a:pt x="855" y="79"/>
                  </a:cubicBezTo>
                  <a:cubicBezTo>
                    <a:pt x="860" y="77"/>
                    <a:pt x="867" y="102"/>
                    <a:pt x="873" y="119"/>
                  </a:cubicBezTo>
                  <a:cubicBezTo>
                    <a:pt x="872" y="101"/>
                    <a:pt x="869" y="76"/>
                    <a:pt x="874" y="76"/>
                  </a:cubicBezTo>
                  <a:cubicBezTo>
                    <a:pt x="875" y="76"/>
                    <a:pt x="875" y="76"/>
                    <a:pt x="876" y="77"/>
                  </a:cubicBezTo>
                  <a:cubicBezTo>
                    <a:pt x="876" y="76"/>
                    <a:pt x="876" y="75"/>
                    <a:pt x="876" y="73"/>
                  </a:cubicBezTo>
                  <a:cubicBezTo>
                    <a:pt x="878" y="16"/>
                    <a:pt x="828" y="11"/>
                    <a:pt x="781" y="25"/>
                  </a:cubicBezTo>
                  <a:cubicBezTo>
                    <a:pt x="762" y="31"/>
                    <a:pt x="718" y="57"/>
                    <a:pt x="672" y="87"/>
                  </a:cubicBezTo>
                  <a:cubicBezTo>
                    <a:pt x="677" y="90"/>
                    <a:pt x="680" y="92"/>
                    <a:pt x="679" y="94"/>
                  </a:cubicBezTo>
                  <a:close/>
                  <a:moveTo>
                    <a:pt x="262" y="391"/>
                  </a:moveTo>
                  <a:cubicBezTo>
                    <a:pt x="260" y="391"/>
                    <a:pt x="258" y="400"/>
                    <a:pt x="256" y="399"/>
                  </a:cubicBezTo>
                  <a:cubicBezTo>
                    <a:pt x="254" y="399"/>
                    <a:pt x="253" y="391"/>
                    <a:pt x="250" y="391"/>
                  </a:cubicBezTo>
                  <a:cubicBezTo>
                    <a:pt x="248" y="390"/>
                    <a:pt x="244" y="398"/>
                    <a:pt x="242" y="397"/>
                  </a:cubicBezTo>
                  <a:cubicBezTo>
                    <a:pt x="240" y="396"/>
                    <a:pt x="242" y="388"/>
                    <a:pt x="240" y="386"/>
                  </a:cubicBezTo>
                  <a:cubicBezTo>
                    <a:pt x="238" y="385"/>
                    <a:pt x="231" y="390"/>
                    <a:pt x="229" y="389"/>
                  </a:cubicBezTo>
                  <a:cubicBezTo>
                    <a:pt x="228" y="387"/>
                    <a:pt x="233" y="380"/>
                    <a:pt x="232" y="378"/>
                  </a:cubicBezTo>
                  <a:cubicBezTo>
                    <a:pt x="231" y="376"/>
                    <a:pt x="222" y="378"/>
                    <a:pt x="222" y="376"/>
                  </a:cubicBezTo>
                  <a:cubicBezTo>
                    <a:pt x="221" y="374"/>
                    <a:pt x="228" y="370"/>
                    <a:pt x="228" y="368"/>
                  </a:cubicBezTo>
                  <a:cubicBezTo>
                    <a:pt x="228" y="366"/>
                    <a:pt x="219" y="363"/>
                    <a:pt x="220" y="361"/>
                  </a:cubicBezTo>
                  <a:cubicBezTo>
                    <a:pt x="220" y="359"/>
                    <a:pt x="228" y="359"/>
                    <a:pt x="229" y="357"/>
                  </a:cubicBezTo>
                  <a:cubicBezTo>
                    <a:pt x="230" y="354"/>
                    <a:pt x="223" y="349"/>
                    <a:pt x="224" y="347"/>
                  </a:cubicBezTo>
                  <a:cubicBezTo>
                    <a:pt x="225" y="345"/>
                    <a:pt x="233" y="348"/>
                    <a:pt x="235" y="346"/>
                  </a:cubicBezTo>
                  <a:cubicBezTo>
                    <a:pt x="236" y="345"/>
                    <a:pt x="232" y="337"/>
                    <a:pt x="233" y="336"/>
                  </a:cubicBezTo>
                  <a:cubicBezTo>
                    <a:pt x="235" y="335"/>
                    <a:pt x="242" y="340"/>
                    <a:pt x="243" y="339"/>
                  </a:cubicBezTo>
                  <a:cubicBezTo>
                    <a:pt x="245" y="338"/>
                    <a:pt x="244" y="330"/>
                    <a:pt x="246" y="329"/>
                  </a:cubicBezTo>
                  <a:cubicBezTo>
                    <a:pt x="248" y="328"/>
                    <a:pt x="252" y="335"/>
                    <a:pt x="254" y="335"/>
                  </a:cubicBezTo>
                  <a:cubicBezTo>
                    <a:pt x="257" y="335"/>
                    <a:pt x="258" y="326"/>
                    <a:pt x="260" y="326"/>
                  </a:cubicBezTo>
                  <a:cubicBezTo>
                    <a:pt x="263" y="326"/>
                    <a:pt x="264" y="335"/>
                    <a:pt x="266" y="335"/>
                  </a:cubicBezTo>
                  <a:cubicBezTo>
                    <a:pt x="268" y="336"/>
                    <a:pt x="273" y="328"/>
                    <a:pt x="275" y="329"/>
                  </a:cubicBezTo>
                  <a:cubicBezTo>
                    <a:pt x="277" y="330"/>
                    <a:pt x="275" y="338"/>
                    <a:pt x="277" y="339"/>
                  </a:cubicBezTo>
                  <a:cubicBezTo>
                    <a:pt x="278" y="341"/>
                    <a:pt x="285" y="336"/>
                    <a:pt x="287" y="337"/>
                  </a:cubicBezTo>
                  <a:cubicBezTo>
                    <a:pt x="289" y="339"/>
                    <a:pt x="283" y="346"/>
                    <a:pt x="285" y="347"/>
                  </a:cubicBezTo>
                  <a:cubicBezTo>
                    <a:pt x="286" y="349"/>
                    <a:pt x="294" y="348"/>
                    <a:pt x="295" y="350"/>
                  </a:cubicBezTo>
                  <a:cubicBezTo>
                    <a:pt x="296" y="352"/>
                    <a:pt x="288" y="356"/>
                    <a:pt x="288" y="358"/>
                  </a:cubicBezTo>
                  <a:cubicBezTo>
                    <a:pt x="289" y="360"/>
                    <a:pt x="297" y="362"/>
                    <a:pt x="297" y="364"/>
                  </a:cubicBezTo>
                  <a:cubicBezTo>
                    <a:pt x="297" y="367"/>
                    <a:pt x="288" y="367"/>
                    <a:pt x="287" y="369"/>
                  </a:cubicBezTo>
                  <a:cubicBezTo>
                    <a:pt x="287" y="371"/>
                    <a:pt x="293" y="377"/>
                    <a:pt x="292" y="379"/>
                  </a:cubicBezTo>
                  <a:cubicBezTo>
                    <a:pt x="291" y="380"/>
                    <a:pt x="283" y="378"/>
                    <a:pt x="282" y="379"/>
                  </a:cubicBezTo>
                  <a:cubicBezTo>
                    <a:pt x="280" y="381"/>
                    <a:pt x="285" y="388"/>
                    <a:pt x="283" y="390"/>
                  </a:cubicBezTo>
                  <a:cubicBezTo>
                    <a:pt x="281" y="391"/>
                    <a:pt x="275" y="386"/>
                    <a:pt x="273" y="387"/>
                  </a:cubicBezTo>
                  <a:cubicBezTo>
                    <a:pt x="271" y="388"/>
                    <a:pt x="273" y="396"/>
                    <a:pt x="270" y="397"/>
                  </a:cubicBezTo>
                  <a:cubicBezTo>
                    <a:pt x="268" y="398"/>
                    <a:pt x="264" y="390"/>
                    <a:pt x="262" y="391"/>
                  </a:cubicBezTo>
                  <a:close/>
                  <a:moveTo>
                    <a:pt x="672" y="507"/>
                  </a:moveTo>
                  <a:cubicBezTo>
                    <a:pt x="672" y="507"/>
                    <a:pt x="672" y="507"/>
                    <a:pt x="672" y="507"/>
                  </a:cubicBezTo>
                  <a:cubicBezTo>
                    <a:pt x="652" y="449"/>
                    <a:pt x="666" y="459"/>
                    <a:pt x="677" y="491"/>
                  </a:cubicBezTo>
                  <a:cubicBezTo>
                    <a:pt x="680" y="492"/>
                    <a:pt x="682" y="495"/>
                    <a:pt x="684" y="500"/>
                  </a:cubicBezTo>
                  <a:cubicBezTo>
                    <a:pt x="685" y="459"/>
                    <a:pt x="700" y="437"/>
                    <a:pt x="693" y="507"/>
                  </a:cubicBezTo>
                  <a:cubicBezTo>
                    <a:pt x="693" y="507"/>
                    <a:pt x="693" y="507"/>
                    <a:pt x="693" y="506"/>
                  </a:cubicBezTo>
                  <a:cubicBezTo>
                    <a:pt x="700" y="443"/>
                    <a:pt x="705" y="457"/>
                    <a:pt x="702" y="491"/>
                  </a:cubicBezTo>
                  <a:cubicBezTo>
                    <a:pt x="704" y="489"/>
                    <a:pt x="705" y="490"/>
                    <a:pt x="706" y="493"/>
                  </a:cubicBezTo>
                  <a:cubicBezTo>
                    <a:pt x="717" y="462"/>
                    <a:pt x="729" y="451"/>
                    <a:pt x="710" y="500"/>
                  </a:cubicBezTo>
                  <a:cubicBezTo>
                    <a:pt x="710" y="499"/>
                    <a:pt x="711" y="499"/>
                    <a:pt x="711" y="499"/>
                  </a:cubicBezTo>
                  <a:cubicBezTo>
                    <a:pt x="731" y="452"/>
                    <a:pt x="731" y="468"/>
                    <a:pt x="718" y="498"/>
                  </a:cubicBezTo>
                  <a:cubicBezTo>
                    <a:pt x="718" y="501"/>
                    <a:pt x="717" y="504"/>
                    <a:pt x="716" y="509"/>
                  </a:cubicBezTo>
                  <a:cubicBezTo>
                    <a:pt x="741" y="473"/>
                    <a:pt x="762" y="460"/>
                    <a:pt x="716" y="519"/>
                  </a:cubicBezTo>
                  <a:cubicBezTo>
                    <a:pt x="757" y="466"/>
                    <a:pt x="757" y="483"/>
                    <a:pt x="736" y="509"/>
                  </a:cubicBezTo>
                  <a:cubicBezTo>
                    <a:pt x="738" y="510"/>
                    <a:pt x="737" y="514"/>
                    <a:pt x="731" y="520"/>
                  </a:cubicBezTo>
                  <a:cubicBezTo>
                    <a:pt x="762" y="499"/>
                    <a:pt x="784" y="493"/>
                    <a:pt x="743" y="520"/>
                  </a:cubicBezTo>
                  <a:cubicBezTo>
                    <a:pt x="743" y="520"/>
                    <a:pt x="744" y="520"/>
                    <a:pt x="744" y="520"/>
                  </a:cubicBezTo>
                  <a:cubicBezTo>
                    <a:pt x="786" y="496"/>
                    <a:pt x="770" y="513"/>
                    <a:pt x="737" y="531"/>
                  </a:cubicBezTo>
                  <a:cubicBezTo>
                    <a:pt x="735" y="533"/>
                    <a:pt x="733" y="534"/>
                    <a:pt x="731" y="535"/>
                  </a:cubicBezTo>
                  <a:cubicBezTo>
                    <a:pt x="775" y="518"/>
                    <a:pt x="804" y="512"/>
                    <a:pt x="730" y="539"/>
                  </a:cubicBezTo>
                  <a:cubicBezTo>
                    <a:pt x="797" y="515"/>
                    <a:pt x="784" y="532"/>
                    <a:pt x="747" y="544"/>
                  </a:cubicBezTo>
                  <a:cubicBezTo>
                    <a:pt x="751" y="545"/>
                    <a:pt x="753" y="547"/>
                    <a:pt x="753" y="550"/>
                  </a:cubicBezTo>
                  <a:cubicBezTo>
                    <a:pt x="786" y="552"/>
                    <a:pt x="798" y="563"/>
                    <a:pt x="741" y="559"/>
                  </a:cubicBezTo>
                  <a:cubicBezTo>
                    <a:pt x="741" y="559"/>
                    <a:pt x="742" y="559"/>
                    <a:pt x="742" y="559"/>
                  </a:cubicBezTo>
                  <a:cubicBezTo>
                    <a:pt x="799" y="565"/>
                    <a:pt x="784" y="570"/>
                    <a:pt x="751" y="566"/>
                  </a:cubicBezTo>
                  <a:cubicBezTo>
                    <a:pt x="749" y="567"/>
                    <a:pt x="746" y="568"/>
                    <a:pt x="742" y="568"/>
                  </a:cubicBezTo>
                  <a:cubicBezTo>
                    <a:pt x="781" y="581"/>
                    <a:pt x="798" y="597"/>
                    <a:pt x="730" y="570"/>
                  </a:cubicBezTo>
                  <a:cubicBezTo>
                    <a:pt x="794" y="596"/>
                    <a:pt x="775" y="600"/>
                    <a:pt x="741" y="585"/>
                  </a:cubicBezTo>
                  <a:cubicBezTo>
                    <a:pt x="743" y="588"/>
                    <a:pt x="743" y="591"/>
                    <a:pt x="741" y="592"/>
                  </a:cubicBezTo>
                  <a:cubicBezTo>
                    <a:pt x="766" y="614"/>
                    <a:pt x="771" y="627"/>
                    <a:pt x="726" y="587"/>
                  </a:cubicBezTo>
                  <a:cubicBezTo>
                    <a:pt x="726" y="587"/>
                    <a:pt x="726" y="587"/>
                    <a:pt x="726" y="587"/>
                  </a:cubicBezTo>
                  <a:cubicBezTo>
                    <a:pt x="771" y="627"/>
                    <a:pt x="757" y="624"/>
                    <a:pt x="732" y="602"/>
                  </a:cubicBezTo>
                  <a:cubicBezTo>
                    <a:pt x="732" y="604"/>
                    <a:pt x="730" y="604"/>
                    <a:pt x="727" y="602"/>
                  </a:cubicBezTo>
                  <a:cubicBezTo>
                    <a:pt x="747" y="633"/>
                    <a:pt x="749" y="649"/>
                    <a:pt x="712" y="591"/>
                  </a:cubicBezTo>
                  <a:cubicBezTo>
                    <a:pt x="749" y="651"/>
                    <a:pt x="734" y="640"/>
                    <a:pt x="715" y="607"/>
                  </a:cubicBezTo>
                  <a:cubicBezTo>
                    <a:pt x="716" y="612"/>
                    <a:pt x="715" y="615"/>
                    <a:pt x="714" y="615"/>
                  </a:cubicBezTo>
                  <a:cubicBezTo>
                    <a:pt x="725" y="644"/>
                    <a:pt x="726" y="656"/>
                    <a:pt x="708" y="606"/>
                  </a:cubicBezTo>
                  <a:cubicBezTo>
                    <a:pt x="707" y="606"/>
                    <a:pt x="707" y="605"/>
                    <a:pt x="707" y="605"/>
                  </a:cubicBezTo>
                  <a:cubicBezTo>
                    <a:pt x="724" y="657"/>
                    <a:pt x="711" y="648"/>
                    <a:pt x="701" y="618"/>
                  </a:cubicBezTo>
                  <a:cubicBezTo>
                    <a:pt x="699" y="618"/>
                    <a:pt x="696" y="616"/>
                    <a:pt x="693" y="612"/>
                  </a:cubicBezTo>
                  <a:cubicBezTo>
                    <a:pt x="691" y="651"/>
                    <a:pt x="678" y="668"/>
                    <a:pt x="685" y="597"/>
                  </a:cubicBezTo>
                  <a:cubicBezTo>
                    <a:pt x="678" y="666"/>
                    <a:pt x="672" y="650"/>
                    <a:pt x="676" y="614"/>
                  </a:cubicBezTo>
                  <a:cubicBezTo>
                    <a:pt x="674" y="617"/>
                    <a:pt x="672" y="619"/>
                    <a:pt x="671" y="617"/>
                  </a:cubicBezTo>
                  <a:cubicBezTo>
                    <a:pt x="658" y="648"/>
                    <a:pt x="648" y="656"/>
                    <a:pt x="673" y="594"/>
                  </a:cubicBezTo>
                  <a:cubicBezTo>
                    <a:pt x="648" y="656"/>
                    <a:pt x="643" y="641"/>
                    <a:pt x="656" y="610"/>
                  </a:cubicBezTo>
                  <a:cubicBezTo>
                    <a:pt x="655" y="608"/>
                    <a:pt x="655" y="604"/>
                    <a:pt x="656" y="600"/>
                  </a:cubicBezTo>
                  <a:cubicBezTo>
                    <a:pt x="630" y="631"/>
                    <a:pt x="611" y="640"/>
                    <a:pt x="659" y="586"/>
                  </a:cubicBezTo>
                  <a:cubicBezTo>
                    <a:pt x="612" y="640"/>
                    <a:pt x="618" y="620"/>
                    <a:pt x="646" y="592"/>
                  </a:cubicBezTo>
                  <a:cubicBezTo>
                    <a:pt x="642" y="594"/>
                    <a:pt x="638" y="595"/>
                    <a:pt x="636" y="594"/>
                  </a:cubicBezTo>
                  <a:cubicBezTo>
                    <a:pt x="610" y="611"/>
                    <a:pt x="597" y="612"/>
                    <a:pt x="644" y="582"/>
                  </a:cubicBezTo>
                  <a:cubicBezTo>
                    <a:pt x="644" y="582"/>
                    <a:pt x="644" y="582"/>
                    <a:pt x="644" y="581"/>
                  </a:cubicBezTo>
                  <a:cubicBezTo>
                    <a:pt x="596" y="611"/>
                    <a:pt x="602" y="600"/>
                    <a:pt x="629" y="583"/>
                  </a:cubicBezTo>
                  <a:cubicBezTo>
                    <a:pt x="630" y="581"/>
                    <a:pt x="633" y="579"/>
                    <a:pt x="638" y="575"/>
                  </a:cubicBezTo>
                  <a:cubicBezTo>
                    <a:pt x="599" y="590"/>
                    <a:pt x="579" y="593"/>
                    <a:pt x="647" y="569"/>
                  </a:cubicBezTo>
                  <a:cubicBezTo>
                    <a:pt x="582" y="592"/>
                    <a:pt x="594" y="576"/>
                    <a:pt x="629" y="564"/>
                  </a:cubicBezTo>
                  <a:cubicBezTo>
                    <a:pt x="624" y="562"/>
                    <a:pt x="622" y="560"/>
                    <a:pt x="623" y="558"/>
                  </a:cubicBezTo>
                  <a:cubicBezTo>
                    <a:pt x="593" y="555"/>
                    <a:pt x="581" y="545"/>
                    <a:pt x="630" y="548"/>
                  </a:cubicBezTo>
                  <a:cubicBezTo>
                    <a:pt x="630" y="548"/>
                    <a:pt x="629" y="548"/>
                    <a:pt x="629" y="548"/>
                  </a:cubicBezTo>
                  <a:cubicBezTo>
                    <a:pt x="581" y="542"/>
                    <a:pt x="594" y="538"/>
                    <a:pt x="626" y="541"/>
                  </a:cubicBezTo>
                  <a:cubicBezTo>
                    <a:pt x="628" y="540"/>
                    <a:pt x="632" y="540"/>
                    <a:pt x="637" y="540"/>
                  </a:cubicBezTo>
                  <a:cubicBezTo>
                    <a:pt x="597" y="526"/>
                    <a:pt x="579" y="510"/>
                    <a:pt x="648" y="537"/>
                  </a:cubicBezTo>
                  <a:cubicBezTo>
                    <a:pt x="582" y="511"/>
                    <a:pt x="601" y="510"/>
                    <a:pt x="637" y="526"/>
                  </a:cubicBezTo>
                  <a:cubicBezTo>
                    <a:pt x="634" y="522"/>
                    <a:pt x="633" y="519"/>
                    <a:pt x="634" y="517"/>
                  </a:cubicBezTo>
                  <a:cubicBezTo>
                    <a:pt x="609" y="496"/>
                    <a:pt x="607" y="481"/>
                    <a:pt x="653" y="522"/>
                  </a:cubicBezTo>
                  <a:cubicBezTo>
                    <a:pt x="653" y="522"/>
                    <a:pt x="653" y="521"/>
                    <a:pt x="653" y="521"/>
                  </a:cubicBezTo>
                  <a:cubicBezTo>
                    <a:pt x="608" y="480"/>
                    <a:pt x="620" y="483"/>
                    <a:pt x="644" y="505"/>
                  </a:cubicBezTo>
                  <a:cubicBezTo>
                    <a:pt x="646" y="504"/>
                    <a:pt x="649" y="505"/>
                    <a:pt x="652" y="507"/>
                  </a:cubicBezTo>
                  <a:cubicBezTo>
                    <a:pt x="631" y="475"/>
                    <a:pt x="628" y="456"/>
                    <a:pt x="666" y="516"/>
                  </a:cubicBezTo>
                  <a:cubicBezTo>
                    <a:pt x="630" y="459"/>
                    <a:pt x="643" y="466"/>
                    <a:pt x="661" y="495"/>
                  </a:cubicBezTo>
                  <a:cubicBezTo>
                    <a:pt x="661" y="492"/>
                    <a:pt x="662" y="492"/>
                    <a:pt x="665" y="497"/>
                  </a:cubicBezTo>
                  <a:cubicBezTo>
                    <a:pt x="653" y="463"/>
                    <a:pt x="651" y="448"/>
                    <a:pt x="672" y="507"/>
                  </a:cubicBezTo>
                  <a:close/>
                  <a:moveTo>
                    <a:pt x="313" y="499"/>
                  </a:moveTo>
                  <a:cubicBezTo>
                    <a:pt x="313" y="503"/>
                    <a:pt x="318" y="495"/>
                    <a:pt x="317" y="500"/>
                  </a:cubicBezTo>
                  <a:cubicBezTo>
                    <a:pt x="315" y="505"/>
                    <a:pt x="306" y="523"/>
                    <a:pt x="309" y="525"/>
                  </a:cubicBezTo>
                  <a:cubicBezTo>
                    <a:pt x="309" y="525"/>
                    <a:pt x="284" y="523"/>
                    <a:pt x="282" y="520"/>
                  </a:cubicBezTo>
                  <a:cubicBezTo>
                    <a:pt x="280" y="517"/>
                    <a:pt x="284" y="517"/>
                    <a:pt x="284" y="517"/>
                  </a:cubicBezTo>
                  <a:cubicBezTo>
                    <a:pt x="278" y="514"/>
                    <a:pt x="278" y="514"/>
                    <a:pt x="278" y="514"/>
                  </a:cubicBezTo>
                  <a:cubicBezTo>
                    <a:pt x="278" y="514"/>
                    <a:pt x="275" y="511"/>
                    <a:pt x="273" y="507"/>
                  </a:cubicBezTo>
                  <a:cubicBezTo>
                    <a:pt x="272" y="503"/>
                    <a:pt x="274" y="497"/>
                    <a:pt x="274" y="497"/>
                  </a:cubicBezTo>
                  <a:cubicBezTo>
                    <a:pt x="270" y="495"/>
                    <a:pt x="270" y="495"/>
                    <a:pt x="270" y="495"/>
                  </a:cubicBezTo>
                  <a:cubicBezTo>
                    <a:pt x="270" y="495"/>
                    <a:pt x="264" y="490"/>
                    <a:pt x="267" y="482"/>
                  </a:cubicBezTo>
                  <a:cubicBezTo>
                    <a:pt x="268" y="480"/>
                    <a:pt x="272" y="474"/>
                    <a:pt x="271" y="470"/>
                  </a:cubicBezTo>
                  <a:cubicBezTo>
                    <a:pt x="270" y="466"/>
                    <a:pt x="273" y="459"/>
                    <a:pt x="273" y="459"/>
                  </a:cubicBezTo>
                  <a:cubicBezTo>
                    <a:pt x="273" y="459"/>
                    <a:pt x="273" y="461"/>
                    <a:pt x="275" y="463"/>
                  </a:cubicBezTo>
                  <a:cubicBezTo>
                    <a:pt x="278" y="466"/>
                    <a:pt x="281" y="464"/>
                    <a:pt x="283" y="466"/>
                  </a:cubicBezTo>
                  <a:cubicBezTo>
                    <a:pt x="285" y="468"/>
                    <a:pt x="289" y="467"/>
                    <a:pt x="292" y="469"/>
                  </a:cubicBezTo>
                  <a:cubicBezTo>
                    <a:pt x="294" y="472"/>
                    <a:pt x="295" y="475"/>
                    <a:pt x="297" y="477"/>
                  </a:cubicBezTo>
                  <a:cubicBezTo>
                    <a:pt x="299" y="480"/>
                    <a:pt x="299" y="481"/>
                    <a:pt x="302" y="478"/>
                  </a:cubicBezTo>
                  <a:cubicBezTo>
                    <a:pt x="304" y="476"/>
                    <a:pt x="309" y="475"/>
                    <a:pt x="310" y="479"/>
                  </a:cubicBezTo>
                  <a:cubicBezTo>
                    <a:pt x="312" y="482"/>
                    <a:pt x="314" y="494"/>
                    <a:pt x="313" y="499"/>
                  </a:cubicBezTo>
                  <a:close/>
                  <a:moveTo>
                    <a:pt x="535" y="400"/>
                  </a:moveTo>
                  <a:cubicBezTo>
                    <a:pt x="538" y="401"/>
                    <a:pt x="540" y="398"/>
                    <a:pt x="542" y="399"/>
                  </a:cubicBezTo>
                  <a:cubicBezTo>
                    <a:pt x="545" y="400"/>
                    <a:pt x="549" y="397"/>
                    <a:pt x="552" y="399"/>
                  </a:cubicBezTo>
                  <a:cubicBezTo>
                    <a:pt x="555" y="400"/>
                    <a:pt x="558" y="402"/>
                    <a:pt x="560" y="404"/>
                  </a:cubicBezTo>
                  <a:cubicBezTo>
                    <a:pt x="563" y="406"/>
                    <a:pt x="564" y="406"/>
                    <a:pt x="565" y="403"/>
                  </a:cubicBezTo>
                  <a:cubicBezTo>
                    <a:pt x="566" y="400"/>
                    <a:pt x="570" y="397"/>
                    <a:pt x="573" y="400"/>
                  </a:cubicBezTo>
                  <a:cubicBezTo>
                    <a:pt x="576" y="403"/>
                    <a:pt x="582" y="413"/>
                    <a:pt x="584" y="417"/>
                  </a:cubicBezTo>
                  <a:cubicBezTo>
                    <a:pt x="585" y="421"/>
                    <a:pt x="586" y="412"/>
                    <a:pt x="587" y="417"/>
                  </a:cubicBezTo>
                  <a:cubicBezTo>
                    <a:pt x="588" y="422"/>
                    <a:pt x="587" y="442"/>
                    <a:pt x="590" y="443"/>
                  </a:cubicBezTo>
                  <a:cubicBezTo>
                    <a:pt x="590" y="443"/>
                    <a:pt x="566" y="451"/>
                    <a:pt x="563" y="449"/>
                  </a:cubicBezTo>
                  <a:cubicBezTo>
                    <a:pt x="560" y="447"/>
                    <a:pt x="564" y="445"/>
                    <a:pt x="564" y="445"/>
                  </a:cubicBezTo>
                  <a:cubicBezTo>
                    <a:pt x="558" y="445"/>
                    <a:pt x="558" y="445"/>
                    <a:pt x="558" y="445"/>
                  </a:cubicBezTo>
                  <a:cubicBezTo>
                    <a:pt x="558" y="445"/>
                    <a:pt x="553" y="444"/>
                    <a:pt x="550" y="440"/>
                  </a:cubicBezTo>
                  <a:cubicBezTo>
                    <a:pt x="547" y="437"/>
                    <a:pt x="547" y="431"/>
                    <a:pt x="547" y="431"/>
                  </a:cubicBezTo>
                  <a:cubicBezTo>
                    <a:pt x="542" y="430"/>
                    <a:pt x="542" y="430"/>
                    <a:pt x="542" y="430"/>
                  </a:cubicBezTo>
                  <a:cubicBezTo>
                    <a:pt x="542" y="430"/>
                    <a:pt x="535" y="428"/>
                    <a:pt x="535" y="420"/>
                  </a:cubicBezTo>
                  <a:cubicBezTo>
                    <a:pt x="535" y="417"/>
                    <a:pt x="536" y="411"/>
                    <a:pt x="533" y="407"/>
                  </a:cubicBezTo>
                  <a:cubicBezTo>
                    <a:pt x="531" y="404"/>
                    <a:pt x="531" y="396"/>
                    <a:pt x="531" y="396"/>
                  </a:cubicBezTo>
                  <a:cubicBezTo>
                    <a:pt x="531" y="396"/>
                    <a:pt x="532" y="399"/>
                    <a:pt x="535" y="400"/>
                  </a:cubicBezTo>
                  <a:close/>
                  <a:moveTo>
                    <a:pt x="514" y="379"/>
                  </a:moveTo>
                  <a:cubicBezTo>
                    <a:pt x="520" y="394"/>
                    <a:pt x="517" y="404"/>
                    <a:pt x="511" y="413"/>
                  </a:cubicBezTo>
                  <a:cubicBezTo>
                    <a:pt x="505" y="421"/>
                    <a:pt x="487" y="435"/>
                    <a:pt x="487" y="435"/>
                  </a:cubicBezTo>
                  <a:cubicBezTo>
                    <a:pt x="485" y="432"/>
                    <a:pt x="485" y="401"/>
                    <a:pt x="484" y="396"/>
                  </a:cubicBezTo>
                  <a:cubicBezTo>
                    <a:pt x="483" y="391"/>
                    <a:pt x="487" y="383"/>
                    <a:pt x="488" y="380"/>
                  </a:cubicBezTo>
                  <a:cubicBezTo>
                    <a:pt x="488" y="377"/>
                    <a:pt x="496" y="369"/>
                    <a:pt x="500" y="366"/>
                  </a:cubicBezTo>
                  <a:cubicBezTo>
                    <a:pt x="504" y="364"/>
                    <a:pt x="506" y="360"/>
                    <a:pt x="506" y="360"/>
                  </a:cubicBezTo>
                  <a:cubicBezTo>
                    <a:pt x="506" y="367"/>
                    <a:pt x="509" y="365"/>
                    <a:pt x="514" y="379"/>
                  </a:cubicBezTo>
                  <a:close/>
                  <a:moveTo>
                    <a:pt x="733" y="121"/>
                  </a:moveTo>
                  <a:cubicBezTo>
                    <a:pt x="735" y="120"/>
                    <a:pt x="736" y="112"/>
                    <a:pt x="739" y="112"/>
                  </a:cubicBezTo>
                  <a:cubicBezTo>
                    <a:pt x="741" y="112"/>
                    <a:pt x="742" y="121"/>
                    <a:pt x="744" y="121"/>
                  </a:cubicBezTo>
                  <a:cubicBezTo>
                    <a:pt x="747" y="121"/>
                    <a:pt x="751" y="114"/>
                    <a:pt x="753" y="115"/>
                  </a:cubicBezTo>
                  <a:cubicBezTo>
                    <a:pt x="755" y="116"/>
                    <a:pt x="753" y="124"/>
                    <a:pt x="755" y="125"/>
                  </a:cubicBezTo>
                  <a:cubicBezTo>
                    <a:pt x="757" y="126"/>
                    <a:pt x="764" y="121"/>
                    <a:pt x="765" y="123"/>
                  </a:cubicBezTo>
                  <a:cubicBezTo>
                    <a:pt x="767" y="124"/>
                    <a:pt x="762" y="131"/>
                    <a:pt x="763" y="133"/>
                  </a:cubicBezTo>
                  <a:cubicBezTo>
                    <a:pt x="764" y="135"/>
                    <a:pt x="772" y="133"/>
                    <a:pt x="773" y="135"/>
                  </a:cubicBezTo>
                  <a:cubicBezTo>
                    <a:pt x="774" y="138"/>
                    <a:pt x="766" y="142"/>
                    <a:pt x="767" y="144"/>
                  </a:cubicBezTo>
                  <a:cubicBezTo>
                    <a:pt x="767" y="146"/>
                    <a:pt x="775" y="148"/>
                    <a:pt x="775" y="150"/>
                  </a:cubicBezTo>
                  <a:cubicBezTo>
                    <a:pt x="775" y="152"/>
                    <a:pt x="766" y="153"/>
                    <a:pt x="766" y="155"/>
                  </a:cubicBezTo>
                  <a:cubicBezTo>
                    <a:pt x="765" y="157"/>
                    <a:pt x="772" y="162"/>
                    <a:pt x="771" y="164"/>
                  </a:cubicBezTo>
                  <a:cubicBezTo>
                    <a:pt x="770" y="166"/>
                    <a:pt x="762" y="163"/>
                    <a:pt x="760" y="165"/>
                  </a:cubicBezTo>
                  <a:cubicBezTo>
                    <a:pt x="759" y="167"/>
                    <a:pt x="763" y="174"/>
                    <a:pt x="761" y="176"/>
                  </a:cubicBezTo>
                  <a:cubicBezTo>
                    <a:pt x="760" y="177"/>
                    <a:pt x="753" y="171"/>
                    <a:pt x="751" y="172"/>
                  </a:cubicBezTo>
                  <a:cubicBezTo>
                    <a:pt x="749" y="174"/>
                    <a:pt x="751" y="182"/>
                    <a:pt x="749" y="183"/>
                  </a:cubicBezTo>
                  <a:cubicBezTo>
                    <a:pt x="747" y="184"/>
                    <a:pt x="742" y="176"/>
                    <a:pt x="740" y="176"/>
                  </a:cubicBezTo>
                  <a:cubicBezTo>
                    <a:pt x="738" y="177"/>
                    <a:pt x="737" y="185"/>
                    <a:pt x="734" y="185"/>
                  </a:cubicBezTo>
                  <a:cubicBezTo>
                    <a:pt x="732" y="185"/>
                    <a:pt x="731" y="177"/>
                    <a:pt x="729" y="176"/>
                  </a:cubicBezTo>
                  <a:cubicBezTo>
                    <a:pt x="727" y="176"/>
                    <a:pt x="722" y="183"/>
                    <a:pt x="720" y="182"/>
                  </a:cubicBezTo>
                  <a:cubicBezTo>
                    <a:pt x="718" y="182"/>
                    <a:pt x="720" y="173"/>
                    <a:pt x="718" y="172"/>
                  </a:cubicBezTo>
                  <a:cubicBezTo>
                    <a:pt x="716" y="171"/>
                    <a:pt x="709" y="176"/>
                    <a:pt x="708" y="174"/>
                  </a:cubicBezTo>
                  <a:cubicBezTo>
                    <a:pt x="706" y="173"/>
                    <a:pt x="711" y="166"/>
                    <a:pt x="710" y="164"/>
                  </a:cubicBezTo>
                  <a:cubicBezTo>
                    <a:pt x="709" y="162"/>
                    <a:pt x="701" y="164"/>
                    <a:pt x="700" y="162"/>
                  </a:cubicBezTo>
                  <a:cubicBezTo>
                    <a:pt x="699" y="160"/>
                    <a:pt x="707" y="156"/>
                    <a:pt x="706" y="153"/>
                  </a:cubicBezTo>
                  <a:cubicBezTo>
                    <a:pt x="706" y="151"/>
                    <a:pt x="698" y="149"/>
                    <a:pt x="698" y="147"/>
                  </a:cubicBezTo>
                  <a:cubicBezTo>
                    <a:pt x="698" y="145"/>
                    <a:pt x="707" y="144"/>
                    <a:pt x="707" y="142"/>
                  </a:cubicBezTo>
                  <a:cubicBezTo>
                    <a:pt x="708" y="140"/>
                    <a:pt x="701" y="135"/>
                    <a:pt x="702" y="133"/>
                  </a:cubicBezTo>
                  <a:cubicBezTo>
                    <a:pt x="703" y="131"/>
                    <a:pt x="712" y="134"/>
                    <a:pt x="713" y="132"/>
                  </a:cubicBezTo>
                  <a:cubicBezTo>
                    <a:pt x="714" y="131"/>
                    <a:pt x="710" y="123"/>
                    <a:pt x="712" y="122"/>
                  </a:cubicBezTo>
                  <a:cubicBezTo>
                    <a:pt x="713" y="120"/>
                    <a:pt x="720" y="126"/>
                    <a:pt x="722" y="125"/>
                  </a:cubicBezTo>
                  <a:cubicBezTo>
                    <a:pt x="724" y="124"/>
                    <a:pt x="722" y="115"/>
                    <a:pt x="724" y="114"/>
                  </a:cubicBezTo>
                  <a:cubicBezTo>
                    <a:pt x="726" y="114"/>
                    <a:pt x="731" y="121"/>
                    <a:pt x="733" y="121"/>
                  </a:cubicBezTo>
                  <a:close/>
                </a:path>
              </a:pathLst>
            </a:custGeom>
            <a:solidFill>
              <a:schemeClr val="accent5">
                <a:alpha val="40000"/>
              </a:schemeClr>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7" name="Group 296"/>
            <p:cNvGrpSpPr/>
            <p:nvPr/>
          </p:nvGrpSpPr>
          <p:grpSpPr>
            <a:xfrm rot="2467258">
              <a:off x="1498293" y="6174338"/>
              <a:ext cx="173236" cy="175910"/>
              <a:chOff x="5902325" y="2266950"/>
              <a:chExt cx="820738" cy="833438"/>
            </a:xfrm>
            <a:solidFill>
              <a:schemeClr val="accent4"/>
            </a:solidFill>
          </p:grpSpPr>
          <p:sp>
            <p:nvSpPr>
              <p:cNvPr id="1519" name="Freeform 147"/>
              <p:cNvSpPr>
                <a:spLocks/>
              </p:cNvSpPr>
              <p:nvPr/>
            </p:nvSpPr>
            <p:spPr bwMode="auto">
              <a:xfrm>
                <a:off x="6346825" y="2776538"/>
                <a:ext cx="101600" cy="277813"/>
              </a:xfrm>
              <a:custGeom>
                <a:avLst/>
                <a:gdLst/>
                <a:ahLst/>
                <a:cxnLst>
                  <a:cxn ang="0">
                    <a:pos x="4" y="35"/>
                  </a:cxn>
                  <a:cxn ang="0">
                    <a:pos x="10" y="22"/>
                  </a:cxn>
                  <a:cxn ang="0">
                    <a:pos x="0" y="0"/>
                  </a:cxn>
                  <a:cxn ang="0">
                    <a:pos x="4" y="35"/>
                  </a:cxn>
                </a:cxnLst>
                <a:rect l="0" t="0" r="r" b="b"/>
                <a:pathLst>
                  <a:path w="27" h="74">
                    <a:moveTo>
                      <a:pt x="4" y="35"/>
                    </a:moveTo>
                    <a:cubicBezTo>
                      <a:pt x="14" y="65"/>
                      <a:pt x="27" y="74"/>
                      <a:pt x="10" y="22"/>
                    </a:cubicBezTo>
                    <a:cubicBezTo>
                      <a:pt x="7" y="17"/>
                      <a:pt x="4" y="10"/>
                      <a:pt x="0" y="0"/>
                    </a:cubicBezTo>
                    <a:cubicBezTo>
                      <a:pt x="10" y="25"/>
                      <a:pt x="8" y="35"/>
                      <a:pt x="4" y="3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0" name="Freeform 151"/>
              <p:cNvSpPr>
                <a:spLocks/>
              </p:cNvSpPr>
              <p:nvPr/>
            </p:nvSpPr>
            <p:spPr bwMode="auto">
              <a:xfrm>
                <a:off x="6143625" y="2776538"/>
                <a:ext cx="128588" cy="277813"/>
              </a:xfrm>
              <a:custGeom>
                <a:avLst/>
                <a:gdLst/>
                <a:ahLst/>
                <a:cxnLst>
                  <a:cxn ang="0">
                    <a:pos x="34" y="0"/>
                  </a:cxn>
                  <a:cxn ang="0">
                    <a:pos x="13" y="27"/>
                  </a:cxn>
                  <a:cxn ang="0">
                    <a:pos x="29" y="12"/>
                  </a:cxn>
                  <a:cxn ang="0">
                    <a:pos x="28" y="35"/>
                  </a:cxn>
                  <a:cxn ang="0">
                    <a:pos x="34" y="0"/>
                  </a:cxn>
                </a:cxnLst>
                <a:rect l="0" t="0" r="r" b="b"/>
                <a:pathLst>
                  <a:path w="34" h="74">
                    <a:moveTo>
                      <a:pt x="34" y="0"/>
                    </a:moveTo>
                    <a:cubicBezTo>
                      <a:pt x="24" y="28"/>
                      <a:pt x="15" y="33"/>
                      <a:pt x="13" y="27"/>
                    </a:cubicBezTo>
                    <a:cubicBezTo>
                      <a:pt x="0" y="59"/>
                      <a:pt x="5" y="74"/>
                      <a:pt x="29" y="12"/>
                    </a:cubicBezTo>
                    <a:cubicBezTo>
                      <a:pt x="5" y="73"/>
                      <a:pt x="15" y="66"/>
                      <a:pt x="28" y="35"/>
                    </a:cubicBezTo>
                    <a:cubicBezTo>
                      <a:pt x="25" y="32"/>
                      <a:pt x="26" y="22"/>
                      <a:pt x="3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1" name="Freeform 155"/>
              <p:cNvSpPr>
                <a:spLocks/>
              </p:cNvSpPr>
              <p:nvPr/>
            </p:nvSpPr>
            <p:spPr bwMode="auto">
              <a:xfrm>
                <a:off x="6253163" y="2752725"/>
                <a:ext cx="79375" cy="347663"/>
              </a:xfrm>
              <a:custGeom>
                <a:avLst/>
                <a:gdLst/>
                <a:ahLst/>
                <a:cxnLst>
                  <a:cxn ang="0">
                    <a:pos x="14" y="0"/>
                  </a:cxn>
                  <a:cxn ang="0">
                    <a:pos x="4" y="37"/>
                  </a:cxn>
                  <a:cxn ang="0">
                    <a:pos x="13" y="21"/>
                  </a:cxn>
                  <a:cxn ang="0">
                    <a:pos x="21" y="35"/>
                  </a:cxn>
                  <a:cxn ang="0">
                    <a:pos x="14" y="0"/>
                  </a:cxn>
                </a:cxnLst>
                <a:rect l="0" t="0" r="r" b="b"/>
                <a:pathLst>
                  <a:path w="21" h="92">
                    <a:moveTo>
                      <a:pt x="14" y="0"/>
                    </a:moveTo>
                    <a:cubicBezTo>
                      <a:pt x="13" y="18"/>
                      <a:pt x="8" y="31"/>
                      <a:pt x="4" y="37"/>
                    </a:cubicBezTo>
                    <a:cubicBezTo>
                      <a:pt x="0" y="74"/>
                      <a:pt x="6" y="90"/>
                      <a:pt x="13" y="21"/>
                    </a:cubicBezTo>
                    <a:cubicBezTo>
                      <a:pt x="6" y="92"/>
                      <a:pt x="19" y="74"/>
                      <a:pt x="21" y="35"/>
                    </a:cubicBezTo>
                    <a:cubicBezTo>
                      <a:pt x="17" y="28"/>
                      <a:pt x="13" y="16"/>
                      <a:pt x="14"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nvGrpSpPr>
              <p:cNvPr id="28" name="Group 291"/>
              <p:cNvGrpSpPr/>
              <p:nvPr/>
            </p:nvGrpSpPr>
            <p:grpSpPr>
              <a:xfrm>
                <a:off x="5902325" y="2266950"/>
                <a:ext cx="820738" cy="784225"/>
                <a:chOff x="4111625" y="2266950"/>
                <a:chExt cx="820738" cy="784225"/>
              </a:xfrm>
              <a:grpFill/>
            </p:grpSpPr>
            <p:sp>
              <p:nvSpPr>
                <p:cNvPr id="1523" name="Freeform 25"/>
                <p:cNvSpPr>
                  <a:spLocks/>
                </p:cNvSpPr>
                <p:nvPr/>
              </p:nvSpPr>
              <p:spPr bwMode="auto">
                <a:xfrm>
                  <a:off x="4470400" y="2395538"/>
                  <a:ext cx="25400" cy="44450"/>
                </a:xfrm>
                <a:custGeom>
                  <a:avLst/>
                  <a:gdLst/>
                  <a:ahLst/>
                  <a:cxnLst>
                    <a:cxn ang="0">
                      <a:pos x="3" y="9"/>
                    </a:cxn>
                    <a:cxn ang="0">
                      <a:pos x="7" y="12"/>
                    </a:cxn>
                    <a:cxn ang="0">
                      <a:pos x="7" y="11"/>
                    </a:cxn>
                    <a:cxn ang="0">
                      <a:pos x="0" y="0"/>
                    </a:cxn>
                    <a:cxn ang="0">
                      <a:pos x="3" y="9"/>
                    </a:cxn>
                  </a:cxnLst>
                  <a:rect l="0" t="0" r="r" b="b"/>
                  <a:pathLst>
                    <a:path w="7" h="12">
                      <a:moveTo>
                        <a:pt x="3" y="9"/>
                      </a:moveTo>
                      <a:cubicBezTo>
                        <a:pt x="4" y="10"/>
                        <a:pt x="5" y="11"/>
                        <a:pt x="7" y="12"/>
                      </a:cubicBezTo>
                      <a:cubicBezTo>
                        <a:pt x="7" y="12"/>
                        <a:pt x="7" y="11"/>
                        <a:pt x="7" y="11"/>
                      </a:cubicBezTo>
                      <a:cubicBezTo>
                        <a:pt x="5" y="7"/>
                        <a:pt x="2" y="4"/>
                        <a:pt x="0" y="0"/>
                      </a:cubicBezTo>
                      <a:cubicBezTo>
                        <a:pt x="1" y="3"/>
                        <a:pt x="2" y="6"/>
                        <a:pt x="3" y="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4" name="Freeform 30"/>
                <p:cNvSpPr>
                  <a:spLocks/>
                </p:cNvSpPr>
                <p:nvPr/>
              </p:nvSpPr>
              <p:spPr bwMode="auto">
                <a:xfrm>
                  <a:off x="4721225" y="2686050"/>
                  <a:ext cx="60325" cy="6350"/>
                </a:xfrm>
                <a:custGeom>
                  <a:avLst/>
                  <a:gdLst/>
                  <a:ahLst/>
                  <a:cxnLst>
                    <a:cxn ang="0">
                      <a:pos x="1" y="0"/>
                    </a:cxn>
                    <a:cxn ang="0">
                      <a:pos x="16" y="2"/>
                    </a:cxn>
                    <a:cxn ang="0">
                      <a:pos x="16" y="1"/>
                    </a:cxn>
                    <a:cxn ang="0">
                      <a:pos x="0" y="0"/>
                    </a:cxn>
                    <a:cxn ang="0">
                      <a:pos x="1" y="0"/>
                    </a:cxn>
                  </a:cxnLst>
                  <a:rect l="0" t="0" r="r" b="b"/>
                  <a:pathLst>
                    <a:path w="16" h="2">
                      <a:moveTo>
                        <a:pt x="1" y="0"/>
                      </a:moveTo>
                      <a:cubicBezTo>
                        <a:pt x="7" y="1"/>
                        <a:pt x="12" y="1"/>
                        <a:pt x="16" y="2"/>
                      </a:cubicBezTo>
                      <a:cubicBezTo>
                        <a:pt x="16" y="2"/>
                        <a:pt x="16" y="1"/>
                        <a:pt x="16" y="1"/>
                      </a:cubicBezTo>
                      <a:cubicBezTo>
                        <a:pt x="11" y="1"/>
                        <a:pt x="6" y="0"/>
                        <a:pt x="0" y="0"/>
                      </a:cubicBezTo>
                      <a:cubicBezTo>
                        <a:pt x="0" y="0"/>
                        <a:pt x="1" y="0"/>
                        <a:pt x="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5" name="Freeform 145"/>
                <p:cNvSpPr>
                  <a:spLocks/>
                </p:cNvSpPr>
                <p:nvPr/>
              </p:nvSpPr>
              <p:spPr bwMode="auto">
                <a:xfrm>
                  <a:off x="4495800" y="2436813"/>
                  <a:ext cx="11113" cy="30163"/>
                </a:xfrm>
                <a:custGeom>
                  <a:avLst/>
                  <a:gdLst/>
                  <a:ahLst/>
                  <a:cxnLst>
                    <a:cxn ang="0">
                      <a:pos x="3" y="8"/>
                    </a:cxn>
                    <a:cxn ang="0">
                      <a:pos x="3" y="5"/>
                    </a:cxn>
                    <a:cxn ang="0">
                      <a:pos x="0" y="0"/>
                    </a:cxn>
                    <a:cxn ang="0">
                      <a:pos x="0" y="1"/>
                    </a:cxn>
                    <a:cxn ang="0">
                      <a:pos x="3" y="8"/>
                    </a:cxn>
                  </a:cxnLst>
                  <a:rect l="0" t="0" r="r" b="b"/>
                  <a:pathLst>
                    <a:path w="3" h="8">
                      <a:moveTo>
                        <a:pt x="3" y="8"/>
                      </a:moveTo>
                      <a:cubicBezTo>
                        <a:pt x="3" y="7"/>
                        <a:pt x="3" y="6"/>
                        <a:pt x="3" y="5"/>
                      </a:cubicBezTo>
                      <a:cubicBezTo>
                        <a:pt x="2" y="3"/>
                        <a:pt x="1" y="1"/>
                        <a:pt x="0" y="0"/>
                      </a:cubicBezTo>
                      <a:cubicBezTo>
                        <a:pt x="0" y="0"/>
                        <a:pt x="0" y="1"/>
                        <a:pt x="0" y="1"/>
                      </a:cubicBezTo>
                      <a:cubicBezTo>
                        <a:pt x="1" y="3"/>
                        <a:pt x="2" y="5"/>
                        <a:pt x="3"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6" name="Freeform 146"/>
                <p:cNvSpPr>
                  <a:spLocks/>
                </p:cNvSpPr>
                <p:nvPr/>
              </p:nvSpPr>
              <p:spPr bwMode="auto">
                <a:xfrm>
                  <a:off x="4232275" y="2730500"/>
                  <a:ext cx="230188" cy="260350"/>
                </a:xfrm>
                <a:custGeom>
                  <a:avLst/>
                  <a:gdLst/>
                  <a:ahLst/>
                  <a:cxnLst>
                    <a:cxn ang="0">
                      <a:pos x="61" y="0"/>
                    </a:cxn>
                    <a:cxn ang="0">
                      <a:pos x="35" y="21"/>
                    </a:cxn>
                    <a:cxn ang="0">
                      <a:pos x="48" y="16"/>
                    </a:cxn>
                    <a:cxn ang="0">
                      <a:pos x="45" y="30"/>
                    </a:cxn>
                    <a:cxn ang="0">
                      <a:pos x="61" y="0"/>
                    </a:cxn>
                  </a:cxnLst>
                  <a:rect l="0" t="0" r="r" b="b"/>
                  <a:pathLst>
                    <a:path w="61" h="69">
                      <a:moveTo>
                        <a:pt x="61" y="0"/>
                      </a:moveTo>
                      <a:cubicBezTo>
                        <a:pt x="52" y="11"/>
                        <a:pt x="42" y="18"/>
                        <a:pt x="35" y="21"/>
                      </a:cubicBezTo>
                      <a:cubicBezTo>
                        <a:pt x="7" y="50"/>
                        <a:pt x="0" y="69"/>
                        <a:pt x="48" y="16"/>
                      </a:cubicBezTo>
                      <a:cubicBezTo>
                        <a:pt x="0" y="69"/>
                        <a:pt x="19" y="60"/>
                        <a:pt x="45" y="30"/>
                      </a:cubicBezTo>
                      <a:cubicBezTo>
                        <a:pt x="46" y="22"/>
                        <a:pt x="51" y="11"/>
                        <a:pt x="61"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7" name="Freeform 148"/>
                <p:cNvSpPr>
                  <a:spLocks/>
                </p:cNvSpPr>
                <p:nvPr/>
              </p:nvSpPr>
              <p:spPr bwMode="auto">
                <a:xfrm>
                  <a:off x="4602163" y="2697163"/>
                  <a:ext cx="17463" cy="6350"/>
                </a:xfrm>
                <a:custGeom>
                  <a:avLst/>
                  <a:gdLst/>
                  <a:ahLst/>
                  <a:cxnLst>
                    <a:cxn ang="0">
                      <a:pos x="5" y="2"/>
                    </a:cxn>
                    <a:cxn ang="0">
                      <a:pos x="5" y="2"/>
                    </a:cxn>
                    <a:cxn ang="0">
                      <a:pos x="0" y="0"/>
                    </a:cxn>
                    <a:cxn ang="0">
                      <a:pos x="5" y="2"/>
                    </a:cxn>
                  </a:cxnLst>
                  <a:rect l="0" t="0" r="r" b="b"/>
                  <a:pathLst>
                    <a:path w="5" h="2">
                      <a:moveTo>
                        <a:pt x="5" y="2"/>
                      </a:moveTo>
                      <a:cubicBezTo>
                        <a:pt x="5" y="2"/>
                        <a:pt x="5" y="2"/>
                        <a:pt x="5" y="2"/>
                      </a:cubicBezTo>
                      <a:cubicBezTo>
                        <a:pt x="3" y="1"/>
                        <a:pt x="1" y="1"/>
                        <a:pt x="0" y="0"/>
                      </a:cubicBezTo>
                      <a:cubicBezTo>
                        <a:pt x="1" y="1"/>
                        <a:pt x="3" y="2"/>
                        <a:pt x="5" y="2"/>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8" name="Freeform 149"/>
                <p:cNvSpPr>
                  <a:spLocks/>
                </p:cNvSpPr>
                <p:nvPr/>
              </p:nvSpPr>
              <p:spPr bwMode="auto">
                <a:xfrm>
                  <a:off x="4572000" y="2590800"/>
                  <a:ext cx="6350" cy="7938"/>
                </a:xfrm>
                <a:custGeom>
                  <a:avLst/>
                  <a:gdLst/>
                  <a:ahLst/>
                  <a:cxnLst>
                    <a:cxn ang="0">
                      <a:pos x="2" y="0"/>
                    </a:cxn>
                    <a:cxn ang="0">
                      <a:pos x="2" y="0"/>
                    </a:cxn>
                    <a:cxn ang="0">
                      <a:pos x="0" y="2"/>
                    </a:cxn>
                    <a:cxn ang="0">
                      <a:pos x="2" y="0"/>
                    </a:cxn>
                  </a:cxnLst>
                  <a:rect l="0" t="0" r="r" b="b"/>
                  <a:pathLst>
                    <a:path w="2" h="2">
                      <a:moveTo>
                        <a:pt x="2" y="0"/>
                      </a:moveTo>
                      <a:cubicBezTo>
                        <a:pt x="2" y="0"/>
                        <a:pt x="2" y="0"/>
                        <a:pt x="2" y="0"/>
                      </a:cubicBezTo>
                      <a:cubicBezTo>
                        <a:pt x="1" y="1"/>
                        <a:pt x="0" y="2"/>
                        <a:pt x="0" y="2"/>
                      </a:cubicBezTo>
                      <a:cubicBezTo>
                        <a:pt x="0" y="2"/>
                        <a:pt x="1"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29" name="Freeform 150"/>
                <p:cNvSpPr>
                  <a:spLocks/>
                </p:cNvSpPr>
                <p:nvPr/>
              </p:nvSpPr>
              <p:spPr bwMode="auto">
                <a:xfrm>
                  <a:off x="4665663" y="2794000"/>
                  <a:ext cx="169863" cy="147638"/>
                </a:xfrm>
                <a:custGeom>
                  <a:avLst/>
                  <a:gdLst/>
                  <a:ahLst/>
                  <a:cxnLst>
                    <a:cxn ang="0">
                      <a:pos x="0" y="0"/>
                    </a:cxn>
                    <a:cxn ang="0">
                      <a:pos x="15" y="4"/>
                    </a:cxn>
                    <a:cxn ang="0">
                      <a:pos x="0" y="0"/>
                    </a:cxn>
                  </a:cxnLst>
                  <a:rect l="0" t="0" r="r" b="b"/>
                  <a:pathLst>
                    <a:path w="45" h="39">
                      <a:moveTo>
                        <a:pt x="0" y="0"/>
                      </a:moveTo>
                      <a:cubicBezTo>
                        <a:pt x="45" y="39"/>
                        <a:pt x="40" y="26"/>
                        <a:pt x="15" y="4"/>
                      </a:cubicBezTo>
                      <a:cubicBezTo>
                        <a:pt x="13" y="5"/>
                        <a:pt x="8" y="4"/>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0" name="Freeform 152"/>
                <p:cNvSpPr>
                  <a:spLocks/>
                </p:cNvSpPr>
                <p:nvPr/>
              </p:nvSpPr>
              <p:spPr bwMode="auto">
                <a:xfrm>
                  <a:off x="4424363" y="2343150"/>
                  <a:ext cx="57150" cy="146050"/>
                </a:xfrm>
                <a:custGeom>
                  <a:avLst/>
                  <a:gdLst/>
                  <a:ahLst/>
                  <a:cxnLst>
                    <a:cxn ang="0">
                      <a:pos x="15" y="23"/>
                    </a:cxn>
                    <a:cxn ang="0">
                      <a:pos x="12" y="14"/>
                    </a:cxn>
                    <a:cxn ang="0">
                      <a:pos x="0" y="0"/>
                    </a:cxn>
                    <a:cxn ang="0">
                      <a:pos x="10" y="39"/>
                    </a:cxn>
                    <a:cxn ang="0">
                      <a:pos x="15" y="23"/>
                    </a:cxn>
                  </a:cxnLst>
                  <a:rect l="0" t="0" r="r" b="b"/>
                  <a:pathLst>
                    <a:path w="15" h="39">
                      <a:moveTo>
                        <a:pt x="15" y="23"/>
                      </a:moveTo>
                      <a:cubicBezTo>
                        <a:pt x="14" y="20"/>
                        <a:pt x="13" y="17"/>
                        <a:pt x="12" y="14"/>
                      </a:cubicBezTo>
                      <a:cubicBezTo>
                        <a:pt x="8" y="9"/>
                        <a:pt x="4" y="4"/>
                        <a:pt x="0" y="0"/>
                      </a:cubicBezTo>
                      <a:cubicBezTo>
                        <a:pt x="0" y="5"/>
                        <a:pt x="2" y="17"/>
                        <a:pt x="10" y="39"/>
                      </a:cubicBezTo>
                      <a:cubicBezTo>
                        <a:pt x="7" y="25"/>
                        <a:pt x="11" y="20"/>
                        <a:pt x="15" y="2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1" name="Freeform 153"/>
                <p:cNvSpPr>
                  <a:spLocks/>
                </p:cNvSpPr>
                <p:nvPr/>
              </p:nvSpPr>
              <p:spPr bwMode="auto">
                <a:xfrm>
                  <a:off x="4597400" y="2867025"/>
                  <a:ext cx="68263" cy="184150"/>
                </a:xfrm>
                <a:custGeom>
                  <a:avLst/>
                  <a:gdLst/>
                  <a:ahLst/>
                  <a:cxnLst>
                    <a:cxn ang="0">
                      <a:pos x="0" y="0"/>
                    </a:cxn>
                    <a:cxn ang="0">
                      <a:pos x="6" y="8"/>
                    </a:cxn>
                    <a:cxn ang="0">
                      <a:pos x="0" y="0"/>
                    </a:cxn>
                  </a:cxnLst>
                  <a:rect l="0" t="0" r="r" b="b"/>
                  <a:pathLst>
                    <a:path w="18" h="49">
                      <a:moveTo>
                        <a:pt x="0" y="0"/>
                      </a:moveTo>
                      <a:cubicBezTo>
                        <a:pt x="18" y="49"/>
                        <a:pt x="17" y="37"/>
                        <a:pt x="6" y="8"/>
                      </a:cubicBezTo>
                      <a:cubicBezTo>
                        <a:pt x="5" y="8"/>
                        <a:pt x="3" y="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2" name="Freeform 154"/>
                <p:cNvSpPr>
                  <a:spLocks/>
                </p:cNvSpPr>
                <p:nvPr/>
              </p:nvSpPr>
              <p:spPr bwMode="auto">
                <a:xfrm>
                  <a:off x="4605338" y="2746375"/>
                  <a:ext cx="225425" cy="198438"/>
                </a:xfrm>
                <a:custGeom>
                  <a:avLst/>
                  <a:gdLst/>
                  <a:ahLst/>
                  <a:cxnLst>
                    <a:cxn ang="0">
                      <a:pos x="22" y="27"/>
                    </a:cxn>
                    <a:cxn ang="0">
                      <a:pos x="16" y="12"/>
                    </a:cxn>
                    <a:cxn ang="0">
                      <a:pos x="0" y="0"/>
                    </a:cxn>
                    <a:cxn ang="0">
                      <a:pos x="22" y="27"/>
                    </a:cxn>
                  </a:cxnLst>
                  <a:rect l="0" t="0" r="r" b="b"/>
                  <a:pathLst>
                    <a:path w="60" h="53">
                      <a:moveTo>
                        <a:pt x="22" y="27"/>
                      </a:moveTo>
                      <a:cubicBezTo>
                        <a:pt x="47" y="49"/>
                        <a:pt x="60" y="53"/>
                        <a:pt x="16" y="12"/>
                      </a:cubicBezTo>
                      <a:cubicBezTo>
                        <a:pt x="11" y="10"/>
                        <a:pt x="6" y="5"/>
                        <a:pt x="0" y="0"/>
                      </a:cubicBezTo>
                      <a:cubicBezTo>
                        <a:pt x="16" y="15"/>
                        <a:pt x="22" y="24"/>
                        <a:pt x="22" y="27"/>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3" name="Freeform 156"/>
                <p:cNvSpPr>
                  <a:spLocks/>
                </p:cNvSpPr>
                <p:nvPr/>
              </p:nvSpPr>
              <p:spPr bwMode="auto">
                <a:xfrm>
                  <a:off x="4564063" y="2741613"/>
                  <a:ext cx="187325" cy="290513"/>
                </a:xfrm>
                <a:custGeom>
                  <a:avLst/>
                  <a:gdLst/>
                  <a:ahLst/>
                  <a:cxnLst>
                    <a:cxn ang="0">
                      <a:pos x="0" y="0"/>
                    </a:cxn>
                    <a:cxn ang="0">
                      <a:pos x="15" y="34"/>
                    </a:cxn>
                    <a:cxn ang="0">
                      <a:pos x="13" y="17"/>
                    </a:cxn>
                    <a:cxn ang="0">
                      <a:pos x="28" y="29"/>
                    </a:cxn>
                    <a:cxn ang="0">
                      <a:pos x="0" y="0"/>
                    </a:cxn>
                  </a:cxnLst>
                  <a:rect l="0" t="0" r="r" b="b"/>
                  <a:pathLst>
                    <a:path w="50" h="77">
                      <a:moveTo>
                        <a:pt x="0" y="0"/>
                      </a:moveTo>
                      <a:cubicBezTo>
                        <a:pt x="9" y="14"/>
                        <a:pt x="14" y="26"/>
                        <a:pt x="15" y="34"/>
                      </a:cubicBezTo>
                      <a:cubicBezTo>
                        <a:pt x="35" y="67"/>
                        <a:pt x="50" y="77"/>
                        <a:pt x="13" y="17"/>
                      </a:cubicBezTo>
                      <a:cubicBezTo>
                        <a:pt x="49" y="76"/>
                        <a:pt x="48" y="59"/>
                        <a:pt x="28" y="29"/>
                      </a:cubicBezTo>
                      <a:cubicBezTo>
                        <a:pt x="21" y="26"/>
                        <a:pt x="10" y="16"/>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4" name="Freeform 157"/>
                <p:cNvSpPr>
                  <a:spLocks/>
                </p:cNvSpPr>
                <p:nvPr/>
              </p:nvSpPr>
              <p:spPr bwMode="auto">
                <a:xfrm>
                  <a:off x="4111625" y="2500313"/>
                  <a:ext cx="328613" cy="139700"/>
                </a:xfrm>
                <a:custGeom>
                  <a:avLst/>
                  <a:gdLst/>
                  <a:ahLst/>
                  <a:cxnLst>
                    <a:cxn ang="0">
                      <a:pos x="58" y="16"/>
                    </a:cxn>
                    <a:cxn ang="0">
                      <a:pos x="69" y="28"/>
                    </a:cxn>
                    <a:cxn ang="0">
                      <a:pos x="58" y="30"/>
                    </a:cxn>
                    <a:cxn ang="0">
                      <a:pos x="87" y="37"/>
                    </a:cxn>
                    <a:cxn ang="0">
                      <a:pos x="58" y="16"/>
                    </a:cxn>
                  </a:cxnLst>
                  <a:rect l="0" t="0" r="r" b="b"/>
                  <a:pathLst>
                    <a:path w="87" h="37">
                      <a:moveTo>
                        <a:pt x="58" y="16"/>
                      </a:moveTo>
                      <a:cubicBezTo>
                        <a:pt x="22" y="1"/>
                        <a:pt x="3" y="1"/>
                        <a:pt x="69" y="28"/>
                      </a:cubicBezTo>
                      <a:cubicBezTo>
                        <a:pt x="0" y="0"/>
                        <a:pt x="18" y="16"/>
                        <a:pt x="58" y="30"/>
                      </a:cubicBezTo>
                      <a:cubicBezTo>
                        <a:pt x="66" y="31"/>
                        <a:pt x="76" y="32"/>
                        <a:pt x="87" y="37"/>
                      </a:cubicBezTo>
                      <a:cubicBezTo>
                        <a:pt x="72" y="31"/>
                        <a:pt x="62" y="23"/>
                        <a:pt x="58" y="16"/>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5" name="Freeform 158"/>
                <p:cNvSpPr>
                  <a:spLocks/>
                </p:cNvSpPr>
                <p:nvPr/>
              </p:nvSpPr>
              <p:spPr bwMode="auto">
                <a:xfrm>
                  <a:off x="4643438" y="2711450"/>
                  <a:ext cx="288925" cy="128588"/>
                </a:xfrm>
                <a:custGeom>
                  <a:avLst/>
                  <a:gdLst/>
                  <a:ahLst/>
                  <a:cxnLst>
                    <a:cxn ang="0">
                      <a:pos x="10" y="4"/>
                    </a:cxn>
                    <a:cxn ang="0">
                      <a:pos x="22" y="2"/>
                    </a:cxn>
                    <a:cxn ang="0">
                      <a:pos x="0" y="0"/>
                    </a:cxn>
                    <a:cxn ang="0">
                      <a:pos x="0" y="1"/>
                    </a:cxn>
                    <a:cxn ang="0">
                      <a:pos x="21" y="19"/>
                    </a:cxn>
                    <a:cxn ang="0">
                      <a:pos x="10" y="4"/>
                    </a:cxn>
                  </a:cxnLst>
                  <a:rect l="0" t="0" r="r" b="b"/>
                  <a:pathLst>
                    <a:path w="77" h="34">
                      <a:moveTo>
                        <a:pt x="10" y="4"/>
                      </a:moveTo>
                      <a:cubicBezTo>
                        <a:pt x="77" y="31"/>
                        <a:pt x="61" y="16"/>
                        <a:pt x="22" y="2"/>
                      </a:cubicBezTo>
                      <a:cubicBezTo>
                        <a:pt x="16" y="2"/>
                        <a:pt x="9" y="2"/>
                        <a:pt x="0" y="0"/>
                      </a:cubicBezTo>
                      <a:cubicBezTo>
                        <a:pt x="0" y="0"/>
                        <a:pt x="0" y="1"/>
                        <a:pt x="0" y="1"/>
                      </a:cubicBezTo>
                      <a:cubicBezTo>
                        <a:pt x="11" y="7"/>
                        <a:pt x="18" y="14"/>
                        <a:pt x="21" y="19"/>
                      </a:cubicBezTo>
                      <a:cubicBezTo>
                        <a:pt x="55" y="34"/>
                        <a:pt x="74" y="30"/>
                        <a:pt x="10" y="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6" name="Freeform 159"/>
                <p:cNvSpPr>
                  <a:spLocks/>
                </p:cNvSpPr>
                <p:nvPr/>
              </p:nvSpPr>
              <p:spPr bwMode="auto">
                <a:xfrm>
                  <a:off x="4654550" y="2659063"/>
                  <a:ext cx="127000" cy="30163"/>
                </a:xfrm>
                <a:custGeom>
                  <a:avLst/>
                  <a:gdLst/>
                  <a:ahLst/>
                  <a:cxnLst>
                    <a:cxn ang="0">
                      <a:pos x="34" y="8"/>
                    </a:cxn>
                    <a:cxn ang="0">
                      <a:pos x="28" y="0"/>
                    </a:cxn>
                    <a:cxn ang="0">
                      <a:pos x="0" y="4"/>
                    </a:cxn>
                    <a:cxn ang="0">
                      <a:pos x="0" y="5"/>
                    </a:cxn>
                    <a:cxn ang="0">
                      <a:pos x="18" y="7"/>
                    </a:cxn>
                    <a:cxn ang="0">
                      <a:pos x="34" y="8"/>
                    </a:cxn>
                  </a:cxnLst>
                  <a:rect l="0" t="0" r="r" b="b"/>
                  <a:pathLst>
                    <a:path w="34" h="8">
                      <a:moveTo>
                        <a:pt x="34" y="8"/>
                      </a:moveTo>
                      <a:cubicBezTo>
                        <a:pt x="32" y="5"/>
                        <a:pt x="30" y="3"/>
                        <a:pt x="28" y="0"/>
                      </a:cubicBezTo>
                      <a:cubicBezTo>
                        <a:pt x="25" y="3"/>
                        <a:pt x="16" y="5"/>
                        <a:pt x="0" y="4"/>
                      </a:cubicBezTo>
                      <a:cubicBezTo>
                        <a:pt x="0" y="5"/>
                        <a:pt x="0" y="5"/>
                        <a:pt x="0" y="5"/>
                      </a:cubicBezTo>
                      <a:cubicBezTo>
                        <a:pt x="7" y="5"/>
                        <a:pt x="13" y="6"/>
                        <a:pt x="18" y="7"/>
                      </a:cubicBezTo>
                      <a:cubicBezTo>
                        <a:pt x="24" y="7"/>
                        <a:pt x="29" y="8"/>
                        <a:pt x="34"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7" name="Freeform 160"/>
                <p:cNvSpPr>
                  <a:spLocks/>
                </p:cNvSpPr>
                <p:nvPr/>
              </p:nvSpPr>
              <p:spPr bwMode="auto">
                <a:xfrm>
                  <a:off x="4792663" y="2697163"/>
                  <a:ext cx="114300" cy="25400"/>
                </a:xfrm>
                <a:custGeom>
                  <a:avLst/>
                  <a:gdLst/>
                  <a:ahLst/>
                  <a:cxnLst>
                    <a:cxn ang="0">
                      <a:pos x="2" y="0"/>
                    </a:cxn>
                    <a:cxn ang="0">
                      <a:pos x="0" y="5"/>
                    </a:cxn>
                    <a:cxn ang="0">
                      <a:pos x="2" y="0"/>
                    </a:cxn>
                  </a:cxnLst>
                  <a:rect l="0" t="0" r="r" b="b"/>
                  <a:pathLst>
                    <a:path w="30" h="7">
                      <a:moveTo>
                        <a:pt x="2" y="0"/>
                      </a:moveTo>
                      <a:cubicBezTo>
                        <a:pt x="1" y="2"/>
                        <a:pt x="1" y="4"/>
                        <a:pt x="0" y="5"/>
                      </a:cubicBezTo>
                      <a:cubicBezTo>
                        <a:pt x="22" y="7"/>
                        <a:pt x="30" y="4"/>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8" name="Freeform 161"/>
                <p:cNvSpPr>
                  <a:spLocks/>
                </p:cNvSpPr>
                <p:nvPr/>
              </p:nvSpPr>
              <p:spPr bwMode="auto">
                <a:xfrm>
                  <a:off x="4725988" y="2686050"/>
                  <a:ext cx="66675" cy="30163"/>
                </a:xfrm>
                <a:custGeom>
                  <a:avLst/>
                  <a:gdLst/>
                  <a:ahLst/>
                  <a:cxnLst>
                    <a:cxn ang="0">
                      <a:pos x="9" y="8"/>
                    </a:cxn>
                    <a:cxn ang="0">
                      <a:pos x="18" y="8"/>
                    </a:cxn>
                    <a:cxn ang="0">
                      <a:pos x="18" y="8"/>
                    </a:cxn>
                    <a:cxn ang="0">
                      <a:pos x="15" y="2"/>
                    </a:cxn>
                    <a:cxn ang="0">
                      <a:pos x="0" y="0"/>
                    </a:cxn>
                    <a:cxn ang="0">
                      <a:pos x="9" y="8"/>
                    </a:cxn>
                  </a:cxnLst>
                  <a:rect l="0" t="0" r="r" b="b"/>
                  <a:pathLst>
                    <a:path w="18" h="8">
                      <a:moveTo>
                        <a:pt x="9" y="8"/>
                      </a:moveTo>
                      <a:cubicBezTo>
                        <a:pt x="12" y="8"/>
                        <a:pt x="15" y="8"/>
                        <a:pt x="18" y="8"/>
                      </a:cubicBezTo>
                      <a:cubicBezTo>
                        <a:pt x="18" y="8"/>
                        <a:pt x="18" y="8"/>
                        <a:pt x="18" y="8"/>
                      </a:cubicBezTo>
                      <a:cubicBezTo>
                        <a:pt x="18" y="8"/>
                        <a:pt x="17" y="5"/>
                        <a:pt x="15" y="2"/>
                      </a:cubicBezTo>
                      <a:cubicBezTo>
                        <a:pt x="11" y="1"/>
                        <a:pt x="6" y="1"/>
                        <a:pt x="0" y="0"/>
                      </a:cubicBezTo>
                      <a:cubicBezTo>
                        <a:pt x="11" y="3"/>
                        <a:pt x="13" y="6"/>
                        <a:pt x="9"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39" name="Freeform 162"/>
                <p:cNvSpPr>
                  <a:spLocks/>
                </p:cNvSpPr>
                <p:nvPr/>
              </p:nvSpPr>
              <p:spPr bwMode="auto">
                <a:xfrm>
                  <a:off x="4805363" y="2659063"/>
                  <a:ext cx="93663" cy="30163"/>
                </a:xfrm>
                <a:custGeom>
                  <a:avLst/>
                  <a:gdLst/>
                  <a:ahLst/>
                  <a:cxnLst>
                    <a:cxn ang="0">
                      <a:pos x="3" y="0"/>
                    </a:cxn>
                    <a:cxn ang="0">
                      <a:pos x="0" y="8"/>
                    </a:cxn>
                    <a:cxn ang="0">
                      <a:pos x="3" y="0"/>
                    </a:cxn>
                  </a:cxnLst>
                  <a:rect l="0" t="0" r="r" b="b"/>
                  <a:pathLst>
                    <a:path w="25" h="8">
                      <a:moveTo>
                        <a:pt x="3" y="0"/>
                      </a:moveTo>
                      <a:cubicBezTo>
                        <a:pt x="2" y="3"/>
                        <a:pt x="1" y="5"/>
                        <a:pt x="0" y="8"/>
                      </a:cubicBezTo>
                      <a:cubicBezTo>
                        <a:pt x="25" y="8"/>
                        <a:pt x="21" y="3"/>
                        <a:pt x="3"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0" name="Freeform 163"/>
                <p:cNvSpPr>
                  <a:spLocks/>
                </p:cNvSpPr>
                <p:nvPr/>
              </p:nvSpPr>
              <p:spPr bwMode="auto">
                <a:xfrm>
                  <a:off x="4179888" y="2771775"/>
                  <a:ext cx="173038" cy="112713"/>
                </a:xfrm>
                <a:custGeom>
                  <a:avLst/>
                  <a:gdLst/>
                  <a:ahLst/>
                  <a:cxnLst>
                    <a:cxn ang="0">
                      <a:pos x="46" y="0"/>
                    </a:cxn>
                    <a:cxn ang="0">
                      <a:pos x="39" y="13"/>
                    </a:cxn>
                    <a:cxn ang="0">
                      <a:pos x="46" y="0"/>
                    </a:cxn>
                  </a:cxnLst>
                  <a:rect l="0" t="0" r="r" b="b"/>
                  <a:pathLst>
                    <a:path w="46" h="30">
                      <a:moveTo>
                        <a:pt x="46" y="0"/>
                      </a:moveTo>
                      <a:cubicBezTo>
                        <a:pt x="0" y="30"/>
                        <a:pt x="13" y="29"/>
                        <a:pt x="39" y="13"/>
                      </a:cubicBezTo>
                      <a:cubicBezTo>
                        <a:pt x="36" y="12"/>
                        <a:pt x="37" y="8"/>
                        <a:pt x="46"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1" name="Freeform 164"/>
                <p:cNvSpPr>
                  <a:spLocks/>
                </p:cNvSpPr>
                <p:nvPr/>
              </p:nvSpPr>
              <p:spPr bwMode="auto">
                <a:xfrm>
                  <a:off x="4849813" y="2568575"/>
                  <a:ext cx="11113" cy="15875"/>
                </a:xfrm>
                <a:custGeom>
                  <a:avLst/>
                  <a:gdLst/>
                  <a:ahLst/>
                  <a:cxnLst>
                    <a:cxn ang="0">
                      <a:pos x="2" y="0"/>
                    </a:cxn>
                    <a:cxn ang="0">
                      <a:pos x="0" y="4"/>
                    </a:cxn>
                    <a:cxn ang="0">
                      <a:pos x="2" y="0"/>
                    </a:cxn>
                  </a:cxnLst>
                  <a:rect l="0" t="0" r="r" b="b"/>
                  <a:pathLst>
                    <a:path w="3" h="4">
                      <a:moveTo>
                        <a:pt x="2" y="0"/>
                      </a:moveTo>
                      <a:cubicBezTo>
                        <a:pt x="1" y="1"/>
                        <a:pt x="0" y="2"/>
                        <a:pt x="0" y="4"/>
                      </a:cubicBezTo>
                      <a:cubicBezTo>
                        <a:pt x="2" y="2"/>
                        <a:pt x="3" y="1"/>
                        <a:pt x="2"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2" name="Freeform 165"/>
                <p:cNvSpPr>
                  <a:spLocks/>
                </p:cNvSpPr>
                <p:nvPr/>
              </p:nvSpPr>
              <p:spPr bwMode="auto">
                <a:xfrm>
                  <a:off x="4116388" y="2606675"/>
                  <a:ext cx="184150" cy="38100"/>
                </a:xfrm>
                <a:custGeom>
                  <a:avLst/>
                  <a:gdLst/>
                  <a:ahLst/>
                  <a:cxnLst>
                    <a:cxn ang="0">
                      <a:pos x="46" y="3"/>
                    </a:cxn>
                    <a:cxn ang="0">
                      <a:pos x="49" y="10"/>
                    </a:cxn>
                    <a:cxn ang="0">
                      <a:pos x="46" y="3"/>
                    </a:cxn>
                  </a:cxnLst>
                  <a:rect l="0" t="0" r="r" b="b"/>
                  <a:pathLst>
                    <a:path w="49" h="10">
                      <a:moveTo>
                        <a:pt x="46" y="3"/>
                      </a:moveTo>
                      <a:cubicBezTo>
                        <a:pt x="14" y="0"/>
                        <a:pt x="0" y="5"/>
                        <a:pt x="49" y="10"/>
                      </a:cubicBezTo>
                      <a:cubicBezTo>
                        <a:pt x="41" y="8"/>
                        <a:pt x="41" y="5"/>
                        <a:pt x="46"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3" name="Freeform 166"/>
                <p:cNvSpPr>
                  <a:spLocks/>
                </p:cNvSpPr>
                <p:nvPr/>
              </p:nvSpPr>
              <p:spPr bwMode="auto">
                <a:xfrm>
                  <a:off x="4111625" y="2697163"/>
                  <a:ext cx="328613" cy="120650"/>
                </a:xfrm>
                <a:custGeom>
                  <a:avLst/>
                  <a:gdLst/>
                  <a:ahLst/>
                  <a:cxnLst>
                    <a:cxn ang="0">
                      <a:pos x="50" y="3"/>
                    </a:cxn>
                    <a:cxn ang="0">
                      <a:pos x="68" y="7"/>
                    </a:cxn>
                    <a:cxn ang="0">
                      <a:pos x="59" y="14"/>
                    </a:cxn>
                    <a:cxn ang="0">
                      <a:pos x="87" y="0"/>
                    </a:cxn>
                    <a:cxn ang="0">
                      <a:pos x="50" y="3"/>
                    </a:cxn>
                  </a:cxnLst>
                  <a:rect l="0" t="0" r="r" b="b"/>
                  <a:pathLst>
                    <a:path w="87" h="32">
                      <a:moveTo>
                        <a:pt x="50" y="3"/>
                      </a:moveTo>
                      <a:cubicBezTo>
                        <a:pt x="14" y="14"/>
                        <a:pt x="3" y="30"/>
                        <a:pt x="68" y="7"/>
                      </a:cubicBezTo>
                      <a:cubicBezTo>
                        <a:pt x="0" y="32"/>
                        <a:pt x="20" y="28"/>
                        <a:pt x="59" y="14"/>
                      </a:cubicBezTo>
                      <a:cubicBezTo>
                        <a:pt x="65" y="9"/>
                        <a:pt x="75" y="5"/>
                        <a:pt x="87" y="0"/>
                      </a:cubicBezTo>
                      <a:cubicBezTo>
                        <a:pt x="71" y="6"/>
                        <a:pt x="57" y="5"/>
                        <a:pt x="50" y="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4" name="Freeform 167"/>
                <p:cNvSpPr>
                  <a:spLocks/>
                </p:cNvSpPr>
                <p:nvPr/>
              </p:nvSpPr>
              <p:spPr bwMode="auto">
                <a:xfrm>
                  <a:off x="4217988" y="2390775"/>
                  <a:ext cx="217488" cy="200025"/>
                </a:xfrm>
                <a:custGeom>
                  <a:avLst/>
                  <a:gdLst/>
                  <a:ahLst/>
                  <a:cxnLst>
                    <a:cxn ang="0">
                      <a:pos x="58" y="53"/>
                    </a:cxn>
                    <a:cxn ang="0">
                      <a:pos x="46" y="41"/>
                    </a:cxn>
                    <a:cxn ang="0">
                      <a:pos x="27" y="37"/>
                    </a:cxn>
                    <a:cxn ang="0">
                      <a:pos x="58" y="53"/>
                    </a:cxn>
                  </a:cxnLst>
                  <a:rect l="0" t="0" r="r" b="b"/>
                  <a:pathLst>
                    <a:path w="58" h="53">
                      <a:moveTo>
                        <a:pt x="58" y="53"/>
                      </a:moveTo>
                      <a:cubicBezTo>
                        <a:pt x="53" y="49"/>
                        <a:pt x="49" y="45"/>
                        <a:pt x="46" y="41"/>
                      </a:cubicBezTo>
                      <a:cubicBezTo>
                        <a:pt x="0" y="0"/>
                        <a:pt x="2" y="15"/>
                        <a:pt x="27" y="37"/>
                      </a:cubicBezTo>
                      <a:cubicBezTo>
                        <a:pt x="28" y="32"/>
                        <a:pt x="38" y="34"/>
                        <a:pt x="58" y="5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5" name="Freeform 168"/>
                <p:cNvSpPr>
                  <a:spLocks/>
                </p:cNvSpPr>
                <p:nvPr/>
              </p:nvSpPr>
              <p:spPr bwMode="auto">
                <a:xfrm>
                  <a:off x="4221163" y="2390775"/>
                  <a:ext cx="169863" cy="155575"/>
                </a:xfrm>
                <a:custGeom>
                  <a:avLst/>
                  <a:gdLst/>
                  <a:ahLst/>
                  <a:cxnLst>
                    <a:cxn ang="0">
                      <a:pos x="36" y="24"/>
                    </a:cxn>
                    <a:cxn ang="0">
                      <a:pos x="45" y="41"/>
                    </a:cxn>
                    <a:cxn ang="0">
                      <a:pos x="36" y="24"/>
                    </a:cxn>
                  </a:cxnLst>
                  <a:rect l="0" t="0" r="r" b="b"/>
                  <a:pathLst>
                    <a:path w="45" h="41">
                      <a:moveTo>
                        <a:pt x="36" y="24"/>
                      </a:moveTo>
                      <a:cubicBezTo>
                        <a:pt x="12" y="2"/>
                        <a:pt x="0" y="0"/>
                        <a:pt x="45" y="41"/>
                      </a:cubicBezTo>
                      <a:cubicBezTo>
                        <a:pt x="36" y="31"/>
                        <a:pt x="34" y="25"/>
                        <a:pt x="36" y="2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6" name="Freeform 169"/>
                <p:cNvSpPr>
                  <a:spLocks/>
                </p:cNvSpPr>
                <p:nvPr/>
              </p:nvSpPr>
              <p:spPr bwMode="auto">
                <a:xfrm>
                  <a:off x="4119563" y="2632075"/>
                  <a:ext cx="285750" cy="49213"/>
                </a:xfrm>
                <a:custGeom>
                  <a:avLst/>
                  <a:gdLst/>
                  <a:ahLst/>
                  <a:cxnLst>
                    <a:cxn ang="0">
                      <a:pos x="76" y="8"/>
                    </a:cxn>
                    <a:cxn ang="0">
                      <a:pos x="49" y="4"/>
                    </a:cxn>
                    <a:cxn ang="0">
                      <a:pos x="42" y="13"/>
                    </a:cxn>
                    <a:cxn ang="0">
                      <a:pos x="76" y="8"/>
                    </a:cxn>
                  </a:cxnLst>
                  <a:rect l="0" t="0" r="r" b="b"/>
                  <a:pathLst>
                    <a:path w="76" h="13">
                      <a:moveTo>
                        <a:pt x="76" y="8"/>
                      </a:moveTo>
                      <a:cubicBezTo>
                        <a:pt x="63" y="7"/>
                        <a:pt x="55" y="5"/>
                        <a:pt x="49" y="4"/>
                      </a:cubicBezTo>
                      <a:cubicBezTo>
                        <a:pt x="0" y="0"/>
                        <a:pt x="12" y="10"/>
                        <a:pt x="42" y="13"/>
                      </a:cubicBezTo>
                      <a:cubicBezTo>
                        <a:pt x="44" y="9"/>
                        <a:pt x="54" y="6"/>
                        <a:pt x="76" y="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7" name="Freeform 170"/>
                <p:cNvSpPr>
                  <a:spLocks/>
                </p:cNvSpPr>
                <p:nvPr/>
              </p:nvSpPr>
              <p:spPr bwMode="auto">
                <a:xfrm>
                  <a:off x="4176713" y="2727325"/>
                  <a:ext cx="247650" cy="153988"/>
                </a:xfrm>
                <a:custGeom>
                  <a:avLst/>
                  <a:gdLst/>
                  <a:ahLst/>
                  <a:cxnLst>
                    <a:cxn ang="0">
                      <a:pos x="33" y="13"/>
                    </a:cxn>
                    <a:cxn ang="0">
                      <a:pos x="48" y="12"/>
                    </a:cxn>
                    <a:cxn ang="0">
                      <a:pos x="66" y="0"/>
                    </a:cxn>
                    <a:cxn ang="0">
                      <a:pos x="33" y="13"/>
                    </a:cxn>
                  </a:cxnLst>
                  <a:rect l="0" t="0" r="r" b="b"/>
                  <a:pathLst>
                    <a:path w="66" h="41">
                      <a:moveTo>
                        <a:pt x="33" y="13"/>
                      </a:moveTo>
                      <a:cubicBezTo>
                        <a:pt x="6" y="30"/>
                        <a:pt x="0" y="41"/>
                        <a:pt x="48" y="12"/>
                      </a:cubicBezTo>
                      <a:cubicBezTo>
                        <a:pt x="52" y="8"/>
                        <a:pt x="58" y="5"/>
                        <a:pt x="66" y="0"/>
                      </a:cubicBezTo>
                      <a:cubicBezTo>
                        <a:pt x="40" y="15"/>
                        <a:pt x="31" y="17"/>
                        <a:pt x="33" y="13"/>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8" name="Freeform 171"/>
                <p:cNvSpPr>
                  <a:spLocks/>
                </p:cNvSpPr>
                <p:nvPr/>
              </p:nvSpPr>
              <p:spPr bwMode="auto">
                <a:xfrm>
                  <a:off x="4506913" y="2455863"/>
                  <a:ext cx="30163" cy="128588"/>
                </a:xfrm>
                <a:custGeom>
                  <a:avLst/>
                  <a:gdLst/>
                  <a:ahLst/>
                  <a:cxnLst>
                    <a:cxn ang="0">
                      <a:pos x="5" y="34"/>
                    </a:cxn>
                    <a:cxn ang="0">
                      <a:pos x="8" y="13"/>
                    </a:cxn>
                    <a:cxn ang="0">
                      <a:pos x="0" y="0"/>
                    </a:cxn>
                    <a:cxn ang="0">
                      <a:pos x="0" y="3"/>
                    </a:cxn>
                    <a:cxn ang="0">
                      <a:pos x="5" y="34"/>
                    </a:cxn>
                  </a:cxnLst>
                  <a:rect l="0" t="0" r="r" b="b"/>
                  <a:pathLst>
                    <a:path w="8" h="34">
                      <a:moveTo>
                        <a:pt x="5" y="34"/>
                      </a:moveTo>
                      <a:cubicBezTo>
                        <a:pt x="5" y="26"/>
                        <a:pt x="6" y="19"/>
                        <a:pt x="8" y="13"/>
                      </a:cubicBezTo>
                      <a:cubicBezTo>
                        <a:pt x="5" y="9"/>
                        <a:pt x="3" y="4"/>
                        <a:pt x="0" y="0"/>
                      </a:cubicBezTo>
                      <a:cubicBezTo>
                        <a:pt x="0" y="1"/>
                        <a:pt x="0" y="2"/>
                        <a:pt x="0" y="3"/>
                      </a:cubicBezTo>
                      <a:cubicBezTo>
                        <a:pt x="3" y="10"/>
                        <a:pt x="5" y="21"/>
                        <a:pt x="5" y="34"/>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49" name="Freeform 172"/>
                <p:cNvSpPr>
                  <a:spLocks/>
                </p:cNvSpPr>
                <p:nvPr/>
              </p:nvSpPr>
              <p:spPr bwMode="auto">
                <a:xfrm>
                  <a:off x="4559300" y="2554288"/>
                  <a:ext cx="1588" cy="6350"/>
                </a:xfrm>
                <a:custGeom>
                  <a:avLst/>
                  <a:gdLst/>
                  <a:ahLst/>
                  <a:cxnLst>
                    <a:cxn ang="0">
                      <a:pos x="0" y="0"/>
                    </a:cxn>
                    <a:cxn ang="0">
                      <a:pos x="0" y="0"/>
                    </a:cxn>
                    <a:cxn ang="0">
                      <a:pos x="0" y="2"/>
                    </a:cxn>
                    <a:cxn ang="0">
                      <a:pos x="0" y="0"/>
                    </a:cxn>
                  </a:cxnLst>
                  <a:rect l="0" t="0" r="r" b="b"/>
                  <a:pathLst>
                    <a:path h="2">
                      <a:moveTo>
                        <a:pt x="0" y="0"/>
                      </a:moveTo>
                      <a:cubicBezTo>
                        <a:pt x="0" y="0"/>
                        <a:pt x="0" y="0"/>
                        <a:pt x="0" y="0"/>
                      </a:cubicBezTo>
                      <a:cubicBezTo>
                        <a:pt x="0" y="1"/>
                        <a:pt x="0" y="2"/>
                        <a:pt x="0" y="2"/>
                      </a:cubicBezTo>
                      <a:cubicBezTo>
                        <a:pt x="0" y="2"/>
                        <a:pt x="0" y="1"/>
                        <a:pt x="0" y="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0" name="Freeform 173"/>
                <p:cNvSpPr>
                  <a:spLocks/>
                </p:cNvSpPr>
                <p:nvPr/>
              </p:nvSpPr>
              <p:spPr bwMode="auto">
                <a:xfrm>
                  <a:off x="4297363" y="2297113"/>
                  <a:ext cx="179388" cy="298450"/>
                </a:xfrm>
                <a:custGeom>
                  <a:avLst/>
                  <a:gdLst/>
                  <a:ahLst/>
                  <a:cxnLst>
                    <a:cxn ang="0">
                      <a:pos x="48" y="79"/>
                    </a:cxn>
                    <a:cxn ang="0">
                      <a:pos x="33" y="40"/>
                    </a:cxn>
                    <a:cxn ang="0">
                      <a:pos x="38" y="61"/>
                    </a:cxn>
                    <a:cxn ang="0">
                      <a:pos x="24" y="52"/>
                    </a:cxn>
                    <a:cxn ang="0">
                      <a:pos x="48" y="79"/>
                    </a:cxn>
                  </a:cxnLst>
                  <a:rect l="0" t="0" r="r" b="b"/>
                  <a:pathLst>
                    <a:path w="48" h="79">
                      <a:moveTo>
                        <a:pt x="48" y="79"/>
                      </a:moveTo>
                      <a:cubicBezTo>
                        <a:pt x="37" y="61"/>
                        <a:pt x="33" y="45"/>
                        <a:pt x="33" y="40"/>
                      </a:cubicBezTo>
                      <a:cubicBezTo>
                        <a:pt x="15" y="10"/>
                        <a:pt x="2" y="4"/>
                        <a:pt x="38" y="61"/>
                      </a:cubicBezTo>
                      <a:cubicBezTo>
                        <a:pt x="0" y="0"/>
                        <a:pt x="3" y="19"/>
                        <a:pt x="24" y="52"/>
                      </a:cubicBezTo>
                      <a:cubicBezTo>
                        <a:pt x="31" y="56"/>
                        <a:pt x="40" y="65"/>
                        <a:pt x="48" y="79"/>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1" name="Freeform 174"/>
                <p:cNvSpPr>
                  <a:spLocks/>
                </p:cNvSpPr>
                <p:nvPr/>
              </p:nvSpPr>
              <p:spPr bwMode="auto">
                <a:xfrm>
                  <a:off x="4383088" y="2266950"/>
                  <a:ext cx="98425" cy="293688"/>
                </a:xfrm>
                <a:custGeom>
                  <a:avLst/>
                  <a:gdLst/>
                  <a:ahLst/>
                  <a:cxnLst>
                    <a:cxn ang="0">
                      <a:pos x="26" y="78"/>
                    </a:cxn>
                    <a:cxn ang="0">
                      <a:pos x="21" y="59"/>
                    </a:cxn>
                    <a:cxn ang="0">
                      <a:pos x="14" y="50"/>
                    </a:cxn>
                    <a:cxn ang="0">
                      <a:pos x="26" y="78"/>
                    </a:cxn>
                  </a:cxnLst>
                  <a:rect l="0" t="0" r="r" b="b"/>
                  <a:pathLst>
                    <a:path w="26" h="78">
                      <a:moveTo>
                        <a:pt x="26" y="78"/>
                      </a:moveTo>
                      <a:cubicBezTo>
                        <a:pt x="23" y="71"/>
                        <a:pt x="22" y="64"/>
                        <a:pt x="21" y="59"/>
                      </a:cubicBezTo>
                      <a:cubicBezTo>
                        <a:pt x="0" y="0"/>
                        <a:pt x="2" y="16"/>
                        <a:pt x="14" y="50"/>
                      </a:cubicBezTo>
                      <a:cubicBezTo>
                        <a:pt x="17" y="54"/>
                        <a:pt x="21" y="64"/>
                        <a:pt x="26" y="78"/>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2" name="Freeform 175"/>
                <p:cNvSpPr>
                  <a:spLocks/>
                </p:cNvSpPr>
                <p:nvPr/>
              </p:nvSpPr>
              <p:spPr bwMode="auto">
                <a:xfrm>
                  <a:off x="4643438" y="2678113"/>
                  <a:ext cx="131763" cy="41275"/>
                </a:xfrm>
                <a:custGeom>
                  <a:avLst/>
                  <a:gdLst/>
                  <a:ahLst/>
                  <a:cxnLst>
                    <a:cxn ang="0">
                      <a:pos x="31" y="10"/>
                    </a:cxn>
                    <a:cxn ang="0">
                      <a:pos x="22" y="2"/>
                    </a:cxn>
                    <a:cxn ang="0">
                      <a:pos x="21" y="2"/>
                    </a:cxn>
                    <a:cxn ang="0">
                      <a:pos x="3" y="0"/>
                    </a:cxn>
                    <a:cxn ang="0">
                      <a:pos x="1" y="4"/>
                    </a:cxn>
                    <a:cxn ang="0">
                      <a:pos x="0" y="9"/>
                    </a:cxn>
                    <a:cxn ang="0">
                      <a:pos x="22" y="11"/>
                    </a:cxn>
                    <a:cxn ang="0">
                      <a:pos x="31" y="10"/>
                    </a:cxn>
                  </a:cxnLst>
                  <a:rect l="0" t="0" r="r" b="b"/>
                  <a:pathLst>
                    <a:path w="35" h="11">
                      <a:moveTo>
                        <a:pt x="31" y="10"/>
                      </a:moveTo>
                      <a:cubicBezTo>
                        <a:pt x="35" y="8"/>
                        <a:pt x="33" y="5"/>
                        <a:pt x="22" y="2"/>
                      </a:cubicBezTo>
                      <a:cubicBezTo>
                        <a:pt x="22" y="2"/>
                        <a:pt x="21" y="2"/>
                        <a:pt x="21" y="2"/>
                      </a:cubicBezTo>
                      <a:cubicBezTo>
                        <a:pt x="16" y="1"/>
                        <a:pt x="10" y="0"/>
                        <a:pt x="3" y="0"/>
                      </a:cubicBezTo>
                      <a:cubicBezTo>
                        <a:pt x="1" y="2"/>
                        <a:pt x="1" y="4"/>
                        <a:pt x="1" y="4"/>
                      </a:cubicBezTo>
                      <a:cubicBezTo>
                        <a:pt x="1" y="4"/>
                        <a:pt x="0" y="6"/>
                        <a:pt x="0" y="9"/>
                      </a:cubicBezTo>
                      <a:cubicBezTo>
                        <a:pt x="9" y="11"/>
                        <a:pt x="16" y="11"/>
                        <a:pt x="22" y="11"/>
                      </a:cubicBezTo>
                      <a:cubicBezTo>
                        <a:pt x="26" y="11"/>
                        <a:pt x="29" y="11"/>
                        <a:pt x="31" y="10"/>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53" name="Freeform 176"/>
                <p:cNvSpPr>
                  <a:spLocks/>
                </p:cNvSpPr>
                <p:nvPr/>
              </p:nvSpPr>
              <p:spPr bwMode="auto">
                <a:xfrm>
                  <a:off x="4654550" y="2640013"/>
                  <a:ext cx="104775" cy="38100"/>
                </a:xfrm>
                <a:custGeom>
                  <a:avLst/>
                  <a:gdLst/>
                  <a:ahLst/>
                  <a:cxnLst>
                    <a:cxn ang="0">
                      <a:pos x="28" y="5"/>
                    </a:cxn>
                    <a:cxn ang="0">
                      <a:pos x="17" y="0"/>
                    </a:cxn>
                    <a:cxn ang="0">
                      <a:pos x="0" y="9"/>
                    </a:cxn>
                    <a:cxn ang="0">
                      <a:pos x="28" y="5"/>
                    </a:cxn>
                  </a:cxnLst>
                  <a:rect l="0" t="0" r="r" b="b"/>
                  <a:pathLst>
                    <a:path w="28" h="10">
                      <a:moveTo>
                        <a:pt x="28" y="5"/>
                      </a:moveTo>
                      <a:cubicBezTo>
                        <a:pt x="25" y="2"/>
                        <a:pt x="21" y="0"/>
                        <a:pt x="17" y="0"/>
                      </a:cubicBezTo>
                      <a:cubicBezTo>
                        <a:pt x="8" y="0"/>
                        <a:pt x="3" y="5"/>
                        <a:pt x="0" y="9"/>
                      </a:cubicBezTo>
                      <a:cubicBezTo>
                        <a:pt x="16" y="10"/>
                        <a:pt x="25" y="8"/>
                        <a:pt x="28" y="5"/>
                      </a:cubicBezTo>
                      <a:close/>
                    </a:path>
                  </a:pathLst>
                </a:custGeom>
                <a:grp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grpSp>
          <p:nvGrpSpPr>
            <p:cNvPr id="29" name="Group 289"/>
            <p:cNvGrpSpPr/>
            <p:nvPr/>
          </p:nvGrpSpPr>
          <p:grpSpPr>
            <a:xfrm rot="2467258">
              <a:off x="1574607" y="6074181"/>
              <a:ext cx="38201" cy="25464"/>
              <a:chOff x="3916363" y="1970088"/>
              <a:chExt cx="180975" cy="120650"/>
            </a:xfrm>
          </p:grpSpPr>
          <p:sp>
            <p:nvSpPr>
              <p:cNvPr id="1515" name="Freeform 1514"/>
              <p:cNvSpPr>
                <a:spLocks/>
              </p:cNvSpPr>
              <p:nvPr/>
            </p:nvSpPr>
            <p:spPr bwMode="auto">
              <a:xfrm>
                <a:off x="3962400" y="2006600"/>
                <a:ext cx="30163" cy="26988"/>
              </a:xfrm>
              <a:custGeom>
                <a:avLst/>
                <a:gdLst/>
                <a:ahLst/>
                <a:cxnLst>
                  <a:cxn ang="0">
                    <a:pos x="1" y="6"/>
                  </a:cxn>
                  <a:cxn ang="0">
                    <a:pos x="8" y="3"/>
                  </a:cxn>
                  <a:cxn ang="0">
                    <a:pos x="3" y="0"/>
                  </a:cxn>
                  <a:cxn ang="0">
                    <a:pos x="1" y="6"/>
                  </a:cxn>
                </a:cxnLst>
                <a:rect l="0" t="0" r="r" b="b"/>
                <a:pathLst>
                  <a:path w="8" h="7">
                    <a:moveTo>
                      <a:pt x="1" y="6"/>
                    </a:moveTo>
                    <a:cubicBezTo>
                      <a:pt x="3" y="7"/>
                      <a:pt x="5" y="6"/>
                      <a:pt x="8" y="3"/>
                    </a:cubicBezTo>
                    <a:cubicBezTo>
                      <a:pt x="7" y="2"/>
                      <a:pt x="5" y="1"/>
                      <a:pt x="3" y="0"/>
                    </a:cubicBezTo>
                    <a:cubicBezTo>
                      <a:pt x="1" y="3"/>
                      <a:pt x="0" y="5"/>
                      <a:pt x="1" y="6"/>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6" name="Freeform 1515"/>
              <p:cNvSpPr>
                <a:spLocks/>
              </p:cNvSpPr>
              <p:nvPr/>
            </p:nvSpPr>
            <p:spPr bwMode="auto">
              <a:xfrm>
                <a:off x="4022725" y="2041525"/>
                <a:ext cx="22225" cy="30163"/>
              </a:xfrm>
              <a:custGeom>
                <a:avLst/>
                <a:gdLst/>
                <a:ahLst/>
                <a:cxnLst>
                  <a:cxn ang="0">
                    <a:pos x="1" y="7"/>
                  </a:cxn>
                  <a:cxn ang="0">
                    <a:pos x="6" y="4"/>
                  </a:cxn>
                  <a:cxn ang="0">
                    <a:pos x="2" y="0"/>
                  </a:cxn>
                  <a:cxn ang="0">
                    <a:pos x="1" y="7"/>
                  </a:cxn>
                </a:cxnLst>
                <a:rect l="0" t="0" r="r" b="b"/>
                <a:pathLst>
                  <a:path w="6" h="8">
                    <a:moveTo>
                      <a:pt x="1" y="7"/>
                    </a:moveTo>
                    <a:cubicBezTo>
                      <a:pt x="3" y="8"/>
                      <a:pt x="4" y="7"/>
                      <a:pt x="6" y="4"/>
                    </a:cubicBezTo>
                    <a:cubicBezTo>
                      <a:pt x="5" y="3"/>
                      <a:pt x="3" y="2"/>
                      <a:pt x="2" y="0"/>
                    </a:cubicBezTo>
                    <a:cubicBezTo>
                      <a:pt x="0" y="4"/>
                      <a:pt x="0" y="7"/>
                      <a:pt x="1" y="7"/>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7" name="Freeform 1516"/>
              <p:cNvSpPr>
                <a:spLocks/>
              </p:cNvSpPr>
              <p:nvPr/>
            </p:nvSpPr>
            <p:spPr bwMode="auto">
              <a:xfrm>
                <a:off x="4089400" y="2085975"/>
                <a:ext cx="7938" cy="4763"/>
              </a:xfrm>
              <a:custGeom>
                <a:avLst/>
                <a:gdLst/>
                <a:ahLst/>
                <a:cxnLst>
                  <a:cxn ang="0">
                    <a:pos x="2" y="1"/>
                  </a:cxn>
                  <a:cxn ang="0">
                    <a:pos x="0" y="0"/>
                  </a:cxn>
                  <a:cxn ang="0">
                    <a:pos x="1" y="1"/>
                  </a:cxn>
                  <a:cxn ang="0">
                    <a:pos x="2" y="1"/>
                  </a:cxn>
                </a:cxnLst>
                <a:rect l="0" t="0" r="r" b="b"/>
                <a:pathLst>
                  <a:path w="2" h="1">
                    <a:moveTo>
                      <a:pt x="2" y="1"/>
                    </a:moveTo>
                    <a:cubicBezTo>
                      <a:pt x="1" y="1"/>
                      <a:pt x="1" y="1"/>
                      <a:pt x="0" y="0"/>
                    </a:cubicBezTo>
                    <a:cubicBezTo>
                      <a:pt x="1" y="1"/>
                      <a:pt x="1" y="1"/>
                      <a:pt x="1" y="1"/>
                    </a:cubicBezTo>
                    <a:cubicBezTo>
                      <a:pt x="2" y="1"/>
                      <a:pt x="2" y="1"/>
                      <a:pt x="2" y="1"/>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8" name="Freeform 1517"/>
              <p:cNvSpPr>
                <a:spLocks/>
              </p:cNvSpPr>
              <p:nvPr/>
            </p:nvSpPr>
            <p:spPr bwMode="auto">
              <a:xfrm>
                <a:off x="3916363" y="1970088"/>
                <a:ext cx="19050" cy="11113"/>
              </a:xfrm>
              <a:custGeom>
                <a:avLst/>
                <a:gdLst/>
                <a:ahLst/>
                <a:cxnLst>
                  <a:cxn ang="0">
                    <a:pos x="1" y="2"/>
                  </a:cxn>
                  <a:cxn ang="0">
                    <a:pos x="5" y="2"/>
                  </a:cxn>
                  <a:cxn ang="0">
                    <a:pos x="1" y="0"/>
                  </a:cxn>
                  <a:cxn ang="0">
                    <a:pos x="1" y="2"/>
                  </a:cxn>
                </a:cxnLst>
                <a:rect l="0" t="0" r="r" b="b"/>
                <a:pathLst>
                  <a:path w="5" h="3">
                    <a:moveTo>
                      <a:pt x="1" y="2"/>
                    </a:moveTo>
                    <a:cubicBezTo>
                      <a:pt x="1" y="3"/>
                      <a:pt x="3" y="3"/>
                      <a:pt x="5" y="2"/>
                    </a:cubicBezTo>
                    <a:cubicBezTo>
                      <a:pt x="3" y="1"/>
                      <a:pt x="2" y="1"/>
                      <a:pt x="1" y="0"/>
                    </a:cubicBezTo>
                    <a:cubicBezTo>
                      <a:pt x="0" y="1"/>
                      <a:pt x="0" y="2"/>
                      <a:pt x="1" y="2"/>
                    </a:cubicBezTo>
                    <a:close/>
                  </a:path>
                </a:pathLst>
              </a:custGeom>
              <a:solidFill>
                <a:schemeClr val="tx2"/>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grpSp>
          <p:nvGrpSpPr>
            <p:cNvPr id="30" name="Group 281"/>
            <p:cNvGrpSpPr/>
            <p:nvPr/>
          </p:nvGrpSpPr>
          <p:grpSpPr>
            <a:xfrm rot="2467258">
              <a:off x="1565335" y="6375697"/>
              <a:ext cx="84773" cy="72377"/>
              <a:chOff x="6294438" y="1638300"/>
              <a:chExt cx="401638" cy="342900"/>
            </a:xfrm>
          </p:grpSpPr>
          <p:sp>
            <p:nvSpPr>
              <p:cNvPr id="1511" name="Freeform 50"/>
              <p:cNvSpPr>
                <a:spLocks noEditPoints="1"/>
              </p:cNvSpPr>
              <p:nvPr/>
            </p:nvSpPr>
            <p:spPr bwMode="auto">
              <a:xfrm>
                <a:off x="6475413" y="1774825"/>
                <a:ext cx="220663" cy="206375"/>
              </a:xfrm>
              <a:custGeom>
                <a:avLst/>
                <a:gdLst/>
                <a:ahLst/>
                <a:cxnLst>
                  <a:cxn ang="0">
                    <a:pos x="2" y="11"/>
                  </a:cxn>
                  <a:cxn ang="0">
                    <a:pos x="4" y="24"/>
                  </a:cxn>
                  <a:cxn ang="0">
                    <a:pos x="11" y="34"/>
                  </a:cxn>
                  <a:cxn ang="0">
                    <a:pos x="16" y="35"/>
                  </a:cxn>
                  <a:cxn ang="0">
                    <a:pos x="19" y="44"/>
                  </a:cxn>
                  <a:cxn ang="0">
                    <a:pos x="27" y="49"/>
                  </a:cxn>
                  <a:cxn ang="0">
                    <a:pos x="33" y="49"/>
                  </a:cxn>
                  <a:cxn ang="0">
                    <a:pos x="32" y="53"/>
                  </a:cxn>
                  <a:cxn ang="0">
                    <a:pos x="59" y="47"/>
                  </a:cxn>
                  <a:cxn ang="0">
                    <a:pos x="56" y="21"/>
                  </a:cxn>
                  <a:cxn ang="0">
                    <a:pos x="53" y="21"/>
                  </a:cxn>
                  <a:cxn ang="0">
                    <a:pos x="42" y="4"/>
                  </a:cxn>
                  <a:cxn ang="0">
                    <a:pos x="34" y="7"/>
                  </a:cxn>
                  <a:cxn ang="0">
                    <a:pos x="29" y="8"/>
                  </a:cxn>
                  <a:cxn ang="0">
                    <a:pos x="21" y="3"/>
                  </a:cxn>
                  <a:cxn ang="0">
                    <a:pos x="11" y="3"/>
                  </a:cxn>
                  <a:cxn ang="0">
                    <a:pos x="4" y="4"/>
                  </a:cxn>
                  <a:cxn ang="0">
                    <a:pos x="0" y="0"/>
                  </a:cxn>
                  <a:cxn ang="0">
                    <a:pos x="2" y="11"/>
                  </a:cxn>
                  <a:cxn ang="0">
                    <a:pos x="15" y="21"/>
                  </a:cxn>
                  <a:cxn ang="0">
                    <a:pos x="31" y="28"/>
                  </a:cxn>
                  <a:cxn ang="0">
                    <a:pos x="44" y="36"/>
                  </a:cxn>
                  <a:cxn ang="0">
                    <a:pos x="29" y="28"/>
                  </a:cxn>
                  <a:cxn ang="0">
                    <a:pos x="13" y="21"/>
                  </a:cxn>
                  <a:cxn ang="0">
                    <a:pos x="2" y="5"/>
                  </a:cxn>
                  <a:cxn ang="0">
                    <a:pos x="15" y="21"/>
                  </a:cxn>
                </a:cxnLst>
                <a:rect l="0" t="0" r="r" b="b"/>
                <a:pathLst>
                  <a:path w="59" h="55">
                    <a:moveTo>
                      <a:pt x="2" y="11"/>
                    </a:moveTo>
                    <a:cubicBezTo>
                      <a:pt x="5" y="15"/>
                      <a:pt x="4" y="21"/>
                      <a:pt x="4" y="24"/>
                    </a:cubicBezTo>
                    <a:cubicBezTo>
                      <a:pt x="4" y="32"/>
                      <a:pt x="11" y="34"/>
                      <a:pt x="11" y="34"/>
                    </a:cubicBezTo>
                    <a:cubicBezTo>
                      <a:pt x="16" y="35"/>
                      <a:pt x="16" y="35"/>
                      <a:pt x="16" y="35"/>
                    </a:cubicBezTo>
                    <a:cubicBezTo>
                      <a:pt x="16" y="35"/>
                      <a:pt x="16" y="41"/>
                      <a:pt x="19" y="44"/>
                    </a:cubicBezTo>
                    <a:cubicBezTo>
                      <a:pt x="22" y="48"/>
                      <a:pt x="27" y="49"/>
                      <a:pt x="27" y="49"/>
                    </a:cubicBezTo>
                    <a:cubicBezTo>
                      <a:pt x="33" y="49"/>
                      <a:pt x="33" y="49"/>
                      <a:pt x="33" y="49"/>
                    </a:cubicBezTo>
                    <a:cubicBezTo>
                      <a:pt x="33" y="49"/>
                      <a:pt x="29" y="51"/>
                      <a:pt x="32" y="53"/>
                    </a:cubicBezTo>
                    <a:cubicBezTo>
                      <a:pt x="35" y="55"/>
                      <a:pt x="59" y="47"/>
                      <a:pt x="59" y="47"/>
                    </a:cubicBezTo>
                    <a:cubicBezTo>
                      <a:pt x="56" y="46"/>
                      <a:pt x="57" y="26"/>
                      <a:pt x="56" y="21"/>
                    </a:cubicBezTo>
                    <a:cubicBezTo>
                      <a:pt x="55" y="16"/>
                      <a:pt x="54" y="25"/>
                      <a:pt x="53" y="21"/>
                    </a:cubicBezTo>
                    <a:cubicBezTo>
                      <a:pt x="51" y="17"/>
                      <a:pt x="45" y="7"/>
                      <a:pt x="42" y="4"/>
                    </a:cubicBezTo>
                    <a:cubicBezTo>
                      <a:pt x="39" y="1"/>
                      <a:pt x="35" y="4"/>
                      <a:pt x="34" y="7"/>
                    </a:cubicBezTo>
                    <a:cubicBezTo>
                      <a:pt x="33" y="10"/>
                      <a:pt x="32" y="10"/>
                      <a:pt x="29" y="8"/>
                    </a:cubicBezTo>
                    <a:cubicBezTo>
                      <a:pt x="27" y="6"/>
                      <a:pt x="24" y="4"/>
                      <a:pt x="21" y="3"/>
                    </a:cubicBezTo>
                    <a:cubicBezTo>
                      <a:pt x="18" y="1"/>
                      <a:pt x="14" y="4"/>
                      <a:pt x="11" y="3"/>
                    </a:cubicBezTo>
                    <a:cubicBezTo>
                      <a:pt x="9" y="2"/>
                      <a:pt x="7" y="5"/>
                      <a:pt x="4" y="4"/>
                    </a:cubicBezTo>
                    <a:cubicBezTo>
                      <a:pt x="1" y="3"/>
                      <a:pt x="0" y="0"/>
                      <a:pt x="0" y="0"/>
                    </a:cubicBezTo>
                    <a:cubicBezTo>
                      <a:pt x="0" y="0"/>
                      <a:pt x="0" y="8"/>
                      <a:pt x="2" y="11"/>
                    </a:cubicBezTo>
                    <a:close/>
                    <a:moveTo>
                      <a:pt x="15" y="21"/>
                    </a:moveTo>
                    <a:cubicBezTo>
                      <a:pt x="17" y="22"/>
                      <a:pt x="29" y="27"/>
                      <a:pt x="31" y="28"/>
                    </a:cubicBezTo>
                    <a:cubicBezTo>
                      <a:pt x="32" y="29"/>
                      <a:pt x="38" y="32"/>
                      <a:pt x="44" y="36"/>
                    </a:cubicBezTo>
                    <a:cubicBezTo>
                      <a:pt x="44" y="36"/>
                      <a:pt x="32" y="31"/>
                      <a:pt x="29" y="28"/>
                    </a:cubicBezTo>
                    <a:cubicBezTo>
                      <a:pt x="29" y="28"/>
                      <a:pt x="16" y="25"/>
                      <a:pt x="13" y="21"/>
                    </a:cubicBezTo>
                    <a:cubicBezTo>
                      <a:pt x="10" y="16"/>
                      <a:pt x="2" y="5"/>
                      <a:pt x="2" y="5"/>
                    </a:cubicBezTo>
                    <a:cubicBezTo>
                      <a:pt x="2" y="5"/>
                      <a:pt x="14" y="20"/>
                      <a:pt x="15" y="21"/>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2" name="Freeform 51"/>
              <p:cNvSpPr>
                <a:spLocks/>
              </p:cNvSpPr>
              <p:nvPr/>
            </p:nvSpPr>
            <p:spPr bwMode="auto">
              <a:xfrm>
                <a:off x="6481763" y="1793875"/>
                <a:ext cx="158750" cy="115888"/>
              </a:xfrm>
              <a:custGeom>
                <a:avLst/>
                <a:gdLst/>
                <a:ahLst/>
                <a:cxnLst>
                  <a:cxn ang="0">
                    <a:pos x="27" y="23"/>
                  </a:cxn>
                  <a:cxn ang="0">
                    <a:pos x="42" y="31"/>
                  </a:cxn>
                  <a:cxn ang="0">
                    <a:pos x="29" y="23"/>
                  </a:cxn>
                  <a:cxn ang="0">
                    <a:pos x="13" y="16"/>
                  </a:cxn>
                  <a:cxn ang="0">
                    <a:pos x="0" y="0"/>
                  </a:cxn>
                  <a:cxn ang="0">
                    <a:pos x="11" y="16"/>
                  </a:cxn>
                  <a:cxn ang="0">
                    <a:pos x="27" y="23"/>
                  </a:cxn>
                </a:cxnLst>
                <a:rect l="0" t="0" r="r" b="b"/>
                <a:pathLst>
                  <a:path w="42" h="31">
                    <a:moveTo>
                      <a:pt x="27" y="23"/>
                    </a:moveTo>
                    <a:cubicBezTo>
                      <a:pt x="30" y="26"/>
                      <a:pt x="42" y="31"/>
                      <a:pt x="42" y="31"/>
                    </a:cubicBezTo>
                    <a:cubicBezTo>
                      <a:pt x="36" y="27"/>
                      <a:pt x="30" y="24"/>
                      <a:pt x="29" y="23"/>
                    </a:cubicBezTo>
                    <a:cubicBezTo>
                      <a:pt x="27" y="22"/>
                      <a:pt x="15" y="17"/>
                      <a:pt x="13" y="16"/>
                    </a:cubicBezTo>
                    <a:cubicBezTo>
                      <a:pt x="12" y="15"/>
                      <a:pt x="0" y="0"/>
                      <a:pt x="0" y="0"/>
                    </a:cubicBezTo>
                    <a:cubicBezTo>
                      <a:pt x="0" y="0"/>
                      <a:pt x="8" y="11"/>
                      <a:pt x="11" y="16"/>
                    </a:cubicBezTo>
                    <a:cubicBezTo>
                      <a:pt x="14" y="20"/>
                      <a:pt x="27" y="23"/>
                      <a:pt x="27" y="23"/>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3" name="Freeform 281"/>
              <p:cNvSpPr>
                <a:spLocks noEditPoints="1"/>
              </p:cNvSpPr>
              <p:nvPr/>
            </p:nvSpPr>
            <p:spPr bwMode="auto">
              <a:xfrm>
                <a:off x="6294438" y="1638300"/>
                <a:ext cx="139700" cy="282575"/>
              </a:xfrm>
              <a:custGeom>
                <a:avLst/>
                <a:gdLst/>
                <a:ahLst/>
                <a:cxnLst>
                  <a:cxn ang="0">
                    <a:pos x="17" y="6"/>
                  </a:cxn>
                  <a:cxn ang="0">
                    <a:pos x="5" y="20"/>
                  </a:cxn>
                  <a:cxn ang="0">
                    <a:pos x="1" y="36"/>
                  </a:cxn>
                  <a:cxn ang="0">
                    <a:pos x="4" y="75"/>
                  </a:cxn>
                  <a:cxn ang="0">
                    <a:pos x="28" y="53"/>
                  </a:cxn>
                  <a:cxn ang="0">
                    <a:pos x="31" y="19"/>
                  </a:cxn>
                  <a:cxn ang="0">
                    <a:pos x="23" y="0"/>
                  </a:cxn>
                  <a:cxn ang="0">
                    <a:pos x="17" y="6"/>
                  </a:cxn>
                  <a:cxn ang="0">
                    <a:pos x="19" y="27"/>
                  </a:cxn>
                  <a:cxn ang="0">
                    <a:pos x="17" y="44"/>
                  </a:cxn>
                  <a:cxn ang="0">
                    <a:pos x="11" y="59"/>
                  </a:cxn>
                  <a:cxn ang="0">
                    <a:pos x="6" y="69"/>
                  </a:cxn>
                  <a:cxn ang="0">
                    <a:pos x="17" y="39"/>
                  </a:cxn>
                  <a:cxn ang="0">
                    <a:pos x="17" y="19"/>
                  </a:cxn>
                  <a:cxn ang="0">
                    <a:pos x="18" y="11"/>
                  </a:cxn>
                  <a:cxn ang="0">
                    <a:pos x="19" y="27"/>
                  </a:cxn>
                </a:cxnLst>
                <a:rect l="0" t="0" r="r" b="b"/>
                <a:pathLst>
                  <a:path w="37" h="75">
                    <a:moveTo>
                      <a:pt x="17" y="6"/>
                    </a:moveTo>
                    <a:cubicBezTo>
                      <a:pt x="13" y="9"/>
                      <a:pt x="5" y="17"/>
                      <a:pt x="5" y="20"/>
                    </a:cubicBezTo>
                    <a:cubicBezTo>
                      <a:pt x="4" y="23"/>
                      <a:pt x="0" y="31"/>
                      <a:pt x="1" y="36"/>
                    </a:cubicBezTo>
                    <a:cubicBezTo>
                      <a:pt x="2" y="41"/>
                      <a:pt x="2" y="72"/>
                      <a:pt x="4" y="75"/>
                    </a:cubicBezTo>
                    <a:cubicBezTo>
                      <a:pt x="4" y="75"/>
                      <a:pt x="22" y="61"/>
                      <a:pt x="28" y="53"/>
                    </a:cubicBezTo>
                    <a:cubicBezTo>
                      <a:pt x="34" y="44"/>
                      <a:pt x="37" y="34"/>
                      <a:pt x="31" y="19"/>
                    </a:cubicBezTo>
                    <a:cubicBezTo>
                      <a:pt x="26" y="5"/>
                      <a:pt x="23" y="7"/>
                      <a:pt x="23" y="0"/>
                    </a:cubicBezTo>
                    <a:cubicBezTo>
                      <a:pt x="23" y="0"/>
                      <a:pt x="21" y="4"/>
                      <a:pt x="17" y="6"/>
                    </a:cubicBezTo>
                    <a:close/>
                    <a:moveTo>
                      <a:pt x="19" y="27"/>
                    </a:moveTo>
                    <a:cubicBezTo>
                      <a:pt x="19" y="31"/>
                      <a:pt x="18" y="41"/>
                      <a:pt x="17" y="44"/>
                    </a:cubicBezTo>
                    <a:cubicBezTo>
                      <a:pt x="17" y="47"/>
                      <a:pt x="13" y="57"/>
                      <a:pt x="11" y="59"/>
                    </a:cubicBezTo>
                    <a:cubicBezTo>
                      <a:pt x="9" y="62"/>
                      <a:pt x="6" y="69"/>
                      <a:pt x="6" y="69"/>
                    </a:cubicBezTo>
                    <a:cubicBezTo>
                      <a:pt x="8" y="64"/>
                      <a:pt x="16" y="45"/>
                      <a:pt x="17" y="39"/>
                    </a:cubicBezTo>
                    <a:cubicBezTo>
                      <a:pt x="18" y="33"/>
                      <a:pt x="17" y="23"/>
                      <a:pt x="17" y="19"/>
                    </a:cubicBezTo>
                    <a:cubicBezTo>
                      <a:pt x="17" y="15"/>
                      <a:pt x="18" y="11"/>
                      <a:pt x="18" y="11"/>
                    </a:cubicBezTo>
                    <a:cubicBezTo>
                      <a:pt x="18" y="13"/>
                      <a:pt x="18" y="23"/>
                      <a:pt x="19" y="27"/>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4" name="Freeform 282"/>
              <p:cNvSpPr>
                <a:spLocks/>
              </p:cNvSpPr>
              <p:nvPr/>
            </p:nvSpPr>
            <p:spPr bwMode="auto">
              <a:xfrm>
                <a:off x="6316663" y="1679575"/>
                <a:ext cx="49213" cy="219075"/>
              </a:xfrm>
              <a:custGeom>
                <a:avLst/>
                <a:gdLst/>
                <a:ahLst/>
                <a:cxnLst>
                  <a:cxn ang="0">
                    <a:pos x="11" y="28"/>
                  </a:cxn>
                  <a:cxn ang="0">
                    <a:pos x="0" y="58"/>
                  </a:cxn>
                  <a:cxn ang="0">
                    <a:pos x="5" y="48"/>
                  </a:cxn>
                  <a:cxn ang="0">
                    <a:pos x="11" y="33"/>
                  </a:cxn>
                  <a:cxn ang="0">
                    <a:pos x="13" y="16"/>
                  </a:cxn>
                  <a:cxn ang="0">
                    <a:pos x="12" y="0"/>
                  </a:cxn>
                  <a:cxn ang="0">
                    <a:pos x="11" y="8"/>
                  </a:cxn>
                  <a:cxn ang="0">
                    <a:pos x="11" y="28"/>
                  </a:cxn>
                </a:cxnLst>
                <a:rect l="0" t="0" r="r" b="b"/>
                <a:pathLst>
                  <a:path w="13" h="58">
                    <a:moveTo>
                      <a:pt x="11" y="28"/>
                    </a:moveTo>
                    <a:cubicBezTo>
                      <a:pt x="10" y="34"/>
                      <a:pt x="2" y="53"/>
                      <a:pt x="0" y="58"/>
                    </a:cubicBezTo>
                    <a:cubicBezTo>
                      <a:pt x="0" y="58"/>
                      <a:pt x="3" y="51"/>
                      <a:pt x="5" y="48"/>
                    </a:cubicBezTo>
                    <a:cubicBezTo>
                      <a:pt x="7" y="46"/>
                      <a:pt x="11" y="36"/>
                      <a:pt x="11" y="33"/>
                    </a:cubicBezTo>
                    <a:cubicBezTo>
                      <a:pt x="12" y="30"/>
                      <a:pt x="13" y="20"/>
                      <a:pt x="13" y="16"/>
                    </a:cubicBezTo>
                    <a:cubicBezTo>
                      <a:pt x="12" y="12"/>
                      <a:pt x="12" y="2"/>
                      <a:pt x="12" y="0"/>
                    </a:cubicBezTo>
                    <a:cubicBezTo>
                      <a:pt x="12" y="0"/>
                      <a:pt x="11" y="4"/>
                      <a:pt x="11" y="8"/>
                    </a:cubicBezTo>
                    <a:cubicBezTo>
                      <a:pt x="11" y="12"/>
                      <a:pt x="12" y="22"/>
                      <a:pt x="11" y="28"/>
                    </a:cubicBezTo>
                    <a:close/>
                  </a:path>
                </a:pathLst>
              </a:custGeom>
              <a:solidFill>
                <a:schemeClr val="accent1"/>
              </a:solid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
          <p:nvSpPr>
            <p:cNvPr id="1509" name="Freeform 283"/>
            <p:cNvSpPr>
              <a:spLocks/>
            </p:cNvSpPr>
            <p:nvPr/>
          </p:nvSpPr>
          <p:spPr bwMode="auto">
            <a:xfrm rot="2467258">
              <a:off x="1610047" y="6132941"/>
              <a:ext cx="53277" cy="144081"/>
            </a:xfrm>
            <a:custGeom>
              <a:avLst/>
              <a:gdLst/>
              <a:ahLst/>
              <a:cxnLst>
                <a:cxn ang="0">
                  <a:pos x="67" y="181"/>
                </a:cxn>
                <a:cxn ang="0">
                  <a:pos x="61" y="137"/>
                </a:cxn>
                <a:cxn ang="0">
                  <a:pos x="41" y="88"/>
                </a:cxn>
                <a:cxn ang="0">
                  <a:pos x="14" y="0"/>
                </a:cxn>
                <a:cxn ang="0">
                  <a:pos x="12" y="13"/>
                </a:cxn>
              </a:cxnLst>
              <a:rect l="0" t="0" r="r" b="b"/>
              <a:pathLst>
                <a:path w="67" h="181">
                  <a:moveTo>
                    <a:pt x="67" y="181"/>
                  </a:moveTo>
                  <a:cubicBezTo>
                    <a:pt x="64" y="168"/>
                    <a:pt x="66" y="151"/>
                    <a:pt x="61" y="137"/>
                  </a:cubicBezTo>
                  <a:cubicBezTo>
                    <a:pt x="56" y="120"/>
                    <a:pt x="48" y="104"/>
                    <a:pt x="41" y="88"/>
                  </a:cubicBezTo>
                  <a:cubicBezTo>
                    <a:pt x="35" y="76"/>
                    <a:pt x="0" y="5"/>
                    <a:pt x="14" y="0"/>
                  </a:cubicBezTo>
                  <a:cubicBezTo>
                    <a:pt x="16" y="4"/>
                    <a:pt x="15" y="9"/>
                    <a:pt x="1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sp>
          <p:nvSpPr>
            <p:cNvPr id="1510" name="Freeform 284"/>
            <p:cNvSpPr>
              <a:spLocks/>
            </p:cNvSpPr>
            <p:nvPr/>
          </p:nvSpPr>
          <p:spPr bwMode="auto">
            <a:xfrm rot="2467258">
              <a:off x="1666415" y="6175954"/>
              <a:ext cx="50931" cy="145087"/>
            </a:xfrm>
            <a:custGeom>
              <a:avLst/>
              <a:gdLst/>
              <a:ahLst/>
              <a:cxnLst>
                <a:cxn ang="0">
                  <a:pos x="0" y="182"/>
                </a:cxn>
                <a:cxn ang="0">
                  <a:pos x="6" y="139"/>
                </a:cxn>
                <a:cxn ang="0">
                  <a:pos x="25" y="89"/>
                </a:cxn>
                <a:cxn ang="0">
                  <a:pos x="50" y="0"/>
                </a:cxn>
                <a:cxn ang="0">
                  <a:pos x="52" y="13"/>
                </a:cxn>
              </a:cxnLst>
              <a:rect l="0" t="0" r="r" b="b"/>
              <a:pathLst>
                <a:path w="64" h="182">
                  <a:moveTo>
                    <a:pt x="0" y="182"/>
                  </a:moveTo>
                  <a:cubicBezTo>
                    <a:pt x="3" y="169"/>
                    <a:pt x="1" y="153"/>
                    <a:pt x="6" y="139"/>
                  </a:cubicBezTo>
                  <a:cubicBezTo>
                    <a:pt x="11" y="121"/>
                    <a:pt x="18" y="105"/>
                    <a:pt x="25" y="89"/>
                  </a:cubicBezTo>
                  <a:cubicBezTo>
                    <a:pt x="30" y="77"/>
                    <a:pt x="64" y="5"/>
                    <a:pt x="50" y="0"/>
                  </a:cubicBezTo>
                  <a:cubicBezTo>
                    <a:pt x="48" y="5"/>
                    <a:pt x="49" y="9"/>
                    <a:pt x="52" y="13"/>
                  </a:cubicBezTo>
                </a:path>
              </a:pathLst>
            </a:custGeom>
            <a:noFill/>
            <a:ln w="3"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defTabSz="914400" rtl="0" eaLnBrk="1" latinLnBrk="0" hangingPunct="1">
        <a:spcBef>
          <a:spcPct val="0"/>
        </a:spcBef>
        <a:buNone/>
        <a:defRPr sz="4400" kern="1200" spc="200" baseline="0">
          <a:solidFill>
            <a:schemeClr val="tx1">
              <a:lumMod val="65000"/>
              <a:lumOff val="35000"/>
            </a:schemeClr>
          </a:solidFill>
          <a:latin typeface="+mj-lt"/>
          <a:ea typeface="+mj-ea"/>
          <a:cs typeface="+mj-cs"/>
        </a:defRPr>
      </a:lvl1pPr>
    </p:titleStyle>
    <p:bodyStyle>
      <a:lvl1pPr marL="341313" indent="-341313" algn="l" defTabSz="914400" rtl="0" eaLnBrk="1" latinLnBrk="0" hangingPunct="1">
        <a:spcBef>
          <a:spcPts val="1500"/>
        </a:spcBef>
        <a:buSzPct val="80000"/>
        <a:buFont typeface="Wingdings" pitchFamily="2" charset="2"/>
        <a:buChar char=""/>
        <a:defRPr sz="2200" kern="1200" spc="100" baseline="0">
          <a:solidFill>
            <a:schemeClr val="tx1">
              <a:lumMod val="75000"/>
              <a:lumOff val="25000"/>
            </a:schemeClr>
          </a:solidFill>
          <a:effectLst>
            <a:innerShdw blurRad="50800">
              <a:schemeClr val="bg1"/>
            </a:innerShdw>
          </a:effectLst>
          <a:latin typeface="+mn-lt"/>
          <a:ea typeface="+mn-ea"/>
          <a:cs typeface="+mn-cs"/>
        </a:defRPr>
      </a:lvl1pPr>
      <a:lvl2pPr marL="682625" indent="-341313" algn="l" defTabSz="914400" rtl="0" eaLnBrk="1" latinLnBrk="0" hangingPunct="1">
        <a:spcBef>
          <a:spcPts val="1500"/>
        </a:spcBef>
        <a:buSzPct val="80000"/>
        <a:buFont typeface="Wingdings" pitchFamily="2" charset="2"/>
        <a:buChar char=""/>
        <a:defRPr sz="1800" kern="1200" spc="100" baseline="0">
          <a:solidFill>
            <a:schemeClr val="tx1">
              <a:lumMod val="75000"/>
              <a:lumOff val="25000"/>
            </a:schemeClr>
          </a:solidFill>
          <a:effectLst>
            <a:innerShdw blurRad="50800">
              <a:schemeClr val="bg1"/>
            </a:innerShdw>
          </a:effectLst>
          <a:latin typeface="+mn-lt"/>
          <a:ea typeface="+mn-ea"/>
          <a:cs typeface="+mn-cs"/>
        </a:defRPr>
      </a:lvl2pPr>
      <a:lvl3pPr marL="1023938" indent="-341313" algn="l" defTabSz="914400" rtl="0" eaLnBrk="1" latinLnBrk="0" hangingPunct="1">
        <a:spcBef>
          <a:spcPts val="1500"/>
        </a:spcBef>
        <a:buSzPct val="80000"/>
        <a:buFont typeface="Wingdings" pitchFamily="2" charset="2"/>
        <a:buChar char="®"/>
        <a:defRPr sz="1800" kern="1200" spc="100" baseline="0">
          <a:solidFill>
            <a:schemeClr val="tx1">
              <a:lumMod val="75000"/>
              <a:lumOff val="25000"/>
            </a:schemeClr>
          </a:solidFill>
          <a:effectLst>
            <a:innerShdw blurRad="50800">
              <a:schemeClr val="bg1"/>
            </a:innerShdw>
          </a:effectLst>
          <a:latin typeface="+mn-lt"/>
          <a:ea typeface="+mn-ea"/>
          <a:cs typeface="+mn-cs"/>
        </a:defRPr>
      </a:lvl3pPr>
      <a:lvl4pPr marL="1377950" indent="-341313" algn="l" defTabSz="914400" rtl="0" eaLnBrk="1" latinLnBrk="0" hangingPunct="1">
        <a:spcBef>
          <a:spcPts val="1500"/>
        </a:spcBef>
        <a:buSzPct val="80000"/>
        <a:buFont typeface="Wingdings" pitchFamily="2" charset="2"/>
        <a:buChar char=""/>
        <a:defRPr sz="1600" kern="1200" spc="100" baseline="0">
          <a:solidFill>
            <a:schemeClr val="tx1">
              <a:lumMod val="75000"/>
              <a:lumOff val="25000"/>
            </a:schemeClr>
          </a:solidFill>
          <a:effectLst>
            <a:innerShdw blurRad="50800">
              <a:schemeClr val="bg1"/>
            </a:innerShdw>
          </a:effectLst>
          <a:latin typeface="+mn-lt"/>
          <a:ea typeface="+mn-ea"/>
          <a:cs typeface="+mn-cs"/>
        </a:defRPr>
      </a:lvl4pPr>
      <a:lvl5pPr marL="1719263" indent="-341313" algn="l" defTabSz="914400" rtl="0" eaLnBrk="1" latinLnBrk="0" hangingPunct="1">
        <a:spcBef>
          <a:spcPts val="1500"/>
        </a:spcBef>
        <a:buSzPct val="80000"/>
        <a:buFont typeface="Wingdings" pitchFamily="2" charset="2"/>
        <a:buChar char="®"/>
        <a:defRPr sz="1600" kern="1200" spc="100" baseline="0">
          <a:solidFill>
            <a:schemeClr val="tx1">
              <a:lumMod val="75000"/>
              <a:lumOff val="25000"/>
            </a:schemeClr>
          </a:solidFill>
          <a:effectLst>
            <a:innerShdw blurRad="50800">
              <a:schemeClr val="bg1"/>
            </a:innerShdw>
          </a:effectLst>
          <a:latin typeface="+mn-lt"/>
          <a:ea typeface="+mn-ea"/>
          <a:cs typeface="+mn-cs"/>
        </a:defRPr>
      </a:lvl5pPr>
      <a:lvl6pPr marL="2060575" indent="-341313" algn="l" defTabSz="914400" rtl="0" eaLnBrk="1" latinLnBrk="0" hangingPunct="1">
        <a:spcBef>
          <a:spcPts val="1500"/>
        </a:spcBef>
        <a:buSzPct val="80000"/>
        <a:buFont typeface="Wingdings" pitchFamily="2" charset="2"/>
        <a:buChar char=""/>
        <a:defRPr sz="1600" kern="1200" spc="100" baseline="0">
          <a:solidFill>
            <a:schemeClr val="tx1">
              <a:lumMod val="65000"/>
              <a:lumOff val="35000"/>
            </a:schemeClr>
          </a:solidFill>
          <a:effectLst>
            <a:innerShdw blurRad="50800">
              <a:schemeClr val="bg1"/>
            </a:innerShdw>
          </a:effectLst>
          <a:latin typeface="+mn-lt"/>
          <a:ea typeface="+mn-ea"/>
          <a:cs typeface="+mn-cs"/>
        </a:defRPr>
      </a:lvl6pPr>
      <a:lvl7pPr marL="2401888" indent="-341313" algn="l" defTabSz="914400" rtl="0" eaLnBrk="1" latinLnBrk="0" hangingPunct="1">
        <a:spcBef>
          <a:spcPts val="1500"/>
        </a:spcBef>
        <a:buSzPct val="80000"/>
        <a:buFont typeface="Wingdings" pitchFamily="2" charset="2"/>
        <a:buChar char="®"/>
        <a:defRPr sz="1600" kern="1200" spc="100" baseline="0">
          <a:solidFill>
            <a:schemeClr val="tx1">
              <a:lumMod val="65000"/>
              <a:lumOff val="35000"/>
            </a:schemeClr>
          </a:solidFill>
          <a:effectLst>
            <a:innerShdw blurRad="50800">
              <a:schemeClr val="bg1"/>
            </a:innerShdw>
          </a:effectLst>
          <a:latin typeface="+mn-lt"/>
          <a:ea typeface="+mn-ea"/>
          <a:cs typeface="+mn-cs"/>
        </a:defRPr>
      </a:lvl7pPr>
      <a:lvl8pPr marL="2743200" indent="-341313" algn="l" defTabSz="914400" rtl="0" eaLnBrk="1" latinLnBrk="0" hangingPunct="1">
        <a:spcBef>
          <a:spcPts val="1500"/>
        </a:spcBef>
        <a:buSzPct val="80000"/>
        <a:buFont typeface="Wingdings" pitchFamily="2" charset="2"/>
        <a:buChar char=""/>
        <a:defRPr sz="1600" kern="1200" spc="100" baseline="0">
          <a:solidFill>
            <a:schemeClr val="tx1">
              <a:lumMod val="65000"/>
              <a:lumOff val="35000"/>
            </a:schemeClr>
          </a:solidFill>
          <a:effectLst>
            <a:innerShdw blurRad="50800">
              <a:schemeClr val="bg1"/>
            </a:innerShdw>
          </a:effectLst>
          <a:latin typeface="+mn-lt"/>
          <a:ea typeface="+mn-ea"/>
          <a:cs typeface="+mn-cs"/>
        </a:defRPr>
      </a:lvl8pPr>
      <a:lvl9pPr marL="3084513" indent="-341313" algn="l" defTabSz="914400" rtl="0" eaLnBrk="1" latinLnBrk="0" hangingPunct="1">
        <a:spcBef>
          <a:spcPts val="1500"/>
        </a:spcBef>
        <a:buSzPct val="80000"/>
        <a:buFont typeface="Wingdings" pitchFamily="2" charset="2"/>
        <a:buChar char="®"/>
        <a:defRPr sz="1600" kern="1200" spc="100" baseline="0">
          <a:solidFill>
            <a:schemeClr val="tx1">
              <a:lumMod val="65000"/>
              <a:lumOff val="35000"/>
            </a:schemeClr>
          </a:solidFill>
          <a:effectLst>
            <a:innerShdw blurRad="50800">
              <a:schemeClr val="bg1"/>
            </a:inn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739342C7-4498-4CAC-8816-C0606AA00792}" type="datetime1">
              <a:rPr lang="en-US" smtClean="0"/>
              <a:pPr/>
              <a:t>11/22/2009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B6F15528-21DE-4FAA-801E-634DDDAF4B2B}" type="slidenum">
              <a:rPr lang="en-US" smtClean="0"/>
              <a:pPr/>
              <a:t>‹#›</a:t>
            </a:fld>
            <a:endParaRPr 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3" r:id="rId13"/>
  </p:sldLayoutIdLst>
  <p:hf hdr="0" ftr="0" dt="0"/>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1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gif"/></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9.xml"/><Relationship Id="rId1" Type="http://schemas.openxmlformats.org/officeDocument/2006/relationships/slideLayout" Target="../slideLayouts/slideLayout15.xml"/><Relationship Id="rId5" Type="http://schemas.openxmlformats.org/officeDocument/2006/relationships/image" Target="../media/image83.png"/><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0.xml"/><Relationship Id="rId1" Type="http://schemas.openxmlformats.org/officeDocument/2006/relationships/slideLayout" Target="../slideLayouts/slideLayout16.xml"/><Relationship Id="rId5" Type="http://schemas.openxmlformats.org/officeDocument/2006/relationships/image" Target="../media/image86.png"/><Relationship Id="rId4" Type="http://schemas.openxmlformats.org/officeDocument/2006/relationships/image" Target="../media/image85.png"/></Relationships>
</file>

<file path=ppt/slides/_rels/slide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89.png"/></Relationships>
</file>

<file path=ppt/slides/_rels/slide6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38200"/>
            <a:ext cx="4724400" cy="1828800"/>
          </a:xfrm>
        </p:spPr>
        <p:txBody>
          <a:bodyPr>
            <a:normAutofit fontScale="90000"/>
          </a:bodyPr>
          <a:lstStyle/>
          <a:p>
            <a:r>
              <a:rPr lang="en-US" b="1" dirty="0" smtClean="0"/>
              <a:t>Phase Resetting and its application to analysis of neural circuits</a:t>
            </a:r>
            <a:endParaRPr lang="en-US" b="1" dirty="0"/>
          </a:p>
        </p:txBody>
      </p:sp>
      <p:sp>
        <p:nvSpPr>
          <p:cNvPr id="3" name="Subtitle 2"/>
          <p:cNvSpPr>
            <a:spLocks noGrp="1"/>
          </p:cNvSpPr>
          <p:nvPr>
            <p:ph type="subTitle" idx="1"/>
          </p:nvPr>
        </p:nvSpPr>
        <p:spPr>
          <a:xfrm>
            <a:off x="3581400" y="5181600"/>
            <a:ext cx="5257800" cy="685800"/>
          </a:xfrm>
        </p:spPr>
        <p:txBody>
          <a:bodyPr>
            <a:noAutofit/>
          </a:bodyPr>
          <a:lstStyle/>
          <a:p>
            <a:pPr algn="ctr"/>
            <a:r>
              <a:rPr lang="en-US" b="1" dirty="0" smtClean="0"/>
              <a:t>Selva K. Maran</a:t>
            </a:r>
          </a:p>
          <a:p>
            <a:pPr algn="ctr"/>
            <a:r>
              <a:rPr lang="en-US" b="1" dirty="0" smtClean="0"/>
              <a:t>Advisor: Prof. Carmen C. Canavier Ph.D.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342900" lvl="1" indent="-342900">
              <a:buClr>
                <a:schemeClr val="tx2"/>
              </a:buClr>
              <a:buSzPct val="70000"/>
            </a:pPr>
            <a:r>
              <a:rPr lang="en-US" sz="3200" dirty="0" smtClean="0"/>
              <a:t>To test whether our Phase Resetting methods can be applied to heterogeneous conditions</a:t>
            </a:r>
          </a:p>
          <a:p>
            <a:endParaRPr lang="en-US" dirty="0" smtClean="0"/>
          </a:p>
          <a:p>
            <a:r>
              <a:rPr lang="en-US" dirty="0" smtClean="0"/>
              <a:t>To explain the effect of </a:t>
            </a:r>
            <a:r>
              <a:rPr lang="en-US" smtClean="0"/>
              <a:t>Heterogeneity on </a:t>
            </a:r>
            <a:r>
              <a:rPr lang="en-US" dirty="0" smtClean="0"/>
              <a:t>behavior of coupled neurons</a:t>
            </a:r>
          </a:p>
          <a:p>
            <a:endParaRPr lang="en-US" dirty="0" smtClean="0"/>
          </a:p>
          <a:p>
            <a:r>
              <a:rPr lang="en-US" dirty="0" smtClean="0"/>
              <a:t>To test whether our methods predict phase locking without the assumption that firing order should be preserved</a:t>
            </a:r>
          </a:p>
          <a:p>
            <a:pPr lvl="1"/>
            <a:endParaRPr lang="en-US" dirty="0" smtClean="0"/>
          </a:p>
          <a:p>
            <a:endParaRPr lang="en-US" dirty="0"/>
          </a:p>
        </p:txBody>
      </p:sp>
      <p:sp>
        <p:nvSpPr>
          <p:cNvPr id="3" name="Title 2"/>
          <p:cNvSpPr>
            <a:spLocks noGrp="1"/>
          </p:cNvSpPr>
          <p:nvPr>
            <p:ph type="title"/>
          </p:nvPr>
        </p:nvSpPr>
        <p:spPr/>
        <p:txBody>
          <a:bodyPr/>
          <a:lstStyle/>
          <a:p>
            <a:pPr algn="ctr"/>
            <a:r>
              <a:rPr lang="en-US" dirty="0" smtClean="0"/>
              <a:t>Significance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p:nvPr>
        </p:nvSpPr>
        <p:spPr>
          <a:xfrm>
            <a:off x="6096000" y="2362200"/>
            <a:ext cx="1676400" cy="1219200"/>
          </a:xfrm>
        </p:spPr>
        <p:txBody>
          <a:bodyPr>
            <a:normAutofit/>
          </a:bodyPr>
          <a:lstStyle/>
          <a:p>
            <a:pPr eaLnBrk="1" hangingPunct="1">
              <a:lnSpc>
                <a:spcPct val="80000"/>
              </a:lnSpc>
              <a:buFontTx/>
              <a:buNone/>
            </a:pPr>
            <a:endParaRPr lang="en-US" sz="1800" i="1" baseline="-25000" dirty="0" smtClean="0">
              <a:latin typeface="Times New Roman" pitchFamily="18" charset="0"/>
            </a:endParaRPr>
          </a:p>
          <a:p>
            <a:pPr eaLnBrk="1" hangingPunct="1">
              <a:lnSpc>
                <a:spcPct val="80000"/>
              </a:lnSpc>
              <a:buFontTx/>
              <a:buNone/>
            </a:pPr>
            <a:r>
              <a:rPr lang="en-US" sz="1800" b="1" i="1" dirty="0" smtClean="0">
                <a:latin typeface="Times New Roman" pitchFamily="18" charset="0"/>
              </a:rPr>
              <a:t>I</a:t>
            </a:r>
            <a:r>
              <a:rPr lang="en-US" sz="1800" b="1" i="1" baseline="-25000" dirty="0" smtClean="0">
                <a:latin typeface="Times New Roman" pitchFamily="18" charset="0"/>
              </a:rPr>
              <a:t>stim,1</a:t>
            </a:r>
            <a:r>
              <a:rPr lang="en-US" sz="1800" b="1" i="1" dirty="0" smtClean="0">
                <a:latin typeface="Times New Roman" pitchFamily="18" charset="0"/>
              </a:rPr>
              <a:t> = </a:t>
            </a:r>
            <a:r>
              <a:rPr lang="en-US" sz="1800" b="1" i="1" dirty="0" err="1" smtClean="0">
                <a:latin typeface="Times New Roman" pitchFamily="18" charset="0"/>
              </a:rPr>
              <a:t>I</a:t>
            </a:r>
            <a:r>
              <a:rPr lang="en-US" sz="1800" b="1" i="1" baseline="-25000" dirty="0" err="1" smtClean="0">
                <a:latin typeface="Times New Roman" pitchFamily="18" charset="0"/>
              </a:rPr>
              <a:t>app</a:t>
            </a:r>
            <a:r>
              <a:rPr lang="en-US" sz="1800" b="1" i="1" dirty="0" smtClean="0">
                <a:latin typeface="Times New Roman" pitchFamily="18" charset="0"/>
              </a:rPr>
              <a:t> + </a:t>
            </a:r>
            <a:r>
              <a:rPr lang="el-GR" sz="1800" b="1" i="1" dirty="0" smtClean="0">
                <a:latin typeface="Times New Roman" pitchFamily="18" charset="0"/>
                <a:cs typeface="Times New Roman" pitchFamily="18" charset="0"/>
              </a:rPr>
              <a:t>ε</a:t>
            </a:r>
            <a:endParaRPr lang="en-US" sz="1800" b="1" i="1" dirty="0" smtClean="0">
              <a:latin typeface="Times New Roman" pitchFamily="18" charset="0"/>
              <a:cs typeface="Times New Roman" pitchFamily="18" charset="0"/>
            </a:endParaRPr>
          </a:p>
          <a:p>
            <a:pPr eaLnBrk="1" hangingPunct="1">
              <a:lnSpc>
                <a:spcPct val="80000"/>
              </a:lnSpc>
              <a:buFontTx/>
              <a:buNone/>
            </a:pPr>
            <a:endParaRPr lang="en-US" sz="1800" b="1" i="1" dirty="0" smtClean="0">
              <a:latin typeface="Times New Roman" pitchFamily="18" charset="0"/>
              <a:cs typeface="Times New Roman" pitchFamily="18" charset="0"/>
            </a:endParaRPr>
          </a:p>
          <a:p>
            <a:pPr eaLnBrk="1" hangingPunct="1">
              <a:lnSpc>
                <a:spcPct val="80000"/>
              </a:lnSpc>
              <a:buFontTx/>
              <a:buNone/>
            </a:pPr>
            <a:r>
              <a:rPr lang="en-US" sz="1800" b="1" i="1" dirty="0" smtClean="0">
                <a:latin typeface="Times New Roman" pitchFamily="18" charset="0"/>
              </a:rPr>
              <a:t>I</a:t>
            </a:r>
            <a:r>
              <a:rPr lang="en-US" sz="1800" b="1" i="1" baseline="-25000" dirty="0" smtClean="0">
                <a:latin typeface="Times New Roman" pitchFamily="18" charset="0"/>
              </a:rPr>
              <a:t>stim,2</a:t>
            </a:r>
            <a:r>
              <a:rPr lang="en-US" sz="1800" b="1" i="1" dirty="0" smtClean="0">
                <a:latin typeface="Times New Roman" pitchFamily="18" charset="0"/>
              </a:rPr>
              <a:t> = </a:t>
            </a:r>
            <a:r>
              <a:rPr lang="en-US" sz="1800" b="1" i="1" dirty="0" err="1" smtClean="0">
                <a:latin typeface="Times New Roman" pitchFamily="18" charset="0"/>
              </a:rPr>
              <a:t>I</a:t>
            </a:r>
            <a:r>
              <a:rPr lang="en-US" sz="1800" b="1" i="1" baseline="-25000" dirty="0" err="1" smtClean="0">
                <a:latin typeface="Times New Roman" pitchFamily="18" charset="0"/>
              </a:rPr>
              <a:t>app</a:t>
            </a:r>
            <a:r>
              <a:rPr lang="en-US" sz="1800" b="1" i="1" dirty="0" smtClean="0">
                <a:latin typeface="Times New Roman" pitchFamily="18" charset="0"/>
              </a:rPr>
              <a:t> – </a:t>
            </a:r>
            <a:r>
              <a:rPr lang="el-GR" sz="1800" b="1" i="1" dirty="0" smtClean="0">
                <a:latin typeface="Times New Roman" pitchFamily="18" charset="0"/>
                <a:cs typeface="Times New Roman" pitchFamily="18" charset="0"/>
              </a:rPr>
              <a:t>ε</a:t>
            </a:r>
            <a:endParaRPr lang="en-US" sz="1800" b="1" i="1" dirty="0" smtClean="0">
              <a:latin typeface="Times New Roman" pitchFamily="18" charset="0"/>
              <a:cs typeface="Times New Roman" pitchFamily="18" charset="0"/>
            </a:endParaRPr>
          </a:p>
          <a:p>
            <a:pPr eaLnBrk="1" hangingPunct="1">
              <a:lnSpc>
                <a:spcPct val="80000"/>
              </a:lnSpc>
              <a:buFontTx/>
              <a:buNone/>
            </a:pPr>
            <a:endParaRPr lang="el-GR" sz="1800" b="1" i="1" dirty="0" smtClean="0">
              <a:latin typeface="Times New Roman" pitchFamily="18" charset="0"/>
              <a:cs typeface="Times New Roman" pitchFamily="18" charset="0"/>
            </a:endParaRPr>
          </a:p>
          <a:p>
            <a:pPr eaLnBrk="1" hangingPunct="1">
              <a:lnSpc>
                <a:spcPct val="80000"/>
              </a:lnSpc>
              <a:buFontTx/>
              <a:buNone/>
            </a:pPr>
            <a:endParaRPr lang="en-US" sz="1800" b="1" i="1" dirty="0" smtClean="0">
              <a:latin typeface="Times New Roman" pitchFamily="18" charset="0"/>
            </a:endParaRPr>
          </a:p>
        </p:txBody>
      </p:sp>
      <p:sp>
        <p:nvSpPr>
          <p:cNvPr id="17410" name="Slide Number Placeholder 4"/>
          <p:cNvSpPr>
            <a:spLocks noGrp="1"/>
          </p:cNvSpPr>
          <p:nvPr>
            <p:ph type="sldNum" sz="quarter" idx="12"/>
          </p:nvPr>
        </p:nvSpPr>
        <p:spPr>
          <a:noFill/>
        </p:spPr>
        <p:txBody>
          <a:bodyPr/>
          <a:lstStyle/>
          <a:p>
            <a:fld id="{D48E3CF7-4D17-4CB8-963A-BD700CC863F2}" type="slidenum">
              <a:rPr lang="en-US" smtClean="0"/>
              <a:pPr/>
              <a:t>11</a:t>
            </a:fld>
            <a:endParaRPr lang="en-US" dirty="0" smtClean="0"/>
          </a:p>
        </p:txBody>
      </p:sp>
      <p:sp>
        <p:nvSpPr>
          <p:cNvPr id="17411" name="Rectangle 4"/>
          <p:cNvSpPr>
            <a:spLocks noGrp="1" noChangeArrowheads="1"/>
          </p:cNvSpPr>
          <p:nvPr>
            <p:ph type="title" idx="4294967295"/>
          </p:nvPr>
        </p:nvSpPr>
        <p:spPr>
          <a:xfrm>
            <a:off x="0" y="0"/>
            <a:ext cx="9144000" cy="1143000"/>
          </a:xfrm>
        </p:spPr>
        <p:txBody>
          <a:bodyPr/>
          <a:lstStyle/>
          <a:p>
            <a:pPr eaLnBrk="1" hangingPunct="1"/>
            <a:r>
              <a:rPr lang="en-US" sz="3200" dirty="0" smtClean="0">
                <a:latin typeface="Times New Roman" pitchFamily="18" charset="0"/>
              </a:rPr>
              <a:t>Wang and Buzsaki Model – </a:t>
            </a:r>
            <a:r>
              <a:rPr lang="en-US" sz="3200" dirty="0" err="1" smtClean="0">
                <a:latin typeface="Times New Roman" pitchFamily="18" charset="0"/>
              </a:rPr>
              <a:t>Hippocampal</a:t>
            </a:r>
            <a:r>
              <a:rPr lang="en-US" sz="3200" dirty="0" smtClean="0">
                <a:latin typeface="Times New Roman" pitchFamily="18" charset="0"/>
              </a:rPr>
              <a:t> Interneuron</a:t>
            </a:r>
          </a:p>
        </p:txBody>
      </p:sp>
      <p:sp>
        <p:nvSpPr>
          <p:cNvPr id="17413" name="Rectangle 7"/>
          <p:cNvSpPr>
            <a:spLocks noGrp="1" noChangeArrowheads="1"/>
          </p:cNvSpPr>
          <p:nvPr>
            <p:ph type="body" sz="half" idx="4294967295"/>
          </p:nvPr>
        </p:nvSpPr>
        <p:spPr>
          <a:xfrm>
            <a:off x="2971800" y="2209800"/>
            <a:ext cx="2819400" cy="1905000"/>
          </a:xfrm>
        </p:spPr>
        <p:txBody>
          <a:bodyPr>
            <a:normAutofit lnSpcReduction="10000"/>
          </a:bodyPr>
          <a:lstStyle/>
          <a:p>
            <a:pPr>
              <a:lnSpc>
                <a:spcPct val="80000"/>
              </a:lnSpc>
              <a:buNone/>
            </a:pPr>
            <a:r>
              <a:rPr lang="en-US" sz="1800" b="1" i="1" dirty="0" err="1" smtClean="0"/>
              <a:t>I</a:t>
            </a:r>
            <a:r>
              <a:rPr lang="en-US" sz="1800" b="1" i="1" baseline="-25000" dirty="0" err="1" smtClean="0"/>
              <a:t>Na</a:t>
            </a:r>
            <a:r>
              <a:rPr lang="en-US" sz="1800" b="1" i="1" dirty="0" smtClean="0"/>
              <a:t> = </a:t>
            </a:r>
            <a:r>
              <a:rPr lang="en-US" sz="1800" b="1" i="1" dirty="0" err="1" smtClean="0"/>
              <a:t>g</a:t>
            </a:r>
            <a:r>
              <a:rPr lang="en-US" sz="1800" b="1" i="1" baseline="-25000" dirty="0" err="1" smtClean="0"/>
              <a:t>Na</a:t>
            </a:r>
            <a:r>
              <a:rPr lang="en-US" sz="1800" b="1" i="1" baseline="-25000" dirty="0" smtClean="0"/>
              <a:t>  </a:t>
            </a:r>
            <a:r>
              <a:rPr lang="en-US" sz="1800" b="1" i="1" dirty="0" smtClean="0"/>
              <a:t>m</a:t>
            </a:r>
            <a:r>
              <a:rPr lang="en-US" sz="1800" b="1" i="1" baseline="-25000" dirty="0" smtClean="0"/>
              <a:t>∞</a:t>
            </a:r>
            <a:r>
              <a:rPr lang="en-US" sz="1800" b="1" i="1" baseline="30000" dirty="0" smtClean="0"/>
              <a:t>3   </a:t>
            </a:r>
            <a:r>
              <a:rPr lang="en-US" sz="1800" b="1" i="1" dirty="0" smtClean="0"/>
              <a:t>h  (V- </a:t>
            </a:r>
            <a:r>
              <a:rPr lang="en-US" sz="1800" b="1" i="1" dirty="0" err="1" smtClean="0"/>
              <a:t>E</a:t>
            </a:r>
            <a:r>
              <a:rPr lang="en-US" sz="1800" b="1" i="1" baseline="-25000" dirty="0" err="1" smtClean="0"/>
              <a:t>Na</a:t>
            </a:r>
            <a:r>
              <a:rPr lang="en-US" sz="1800" b="1" i="1" dirty="0" smtClean="0"/>
              <a:t>)</a:t>
            </a:r>
            <a:endParaRPr lang="en-US" sz="1800" dirty="0" smtClean="0"/>
          </a:p>
          <a:p>
            <a:pPr eaLnBrk="1" hangingPunct="1">
              <a:lnSpc>
                <a:spcPct val="80000"/>
              </a:lnSpc>
              <a:buFontTx/>
              <a:buNone/>
            </a:pPr>
            <a:r>
              <a:rPr lang="en-US" sz="1800" dirty="0" smtClean="0"/>
              <a:t>	</a:t>
            </a:r>
            <a:endParaRPr lang="en-US" sz="1800" i="1" dirty="0" smtClean="0">
              <a:latin typeface="Times New Roman" pitchFamily="18" charset="0"/>
            </a:endParaRPr>
          </a:p>
          <a:p>
            <a:pPr>
              <a:lnSpc>
                <a:spcPct val="80000"/>
              </a:lnSpc>
              <a:buNone/>
            </a:pPr>
            <a:r>
              <a:rPr lang="en-US" sz="1800" b="1" i="1" dirty="0" err="1" smtClean="0"/>
              <a:t>I</a:t>
            </a:r>
            <a:r>
              <a:rPr lang="en-US" sz="1800" b="1" i="1" baseline="-25000" dirty="0" err="1" smtClean="0"/>
              <a:t>k</a:t>
            </a:r>
            <a:r>
              <a:rPr lang="en-US" sz="1800" b="1" i="1" dirty="0" smtClean="0"/>
              <a:t> = </a:t>
            </a:r>
            <a:r>
              <a:rPr lang="en-US" sz="1800" b="1" i="1" dirty="0" err="1" smtClean="0"/>
              <a:t>g</a:t>
            </a:r>
            <a:r>
              <a:rPr lang="en-US" sz="1800" b="1" i="1" baseline="-25000" dirty="0" err="1" smtClean="0"/>
              <a:t>k</a:t>
            </a:r>
            <a:r>
              <a:rPr lang="en-US" sz="1800" b="1" i="1" baseline="-25000" dirty="0" smtClean="0"/>
              <a:t>  </a:t>
            </a:r>
            <a:r>
              <a:rPr lang="en-US" sz="1800" b="1" i="1" dirty="0" smtClean="0"/>
              <a:t>n</a:t>
            </a:r>
            <a:r>
              <a:rPr lang="en-US" sz="1800" b="1" i="1" baseline="30000" dirty="0" smtClean="0"/>
              <a:t>4  </a:t>
            </a:r>
            <a:r>
              <a:rPr lang="en-US" sz="1800" b="1" i="1" dirty="0" smtClean="0"/>
              <a:t>(V- E</a:t>
            </a:r>
            <a:r>
              <a:rPr lang="en-US" sz="1800" b="1" i="1" baseline="-25000" dirty="0" smtClean="0"/>
              <a:t>K</a:t>
            </a:r>
            <a:r>
              <a:rPr lang="en-US" sz="1800" b="1" i="1" dirty="0" smtClean="0"/>
              <a:t>)</a:t>
            </a:r>
            <a:endParaRPr lang="en-US" sz="1800" dirty="0" smtClean="0"/>
          </a:p>
          <a:p>
            <a:pPr eaLnBrk="1" hangingPunct="1">
              <a:lnSpc>
                <a:spcPct val="80000"/>
              </a:lnSpc>
              <a:buFontTx/>
              <a:buNone/>
            </a:pPr>
            <a:endParaRPr lang="en-US" sz="1800" i="1" dirty="0" smtClean="0"/>
          </a:p>
          <a:p>
            <a:pPr>
              <a:lnSpc>
                <a:spcPct val="80000"/>
              </a:lnSpc>
              <a:buNone/>
            </a:pPr>
            <a:r>
              <a:rPr lang="en-US" sz="1800" b="1" dirty="0" err="1" smtClean="0">
                <a:latin typeface="Times New Roman" pitchFamily="18" charset="0"/>
              </a:rPr>
              <a:t>I</a:t>
            </a:r>
            <a:r>
              <a:rPr lang="en-US" sz="1800" b="1" baseline="-25000" dirty="0" err="1" smtClean="0">
                <a:latin typeface="Times New Roman" pitchFamily="18" charset="0"/>
              </a:rPr>
              <a:t>syn</a:t>
            </a:r>
            <a:r>
              <a:rPr lang="en-US" sz="1800" b="1" dirty="0" smtClean="0">
                <a:latin typeface="Times New Roman" pitchFamily="18" charset="0"/>
              </a:rPr>
              <a:t> = </a:t>
            </a:r>
            <a:r>
              <a:rPr lang="en-US" sz="1800" b="1" dirty="0" err="1" smtClean="0">
                <a:latin typeface="Times New Roman" pitchFamily="18" charset="0"/>
              </a:rPr>
              <a:t>g</a:t>
            </a:r>
            <a:r>
              <a:rPr lang="en-US" sz="1800" b="1" baseline="-25000" dirty="0" err="1" smtClean="0">
                <a:latin typeface="Times New Roman" pitchFamily="18" charset="0"/>
              </a:rPr>
              <a:t>syn</a:t>
            </a:r>
            <a:r>
              <a:rPr lang="en-US" sz="1800" b="1" dirty="0" smtClean="0">
                <a:latin typeface="Times New Roman" pitchFamily="18" charset="0"/>
              </a:rPr>
              <a:t>  s (V-</a:t>
            </a:r>
            <a:r>
              <a:rPr lang="en-US" sz="1800" b="1" dirty="0" err="1" smtClean="0">
                <a:latin typeface="Times New Roman" pitchFamily="18" charset="0"/>
              </a:rPr>
              <a:t>V</a:t>
            </a:r>
            <a:r>
              <a:rPr lang="en-US" sz="1800" b="1" baseline="-25000" dirty="0" err="1" smtClean="0">
                <a:latin typeface="Times New Roman" pitchFamily="18" charset="0"/>
              </a:rPr>
              <a:t>syn</a:t>
            </a:r>
            <a:r>
              <a:rPr lang="en-US" sz="1800" b="1" dirty="0" smtClean="0">
                <a:latin typeface="Times New Roman" pitchFamily="18" charset="0"/>
              </a:rPr>
              <a:t>)</a:t>
            </a:r>
          </a:p>
          <a:p>
            <a:pPr eaLnBrk="1" hangingPunct="1">
              <a:lnSpc>
                <a:spcPct val="80000"/>
              </a:lnSpc>
              <a:buFontTx/>
              <a:buNone/>
            </a:pPr>
            <a:r>
              <a:rPr lang="en-US" sz="1800" dirty="0" smtClean="0"/>
              <a:t>	</a:t>
            </a:r>
            <a:endParaRPr lang="en-US" sz="1800" i="1" dirty="0" smtClean="0"/>
          </a:p>
          <a:p>
            <a:pPr eaLnBrk="1" hangingPunct="1">
              <a:lnSpc>
                <a:spcPct val="80000"/>
              </a:lnSpc>
              <a:buFontTx/>
              <a:buNone/>
            </a:pPr>
            <a:r>
              <a:rPr lang="en-US" sz="1800" b="1" i="1" dirty="0" smtClean="0"/>
              <a:t>I</a:t>
            </a:r>
            <a:r>
              <a:rPr lang="en-US" sz="1800" b="1" i="1" baseline="-25000" dirty="0" smtClean="0"/>
              <a:t>L</a:t>
            </a:r>
            <a:r>
              <a:rPr lang="en-US" sz="1800" b="1" i="1" dirty="0" smtClean="0"/>
              <a:t> = </a:t>
            </a:r>
            <a:r>
              <a:rPr lang="en-US" sz="1800" b="1" i="1" dirty="0" err="1" smtClean="0"/>
              <a:t>g</a:t>
            </a:r>
            <a:r>
              <a:rPr lang="en-US" sz="1800" b="1" i="1" baseline="-25000" dirty="0" err="1" smtClean="0"/>
              <a:t>L</a:t>
            </a:r>
            <a:r>
              <a:rPr lang="en-US" sz="1800" b="1" i="1" baseline="-25000" dirty="0" smtClean="0"/>
              <a:t> </a:t>
            </a:r>
            <a:r>
              <a:rPr lang="en-US" sz="1800" b="1" i="1" baseline="30000" dirty="0" smtClean="0"/>
              <a:t>  </a:t>
            </a:r>
            <a:r>
              <a:rPr lang="en-US" sz="1800" b="1" i="1" dirty="0" smtClean="0"/>
              <a:t>(V- E</a:t>
            </a:r>
            <a:r>
              <a:rPr lang="en-US" sz="1800" b="1" i="1" baseline="-25000" dirty="0" smtClean="0"/>
              <a:t>L</a:t>
            </a:r>
            <a:r>
              <a:rPr lang="en-US" sz="1800" b="1" i="1" dirty="0" smtClean="0"/>
              <a:t>)</a:t>
            </a:r>
          </a:p>
        </p:txBody>
      </p:sp>
      <p:sp>
        <p:nvSpPr>
          <p:cNvPr id="17414" name="Rectangle 18"/>
          <p:cNvSpPr>
            <a:spLocks noChangeArrowheads="1"/>
          </p:cNvSpPr>
          <p:nvPr/>
        </p:nvSpPr>
        <p:spPr bwMode="auto">
          <a:xfrm>
            <a:off x="2057400" y="1524000"/>
            <a:ext cx="4591050" cy="457200"/>
          </a:xfrm>
          <a:prstGeom prst="rect">
            <a:avLst/>
          </a:prstGeom>
          <a:noFill/>
          <a:ln w="9525" algn="ctr">
            <a:noFill/>
            <a:miter lim="800000"/>
            <a:headEnd/>
            <a:tailEnd/>
          </a:ln>
        </p:spPr>
        <p:txBody>
          <a:bodyPr anchor="ctr">
            <a:spAutoFit/>
          </a:bodyPr>
          <a:lstStyle/>
          <a:p>
            <a:pPr algn="ctr"/>
            <a:r>
              <a:rPr lang="en-US" sz="2400" b="1" i="1" dirty="0" smtClean="0"/>
              <a:t>C</a:t>
            </a:r>
            <a:r>
              <a:rPr lang="en-US" sz="1600" b="1" i="1" baseline="-25000" dirty="0" smtClean="0"/>
              <a:t>m</a:t>
            </a:r>
            <a:r>
              <a:rPr lang="en-US" b="1" i="1" dirty="0" smtClean="0"/>
              <a:t> </a:t>
            </a:r>
            <a:r>
              <a:rPr lang="en-US" sz="2400" b="1" i="1" dirty="0" err="1"/>
              <a:t>dV</a:t>
            </a:r>
            <a:r>
              <a:rPr lang="en-US" sz="2400" b="1" i="1" dirty="0"/>
              <a:t>/</a:t>
            </a:r>
            <a:r>
              <a:rPr lang="en-US" sz="2400" b="1" i="1" dirty="0" err="1"/>
              <a:t>dt</a:t>
            </a:r>
            <a:r>
              <a:rPr lang="en-US" b="1" i="1" dirty="0"/>
              <a:t> =  </a:t>
            </a:r>
            <a:r>
              <a:rPr lang="en-US" sz="2400" b="1" i="1" dirty="0"/>
              <a:t>- </a:t>
            </a:r>
            <a:r>
              <a:rPr lang="en-US" sz="2400" b="1" i="1" dirty="0" err="1"/>
              <a:t>I</a:t>
            </a:r>
            <a:r>
              <a:rPr lang="en-US" sz="2400" b="1" i="1" baseline="-25000" dirty="0" err="1"/>
              <a:t>Na</a:t>
            </a:r>
            <a:r>
              <a:rPr lang="en-US" sz="2400" b="1" i="1" dirty="0"/>
              <a:t> - I</a:t>
            </a:r>
            <a:r>
              <a:rPr lang="en-US" sz="2400" b="1" i="1" baseline="-25000" dirty="0"/>
              <a:t>K</a:t>
            </a:r>
            <a:r>
              <a:rPr lang="en-US" sz="2400" b="1" i="1" dirty="0"/>
              <a:t> -I</a:t>
            </a:r>
            <a:r>
              <a:rPr lang="en-US" sz="2400" b="1" i="1" baseline="-25000" dirty="0"/>
              <a:t>L</a:t>
            </a:r>
            <a:r>
              <a:rPr lang="en-US" sz="2400" b="1" i="1" dirty="0"/>
              <a:t> - </a:t>
            </a:r>
            <a:r>
              <a:rPr lang="en-US" sz="2400" b="1" i="1" dirty="0" err="1"/>
              <a:t>I</a:t>
            </a:r>
            <a:r>
              <a:rPr lang="en-US" sz="2400" b="1" i="1" baseline="-25000" dirty="0" err="1"/>
              <a:t>syn</a:t>
            </a:r>
            <a:r>
              <a:rPr lang="en-US" sz="2400" b="1" i="1" dirty="0"/>
              <a:t> +</a:t>
            </a:r>
            <a:r>
              <a:rPr lang="en-US" sz="2400" b="1" i="1" dirty="0" err="1"/>
              <a:t>I</a:t>
            </a:r>
            <a:r>
              <a:rPr lang="en-US" sz="2400" b="1" i="1" baseline="-25000" dirty="0" err="1"/>
              <a:t>stim</a:t>
            </a:r>
            <a:endParaRPr lang="en-US" sz="2400" b="1" i="1" baseline="-25000" dirty="0"/>
          </a:p>
        </p:txBody>
      </p:sp>
      <p:pic>
        <p:nvPicPr>
          <p:cNvPr id="1027" name="Picture 3"/>
          <p:cNvPicPr>
            <a:picLocks noChangeAspect="1" noChangeArrowheads="1"/>
          </p:cNvPicPr>
          <p:nvPr/>
        </p:nvPicPr>
        <p:blipFill>
          <a:blip r:embed="rId3" cstate="print"/>
          <a:srcRect/>
          <a:stretch>
            <a:fillRect/>
          </a:stretch>
        </p:blipFill>
        <p:spPr bwMode="auto">
          <a:xfrm>
            <a:off x="1143000" y="4419600"/>
            <a:ext cx="3200400" cy="1978915"/>
          </a:xfrm>
          <a:prstGeom prst="rect">
            <a:avLst/>
          </a:prstGeom>
          <a:noFill/>
          <a:ln w="9525">
            <a:noFill/>
            <a:miter lim="800000"/>
            <a:headEnd/>
            <a:tailEnd/>
          </a:ln>
        </p:spPr>
      </p:pic>
      <p:sp>
        <p:nvSpPr>
          <p:cNvPr id="8" name="Rectangle 5"/>
          <p:cNvSpPr txBox="1">
            <a:spLocks noChangeArrowheads="1"/>
          </p:cNvSpPr>
          <p:nvPr/>
        </p:nvSpPr>
        <p:spPr>
          <a:xfrm>
            <a:off x="4800600" y="4953000"/>
            <a:ext cx="3581400" cy="533400"/>
          </a:xfrm>
          <a:prstGeom prst="rect">
            <a:avLst/>
          </a:prstGeom>
        </p:spPr>
        <p:txBody>
          <a:bodyPr vert="horz" lIns="91440" tIns="45720" rIns="91440" bIns="45720" rtlCol="0">
            <a:normAutofit fontScale="92500"/>
          </a:bodyPr>
          <a:lstStyle/>
          <a:p>
            <a:pPr marL="342900" lvl="0" indent="-342900">
              <a:lnSpc>
                <a:spcPct val="80000"/>
              </a:lnSpc>
              <a:spcBef>
                <a:spcPct val="20000"/>
              </a:spcBef>
              <a:buClr>
                <a:schemeClr val="tx2"/>
              </a:buClr>
              <a:buSzPct val="70000"/>
            </a:pPr>
            <a:r>
              <a:rPr lang="el-GR"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Heterogeneity is in firing rate  and is induced by changing – </a:t>
            </a:r>
            <a:r>
              <a:rPr lang="el-GR" b="1" i="1" dirty="0" smtClean="0">
                <a:latin typeface="Times New Roman" pitchFamily="18" charset="0"/>
                <a:cs typeface="Times New Roman" pitchFamily="18" charset="0"/>
              </a:rPr>
              <a:t>ε</a:t>
            </a:r>
            <a:r>
              <a:rPr lang="en-US" b="1" i="1" dirty="0" smtClean="0">
                <a:latin typeface="Times New Roman" pitchFamily="18" charset="0"/>
                <a:cs typeface="Times New Roman" pitchFamily="18" charset="0"/>
              </a:rPr>
              <a:t> (epsilon)</a:t>
            </a:r>
          </a:p>
          <a:p>
            <a:pPr marL="342900" lvl="0" indent="-342900">
              <a:lnSpc>
                <a:spcPct val="80000"/>
              </a:lnSpc>
              <a:spcBef>
                <a:spcPct val="20000"/>
              </a:spcBef>
              <a:buClr>
                <a:schemeClr val="tx2"/>
              </a:buClr>
              <a:buSzPct val="70000"/>
            </a:pPr>
            <a:endParaRPr lang="en-US" b="1" i="1" baseline="-25000" dirty="0" smtClean="0">
              <a:latin typeface="Times New Roman" pitchFamily="18" charset="0"/>
            </a:endParaRPr>
          </a:p>
          <a:p>
            <a:pPr marL="342900" lvl="0" indent="-342900">
              <a:lnSpc>
                <a:spcPct val="80000"/>
              </a:lnSpc>
              <a:spcBef>
                <a:spcPct val="20000"/>
              </a:spcBef>
              <a:buClr>
                <a:schemeClr val="tx2"/>
              </a:buClr>
              <a:buSzPct val="70000"/>
            </a:pPr>
            <a:endParaRPr lang="en-US" b="1" i="1" baseline="-25000" dirty="0" smtClean="0">
              <a:latin typeface="Times New Roman" pitchFamily="18" charset="0"/>
            </a:endParaRPr>
          </a:p>
          <a:p>
            <a:pPr marL="342900" lvl="0" indent="-342900">
              <a:lnSpc>
                <a:spcPct val="80000"/>
              </a:lnSpc>
              <a:spcBef>
                <a:spcPct val="20000"/>
              </a:spcBef>
              <a:buClr>
                <a:schemeClr val="tx2"/>
              </a:buClr>
              <a:buSzPct val="70000"/>
            </a:pPr>
            <a:endParaRPr lang="en-US" b="1" i="1" baseline="-25000" dirty="0" smtClean="0">
              <a:latin typeface="Times New Roman" pitchFamily="18" charset="0"/>
            </a:endParaRPr>
          </a:p>
          <a:p>
            <a:pPr marL="342900" lvl="0" indent="-342900">
              <a:lnSpc>
                <a:spcPct val="80000"/>
              </a:lnSpc>
              <a:spcBef>
                <a:spcPct val="20000"/>
              </a:spcBef>
              <a:buClr>
                <a:schemeClr val="tx2"/>
              </a:buClr>
              <a:buSzPct val="70000"/>
            </a:pPr>
            <a:endParaRPr lang="en-US" b="1" baseline="-25000" dirty="0" smtClean="0">
              <a:latin typeface="Times New Roman" pitchFamily="18" charset="0"/>
            </a:endParaRPr>
          </a:p>
          <a:p>
            <a:pPr marL="342900" lvl="0" indent="-342900">
              <a:lnSpc>
                <a:spcPct val="80000"/>
              </a:lnSpc>
              <a:spcBef>
                <a:spcPct val="20000"/>
              </a:spcBef>
              <a:buClr>
                <a:schemeClr val="tx2"/>
              </a:buClr>
              <a:buSzPct val="70000"/>
            </a:pPr>
            <a:endParaRPr lang="en-US" b="1" i="1" dirty="0" smtClean="0">
              <a:latin typeface="Times New Roman" pitchFamily="18" charset="0"/>
              <a:cs typeface="Times New Roman" pitchFamily="18" charset="0"/>
            </a:endParaRPr>
          </a:p>
          <a:p>
            <a:pPr marL="342900" lvl="0" indent="-342900">
              <a:lnSpc>
                <a:spcPct val="80000"/>
              </a:lnSpc>
              <a:spcBef>
                <a:spcPct val="20000"/>
              </a:spcBef>
              <a:buClr>
                <a:schemeClr val="tx2"/>
              </a:buClr>
              <a:buSzPct val="70000"/>
            </a:pPr>
            <a:endParaRPr lang="en-US" b="1" i="1" dirty="0" smtClean="0">
              <a:latin typeface="Times New Roman" pitchFamily="18" charset="0"/>
              <a:cs typeface="Times New Roman" pitchFamily="18" charset="0"/>
            </a:endParaRPr>
          </a:p>
          <a:p>
            <a:pPr marL="342900" lvl="0" indent="-342900">
              <a:lnSpc>
                <a:spcPct val="80000"/>
              </a:lnSpc>
              <a:spcBef>
                <a:spcPct val="20000"/>
              </a:spcBef>
              <a:buClr>
                <a:schemeClr val="tx2"/>
              </a:buClr>
              <a:buSzPct val="70000"/>
            </a:pPr>
            <a:endParaRPr kumimoji="0" lang="en-US" sz="180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
                <a:schemeClr val="tx2"/>
              </a:buClr>
              <a:buSzPct val="70000"/>
              <a:buFontTx/>
              <a:buNone/>
              <a:tabLst/>
              <a:defRPr/>
            </a:pPr>
            <a:endParaRPr kumimoji="0" lang="el-GR" sz="18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
                <a:schemeClr val="tx2"/>
              </a:buClr>
              <a:buSzPct val="70000"/>
              <a:buFontTx/>
              <a:buNone/>
              <a:tabLst/>
              <a:defRPr/>
            </a:pPr>
            <a:endParaRPr kumimoji="0" lang="en-US" sz="1800" b="1" i="1"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7" descr="paperfig2centred"/>
          <p:cNvPicPr>
            <a:picLocks noGrp="1" noChangeAspect="1" noChangeArrowheads="1"/>
          </p:cNvPicPr>
          <p:nvPr>
            <p:ph sz="half" idx="1"/>
          </p:nvPr>
        </p:nvPicPr>
        <p:blipFill>
          <a:blip r:embed="rId3" cstate="print"/>
          <a:srcRect/>
          <a:stretch>
            <a:fillRect/>
          </a:stretch>
        </p:blipFill>
        <p:spPr>
          <a:xfrm>
            <a:off x="2895600" y="1524000"/>
            <a:ext cx="5943600" cy="3208338"/>
          </a:xfrm>
          <a:noFill/>
        </p:spPr>
      </p:pic>
      <p:sp>
        <p:nvSpPr>
          <p:cNvPr id="19460" name="Rectangle 5"/>
          <p:cNvSpPr>
            <a:spLocks noGrp="1" noChangeArrowheads="1"/>
          </p:cNvSpPr>
          <p:nvPr>
            <p:ph sz="half" idx="2"/>
          </p:nvPr>
        </p:nvSpPr>
        <p:spPr>
          <a:xfrm>
            <a:off x="2438400" y="4876800"/>
            <a:ext cx="2667000" cy="1828800"/>
          </a:xfrm>
        </p:spPr>
        <p:txBody>
          <a:bodyPr>
            <a:normAutofit fontScale="92500" lnSpcReduction="20000"/>
          </a:bodyPr>
          <a:lstStyle/>
          <a:p>
            <a:pPr eaLnBrk="1" hangingPunct="1">
              <a:lnSpc>
                <a:spcPct val="90000"/>
              </a:lnSpc>
              <a:buFontTx/>
              <a:buNone/>
            </a:pPr>
            <a:r>
              <a:rPr lang="en-US" sz="1600" dirty="0" err="1" smtClean="0"/>
              <a:t>f</a:t>
            </a:r>
            <a:r>
              <a:rPr lang="en-US" sz="1600" baseline="-25000" dirty="0" err="1" smtClean="0"/>
              <a:t>i</a:t>
            </a:r>
            <a:r>
              <a:rPr lang="en-US" sz="1600" dirty="0" smtClean="0"/>
              <a:t>(</a:t>
            </a:r>
            <a:r>
              <a:rPr lang="en-US" sz="1600" dirty="0" smtClean="0">
                <a:latin typeface="Symbol" pitchFamily="18" charset="2"/>
              </a:rPr>
              <a:t>f</a:t>
            </a:r>
            <a:r>
              <a:rPr lang="en-US" sz="1600" dirty="0" smtClean="0"/>
              <a:t>) = (T</a:t>
            </a:r>
            <a:r>
              <a:rPr lang="en-US" sz="1600" baseline="-25000" dirty="0" smtClean="0"/>
              <a:t>i</a:t>
            </a:r>
            <a:r>
              <a:rPr lang="en-US" sz="1600" dirty="0" smtClean="0"/>
              <a:t> - T</a:t>
            </a:r>
            <a:r>
              <a:rPr lang="en-US" sz="1600" baseline="-25000" dirty="0" smtClean="0"/>
              <a:t>0</a:t>
            </a:r>
            <a:r>
              <a:rPr lang="en-US" sz="1600" dirty="0" smtClean="0"/>
              <a:t>)/T</a:t>
            </a:r>
            <a:r>
              <a:rPr lang="en-US" sz="1600" baseline="-25000" dirty="0" smtClean="0"/>
              <a:t>0</a:t>
            </a:r>
          </a:p>
          <a:p>
            <a:pPr eaLnBrk="1" hangingPunct="1">
              <a:lnSpc>
                <a:spcPct val="90000"/>
              </a:lnSpc>
              <a:buFontTx/>
              <a:buNone/>
            </a:pPr>
            <a:endParaRPr lang="en-US" sz="1600" dirty="0" smtClean="0"/>
          </a:p>
          <a:p>
            <a:pPr eaLnBrk="1" hangingPunct="1">
              <a:lnSpc>
                <a:spcPct val="90000"/>
              </a:lnSpc>
              <a:buFontTx/>
              <a:buNone/>
            </a:pPr>
            <a:r>
              <a:rPr lang="en-US" sz="1600" dirty="0" err="1" smtClean="0"/>
              <a:t>i</a:t>
            </a:r>
            <a:r>
              <a:rPr lang="en-US" sz="1600" dirty="0" smtClean="0"/>
              <a:t>=1,2,3</a:t>
            </a:r>
          </a:p>
          <a:p>
            <a:pPr eaLnBrk="1" hangingPunct="1">
              <a:lnSpc>
                <a:spcPct val="90000"/>
              </a:lnSpc>
              <a:buFontTx/>
              <a:buNone/>
            </a:pPr>
            <a:endParaRPr lang="en-US" sz="1600" baseline="-25000" dirty="0" smtClean="0"/>
          </a:p>
          <a:p>
            <a:pPr eaLnBrk="1" hangingPunct="1">
              <a:lnSpc>
                <a:spcPct val="90000"/>
              </a:lnSpc>
              <a:buFontTx/>
              <a:buNone/>
            </a:pPr>
            <a:r>
              <a:rPr lang="en-US" sz="1600" baseline="-25000" dirty="0" smtClean="0"/>
              <a:t> </a:t>
            </a:r>
            <a:r>
              <a:rPr lang="en-US" sz="1600" dirty="0" smtClean="0">
                <a:latin typeface="Symbol" pitchFamily="18" charset="2"/>
              </a:rPr>
              <a:t>f</a:t>
            </a:r>
            <a:r>
              <a:rPr lang="en-US" sz="1600" dirty="0" smtClean="0"/>
              <a:t>- Phase</a:t>
            </a:r>
          </a:p>
          <a:p>
            <a:pPr eaLnBrk="1" hangingPunct="1">
              <a:lnSpc>
                <a:spcPct val="90000"/>
              </a:lnSpc>
              <a:buFontTx/>
              <a:buNone/>
            </a:pPr>
            <a:endParaRPr lang="en-US" sz="1600" baseline="-25000" dirty="0" smtClean="0"/>
          </a:p>
          <a:p>
            <a:pPr eaLnBrk="1" hangingPunct="1">
              <a:lnSpc>
                <a:spcPct val="90000"/>
              </a:lnSpc>
              <a:buFontTx/>
              <a:buNone/>
            </a:pPr>
            <a:r>
              <a:rPr lang="en-US" sz="1600" dirty="0" smtClean="0"/>
              <a:t>f</a:t>
            </a:r>
            <a:r>
              <a:rPr lang="en-US" sz="1600" baseline="-25000" dirty="0" smtClean="0"/>
              <a:t>1</a:t>
            </a:r>
            <a:r>
              <a:rPr lang="en-US" sz="1600" dirty="0" smtClean="0"/>
              <a:t>  - </a:t>
            </a:r>
            <a:r>
              <a:rPr lang="en-US" sz="1400" b="1" dirty="0" smtClean="0"/>
              <a:t>First Order Resetting,</a:t>
            </a:r>
            <a:r>
              <a:rPr lang="en-US" sz="1600" dirty="0" smtClean="0"/>
              <a:t> </a:t>
            </a:r>
          </a:p>
          <a:p>
            <a:pPr eaLnBrk="1" hangingPunct="1">
              <a:lnSpc>
                <a:spcPct val="90000"/>
              </a:lnSpc>
              <a:buFontTx/>
              <a:buNone/>
            </a:pPr>
            <a:r>
              <a:rPr lang="en-US" sz="1600" dirty="0" smtClean="0"/>
              <a:t>f</a:t>
            </a:r>
            <a:r>
              <a:rPr lang="en-US" sz="1600" baseline="-25000" dirty="0" smtClean="0"/>
              <a:t>2</a:t>
            </a:r>
            <a:r>
              <a:rPr lang="en-US" sz="1600" dirty="0" smtClean="0"/>
              <a:t>  - </a:t>
            </a:r>
            <a:r>
              <a:rPr lang="en-US" sz="1400" b="1" dirty="0" smtClean="0"/>
              <a:t>Second Order Resetting,</a:t>
            </a:r>
          </a:p>
          <a:p>
            <a:pPr eaLnBrk="1" hangingPunct="1">
              <a:lnSpc>
                <a:spcPct val="90000"/>
              </a:lnSpc>
              <a:buFontTx/>
              <a:buNone/>
            </a:pPr>
            <a:r>
              <a:rPr lang="en-US" sz="1600" dirty="0" smtClean="0"/>
              <a:t>f</a:t>
            </a:r>
            <a:r>
              <a:rPr lang="en-US" sz="1600" baseline="-25000" dirty="0" smtClean="0"/>
              <a:t>3</a:t>
            </a:r>
            <a:r>
              <a:rPr lang="en-US" sz="1600" dirty="0" smtClean="0"/>
              <a:t>  - </a:t>
            </a:r>
            <a:r>
              <a:rPr lang="en-US" sz="1400" b="1" dirty="0" smtClean="0"/>
              <a:t>Third Order Resetting.</a:t>
            </a:r>
          </a:p>
          <a:p>
            <a:pPr eaLnBrk="1" hangingPunct="1">
              <a:lnSpc>
                <a:spcPct val="90000"/>
              </a:lnSpc>
              <a:buFont typeface="Symbol" pitchFamily="18" charset="2"/>
              <a:buNone/>
            </a:pPr>
            <a:endParaRPr lang="en-US" sz="1800" baseline="-25000" dirty="0" smtClean="0"/>
          </a:p>
        </p:txBody>
      </p:sp>
      <p:sp>
        <p:nvSpPr>
          <p:cNvPr id="19458" name="Slide Number Placeholder 6"/>
          <p:cNvSpPr>
            <a:spLocks noGrp="1"/>
          </p:cNvSpPr>
          <p:nvPr>
            <p:ph type="sldNum" sz="quarter" idx="12"/>
          </p:nvPr>
        </p:nvSpPr>
        <p:spPr>
          <a:noFill/>
        </p:spPr>
        <p:txBody>
          <a:bodyPr/>
          <a:lstStyle/>
          <a:p>
            <a:fld id="{85B801DE-1DC1-48DE-AEAC-CD791186FEA5}" type="slidenum">
              <a:rPr lang="en-US"/>
              <a:pPr/>
              <a:t>12</a:t>
            </a:fld>
            <a:endParaRPr lang="en-US"/>
          </a:p>
        </p:txBody>
      </p:sp>
      <p:sp>
        <p:nvSpPr>
          <p:cNvPr id="19459" name="Rectangle 4"/>
          <p:cNvSpPr>
            <a:spLocks noGrp="1" noChangeArrowheads="1"/>
          </p:cNvSpPr>
          <p:nvPr>
            <p:ph type="title"/>
          </p:nvPr>
        </p:nvSpPr>
        <p:spPr>
          <a:xfrm>
            <a:off x="2209800" y="0"/>
            <a:ext cx="6934200" cy="944563"/>
          </a:xfrm>
        </p:spPr>
        <p:txBody>
          <a:bodyPr/>
          <a:lstStyle/>
          <a:p>
            <a:pPr eaLnBrk="1" hangingPunct="1"/>
            <a:r>
              <a:rPr lang="en-US" sz="3200" dirty="0" smtClean="0">
                <a:latin typeface="Times New Roman" pitchFamily="18" charset="0"/>
              </a:rPr>
              <a:t>Construction of  Open Loop PRC</a:t>
            </a:r>
          </a:p>
        </p:txBody>
      </p:sp>
      <p:sp>
        <p:nvSpPr>
          <p:cNvPr id="19462" name="Rectangle 14"/>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solidFill>
                  <a:srgbClr val="0000FF"/>
                </a:solidFill>
              </a:rPr>
              <a:t>Construction of PRC</a:t>
            </a:r>
          </a:p>
          <a:p>
            <a:pPr marL="342900" indent="-342900" algn="l">
              <a:spcBef>
                <a:spcPct val="20000"/>
              </a:spcBef>
            </a:pPr>
            <a:r>
              <a:rPr lang="en-US" sz="1000">
                <a:solidFill>
                  <a:srgbClr val="0000FF"/>
                </a:solidFill>
              </a:rPr>
              <a:t>	First and second order resetting</a:t>
            </a:r>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t>Graphical Method</a:t>
            </a:r>
          </a:p>
          <a:p>
            <a:pPr marL="342900" indent="-342900" algn="l">
              <a:spcBef>
                <a:spcPct val="20000"/>
              </a:spcBef>
            </a:pPr>
            <a:r>
              <a:rPr lang="en-US" sz="1000"/>
              <a:t>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Stability Criterion</a:t>
            </a:r>
          </a:p>
          <a:p>
            <a:pPr marL="342900" indent="-342900" algn="l">
              <a:spcBef>
                <a:spcPct val="20000"/>
              </a:spcBef>
            </a:pPr>
            <a:r>
              <a:rPr lang="en-US" sz="1000"/>
              <a:t>	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Repeat  the steps for different</a:t>
            </a:r>
          </a:p>
          <a:p>
            <a:pPr marL="342900" indent="-342900" algn="l">
              <a:spcBef>
                <a:spcPct val="20000"/>
              </a:spcBef>
            </a:pPr>
            <a:r>
              <a:rPr lang="en-US" sz="1000"/>
              <a:t>parameter values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pic>
        <p:nvPicPr>
          <p:cNvPr id="19464" name="Picture 214"/>
          <p:cNvPicPr>
            <a:picLocks noChangeAspect="1" noChangeArrowheads="1"/>
          </p:cNvPicPr>
          <p:nvPr/>
        </p:nvPicPr>
        <p:blipFill>
          <a:blip r:embed="rId4" cstate="print"/>
          <a:srcRect/>
          <a:stretch>
            <a:fillRect/>
          </a:stretch>
        </p:blipFill>
        <p:spPr bwMode="auto">
          <a:xfrm>
            <a:off x="2209800" y="2286000"/>
            <a:ext cx="473075" cy="1295400"/>
          </a:xfrm>
          <a:prstGeom prst="rect">
            <a:avLst/>
          </a:prstGeom>
          <a:noFill/>
          <a:ln w="9525">
            <a:noFill/>
            <a:miter lim="800000"/>
            <a:headEnd/>
            <a:tailEnd/>
          </a:ln>
        </p:spPr>
      </p:pic>
      <p:sp>
        <p:nvSpPr>
          <p:cNvPr id="8" name="Rectangle 7"/>
          <p:cNvSpPr/>
          <p:nvPr/>
        </p:nvSpPr>
        <p:spPr>
          <a:xfrm>
            <a:off x="5257800" y="4876800"/>
            <a:ext cx="3705924" cy="2308324"/>
          </a:xfrm>
          <a:prstGeom prst="rect">
            <a:avLst/>
          </a:prstGeom>
        </p:spPr>
        <p:txBody>
          <a:bodyPr wrap="square">
            <a:spAutoFit/>
          </a:bodyPr>
          <a:lstStyle/>
          <a:p>
            <a:r>
              <a:rPr lang="en-US" b="1" dirty="0" smtClean="0"/>
              <a:t>Positive PRC values – delay</a:t>
            </a:r>
          </a:p>
          <a:p>
            <a:endParaRPr lang="en-US" b="1" dirty="0" smtClean="0"/>
          </a:p>
          <a:p>
            <a:r>
              <a:rPr lang="en-US" b="1" dirty="0" smtClean="0"/>
              <a:t>Negative PRC values – advance</a:t>
            </a:r>
          </a:p>
          <a:p>
            <a:endParaRPr lang="en-US" b="1" dirty="0" smtClean="0"/>
          </a:p>
          <a:p>
            <a:r>
              <a:rPr lang="en-US" b="1" dirty="0" smtClean="0"/>
              <a:t>f</a:t>
            </a:r>
            <a:r>
              <a:rPr lang="en-US" b="1" baseline="-25000" dirty="0" smtClean="0"/>
              <a:t>3</a:t>
            </a:r>
            <a:r>
              <a:rPr lang="en-US" b="1" dirty="0" smtClean="0"/>
              <a:t> – zero, Small f</a:t>
            </a:r>
            <a:r>
              <a:rPr lang="en-US" b="1" baseline="-25000" dirty="0" smtClean="0"/>
              <a:t>2</a:t>
            </a:r>
            <a:r>
              <a:rPr lang="en-US" b="1" dirty="0" smtClean="0"/>
              <a:t> for late phases</a:t>
            </a:r>
          </a:p>
          <a:p>
            <a:endParaRPr lang="en-US" b="1" dirty="0" smtClean="0"/>
          </a:p>
          <a:p>
            <a:endParaRPr lang="en-US" b="1" dirty="0" smtClean="0"/>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381000" y="2057400"/>
            <a:ext cx="8229600" cy="3124200"/>
          </a:xfrm>
        </p:spPr>
        <p:txBody>
          <a:bodyPr>
            <a:normAutofit fontScale="85000" lnSpcReduction="20000"/>
          </a:bodyPr>
          <a:lstStyle/>
          <a:p>
            <a:pPr eaLnBrk="1" hangingPunct="1"/>
            <a:r>
              <a:rPr lang="en-US" sz="2400" dirty="0" smtClean="0">
                <a:latin typeface="Times New Roman" pitchFamily="18" charset="0"/>
              </a:rPr>
              <a:t>Neuron is an oscillator</a:t>
            </a:r>
          </a:p>
          <a:p>
            <a:pPr eaLnBrk="1" hangingPunct="1"/>
            <a:endParaRPr lang="en-US" sz="2400" dirty="0" smtClean="0">
              <a:latin typeface="Times New Roman" pitchFamily="18" charset="0"/>
            </a:endParaRPr>
          </a:p>
          <a:p>
            <a:pPr eaLnBrk="1" hangingPunct="1"/>
            <a:endParaRPr lang="en-US" sz="2400" dirty="0" smtClean="0">
              <a:latin typeface="Times New Roman" pitchFamily="18" charset="0"/>
            </a:endParaRPr>
          </a:p>
          <a:p>
            <a:pPr eaLnBrk="1" hangingPunct="1"/>
            <a:r>
              <a:rPr lang="en-US" sz="2400" dirty="0" smtClean="0">
                <a:latin typeface="Times New Roman" pitchFamily="18" charset="0"/>
              </a:rPr>
              <a:t>Phase resetting due to previous input is complete before the neuron receives the next input.</a:t>
            </a:r>
          </a:p>
          <a:p>
            <a:pPr eaLnBrk="1" hangingPunct="1"/>
            <a:endParaRPr lang="en-US" sz="2400" dirty="0" smtClean="0">
              <a:latin typeface="Times New Roman" pitchFamily="18" charset="0"/>
            </a:endParaRPr>
          </a:p>
          <a:p>
            <a:pPr eaLnBrk="1" hangingPunct="1"/>
            <a:endParaRPr lang="en-US" sz="2400" dirty="0" smtClean="0">
              <a:latin typeface="Times New Roman" pitchFamily="18" charset="0"/>
            </a:endParaRPr>
          </a:p>
          <a:p>
            <a:pPr eaLnBrk="1" hangingPunct="1"/>
            <a:endParaRPr lang="en-US" sz="2400" dirty="0" smtClean="0">
              <a:latin typeface="Times New Roman" pitchFamily="18" charset="0"/>
            </a:endParaRPr>
          </a:p>
          <a:p>
            <a:r>
              <a:rPr lang="en-US" sz="2400" dirty="0" smtClean="0">
                <a:latin typeface="Times New Roman" pitchFamily="18" charset="0"/>
              </a:rPr>
              <a:t>Input used to generate the open loop PRC is similar to the input received in the network</a:t>
            </a:r>
          </a:p>
          <a:p>
            <a:pPr lvl="1" eaLnBrk="1" hangingPunct="1"/>
            <a:endParaRPr lang="en-US" sz="2000" dirty="0" smtClean="0">
              <a:latin typeface="Times New Roman" pitchFamily="18" charset="0"/>
            </a:endParaRPr>
          </a:p>
          <a:p>
            <a:pPr eaLnBrk="1" hangingPunct="1">
              <a:buFontTx/>
              <a:buNone/>
            </a:pPr>
            <a:endParaRPr lang="en-US" sz="2400" dirty="0" smtClean="0">
              <a:latin typeface="Times New Roman" pitchFamily="18" charset="0"/>
            </a:endParaRPr>
          </a:p>
        </p:txBody>
      </p:sp>
      <p:sp>
        <p:nvSpPr>
          <p:cNvPr id="20482" name="Slide Number Placeholder 5"/>
          <p:cNvSpPr>
            <a:spLocks noGrp="1"/>
          </p:cNvSpPr>
          <p:nvPr>
            <p:ph type="sldNum" sz="quarter" idx="12"/>
          </p:nvPr>
        </p:nvSpPr>
        <p:spPr>
          <a:noFill/>
        </p:spPr>
        <p:txBody>
          <a:bodyPr/>
          <a:lstStyle/>
          <a:p>
            <a:fld id="{86E6584C-CAD0-408B-ABFF-73946531DD02}" type="slidenum">
              <a:rPr lang="en-US" smtClean="0"/>
              <a:pPr/>
              <a:t>13</a:t>
            </a:fld>
            <a:endParaRPr lang="en-US" smtClean="0"/>
          </a:p>
        </p:txBody>
      </p:sp>
      <p:sp>
        <p:nvSpPr>
          <p:cNvPr id="20483" name="Rectangle 2"/>
          <p:cNvSpPr>
            <a:spLocks noGrp="1" noChangeArrowheads="1"/>
          </p:cNvSpPr>
          <p:nvPr>
            <p:ph type="title"/>
          </p:nvPr>
        </p:nvSpPr>
        <p:spPr>
          <a:xfrm>
            <a:off x="381000" y="304800"/>
            <a:ext cx="8229600" cy="914400"/>
          </a:xfrm>
        </p:spPr>
        <p:txBody>
          <a:bodyPr/>
          <a:lstStyle/>
          <a:p>
            <a:pPr eaLnBrk="1" hangingPunct="1"/>
            <a:r>
              <a:rPr lang="en-US" dirty="0" smtClean="0">
                <a:latin typeface="Times New Roman" pitchFamily="18" charset="0"/>
              </a:rPr>
              <a:t>Basic Assumptions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133600" y="152400"/>
            <a:ext cx="7010400" cy="762000"/>
          </a:xfrm>
        </p:spPr>
        <p:txBody>
          <a:bodyPr>
            <a:normAutofit fontScale="90000"/>
          </a:bodyPr>
          <a:lstStyle/>
          <a:p>
            <a:pPr eaLnBrk="1" hangingPunct="1"/>
            <a:r>
              <a:rPr lang="en-US" sz="2800" dirty="0" smtClean="0">
                <a:latin typeface="Times New Roman" pitchFamily="18" charset="0"/>
              </a:rPr>
              <a:t>Stimulus Interval (</a:t>
            </a:r>
            <a:r>
              <a:rPr lang="en-US" sz="2800" dirty="0" err="1" smtClean="0">
                <a:latin typeface="Times New Roman" pitchFamily="18" charset="0"/>
              </a:rPr>
              <a:t>ts</a:t>
            </a:r>
            <a:r>
              <a:rPr lang="en-US" sz="2800" dirty="0" smtClean="0">
                <a:latin typeface="Times New Roman" pitchFamily="18" charset="0"/>
              </a:rPr>
              <a:t>) and Response Interval (</a:t>
            </a:r>
            <a:r>
              <a:rPr lang="en-US" sz="2800" dirty="0" err="1" smtClean="0">
                <a:latin typeface="Times New Roman" pitchFamily="18" charset="0"/>
              </a:rPr>
              <a:t>tr</a:t>
            </a:r>
            <a:r>
              <a:rPr lang="en-US" sz="2800" dirty="0" smtClean="0">
                <a:latin typeface="Times New Roman" pitchFamily="18" charset="0"/>
              </a:rPr>
              <a:t>) Construction</a:t>
            </a:r>
          </a:p>
        </p:txBody>
      </p:sp>
      <p:sp>
        <p:nvSpPr>
          <p:cNvPr id="21508" name="Rectangle 3"/>
          <p:cNvSpPr>
            <a:spLocks noGrp="1" noChangeArrowheads="1"/>
          </p:cNvSpPr>
          <p:nvPr>
            <p:ph type="body" sz="half" idx="2"/>
          </p:nvPr>
        </p:nvSpPr>
        <p:spPr>
          <a:xfrm>
            <a:off x="2209800" y="4419600"/>
            <a:ext cx="3962400" cy="1295400"/>
          </a:xfrm>
        </p:spPr>
        <p:txBody>
          <a:bodyPr>
            <a:normAutofit/>
          </a:bodyPr>
          <a:lstStyle/>
          <a:p>
            <a:pPr eaLnBrk="1" hangingPunct="1">
              <a:lnSpc>
                <a:spcPct val="90000"/>
              </a:lnSpc>
            </a:pPr>
            <a:r>
              <a:rPr lang="en-US" sz="2000" dirty="0" err="1" smtClean="0">
                <a:latin typeface="Times New Roman" pitchFamily="18" charset="0"/>
              </a:rPr>
              <a:t>ts</a:t>
            </a:r>
            <a:r>
              <a:rPr lang="en-US" sz="2000" dirty="0" smtClean="0">
                <a:latin typeface="Times New Roman" pitchFamily="18" charset="0"/>
              </a:rPr>
              <a:t> = </a:t>
            </a:r>
            <a:r>
              <a:rPr lang="en-US" sz="2000" dirty="0" smtClean="0"/>
              <a:t>T</a:t>
            </a:r>
            <a:r>
              <a:rPr lang="en-US" sz="2000" baseline="-25000" dirty="0" smtClean="0"/>
              <a:t>0</a:t>
            </a:r>
            <a:r>
              <a:rPr lang="en-US" sz="2000" dirty="0" smtClean="0">
                <a:latin typeface="Times New Roman" pitchFamily="18" charset="0"/>
              </a:rPr>
              <a:t>  </a:t>
            </a:r>
            <a:r>
              <a:rPr lang="el-GR" sz="2000" dirty="0" smtClean="0">
                <a:latin typeface="Times New Roman" pitchFamily="18" charset="0"/>
                <a:cs typeface="Arial" charset="0"/>
              </a:rPr>
              <a:t>Φ</a:t>
            </a:r>
            <a:r>
              <a:rPr lang="en-US" sz="2000" dirty="0" smtClean="0">
                <a:latin typeface="Times New Roman" pitchFamily="18" charset="0"/>
                <a:cs typeface="Arial" charset="0"/>
              </a:rPr>
              <a:t>[n]</a:t>
            </a:r>
            <a:r>
              <a:rPr lang="en-US" sz="2000" dirty="0" smtClean="0">
                <a:latin typeface="Times New Roman" pitchFamily="18" charset="0"/>
              </a:rPr>
              <a:t>   + </a:t>
            </a:r>
            <a:r>
              <a:rPr lang="en-US" sz="2000" dirty="0" smtClean="0"/>
              <a:t>T</a:t>
            </a:r>
            <a:r>
              <a:rPr lang="en-US" sz="2000" baseline="-25000" dirty="0" smtClean="0"/>
              <a:t>0</a:t>
            </a:r>
            <a:r>
              <a:rPr lang="en-US" sz="2000" dirty="0" smtClean="0">
                <a:latin typeface="Times New Roman" pitchFamily="18" charset="0"/>
              </a:rPr>
              <a:t>  f</a:t>
            </a:r>
            <a:r>
              <a:rPr lang="en-US" sz="2000" baseline="-25000" dirty="0" smtClean="0">
                <a:latin typeface="Times New Roman" pitchFamily="18" charset="0"/>
              </a:rPr>
              <a:t>2</a:t>
            </a:r>
            <a:r>
              <a:rPr lang="en-US" sz="2000" dirty="0" smtClean="0">
                <a:latin typeface="Times New Roman" pitchFamily="18" charset="0"/>
              </a:rPr>
              <a:t>(</a:t>
            </a:r>
            <a:r>
              <a:rPr lang="el-GR" sz="2000" dirty="0" smtClean="0">
                <a:latin typeface="Times New Roman" pitchFamily="18" charset="0"/>
                <a:cs typeface="Arial" charset="0"/>
              </a:rPr>
              <a:t>Φ</a:t>
            </a:r>
            <a:r>
              <a:rPr lang="en-US" sz="2000" dirty="0" smtClean="0">
                <a:latin typeface="Times New Roman" pitchFamily="18" charset="0"/>
                <a:cs typeface="Arial" charset="0"/>
              </a:rPr>
              <a:t>[n-1]</a:t>
            </a:r>
            <a:r>
              <a:rPr lang="en-US" sz="2000" dirty="0" smtClean="0">
                <a:latin typeface="Times New Roman" pitchFamily="18" charset="0"/>
              </a:rPr>
              <a:t>)</a:t>
            </a:r>
          </a:p>
          <a:p>
            <a:pPr eaLnBrk="1" hangingPunct="1">
              <a:lnSpc>
                <a:spcPct val="90000"/>
              </a:lnSpc>
            </a:pPr>
            <a:endParaRPr lang="en-US" sz="2000" dirty="0" smtClean="0">
              <a:latin typeface="Times New Roman" pitchFamily="18" charset="0"/>
            </a:endParaRPr>
          </a:p>
          <a:p>
            <a:pPr eaLnBrk="1" hangingPunct="1">
              <a:lnSpc>
                <a:spcPct val="90000"/>
              </a:lnSpc>
            </a:pPr>
            <a:r>
              <a:rPr lang="en-US" sz="2000" dirty="0" err="1" smtClean="0">
                <a:latin typeface="Times New Roman" pitchFamily="18" charset="0"/>
              </a:rPr>
              <a:t>tr</a:t>
            </a:r>
            <a:r>
              <a:rPr lang="en-US" sz="2000" dirty="0" smtClean="0">
                <a:latin typeface="Times New Roman" pitchFamily="18" charset="0"/>
              </a:rPr>
              <a:t> = </a:t>
            </a:r>
            <a:r>
              <a:rPr lang="en-US" sz="2000" dirty="0" smtClean="0"/>
              <a:t>T</a:t>
            </a:r>
            <a:r>
              <a:rPr lang="en-US" sz="2000" baseline="-25000" dirty="0" smtClean="0"/>
              <a:t>0</a:t>
            </a:r>
            <a:r>
              <a:rPr lang="en-US" sz="2000" dirty="0" smtClean="0">
                <a:latin typeface="Times New Roman" pitchFamily="18" charset="0"/>
              </a:rPr>
              <a:t>  (1- </a:t>
            </a:r>
            <a:r>
              <a:rPr lang="el-GR" sz="2000" dirty="0" smtClean="0">
                <a:latin typeface="Times New Roman" pitchFamily="18" charset="0"/>
                <a:cs typeface="Arial" charset="0"/>
              </a:rPr>
              <a:t>Φ</a:t>
            </a:r>
            <a:r>
              <a:rPr lang="en-US" sz="2000" dirty="0" smtClean="0">
                <a:latin typeface="Times New Roman" pitchFamily="18" charset="0"/>
                <a:cs typeface="Arial" charset="0"/>
              </a:rPr>
              <a:t>[n])</a:t>
            </a:r>
            <a:r>
              <a:rPr lang="en-US" sz="2000" dirty="0" smtClean="0">
                <a:latin typeface="Times New Roman" pitchFamily="18" charset="0"/>
              </a:rPr>
              <a:t>   + </a:t>
            </a:r>
            <a:r>
              <a:rPr lang="en-US" sz="2000" dirty="0" smtClean="0"/>
              <a:t>T</a:t>
            </a:r>
            <a:r>
              <a:rPr lang="en-US" sz="2000" baseline="-25000" dirty="0" smtClean="0"/>
              <a:t>0</a:t>
            </a:r>
            <a:r>
              <a:rPr lang="en-US" sz="2000" dirty="0" smtClean="0">
                <a:latin typeface="Times New Roman" pitchFamily="18" charset="0"/>
              </a:rPr>
              <a:t>  f</a:t>
            </a:r>
            <a:r>
              <a:rPr lang="en-US" sz="2000" baseline="-25000" dirty="0" smtClean="0">
                <a:latin typeface="Times New Roman" pitchFamily="18" charset="0"/>
              </a:rPr>
              <a:t>1</a:t>
            </a:r>
            <a:r>
              <a:rPr lang="en-US" sz="2000" dirty="0" smtClean="0">
                <a:latin typeface="Times New Roman" pitchFamily="18" charset="0"/>
              </a:rPr>
              <a:t> (</a:t>
            </a:r>
            <a:r>
              <a:rPr lang="el-GR" sz="2000" dirty="0" smtClean="0">
                <a:latin typeface="Times New Roman" pitchFamily="18" charset="0"/>
                <a:cs typeface="Arial" charset="0"/>
              </a:rPr>
              <a:t>Φ</a:t>
            </a:r>
            <a:r>
              <a:rPr lang="en-US" sz="2000" dirty="0" smtClean="0">
                <a:latin typeface="Times New Roman" pitchFamily="18" charset="0"/>
                <a:cs typeface="Arial" charset="0"/>
              </a:rPr>
              <a:t>[n]</a:t>
            </a:r>
            <a:r>
              <a:rPr lang="en-US" sz="2000" dirty="0" smtClean="0">
                <a:latin typeface="Times New Roman" pitchFamily="18" charset="0"/>
              </a:rPr>
              <a:t>) </a:t>
            </a:r>
          </a:p>
        </p:txBody>
      </p:sp>
      <p:sp>
        <p:nvSpPr>
          <p:cNvPr id="21506" name="Slide Number Placeholder 6"/>
          <p:cNvSpPr>
            <a:spLocks noGrp="1"/>
          </p:cNvSpPr>
          <p:nvPr>
            <p:ph type="sldNum" sz="quarter" idx="12"/>
          </p:nvPr>
        </p:nvSpPr>
        <p:spPr>
          <a:noFill/>
        </p:spPr>
        <p:txBody>
          <a:bodyPr/>
          <a:lstStyle/>
          <a:p>
            <a:fld id="{48E080DA-3EBC-4CB6-B9D0-8531EBAA8B21}" type="slidenum">
              <a:rPr lang="en-US" smtClean="0"/>
              <a:pPr/>
              <a:t>14</a:t>
            </a:fld>
            <a:endParaRPr lang="en-US" smtClean="0"/>
          </a:p>
        </p:txBody>
      </p:sp>
      <p:sp>
        <p:nvSpPr>
          <p:cNvPr id="21509" name="Rectangle 6"/>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solidFill>
                  <a:srgbClr val="0000FF"/>
                </a:solidFill>
              </a:rPr>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r>
              <a:rPr lang="en-US" sz="1000" dirty="0" smtClean="0"/>
              <a:t>Existence </a:t>
            </a:r>
            <a:r>
              <a:rPr lang="en-US" sz="1000" dirty="0"/>
              <a:t>criterion</a:t>
            </a:r>
          </a:p>
          <a:p>
            <a:pPr marL="342900" indent="-342900" algn="l">
              <a:spcBef>
                <a:spcPct val="20000"/>
              </a:spcBef>
            </a:pPr>
            <a:r>
              <a:rPr lang="en-US" sz="1000" dirty="0"/>
              <a:t>Graphical 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
        <p:nvSpPr>
          <p:cNvPr id="21511" name="Rectangle 9"/>
          <p:cNvSpPr>
            <a:spLocks noChangeArrowheads="1"/>
          </p:cNvSpPr>
          <p:nvPr/>
        </p:nvSpPr>
        <p:spPr bwMode="auto">
          <a:xfrm>
            <a:off x="5486400" y="1981200"/>
            <a:ext cx="30480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None/>
            </a:pPr>
            <a:r>
              <a:rPr lang="en-US" sz="1600" dirty="0">
                <a:latin typeface="Times New Roman" pitchFamily="18" charset="0"/>
              </a:rPr>
              <a:t>Fig:</a:t>
            </a:r>
          </a:p>
          <a:p>
            <a:pPr marL="342900" indent="-342900" algn="l">
              <a:lnSpc>
                <a:spcPct val="80000"/>
              </a:lnSpc>
              <a:spcBef>
                <a:spcPct val="20000"/>
              </a:spcBef>
              <a:buClr>
                <a:schemeClr val="tx1"/>
              </a:buClr>
              <a:buFont typeface="Wingdings" pitchFamily="2" charset="2"/>
              <a:buNone/>
            </a:pPr>
            <a:r>
              <a:rPr lang="en-US" sz="1600" dirty="0">
                <a:latin typeface="Times New Roman" pitchFamily="18" charset="0"/>
              </a:rPr>
              <a:t>Small dotted line – input time</a:t>
            </a:r>
          </a:p>
          <a:p>
            <a:pPr marL="342900" indent="-342900" algn="l">
              <a:lnSpc>
                <a:spcPct val="80000"/>
              </a:lnSpc>
              <a:spcBef>
                <a:spcPct val="20000"/>
              </a:spcBef>
              <a:buClr>
                <a:schemeClr val="tx1"/>
              </a:buClr>
              <a:buFont typeface="Wingdings" pitchFamily="2" charset="2"/>
              <a:buNone/>
            </a:pPr>
            <a:r>
              <a:rPr lang="en-US" sz="1600" dirty="0">
                <a:latin typeface="Times New Roman" pitchFamily="18" charset="0"/>
              </a:rPr>
              <a:t>Long vertical line </a:t>
            </a:r>
            <a:r>
              <a:rPr lang="en-US" sz="1600" dirty="0" smtClean="0">
                <a:latin typeface="Times New Roman" pitchFamily="18" charset="0"/>
              </a:rPr>
              <a:t>– reference point in the spike</a:t>
            </a:r>
            <a:endParaRPr lang="en-US" sz="1600" dirty="0">
              <a:latin typeface="Times New Roman" pitchFamily="18" charset="0"/>
            </a:endParaRPr>
          </a:p>
        </p:txBody>
      </p:sp>
      <p:pic>
        <p:nvPicPr>
          <p:cNvPr id="21512" name="Picture 11"/>
          <p:cNvPicPr>
            <a:picLocks noChangeAspect="1" noChangeArrowheads="1"/>
          </p:cNvPicPr>
          <p:nvPr/>
        </p:nvPicPr>
        <p:blipFill>
          <a:blip r:embed="rId3" cstate="print"/>
          <a:srcRect/>
          <a:stretch>
            <a:fillRect/>
          </a:stretch>
        </p:blipFill>
        <p:spPr bwMode="auto">
          <a:xfrm>
            <a:off x="6248400" y="4038600"/>
            <a:ext cx="2362200" cy="2247900"/>
          </a:xfrm>
          <a:prstGeom prst="rect">
            <a:avLst/>
          </a:prstGeom>
          <a:noFill/>
          <a:ln w="9525" algn="ctr">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438400" y="1752600"/>
            <a:ext cx="286702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p:spPr>
        <p:txBody>
          <a:bodyPr/>
          <a:lstStyle/>
          <a:p>
            <a:fld id="{BEE4A488-01BC-473C-B5AE-C32A916258B3}" type="slidenum">
              <a:rPr lang="en-US"/>
              <a:pPr/>
              <a:t>15</a:t>
            </a:fld>
            <a:endParaRPr lang="en-US"/>
          </a:p>
        </p:txBody>
      </p:sp>
      <p:sp>
        <p:nvSpPr>
          <p:cNvPr id="16387" name="Rectangle 4"/>
          <p:cNvSpPr>
            <a:spLocks noGrp="1" noChangeArrowheads="1"/>
          </p:cNvSpPr>
          <p:nvPr>
            <p:ph type="title"/>
          </p:nvPr>
        </p:nvSpPr>
        <p:spPr>
          <a:xfrm>
            <a:off x="2362200" y="457200"/>
            <a:ext cx="6629400" cy="563563"/>
          </a:xfrm>
        </p:spPr>
        <p:txBody>
          <a:bodyPr>
            <a:normAutofit fontScale="90000"/>
          </a:bodyPr>
          <a:lstStyle/>
          <a:p>
            <a:pPr eaLnBrk="1" hangingPunct="1"/>
            <a:r>
              <a:rPr lang="en-US" sz="3200" dirty="0" smtClean="0"/>
              <a:t>1:1 Phase locking In Two Neuron Heterogeneous Network</a:t>
            </a:r>
          </a:p>
        </p:txBody>
      </p:sp>
      <p:pic>
        <p:nvPicPr>
          <p:cNvPr id="16388" name="Picture 6"/>
          <p:cNvPicPr>
            <a:picLocks noChangeAspect="1" noChangeArrowheads="1"/>
          </p:cNvPicPr>
          <p:nvPr/>
        </p:nvPicPr>
        <p:blipFill>
          <a:blip r:embed="rId3" cstate="print"/>
          <a:srcRect/>
          <a:stretch>
            <a:fillRect/>
          </a:stretch>
        </p:blipFill>
        <p:spPr bwMode="auto">
          <a:xfrm>
            <a:off x="2667000" y="2590800"/>
            <a:ext cx="5651500" cy="3171825"/>
          </a:xfrm>
          <a:prstGeom prst="rect">
            <a:avLst/>
          </a:prstGeom>
          <a:noFill/>
          <a:ln w="9525" algn="ctr">
            <a:noFill/>
            <a:miter lim="800000"/>
            <a:headEnd/>
            <a:tailEnd/>
          </a:ln>
        </p:spPr>
      </p:pic>
      <p:sp>
        <p:nvSpPr>
          <p:cNvPr id="5" name="Rectangle 6"/>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r>
              <a:rPr lang="en-US" sz="1000" dirty="0" smtClean="0">
                <a:solidFill>
                  <a:schemeClr val="accent6">
                    <a:lumMod val="75000"/>
                  </a:schemeClr>
                </a:solidFill>
              </a:rPr>
              <a:t>Existence </a:t>
            </a:r>
            <a:r>
              <a:rPr lang="en-US" sz="1000" dirty="0">
                <a:solidFill>
                  <a:schemeClr val="accent6">
                    <a:lumMod val="75000"/>
                  </a:schemeClr>
                </a:solidFill>
              </a:rPr>
              <a:t>criterion</a:t>
            </a:r>
          </a:p>
          <a:p>
            <a:pPr marL="342900" indent="-342900" algn="l">
              <a:spcBef>
                <a:spcPct val="20000"/>
              </a:spcBef>
            </a:pPr>
            <a:r>
              <a:rPr lang="en-US" sz="1000" dirty="0">
                <a:solidFill>
                  <a:schemeClr val="accent6">
                    <a:lumMod val="75000"/>
                  </a:schemeClr>
                </a:solidFill>
              </a:rPr>
              <a:t>Graphical Method</a:t>
            </a:r>
          </a:p>
          <a:p>
            <a:pPr marL="342900" indent="-342900" algn="l">
              <a:spcBef>
                <a:spcPct val="20000"/>
              </a:spcBef>
            </a:pPr>
            <a:r>
              <a:rPr lang="en-US" sz="1000" dirty="0">
                <a:solidFill>
                  <a:schemeClr val="accent6">
                    <a:lumMod val="75000"/>
                  </a:schemeClr>
                </a:solidFill>
              </a:rPr>
              <a:t>	Equilibrium points</a:t>
            </a:r>
          </a:p>
          <a:p>
            <a:pPr marL="342900" indent="-342900" algn="l">
              <a:spcBef>
                <a:spcPct val="20000"/>
              </a:spcBef>
            </a:pPr>
            <a:endParaRPr lang="en-US" sz="1000" dirty="0">
              <a:solidFill>
                <a:schemeClr val="accent6">
                  <a:lumMod val="75000"/>
                </a:schemeClr>
              </a:solidFill>
            </a:endParaRPr>
          </a:p>
          <a:p>
            <a:pPr marL="342900" indent="-342900" algn="l">
              <a:spcBef>
                <a:spcPct val="20000"/>
              </a:spcBef>
            </a:pPr>
            <a:endParaRPr lang="en-US" sz="1000" dirty="0">
              <a:solidFill>
                <a:schemeClr val="accent6">
                  <a:lumMod val="75000"/>
                </a:schemeClr>
              </a:solidFill>
            </a:endParaRPr>
          </a:p>
          <a:p>
            <a:pPr marL="342900" indent="-342900" algn="l">
              <a:spcBef>
                <a:spcPct val="20000"/>
              </a:spcBef>
            </a:pPr>
            <a:endParaRPr lang="en-US" sz="1000" dirty="0">
              <a:solidFill>
                <a:schemeClr val="accent6">
                  <a:lumMod val="75000"/>
                </a:schemeClr>
              </a:solidFill>
            </a:endParaRPr>
          </a:p>
          <a:p>
            <a:pPr marL="342900" indent="-342900" algn="l">
              <a:spcBef>
                <a:spcPct val="20000"/>
              </a:spcBef>
            </a:pPr>
            <a:r>
              <a:rPr lang="en-US" sz="1000" dirty="0">
                <a:solidFill>
                  <a:schemeClr val="accent6">
                    <a:lumMod val="75000"/>
                  </a:schemeClr>
                </a:solidFill>
              </a:rPr>
              <a:t>Stability Criterion</a:t>
            </a:r>
          </a:p>
          <a:p>
            <a:pPr marL="342900" indent="-342900" algn="l">
              <a:spcBef>
                <a:spcPct val="20000"/>
              </a:spcBef>
            </a:pPr>
            <a:r>
              <a:rPr lang="en-US" sz="1000" dirty="0">
                <a:solidFill>
                  <a:schemeClr val="accent6">
                    <a:lumMod val="75000"/>
                  </a:schemeClr>
                </a:solidFill>
              </a:rPr>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362200" y="0"/>
            <a:ext cx="5943600" cy="715963"/>
          </a:xfrm>
        </p:spPr>
        <p:txBody>
          <a:bodyPr>
            <a:normAutofit fontScale="90000"/>
          </a:bodyPr>
          <a:lstStyle/>
          <a:p>
            <a:pPr eaLnBrk="1" hangingPunct="1"/>
            <a:r>
              <a:rPr lang="en-US" sz="3200" dirty="0" smtClean="0">
                <a:latin typeface="Times New Roman" pitchFamily="18" charset="0"/>
              </a:rPr>
              <a:t>Existence</a:t>
            </a:r>
            <a:r>
              <a:rPr lang="en-US" dirty="0" smtClean="0"/>
              <a:t> </a:t>
            </a:r>
            <a:r>
              <a:rPr lang="en-US" sz="3200" dirty="0" smtClean="0">
                <a:latin typeface="Times New Roman" pitchFamily="18" charset="0"/>
              </a:rPr>
              <a:t>Criterion for 1:1</a:t>
            </a:r>
          </a:p>
        </p:txBody>
      </p:sp>
      <p:sp>
        <p:nvSpPr>
          <p:cNvPr id="22532" name="Rectangle 3"/>
          <p:cNvSpPr>
            <a:spLocks noGrp="1" noChangeArrowheads="1"/>
          </p:cNvSpPr>
          <p:nvPr>
            <p:ph type="body" sz="half" idx="2"/>
          </p:nvPr>
        </p:nvSpPr>
        <p:spPr>
          <a:xfrm>
            <a:off x="3276600" y="3962400"/>
            <a:ext cx="3581400" cy="687388"/>
          </a:xfrm>
        </p:spPr>
        <p:txBody>
          <a:bodyPr>
            <a:normAutofit/>
          </a:bodyPr>
          <a:lstStyle/>
          <a:p>
            <a:pPr eaLnBrk="1" hangingPunct="1"/>
            <a:r>
              <a:rPr lang="en-US" sz="2800" dirty="0" smtClean="0"/>
              <a:t>ts</a:t>
            </a:r>
            <a:r>
              <a:rPr lang="en-US" sz="2800" baseline="-25000" dirty="0" smtClean="0"/>
              <a:t>1</a:t>
            </a:r>
            <a:r>
              <a:rPr lang="en-US" sz="2800" dirty="0" smtClean="0"/>
              <a:t> = tr</a:t>
            </a:r>
            <a:r>
              <a:rPr lang="en-US" sz="2800" baseline="-25000" dirty="0" smtClean="0"/>
              <a:t>2</a:t>
            </a:r>
            <a:r>
              <a:rPr lang="en-US" sz="2800" dirty="0" smtClean="0"/>
              <a:t>; tr</a:t>
            </a:r>
            <a:r>
              <a:rPr lang="en-US" sz="2800" baseline="-25000" dirty="0" smtClean="0"/>
              <a:t>1</a:t>
            </a:r>
            <a:r>
              <a:rPr lang="en-US" sz="2800" dirty="0" smtClean="0"/>
              <a:t>=ts</a:t>
            </a:r>
            <a:r>
              <a:rPr lang="en-US" sz="2800" baseline="-25000" dirty="0" smtClean="0"/>
              <a:t>2</a:t>
            </a:r>
          </a:p>
          <a:p>
            <a:pPr eaLnBrk="1" hangingPunct="1"/>
            <a:endParaRPr lang="en-US" sz="2800" baseline="-25000" dirty="0" smtClean="0"/>
          </a:p>
          <a:p>
            <a:pPr eaLnBrk="1" hangingPunct="1"/>
            <a:endParaRPr lang="en-US" sz="2800" baseline="-25000" dirty="0" smtClean="0"/>
          </a:p>
        </p:txBody>
      </p:sp>
      <p:sp>
        <p:nvSpPr>
          <p:cNvPr id="22530" name="Slide Number Placeholder 6"/>
          <p:cNvSpPr>
            <a:spLocks noGrp="1"/>
          </p:cNvSpPr>
          <p:nvPr>
            <p:ph type="sldNum" sz="quarter" idx="12"/>
          </p:nvPr>
        </p:nvSpPr>
        <p:spPr>
          <a:noFill/>
        </p:spPr>
        <p:txBody>
          <a:bodyPr/>
          <a:lstStyle/>
          <a:p>
            <a:fld id="{BC7D019A-B607-4D6A-8111-6C665466F13E}" type="slidenum">
              <a:rPr lang="en-US" smtClean="0"/>
              <a:pPr/>
              <a:t>16</a:t>
            </a:fld>
            <a:endParaRPr lang="en-US" smtClean="0"/>
          </a:p>
        </p:txBody>
      </p:sp>
      <p:pic>
        <p:nvPicPr>
          <p:cNvPr id="22533" name="Picture 14" descr="tstr1_1"/>
          <p:cNvPicPr>
            <a:picLocks noChangeAspect="1" noChangeArrowheads="1"/>
          </p:cNvPicPr>
          <p:nvPr/>
        </p:nvPicPr>
        <p:blipFill>
          <a:blip r:embed="rId3" cstate="print"/>
          <a:srcRect/>
          <a:stretch>
            <a:fillRect/>
          </a:stretch>
        </p:blipFill>
        <p:spPr bwMode="auto">
          <a:xfrm>
            <a:off x="3124200" y="1066800"/>
            <a:ext cx="3862388" cy="2435225"/>
          </a:xfrm>
          <a:prstGeom prst="rect">
            <a:avLst/>
          </a:prstGeom>
          <a:noFill/>
          <a:ln w="9525">
            <a:noFill/>
            <a:miter lim="800000"/>
            <a:headEnd/>
            <a:tailEnd/>
          </a:ln>
        </p:spPr>
      </p:pic>
      <p:sp>
        <p:nvSpPr>
          <p:cNvPr id="22535" name="Rectangle 19"/>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r>
              <a:rPr lang="en-US" sz="1000" dirty="0" smtClean="0">
                <a:solidFill>
                  <a:srgbClr val="0000FF"/>
                </a:solidFill>
              </a:rPr>
              <a:t>Existence criterion</a:t>
            </a:r>
            <a:endParaRPr lang="en-US" sz="1000" dirty="0">
              <a:solidFill>
                <a:srgbClr val="0000FF"/>
              </a:solidFill>
            </a:endParaRPr>
          </a:p>
          <a:p>
            <a:pPr marL="342900" indent="-342900" algn="l">
              <a:spcBef>
                <a:spcPct val="20000"/>
              </a:spcBef>
            </a:pPr>
            <a:r>
              <a:rPr lang="en-US" sz="1000" dirty="0"/>
              <a:t>Graphical 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pic>
        <p:nvPicPr>
          <p:cNvPr id="22536" name="Picture 20"/>
          <p:cNvPicPr>
            <a:picLocks noChangeAspect="1" noChangeArrowheads="1"/>
          </p:cNvPicPr>
          <p:nvPr/>
        </p:nvPicPr>
        <p:blipFill>
          <a:blip r:embed="rId4" cstate="print"/>
          <a:srcRect/>
          <a:stretch>
            <a:fillRect/>
          </a:stretch>
        </p:blipFill>
        <p:spPr bwMode="auto">
          <a:xfrm>
            <a:off x="2514600" y="5105400"/>
            <a:ext cx="5029200" cy="12287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6E0A9924-15D9-4D98-9BAA-0BEC3BE401B9}" type="slidenum">
              <a:rPr lang="en-US" smtClean="0"/>
              <a:pPr/>
              <a:t>17</a:t>
            </a:fld>
            <a:endParaRPr lang="en-US" smtClean="0"/>
          </a:p>
        </p:txBody>
      </p:sp>
      <p:sp>
        <p:nvSpPr>
          <p:cNvPr id="23555" name="Rectangle 5"/>
          <p:cNvSpPr>
            <a:spLocks noGrp="1" noChangeArrowheads="1"/>
          </p:cNvSpPr>
          <p:nvPr>
            <p:ph type="title"/>
          </p:nvPr>
        </p:nvSpPr>
        <p:spPr>
          <a:xfrm>
            <a:off x="2362200" y="381000"/>
            <a:ext cx="6400800" cy="487363"/>
          </a:xfrm>
        </p:spPr>
        <p:txBody>
          <a:bodyPr>
            <a:normAutofit fontScale="90000"/>
          </a:bodyPr>
          <a:lstStyle/>
          <a:p>
            <a:pPr eaLnBrk="1" hangingPunct="1"/>
            <a:r>
              <a:rPr lang="en-US" sz="3200" dirty="0" smtClean="0"/>
              <a:t>Graphical Method</a:t>
            </a:r>
          </a:p>
        </p:txBody>
      </p:sp>
      <p:sp>
        <p:nvSpPr>
          <p:cNvPr id="23556" name="Rectangle 6"/>
          <p:cNvSpPr>
            <a:spLocks noChangeArrowheads="1"/>
          </p:cNvSpPr>
          <p:nvPr/>
        </p:nvSpPr>
        <p:spPr bwMode="auto">
          <a:xfrm>
            <a:off x="6629400" y="31242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23557" name="Text Box 7"/>
          <p:cNvSpPr txBox="1">
            <a:spLocks noChangeArrowheads="1"/>
          </p:cNvSpPr>
          <p:nvPr/>
        </p:nvSpPr>
        <p:spPr bwMode="auto">
          <a:xfrm>
            <a:off x="3429000" y="6019800"/>
            <a:ext cx="4343400" cy="664797"/>
          </a:xfrm>
          <a:prstGeom prst="rect">
            <a:avLst/>
          </a:prstGeom>
          <a:noFill/>
          <a:ln w="9525" algn="ctr">
            <a:noFill/>
            <a:miter lim="800000"/>
            <a:headEnd/>
            <a:tailEnd/>
          </a:ln>
        </p:spPr>
        <p:txBody>
          <a:bodyPr wrap="square">
            <a:spAutoFit/>
          </a:bodyPr>
          <a:lstStyle/>
          <a:p>
            <a:pPr marL="342900" indent="-342900" algn="l">
              <a:spcBef>
                <a:spcPct val="20000"/>
              </a:spcBef>
            </a:pPr>
            <a:r>
              <a:rPr lang="en-US" sz="1200" b="1" dirty="0"/>
              <a:t>– </a:t>
            </a:r>
            <a:r>
              <a:rPr lang="en-US" sz="1600" b="1" dirty="0" smtClean="0"/>
              <a:t>Equilibrium </a:t>
            </a:r>
            <a:r>
              <a:rPr lang="en-US" sz="1600" b="1" dirty="0"/>
              <a:t>points - </a:t>
            </a:r>
            <a:r>
              <a:rPr lang="en-US" dirty="0"/>
              <a:t>ts</a:t>
            </a:r>
            <a:r>
              <a:rPr lang="en-US" baseline="-25000" dirty="0"/>
              <a:t>1</a:t>
            </a:r>
            <a:r>
              <a:rPr lang="en-US" dirty="0"/>
              <a:t> = tr</a:t>
            </a:r>
            <a:r>
              <a:rPr lang="en-US" baseline="-25000" dirty="0"/>
              <a:t>2</a:t>
            </a:r>
            <a:r>
              <a:rPr lang="en-US" dirty="0"/>
              <a:t>; tr</a:t>
            </a:r>
            <a:r>
              <a:rPr lang="en-US" baseline="-25000" dirty="0"/>
              <a:t>1</a:t>
            </a:r>
            <a:r>
              <a:rPr lang="en-US" dirty="0"/>
              <a:t>=ts</a:t>
            </a:r>
            <a:r>
              <a:rPr lang="en-US" baseline="-25000" dirty="0"/>
              <a:t>2</a:t>
            </a:r>
            <a:r>
              <a:rPr lang="en-US" b="1" dirty="0"/>
              <a:t>.</a:t>
            </a:r>
          </a:p>
          <a:p>
            <a:pPr marL="342900" indent="-342900" algn="l">
              <a:spcBef>
                <a:spcPct val="20000"/>
              </a:spcBef>
            </a:pPr>
            <a:endParaRPr lang="en-US" sz="1600" b="1" dirty="0"/>
          </a:p>
        </p:txBody>
      </p:sp>
      <p:pic>
        <p:nvPicPr>
          <p:cNvPr id="23558" name="Picture 9" descr="graphical-method"/>
          <p:cNvPicPr>
            <a:picLocks noChangeAspect="1" noChangeArrowheads="1"/>
          </p:cNvPicPr>
          <p:nvPr/>
        </p:nvPicPr>
        <p:blipFill>
          <a:blip r:embed="rId3" cstate="print"/>
          <a:srcRect/>
          <a:stretch>
            <a:fillRect/>
          </a:stretch>
        </p:blipFill>
        <p:spPr bwMode="auto">
          <a:xfrm>
            <a:off x="3124200" y="1828800"/>
            <a:ext cx="3124200" cy="3406011"/>
          </a:xfrm>
          <a:prstGeom prst="rect">
            <a:avLst/>
          </a:prstGeom>
          <a:noFill/>
          <a:ln w="9525">
            <a:noFill/>
            <a:miter lim="800000"/>
            <a:headEnd/>
            <a:tailEnd/>
          </a:ln>
        </p:spPr>
      </p:pic>
      <p:sp>
        <p:nvSpPr>
          <p:cNvPr id="23559" name="Oval 10"/>
          <p:cNvSpPr>
            <a:spLocks noChangeArrowheads="1"/>
          </p:cNvSpPr>
          <p:nvPr/>
        </p:nvSpPr>
        <p:spPr bwMode="auto">
          <a:xfrm>
            <a:off x="3276600" y="6172200"/>
            <a:ext cx="152400" cy="152400"/>
          </a:xfrm>
          <a:prstGeom prst="ellipse">
            <a:avLst/>
          </a:prstGeom>
          <a:noFill/>
          <a:ln w="38100" algn="ctr">
            <a:solidFill>
              <a:schemeClr val="tx1"/>
            </a:solidFill>
            <a:round/>
            <a:headEnd/>
            <a:tailEnd/>
          </a:ln>
        </p:spPr>
        <p:txBody>
          <a:bodyPr wrap="none" anchor="ctr"/>
          <a:lstStyle/>
          <a:p>
            <a:endParaRPr lang="en-US"/>
          </a:p>
        </p:txBody>
      </p:sp>
      <p:sp>
        <p:nvSpPr>
          <p:cNvPr id="23560" name="Rectangle 12"/>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spcBef>
                <a:spcPct val="20000"/>
              </a:spcBef>
            </a:pPr>
            <a:r>
              <a:rPr lang="en-US" sz="1000" dirty="0" smtClean="0"/>
              <a:t>Existence criterion</a:t>
            </a:r>
          </a:p>
          <a:p>
            <a:pPr marL="342900" indent="-342900" algn="l">
              <a:spcBef>
                <a:spcPct val="20000"/>
              </a:spcBef>
            </a:pPr>
            <a:r>
              <a:rPr lang="en-US" sz="1000" dirty="0" smtClean="0">
                <a:solidFill>
                  <a:srgbClr val="0000FF"/>
                </a:solidFill>
              </a:rPr>
              <a:t>Graphical </a:t>
            </a:r>
            <a:r>
              <a:rPr lang="en-US" sz="1000" dirty="0">
                <a:solidFill>
                  <a:srgbClr val="0000FF"/>
                </a:solidFill>
              </a:rPr>
              <a:t>Method</a:t>
            </a:r>
          </a:p>
          <a:p>
            <a:pPr marL="342900" indent="-342900" algn="l">
              <a:spcBef>
                <a:spcPct val="20000"/>
              </a:spcBef>
            </a:pPr>
            <a:r>
              <a:rPr lang="en-US" sz="1000" dirty="0"/>
              <a:t>	</a:t>
            </a:r>
            <a:r>
              <a:rPr lang="en-US" sz="1000" dirty="0">
                <a:solidFill>
                  <a:srgbClr val="0000FF"/>
                </a:solidFill>
              </a:rPr>
              <a:t>Equilibrium points</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
        <p:nvSpPr>
          <p:cNvPr id="23561" name="Rectangle 13"/>
          <p:cNvSpPr>
            <a:spLocks noChangeArrowheads="1"/>
          </p:cNvSpPr>
          <p:nvPr/>
        </p:nvSpPr>
        <p:spPr bwMode="auto">
          <a:xfrm>
            <a:off x="3276600" y="5486400"/>
            <a:ext cx="3581400" cy="381000"/>
          </a:xfrm>
          <a:prstGeom prst="rect">
            <a:avLst/>
          </a:prstGeom>
          <a:noFill/>
          <a:ln w="9525">
            <a:noFill/>
            <a:miter lim="800000"/>
            <a:headEnd/>
            <a:tailEnd/>
          </a:ln>
        </p:spPr>
        <p:txBody>
          <a:bodyPr/>
          <a:lstStyle/>
          <a:p>
            <a:pPr marL="342900" indent="-342900" algn="l">
              <a:spcBef>
                <a:spcPct val="20000"/>
              </a:spcBef>
              <a:buFont typeface="Wingdings" pitchFamily="2" charset="2"/>
              <a:buChar char="Ø"/>
            </a:pPr>
            <a:r>
              <a:rPr lang="en-US" sz="1600" dirty="0"/>
              <a:t>Plot</a:t>
            </a:r>
            <a:r>
              <a:rPr lang="en-US" sz="1600" dirty="0">
                <a:solidFill>
                  <a:srgbClr val="FF0000"/>
                </a:solidFill>
              </a:rPr>
              <a:t> (ts</a:t>
            </a:r>
            <a:r>
              <a:rPr lang="en-US" sz="1600" baseline="-25000" dirty="0">
                <a:solidFill>
                  <a:srgbClr val="FF0000"/>
                </a:solidFill>
              </a:rPr>
              <a:t>2</a:t>
            </a:r>
            <a:r>
              <a:rPr lang="en-US" sz="1600" dirty="0">
                <a:solidFill>
                  <a:srgbClr val="FF0000"/>
                </a:solidFill>
              </a:rPr>
              <a:t>,tr</a:t>
            </a:r>
            <a:r>
              <a:rPr lang="en-US" sz="1600" baseline="-25000" dirty="0">
                <a:solidFill>
                  <a:srgbClr val="FF0000"/>
                </a:solidFill>
              </a:rPr>
              <a:t>2</a:t>
            </a:r>
            <a:r>
              <a:rPr lang="en-US" sz="1600" dirty="0">
                <a:solidFill>
                  <a:srgbClr val="FF0000"/>
                </a:solidFill>
              </a:rPr>
              <a:t>) </a:t>
            </a:r>
            <a:r>
              <a:rPr lang="en-US" sz="1600" dirty="0"/>
              <a:t>&amp;</a:t>
            </a:r>
            <a:r>
              <a:rPr lang="en-US" sz="1600" dirty="0">
                <a:solidFill>
                  <a:srgbClr val="FF0000"/>
                </a:solidFill>
              </a:rPr>
              <a:t> </a:t>
            </a:r>
            <a:r>
              <a:rPr lang="en-US" sz="1600" dirty="0">
                <a:solidFill>
                  <a:srgbClr val="00FF00"/>
                </a:solidFill>
              </a:rPr>
              <a:t>(tr</a:t>
            </a:r>
            <a:r>
              <a:rPr lang="en-US" sz="1600" baseline="-25000" dirty="0">
                <a:solidFill>
                  <a:srgbClr val="00FF00"/>
                </a:solidFill>
              </a:rPr>
              <a:t>1</a:t>
            </a:r>
            <a:r>
              <a:rPr lang="en-US" sz="1600" dirty="0">
                <a:solidFill>
                  <a:srgbClr val="00FF00"/>
                </a:solidFill>
              </a:rPr>
              <a:t>,ts</a:t>
            </a:r>
            <a:r>
              <a:rPr lang="en-US" sz="1600" baseline="-25000" dirty="0">
                <a:solidFill>
                  <a:srgbClr val="00FF00"/>
                </a:solidFill>
              </a:rPr>
              <a:t>1</a:t>
            </a:r>
            <a:r>
              <a:rPr lang="en-US" sz="1600" dirty="0">
                <a:solidFill>
                  <a:srgbClr val="00FF00"/>
                </a:solidFill>
              </a:rPr>
              <a:t>)</a:t>
            </a:r>
            <a:endParaRPr lang="en-US" sz="1600" baseline="-25000" dirty="0"/>
          </a:p>
          <a:p>
            <a:pPr marL="342900" indent="-342900" algn="l">
              <a:spcBef>
                <a:spcPct val="20000"/>
              </a:spcBef>
              <a:buFontTx/>
              <a:buChar char="•"/>
            </a:pPr>
            <a:endParaRPr lang="en-US" sz="1600"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BF87DEEF-08C2-45B3-92F0-A4E7D2483D16}" type="slidenum">
              <a:rPr lang="en-US" smtClean="0"/>
              <a:pPr/>
              <a:t>18</a:t>
            </a:fld>
            <a:endParaRPr lang="en-US" smtClean="0"/>
          </a:p>
        </p:txBody>
      </p:sp>
      <p:sp>
        <p:nvSpPr>
          <p:cNvPr id="24579" name="Rectangle 4"/>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spcBef>
                <a:spcPct val="20000"/>
              </a:spcBef>
            </a:pPr>
            <a:r>
              <a:rPr lang="en-US" sz="1000" dirty="0" smtClean="0"/>
              <a:t>Existence criterion</a:t>
            </a:r>
          </a:p>
          <a:p>
            <a:pPr marL="342900" indent="-342900" algn="l">
              <a:spcBef>
                <a:spcPct val="20000"/>
              </a:spcBef>
            </a:pPr>
            <a:r>
              <a:rPr lang="en-US" sz="1000" dirty="0" smtClean="0"/>
              <a:t>Graphical </a:t>
            </a:r>
            <a:r>
              <a:rPr lang="en-US" sz="1000" dirty="0"/>
              <a:t>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solidFill>
                  <a:srgbClr val="0000FF"/>
                </a:solidFill>
              </a:rPr>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
        <p:nvSpPr>
          <p:cNvPr id="24580" name="Rectangle 5"/>
          <p:cNvSpPr>
            <a:spLocks noChangeArrowheads="1"/>
          </p:cNvSpPr>
          <p:nvPr/>
        </p:nvSpPr>
        <p:spPr bwMode="auto">
          <a:xfrm>
            <a:off x="914400" y="0"/>
            <a:ext cx="8229600" cy="838200"/>
          </a:xfrm>
          <a:prstGeom prst="rect">
            <a:avLst/>
          </a:prstGeom>
          <a:noFill/>
          <a:ln w="9525">
            <a:noFill/>
            <a:miter lim="800000"/>
            <a:headEnd/>
            <a:tailEnd/>
          </a:ln>
        </p:spPr>
        <p:txBody>
          <a:bodyPr anchor="ctr"/>
          <a:lstStyle/>
          <a:p>
            <a:pPr algn="ctr"/>
            <a:r>
              <a:rPr lang="en-US" sz="3200" dirty="0">
                <a:solidFill>
                  <a:schemeClr val="tx2"/>
                </a:solidFill>
                <a:latin typeface="Times New Roman" pitchFamily="18" charset="0"/>
              </a:rPr>
              <a:t>Stability Criterion</a:t>
            </a:r>
          </a:p>
        </p:txBody>
      </p:sp>
      <p:pic>
        <p:nvPicPr>
          <p:cNvPr id="24581" name="Picture 6"/>
          <p:cNvPicPr>
            <a:picLocks noChangeAspect="1" noChangeArrowheads="1"/>
          </p:cNvPicPr>
          <p:nvPr/>
        </p:nvPicPr>
        <p:blipFill>
          <a:blip r:embed="rId3" cstate="print"/>
          <a:srcRect/>
          <a:stretch>
            <a:fillRect/>
          </a:stretch>
        </p:blipFill>
        <p:spPr bwMode="auto">
          <a:xfrm>
            <a:off x="2362200" y="3733800"/>
            <a:ext cx="5697538" cy="1206500"/>
          </a:xfrm>
          <a:prstGeom prst="rect">
            <a:avLst/>
          </a:prstGeom>
          <a:noFill/>
          <a:ln w="9525" algn="ctr">
            <a:noFill/>
            <a:miter lim="800000"/>
            <a:headEnd/>
            <a:tailEnd/>
          </a:ln>
        </p:spPr>
      </p:pic>
      <p:pic>
        <p:nvPicPr>
          <p:cNvPr id="24582" name="Picture 7"/>
          <p:cNvPicPr>
            <a:picLocks noChangeAspect="1" noChangeArrowheads="1"/>
          </p:cNvPicPr>
          <p:nvPr/>
        </p:nvPicPr>
        <p:blipFill>
          <a:blip r:embed="rId4" cstate="print"/>
          <a:srcRect/>
          <a:stretch>
            <a:fillRect/>
          </a:stretch>
        </p:blipFill>
        <p:spPr bwMode="auto">
          <a:xfrm>
            <a:off x="2819400" y="1676400"/>
            <a:ext cx="1656362" cy="866140"/>
          </a:xfrm>
          <a:prstGeom prst="rect">
            <a:avLst/>
          </a:prstGeom>
          <a:noFill/>
          <a:ln w="9525">
            <a:noFill/>
            <a:miter lim="800000"/>
            <a:headEnd/>
            <a:tailEnd/>
          </a:ln>
        </p:spPr>
      </p:pic>
      <p:pic>
        <p:nvPicPr>
          <p:cNvPr id="24583" name="Picture 8"/>
          <p:cNvPicPr>
            <a:picLocks noChangeAspect="1" noChangeArrowheads="1"/>
          </p:cNvPicPr>
          <p:nvPr/>
        </p:nvPicPr>
        <p:blipFill>
          <a:blip r:embed="rId5" cstate="print"/>
          <a:srcRect/>
          <a:stretch>
            <a:fillRect/>
          </a:stretch>
        </p:blipFill>
        <p:spPr bwMode="auto">
          <a:xfrm>
            <a:off x="4876800" y="1600200"/>
            <a:ext cx="1295400" cy="972836"/>
          </a:xfrm>
          <a:prstGeom prst="rect">
            <a:avLst/>
          </a:prstGeom>
          <a:noFill/>
          <a:ln w="9525">
            <a:noFill/>
            <a:miter lim="800000"/>
            <a:headEnd/>
            <a:tailEnd/>
          </a:ln>
        </p:spPr>
      </p:pic>
      <p:pic>
        <p:nvPicPr>
          <p:cNvPr id="24584" name="Picture 9"/>
          <p:cNvPicPr>
            <a:picLocks noChangeAspect="1" noChangeArrowheads="1"/>
          </p:cNvPicPr>
          <p:nvPr/>
        </p:nvPicPr>
        <p:blipFill>
          <a:blip r:embed="rId6" cstate="print"/>
          <a:srcRect/>
          <a:stretch>
            <a:fillRect/>
          </a:stretch>
        </p:blipFill>
        <p:spPr bwMode="auto">
          <a:xfrm>
            <a:off x="6324600" y="1676400"/>
            <a:ext cx="419100" cy="838200"/>
          </a:xfrm>
          <a:prstGeom prst="rect">
            <a:avLst/>
          </a:prstGeom>
          <a:noFill/>
          <a:ln w="9525" algn="ctr">
            <a:noFill/>
            <a:miter lim="800000"/>
            <a:headEnd/>
            <a:tailEnd/>
          </a:ln>
        </p:spPr>
      </p:pic>
      <p:sp>
        <p:nvSpPr>
          <p:cNvPr id="24585" name="Rectangle 12"/>
          <p:cNvSpPr>
            <a:spLocks noChangeArrowheads="1"/>
          </p:cNvSpPr>
          <p:nvPr/>
        </p:nvSpPr>
        <p:spPr bwMode="auto">
          <a:xfrm>
            <a:off x="2286000" y="990600"/>
            <a:ext cx="6172200" cy="369332"/>
          </a:xfrm>
          <a:prstGeom prst="rect">
            <a:avLst/>
          </a:prstGeom>
          <a:noFill/>
          <a:ln w="9525" algn="ctr">
            <a:noFill/>
            <a:miter lim="800000"/>
            <a:headEnd/>
            <a:tailEnd/>
          </a:ln>
        </p:spPr>
        <p:txBody>
          <a:bodyPr wrap="square">
            <a:spAutoFit/>
          </a:bodyPr>
          <a:lstStyle/>
          <a:p>
            <a:pPr algn="l">
              <a:buFont typeface="Wingdings" pitchFamily="2" charset="2"/>
              <a:buChar char="Ø"/>
            </a:pPr>
            <a:r>
              <a:rPr lang="en-US" dirty="0" smtClean="0"/>
              <a:t>Equilibrium (or fixed) </a:t>
            </a:r>
            <a:r>
              <a:rPr lang="en-US" dirty="0"/>
              <a:t>points – Stable or Unstable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057400" y="0"/>
            <a:ext cx="7086600" cy="838200"/>
          </a:xfrm>
        </p:spPr>
        <p:txBody>
          <a:bodyPr/>
          <a:lstStyle/>
          <a:p>
            <a:pPr eaLnBrk="1" hangingPunct="1"/>
            <a:r>
              <a:rPr lang="en-US" sz="3200" dirty="0" smtClean="0">
                <a:latin typeface="Times New Roman" pitchFamily="18" charset="0"/>
              </a:rPr>
              <a:t>Expression for Stability Criterion</a:t>
            </a:r>
          </a:p>
        </p:txBody>
      </p:sp>
      <p:sp>
        <p:nvSpPr>
          <p:cNvPr id="25604" name="Rectangle 3"/>
          <p:cNvSpPr>
            <a:spLocks noGrp="1" noChangeArrowheads="1"/>
          </p:cNvSpPr>
          <p:nvPr>
            <p:ph type="body" sz="half" idx="2"/>
          </p:nvPr>
        </p:nvSpPr>
        <p:spPr>
          <a:xfrm>
            <a:off x="2819400" y="2362200"/>
            <a:ext cx="5181600" cy="4267200"/>
          </a:xfrm>
        </p:spPr>
        <p:txBody>
          <a:bodyPr>
            <a:normAutofit fontScale="92500" lnSpcReduction="10000"/>
          </a:bodyPr>
          <a:lstStyle/>
          <a:p>
            <a:pPr eaLnBrk="1" hangingPunct="1">
              <a:lnSpc>
                <a:spcPct val="90000"/>
              </a:lnSpc>
              <a:buClr>
                <a:schemeClr val="tx1"/>
              </a:buClr>
            </a:pPr>
            <a:r>
              <a:rPr lang="en-US" sz="2400" dirty="0" smtClean="0">
                <a:latin typeface="Times New Roman" pitchFamily="18" charset="0"/>
              </a:rPr>
              <a:t>Discrete map method</a:t>
            </a:r>
          </a:p>
          <a:p>
            <a:pPr lvl="1">
              <a:lnSpc>
                <a:spcPct val="90000"/>
              </a:lnSpc>
              <a:buClr>
                <a:schemeClr val="tx1"/>
              </a:buClr>
              <a:buFontTx/>
              <a:buChar char="•"/>
            </a:pPr>
            <a:r>
              <a:rPr lang="el-GR" sz="1800" dirty="0" smtClean="0">
                <a:latin typeface="Times New Roman" pitchFamily="18" charset="0"/>
                <a:cs typeface="Arial" charset="0"/>
              </a:rPr>
              <a:t>ΔΦ</a:t>
            </a:r>
            <a:r>
              <a:rPr lang="en-US" sz="1800" dirty="0" smtClean="0">
                <a:latin typeface="Times New Roman" pitchFamily="18" charset="0"/>
                <a:cs typeface="Arial" charset="0"/>
              </a:rPr>
              <a:t>[n+1]  = </a:t>
            </a:r>
            <a:r>
              <a:rPr lang="en-US" sz="1800" b="1" dirty="0" smtClean="0">
                <a:latin typeface="Symbol" pitchFamily="18" charset="2"/>
                <a:cs typeface="Arial" charset="0"/>
              </a:rPr>
              <a:t>A </a:t>
            </a:r>
            <a:r>
              <a:rPr lang="el-GR" sz="1800" dirty="0" smtClean="0">
                <a:latin typeface="Times New Roman" pitchFamily="18" charset="0"/>
                <a:cs typeface="Arial" charset="0"/>
              </a:rPr>
              <a:t>ΔΦ </a:t>
            </a:r>
            <a:r>
              <a:rPr lang="en-US" sz="1800" dirty="0" smtClean="0">
                <a:latin typeface="Times New Roman" pitchFamily="18" charset="0"/>
                <a:cs typeface="Arial" charset="0"/>
              </a:rPr>
              <a:t>[n] .</a:t>
            </a:r>
          </a:p>
          <a:p>
            <a:pPr lvl="1">
              <a:lnSpc>
                <a:spcPct val="90000"/>
              </a:lnSpc>
              <a:buClr>
                <a:schemeClr val="tx1"/>
              </a:buClr>
              <a:buFontTx/>
              <a:buChar char="•"/>
            </a:pPr>
            <a:r>
              <a:rPr lang="en-US" sz="1800" dirty="0" smtClean="0">
                <a:latin typeface="Times New Roman" pitchFamily="18" charset="0"/>
                <a:sym typeface="Symbol" pitchFamily="18" charset="2"/>
              </a:rPr>
              <a:t>if </a:t>
            </a:r>
            <a:r>
              <a:rPr lang="en-US" sz="1800" b="1" dirty="0" smtClean="0">
                <a:latin typeface="Times New Roman" pitchFamily="18" charset="0"/>
                <a:sym typeface="Symbol" pitchFamily="18" charset="2"/>
              </a:rPr>
              <a:t>||</a:t>
            </a:r>
            <a:r>
              <a:rPr lang="en-US" sz="1800" dirty="0" smtClean="0">
                <a:latin typeface="Times New Roman" pitchFamily="18" charset="0"/>
                <a:sym typeface="Symbol" pitchFamily="18" charset="2"/>
              </a:rPr>
              <a:t> &lt; 1       stable  and </a:t>
            </a:r>
            <a:r>
              <a:rPr lang="en-US" sz="1800" b="1" dirty="0" smtClean="0">
                <a:latin typeface="Times New Roman" pitchFamily="18" charset="0"/>
                <a:sym typeface="Symbol" pitchFamily="18" charset="2"/>
              </a:rPr>
              <a:t>||</a:t>
            </a:r>
            <a:r>
              <a:rPr lang="en-US" sz="1800" dirty="0" smtClean="0">
                <a:latin typeface="Times New Roman" pitchFamily="18" charset="0"/>
                <a:sym typeface="Symbol" pitchFamily="18" charset="2"/>
              </a:rPr>
              <a:t> &gt; 1      unstable, where </a:t>
            </a:r>
            <a:r>
              <a:rPr lang="en-US" sz="1800" b="1" dirty="0" smtClean="0">
                <a:latin typeface="Times New Roman" pitchFamily="18" charset="0"/>
                <a:sym typeface="Symbol" pitchFamily="18" charset="2"/>
              </a:rPr>
              <a:t> </a:t>
            </a:r>
            <a:r>
              <a:rPr lang="en-US" sz="1800" dirty="0" smtClean="0">
                <a:latin typeface="Times New Roman" pitchFamily="18" charset="0"/>
                <a:sym typeface="Symbol" pitchFamily="18" charset="2"/>
              </a:rPr>
              <a:t>are the </a:t>
            </a:r>
            <a:r>
              <a:rPr lang="en-US" sz="1800" dirty="0" err="1" smtClean="0">
                <a:latin typeface="Times New Roman" pitchFamily="18" charset="0"/>
                <a:sym typeface="Symbol" pitchFamily="18" charset="2"/>
              </a:rPr>
              <a:t>eigenvalues</a:t>
            </a:r>
            <a:r>
              <a:rPr lang="en-US" sz="1800" dirty="0" smtClean="0">
                <a:latin typeface="Times New Roman" pitchFamily="18" charset="0"/>
                <a:sym typeface="Symbol" pitchFamily="18" charset="2"/>
              </a:rPr>
              <a:t> of </a:t>
            </a:r>
            <a:r>
              <a:rPr lang="en-US" sz="1800" b="1" dirty="0" smtClean="0">
                <a:latin typeface="Times New Roman" pitchFamily="18" charset="0"/>
                <a:sym typeface="Symbol" pitchFamily="18" charset="2"/>
              </a:rPr>
              <a:t>A</a:t>
            </a:r>
          </a:p>
          <a:p>
            <a:pPr lvl="1" eaLnBrk="1" hangingPunct="1">
              <a:lnSpc>
                <a:spcPct val="90000"/>
              </a:lnSpc>
              <a:buClr>
                <a:schemeClr val="tx1"/>
              </a:buClr>
              <a:buFontTx/>
              <a:buChar char="•"/>
            </a:pPr>
            <a:endParaRPr lang="en-US" sz="1800" b="1" dirty="0" smtClean="0">
              <a:latin typeface="Times New Roman" pitchFamily="18" charset="0"/>
            </a:endParaRPr>
          </a:p>
          <a:p>
            <a:pPr lvl="1" eaLnBrk="1" hangingPunct="1">
              <a:lnSpc>
                <a:spcPct val="90000"/>
              </a:lnSpc>
              <a:buClr>
                <a:schemeClr val="tx1"/>
              </a:buClr>
              <a:buFontTx/>
              <a:buChar char="•"/>
            </a:pPr>
            <a:r>
              <a:rPr lang="en-US" sz="1800" b="1" dirty="0" err="1" smtClean="0">
                <a:latin typeface="Times New Roman" pitchFamily="18" charset="0"/>
              </a:rPr>
              <a:t>Linearizing</a:t>
            </a:r>
            <a:r>
              <a:rPr lang="en-US" sz="1800" b="1" dirty="0" smtClean="0">
                <a:latin typeface="Times New Roman" pitchFamily="18" charset="0"/>
              </a:rPr>
              <a:t> the PRC at steady state</a:t>
            </a:r>
          </a:p>
          <a:p>
            <a:pPr lvl="2">
              <a:lnSpc>
                <a:spcPct val="90000"/>
              </a:lnSpc>
              <a:buClr>
                <a:schemeClr val="tx1"/>
              </a:buClr>
            </a:pPr>
            <a:r>
              <a:rPr lang="en-US" sz="1800" dirty="0" smtClean="0">
                <a:latin typeface="Times New Roman" pitchFamily="18" charset="0"/>
              </a:rPr>
              <a:t>f</a:t>
            </a:r>
            <a:r>
              <a:rPr lang="en-US" sz="1800" baseline="-25000" dirty="0" smtClean="0">
                <a:latin typeface="Times New Roman" pitchFamily="18" charset="0"/>
              </a:rPr>
              <a:t>11</a:t>
            </a:r>
            <a:r>
              <a:rPr lang="en-US" sz="1800" dirty="0" smtClean="0">
                <a:latin typeface="Times New Roman" pitchFamily="18" charset="0"/>
              </a:rPr>
              <a:t>[</a:t>
            </a:r>
            <a:r>
              <a:rPr lang="el-GR" sz="1800" dirty="0" smtClean="0">
                <a:latin typeface="Times New Roman" pitchFamily="18" charset="0"/>
                <a:cs typeface="Arial" charset="0"/>
              </a:rPr>
              <a:t>Φ</a:t>
            </a:r>
            <a:r>
              <a:rPr lang="en-US" sz="1800" baseline="30000" dirty="0" smtClean="0">
                <a:latin typeface="Times New Roman" pitchFamily="18" charset="0"/>
                <a:cs typeface="Arial" charset="0"/>
              </a:rPr>
              <a:t>*</a:t>
            </a:r>
            <a:r>
              <a:rPr lang="en-US" sz="1800" dirty="0" smtClean="0">
                <a:latin typeface="Times New Roman" pitchFamily="18" charset="0"/>
              </a:rPr>
              <a:t>+ </a:t>
            </a:r>
            <a:r>
              <a:rPr lang="el-GR" sz="1800" dirty="0" smtClean="0">
                <a:latin typeface="Times New Roman" pitchFamily="18" charset="0"/>
                <a:cs typeface="Arial" charset="0"/>
              </a:rPr>
              <a:t>ΔΦ</a:t>
            </a:r>
            <a:r>
              <a:rPr lang="en-US" sz="1800" dirty="0" smtClean="0">
                <a:latin typeface="Times New Roman" pitchFamily="18" charset="0"/>
              </a:rPr>
              <a:t>] = f</a:t>
            </a:r>
            <a:r>
              <a:rPr lang="en-US" sz="1800" baseline="-25000" dirty="0" smtClean="0">
                <a:latin typeface="Times New Roman" pitchFamily="18" charset="0"/>
              </a:rPr>
              <a:t>11</a:t>
            </a:r>
            <a:r>
              <a:rPr lang="en-US" sz="1800" dirty="0" smtClean="0">
                <a:latin typeface="Times New Roman" pitchFamily="18" charset="0"/>
              </a:rPr>
              <a:t>[</a:t>
            </a:r>
            <a:r>
              <a:rPr lang="el-GR" sz="1800" dirty="0" smtClean="0">
                <a:latin typeface="Times New Roman" pitchFamily="18" charset="0"/>
                <a:cs typeface="Arial" charset="0"/>
              </a:rPr>
              <a:t>Φ</a:t>
            </a:r>
            <a:r>
              <a:rPr lang="en-US" sz="1800" baseline="30000" dirty="0" smtClean="0">
                <a:latin typeface="Times New Roman" pitchFamily="18" charset="0"/>
                <a:cs typeface="Arial" charset="0"/>
              </a:rPr>
              <a:t>*</a:t>
            </a:r>
            <a:r>
              <a:rPr lang="en-US" sz="1800" dirty="0" smtClean="0">
                <a:latin typeface="Times New Roman" pitchFamily="18" charset="0"/>
              </a:rPr>
              <a:t>]+</a:t>
            </a:r>
            <a:r>
              <a:rPr lang="en-US" sz="1800" baseline="-25000" dirty="0" smtClean="0">
                <a:latin typeface="Times New Roman" pitchFamily="18" charset="0"/>
              </a:rPr>
              <a:t> </a:t>
            </a:r>
            <a:r>
              <a:rPr lang="el-GR" sz="1800" dirty="0" smtClean="0">
                <a:latin typeface="Times New Roman" pitchFamily="18" charset="0"/>
                <a:cs typeface="Arial" charset="0"/>
              </a:rPr>
              <a:t>ΔΦ</a:t>
            </a:r>
            <a:r>
              <a:rPr lang="en-US" sz="1800" dirty="0" smtClean="0">
                <a:latin typeface="Times New Roman" pitchFamily="18" charset="0"/>
              </a:rPr>
              <a:t>  m</a:t>
            </a:r>
            <a:r>
              <a:rPr lang="en-US" sz="1800" baseline="-25000" dirty="0" smtClean="0">
                <a:latin typeface="Times New Roman" pitchFamily="18" charset="0"/>
              </a:rPr>
              <a:t>11</a:t>
            </a:r>
            <a:r>
              <a:rPr lang="en-US" sz="1800" dirty="0" smtClean="0">
                <a:latin typeface="Times New Roman" pitchFamily="18" charset="0"/>
              </a:rPr>
              <a:t>[</a:t>
            </a:r>
            <a:r>
              <a:rPr lang="el-GR" sz="1800" dirty="0" smtClean="0">
                <a:latin typeface="Times New Roman" pitchFamily="18" charset="0"/>
                <a:cs typeface="Arial" charset="0"/>
              </a:rPr>
              <a:t>Φ</a:t>
            </a:r>
            <a:r>
              <a:rPr lang="en-US" sz="1800" baseline="30000" dirty="0" smtClean="0">
                <a:latin typeface="Times New Roman" pitchFamily="18" charset="0"/>
                <a:cs typeface="Arial" charset="0"/>
              </a:rPr>
              <a:t>*</a:t>
            </a:r>
            <a:r>
              <a:rPr lang="en-US" sz="1800" dirty="0" smtClean="0">
                <a:latin typeface="Times New Roman" pitchFamily="18" charset="0"/>
              </a:rPr>
              <a:t>].</a:t>
            </a:r>
          </a:p>
          <a:p>
            <a:pPr lvl="2">
              <a:lnSpc>
                <a:spcPct val="90000"/>
              </a:lnSpc>
              <a:buClr>
                <a:schemeClr val="tx1"/>
              </a:buClr>
            </a:pPr>
            <a:r>
              <a:rPr lang="en-US" sz="1800" dirty="0" err="1" smtClean="0">
                <a:latin typeface="Times New Roman" pitchFamily="18" charset="0"/>
                <a:cs typeface="Arial" charset="0"/>
              </a:rPr>
              <a:t>m</a:t>
            </a:r>
            <a:r>
              <a:rPr lang="en-US" sz="1800" baseline="-25000" dirty="0" err="1" smtClean="0">
                <a:latin typeface="Times New Roman" pitchFamily="18" charset="0"/>
                <a:cs typeface="Arial" charset="0"/>
              </a:rPr>
              <a:t>ij</a:t>
            </a:r>
            <a:r>
              <a:rPr lang="en-US" sz="1800" dirty="0" smtClean="0">
                <a:latin typeface="Times New Roman" pitchFamily="18" charset="0"/>
                <a:cs typeface="Arial" charset="0"/>
              </a:rPr>
              <a:t> – Slope of </a:t>
            </a:r>
            <a:r>
              <a:rPr lang="en-US" sz="1800" dirty="0" err="1" smtClean="0">
                <a:latin typeface="Times New Roman" pitchFamily="18" charset="0"/>
                <a:cs typeface="Arial" charset="0"/>
              </a:rPr>
              <a:t>i</a:t>
            </a:r>
            <a:r>
              <a:rPr lang="en-US" sz="1800" baseline="30000" dirty="0" err="1" smtClean="0">
                <a:latin typeface="Times New Roman" pitchFamily="18" charset="0"/>
                <a:cs typeface="Arial" charset="0"/>
              </a:rPr>
              <a:t>th</a:t>
            </a:r>
            <a:r>
              <a:rPr lang="en-US" sz="1800" dirty="0" smtClean="0">
                <a:latin typeface="Times New Roman" pitchFamily="18" charset="0"/>
                <a:cs typeface="Arial" charset="0"/>
              </a:rPr>
              <a:t> order resetting of </a:t>
            </a:r>
            <a:r>
              <a:rPr lang="en-US" sz="1800" dirty="0" err="1" smtClean="0">
                <a:latin typeface="Times New Roman" pitchFamily="18" charset="0"/>
                <a:cs typeface="Arial" charset="0"/>
              </a:rPr>
              <a:t>j</a:t>
            </a:r>
            <a:r>
              <a:rPr lang="en-US" sz="1800" baseline="30000" dirty="0" err="1" smtClean="0">
                <a:latin typeface="Times New Roman" pitchFamily="18" charset="0"/>
                <a:cs typeface="Arial" charset="0"/>
              </a:rPr>
              <a:t>th</a:t>
            </a:r>
            <a:r>
              <a:rPr lang="en-US" sz="1800" dirty="0" smtClean="0">
                <a:latin typeface="Times New Roman" pitchFamily="18" charset="0"/>
                <a:cs typeface="Arial" charset="0"/>
              </a:rPr>
              <a:t> neuron (</a:t>
            </a:r>
            <a:r>
              <a:rPr lang="en-US" sz="1800" dirty="0" err="1" smtClean="0">
                <a:latin typeface="Times New Roman" pitchFamily="18" charset="0"/>
              </a:rPr>
              <a:t>f</a:t>
            </a:r>
            <a:r>
              <a:rPr lang="en-US" sz="1800" baseline="-25000" dirty="0" err="1" smtClean="0">
                <a:latin typeface="Times New Roman" pitchFamily="18" charset="0"/>
              </a:rPr>
              <a:t>ij</a:t>
            </a:r>
            <a:r>
              <a:rPr lang="en-US" sz="1800" dirty="0" smtClean="0">
                <a:latin typeface="Times New Roman" pitchFamily="18" charset="0"/>
              </a:rPr>
              <a:t>[</a:t>
            </a:r>
            <a:r>
              <a:rPr lang="el-GR" sz="1800" dirty="0" smtClean="0">
                <a:latin typeface="Times New Roman" pitchFamily="18" charset="0"/>
                <a:cs typeface="Arial" charset="0"/>
              </a:rPr>
              <a:t>Φ</a:t>
            </a:r>
            <a:r>
              <a:rPr lang="en-US" sz="1800" dirty="0" smtClean="0">
                <a:latin typeface="Times New Roman" pitchFamily="18" charset="0"/>
              </a:rPr>
              <a:t>]).</a:t>
            </a:r>
          </a:p>
          <a:p>
            <a:pPr lvl="2" eaLnBrk="1" hangingPunct="1">
              <a:lnSpc>
                <a:spcPct val="90000"/>
              </a:lnSpc>
              <a:buClr>
                <a:schemeClr val="tx1"/>
              </a:buClr>
            </a:pPr>
            <a:endParaRPr lang="en-US" sz="1800" dirty="0" smtClean="0">
              <a:latin typeface="Times New Roman" pitchFamily="18" charset="0"/>
            </a:endParaRPr>
          </a:p>
          <a:p>
            <a:pPr eaLnBrk="1" hangingPunct="1">
              <a:lnSpc>
                <a:spcPct val="90000"/>
              </a:lnSpc>
              <a:buClr>
                <a:schemeClr val="tx1"/>
              </a:buClr>
            </a:pPr>
            <a:r>
              <a:rPr lang="en-US" sz="2400" dirty="0" smtClean="0">
                <a:solidFill>
                  <a:schemeClr val="tx2"/>
                </a:solidFill>
                <a:latin typeface="Times New Roman" pitchFamily="18" charset="0"/>
                <a:sym typeface="Symbol" pitchFamily="18" charset="2"/>
              </a:rPr>
              <a:t></a:t>
            </a:r>
            <a:r>
              <a:rPr lang="en-US" sz="2400" baseline="30000" dirty="0" smtClean="0">
                <a:solidFill>
                  <a:schemeClr val="tx2"/>
                </a:solidFill>
                <a:latin typeface="Times New Roman" pitchFamily="18" charset="0"/>
              </a:rPr>
              <a:t>2</a:t>
            </a:r>
            <a:r>
              <a:rPr lang="en-US" sz="2400" dirty="0" smtClean="0">
                <a:solidFill>
                  <a:schemeClr val="tx2"/>
                </a:solidFill>
                <a:latin typeface="Times New Roman" pitchFamily="18" charset="0"/>
              </a:rPr>
              <a:t> –</a:t>
            </a:r>
            <a:r>
              <a:rPr lang="en-US" sz="2400" dirty="0" smtClean="0">
                <a:solidFill>
                  <a:schemeClr val="tx2"/>
                </a:solidFill>
                <a:latin typeface="Times New Roman" pitchFamily="18" charset="0"/>
                <a:sym typeface="Symbol" pitchFamily="18" charset="2"/>
              </a:rPr>
              <a:t></a:t>
            </a:r>
            <a:r>
              <a:rPr lang="en-US" sz="2400" dirty="0" smtClean="0">
                <a:solidFill>
                  <a:schemeClr val="tx2"/>
                </a:solidFill>
                <a:latin typeface="Times New Roman" pitchFamily="18" charset="0"/>
              </a:rPr>
              <a:t> ((1-m</a:t>
            </a:r>
            <a:r>
              <a:rPr lang="en-US" sz="2400" baseline="-25000" dirty="0" smtClean="0">
                <a:solidFill>
                  <a:schemeClr val="tx2"/>
                </a:solidFill>
                <a:latin typeface="Times New Roman" pitchFamily="18" charset="0"/>
              </a:rPr>
              <a:t>11</a:t>
            </a:r>
            <a:r>
              <a:rPr lang="en-US" sz="2400" dirty="0" smtClean="0">
                <a:solidFill>
                  <a:schemeClr val="tx2"/>
                </a:solidFill>
                <a:latin typeface="Times New Roman" pitchFamily="18" charset="0"/>
              </a:rPr>
              <a:t>)(1- m</a:t>
            </a:r>
            <a:r>
              <a:rPr lang="en-US" sz="2400" baseline="-25000" dirty="0" smtClean="0">
                <a:solidFill>
                  <a:schemeClr val="tx2"/>
                </a:solidFill>
                <a:latin typeface="Times New Roman" pitchFamily="18" charset="0"/>
              </a:rPr>
              <a:t>12</a:t>
            </a:r>
            <a:r>
              <a:rPr lang="en-US" sz="2400" dirty="0" smtClean="0">
                <a:solidFill>
                  <a:schemeClr val="tx2"/>
                </a:solidFill>
                <a:latin typeface="Times New Roman" pitchFamily="18" charset="0"/>
              </a:rPr>
              <a:t>) – m</a:t>
            </a:r>
            <a:r>
              <a:rPr lang="en-US" sz="2400" baseline="-25000" dirty="0" smtClean="0">
                <a:solidFill>
                  <a:schemeClr val="tx2"/>
                </a:solidFill>
                <a:latin typeface="Times New Roman" pitchFamily="18" charset="0"/>
              </a:rPr>
              <a:t>21</a:t>
            </a:r>
            <a:r>
              <a:rPr lang="en-US" sz="2400" dirty="0" smtClean="0">
                <a:solidFill>
                  <a:schemeClr val="tx2"/>
                </a:solidFill>
                <a:latin typeface="Times New Roman" pitchFamily="18" charset="0"/>
              </a:rPr>
              <a:t> – m</a:t>
            </a:r>
            <a:r>
              <a:rPr lang="en-US" sz="2400" baseline="-25000" dirty="0" smtClean="0">
                <a:solidFill>
                  <a:schemeClr val="tx2"/>
                </a:solidFill>
                <a:latin typeface="Times New Roman" pitchFamily="18" charset="0"/>
              </a:rPr>
              <a:t>22</a:t>
            </a:r>
            <a:r>
              <a:rPr lang="en-US" sz="2400" dirty="0" smtClean="0">
                <a:solidFill>
                  <a:schemeClr val="tx2"/>
                </a:solidFill>
                <a:latin typeface="Times New Roman" pitchFamily="18" charset="0"/>
              </a:rPr>
              <a:t>) + m</a:t>
            </a:r>
            <a:r>
              <a:rPr lang="en-US" sz="2400" baseline="-25000" dirty="0" smtClean="0">
                <a:solidFill>
                  <a:schemeClr val="tx2"/>
                </a:solidFill>
                <a:latin typeface="Times New Roman" pitchFamily="18" charset="0"/>
              </a:rPr>
              <a:t>21</a:t>
            </a:r>
            <a:r>
              <a:rPr lang="en-US" sz="2400" dirty="0" smtClean="0">
                <a:solidFill>
                  <a:schemeClr val="tx2"/>
                </a:solidFill>
                <a:latin typeface="Times New Roman" pitchFamily="18" charset="0"/>
              </a:rPr>
              <a:t>m</a:t>
            </a:r>
            <a:r>
              <a:rPr lang="en-US" sz="2400" baseline="-25000" dirty="0" smtClean="0">
                <a:solidFill>
                  <a:schemeClr val="tx2"/>
                </a:solidFill>
                <a:latin typeface="Times New Roman" pitchFamily="18" charset="0"/>
              </a:rPr>
              <a:t>22</a:t>
            </a:r>
            <a:r>
              <a:rPr lang="en-US" sz="2400" dirty="0" smtClean="0">
                <a:solidFill>
                  <a:schemeClr val="tx2"/>
                </a:solidFill>
                <a:latin typeface="Times New Roman" pitchFamily="18" charset="0"/>
              </a:rPr>
              <a:t> = 0.</a:t>
            </a:r>
          </a:p>
          <a:p>
            <a:pPr eaLnBrk="1" hangingPunct="1">
              <a:lnSpc>
                <a:spcPct val="90000"/>
              </a:lnSpc>
              <a:buClr>
                <a:schemeClr val="tx1"/>
              </a:buClr>
            </a:pPr>
            <a:endParaRPr lang="en-US" sz="2400" dirty="0" smtClean="0">
              <a:solidFill>
                <a:schemeClr val="tx2"/>
              </a:solidFill>
              <a:latin typeface="Times New Roman" pitchFamily="18" charset="0"/>
            </a:endParaRPr>
          </a:p>
          <a:p>
            <a:pPr eaLnBrk="1" hangingPunct="1">
              <a:lnSpc>
                <a:spcPct val="90000"/>
              </a:lnSpc>
              <a:buClr>
                <a:schemeClr val="tx1"/>
              </a:buClr>
            </a:pPr>
            <a:r>
              <a:rPr lang="en-US" sz="2000" b="1" dirty="0" smtClean="0">
                <a:solidFill>
                  <a:srgbClr val="0066FF"/>
                </a:solidFill>
                <a:latin typeface="Times New Roman" pitchFamily="18" charset="0"/>
              </a:rPr>
              <a:t>Slope of the PRC at the Equilibrium phases determines stability.</a:t>
            </a:r>
          </a:p>
          <a:p>
            <a:pPr lvl="2" eaLnBrk="1" hangingPunct="1">
              <a:lnSpc>
                <a:spcPct val="90000"/>
              </a:lnSpc>
              <a:buClr>
                <a:schemeClr val="tx1"/>
              </a:buClr>
            </a:pPr>
            <a:endParaRPr lang="en-US" sz="1800" b="1" dirty="0" smtClean="0">
              <a:solidFill>
                <a:srgbClr val="0066FF"/>
              </a:solidFill>
              <a:latin typeface="Times New Roman" pitchFamily="18" charset="0"/>
            </a:endParaRPr>
          </a:p>
          <a:p>
            <a:pPr eaLnBrk="1" hangingPunct="1">
              <a:lnSpc>
                <a:spcPct val="90000"/>
              </a:lnSpc>
            </a:pPr>
            <a:endParaRPr lang="en-US" sz="2400" dirty="0" smtClean="0">
              <a:latin typeface="Times New Roman" pitchFamily="18" charset="0"/>
            </a:endParaRPr>
          </a:p>
          <a:p>
            <a:pPr eaLnBrk="1" hangingPunct="1">
              <a:lnSpc>
                <a:spcPct val="90000"/>
              </a:lnSpc>
            </a:pPr>
            <a:endParaRPr lang="el-GR" sz="2400" dirty="0" smtClean="0">
              <a:latin typeface="Times New Roman" pitchFamily="18" charset="0"/>
              <a:cs typeface="Arial" charset="0"/>
            </a:endParaRPr>
          </a:p>
          <a:p>
            <a:pPr eaLnBrk="1" hangingPunct="1">
              <a:lnSpc>
                <a:spcPct val="90000"/>
              </a:lnSpc>
            </a:pPr>
            <a:endParaRPr lang="en-US" sz="1400" dirty="0" smtClean="0">
              <a:latin typeface="Times New Roman" pitchFamily="18" charset="0"/>
            </a:endParaRPr>
          </a:p>
        </p:txBody>
      </p:sp>
      <p:sp>
        <p:nvSpPr>
          <p:cNvPr id="25605" name="Rectangle 8"/>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spcBef>
                <a:spcPct val="20000"/>
              </a:spcBef>
            </a:pPr>
            <a:r>
              <a:rPr lang="en-US" sz="1000" dirty="0" smtClean="0"/>
              <a:t>Existence criterion</a:t>
            </a:r>
          </a:p>
          <a:p>
            <a:pPr marL="342900" indent="-342900" algn="l">
              <a:spcBef>
                <a:spcPct val="20000"/>
              </a:spcBef>
            </a:pPr>
            <a:r>
              <a:rPr lang="en-US" sz="1000" dirty="0" smtClean="0"/>
              <a:t>Graphical </a:t>
            </a:r>
            <a:r>
              <a:rPr lang="en-US" sz="1000" dirty="0"/>
              <a:t>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solidFill>
                  <a:srgbClr val="0000FF"/>
                </a:solidFill>
              </a:rPr>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
        <p:nvSpPr>
          <p:cNvPr id="5" name="Slide Number Placeholder 4"/>
          <p:cNvSpPr>
            <a:spLocks noGrp="1"/>
          </p:cNvSpPr>
          <p:nvPr>
            <p:ph type="sldNum" sz="quarter" idx="12"/>
          </p:nvPr>
        </p:nvSpPr>
        <p:spPr/>
        <p:txBody>
          <a:bodyPr/>
          <a:lstStyle/>
          <a:p>
            <a:pPr>
              <a:defRPr/>
            </a:pPr>
            <a:fld id="{68890CD8-6946-469F-AE9F-DC72E04F7574}" type="slidenum">
              <a:rPr lang="en-US" smtClean="0"/>
              <a:pPr>
                <a:defRPr/>
              </a:pPr>
              <a:t>19</a:t>
            </a:fld>
            <a:endParaRPr lang="en-US"/>
          </a:p>
        </p:txBody>
      </p:sp>
      <p:pic>
        <p:nvPicPr>
          <p:cNvPr id="6" name="Picture 3" descr="C:\Documents and Settings\sselan\My Documents\selva_oldcomputer\modes\synchrony\jclub\presentations\Dept_seminar\seminar -talk 22 jan 2007\delta-n.png"/>
          <p:cNvPicPr>
            <a:picLocks noChangeAspect="1" noChangeArrowheads="1"/>
          </p:cNvPicPr>
          <p:nvPr/>
        </p:nvPicPr>
        <p:blipFill>
          <a:blip r:embed="rId3" cstate="print"/>
          <a:srcRect/>
          <a:stretch>
            <a:fillRect/>
          </a:stretch>
        </p:blipFill>
        <p:spPr bwMode="auto">
          <a:xfrm>
            <a:off x="2743200" y="914400"/>
            <a:ext cx="5486401" cy="1376662"/>
          </a:xfrm>
          <a:prstGeom prst="rect">
            <a:avLst/>
          </a:prstGeom>
          <a:noFill/>
        </p:spPr>
      </p:pic>
      <p:cxnSp>
        <p:nvCxnSpPr>
          <p:cNvPr id="8" name="Straight Arrow Connector 7"/>
          <p:cNvCxnSpPr/>
          <p:nvPr/>
        </p:nvCxnSpPr>
        <p:spPr>
          <a:xfrm>
            <a:off x="4419600" y="30480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24600" y="30480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2"/>
          <p:cNvSpPr txBox="1">
            <a:spLocks noChangeArrowheads="1"/>
          </p:cNvSpPr>
          <p:nvPr/>
        </p:nvSpPr>
        <p:spPr bwMode="auto">
          <a:xfrm>
            <a:off x="3429000" y="5257800"/>
            <a:ext cx="1981200" cy="925513"/>
          </a:xfrm>
          <a:prstGeom prst="rect">
            <a:avLst/>
          </a:prstGeom>
          <a:solidFill>
            <a:schemeClr val="bg1"/>
          </a:solidFill>
          <a:ln w="9525" algn="ctr">
            <a:solidFill>
              <a:schemeClr val="bg1"/>
            </a:solidFill>
            <a:miter lim="800000"/>
            <a:headEnd/>
            <a:tailEnd/>
          </a:ln>
        </p:spPr>
        <p:txBody>
          <a:bodyPr>
            <a:spAutoFit/>
          </a:bodyPr>
          <a:lstStyle/>
          <a:p>
            <a:pPr algn="l"/>
            <a:endParaRPr lang="en-US"/>
          </a:p>
          <a:p>
            <a:pPr algn="l"/>
            <a:endParaRPr lang="en-US"/>
          </a:p>
          <a:p>
            <a:pPr algn="l"/>
            <a:endParaRPr lang="en-US"/>
          </a:p>
        </p:txBody>
      </p:sp>
      <p:pic>
        <p:nvPicPr>
          <p:cNvPr id="1026" name="Picture 2"/>
          <p:cNvPicPr>
            <a:picLocks noGrp="1" noChangeAspect="1" noChangeArrowheads="1"/>
          </p:cNvPicPr>
          <p:nvPr>
            <p:ph sz="half" idx="1"/>
          </p:nvPr>
        </p:nvPicPr>
        <p:blipFill>
          <a:blip r:embed="rId3" cstate="print"/>
          <a:stretch>
            <a:fillRect/>
          </a:stretch>
        </p:blipFill>
        <p:spPr bwMode="auto">
          <a:xfrm>
            <a:off x="3429000" y="1905000"/>
            <a:ext cx="2136640" cy="2819400"/>
          </a:xfrm>
          <a:prstGeom prst="rect">
            <a:avLst/>
          </a:prstGeom>
          <a:noFill/>
          <a:ln w="9525">
            <a:noFill/>
            <a:miter lim="800000"/>
            <a:headEnd/>
            <a:tailEnd/>
          </a:ln>
        </p:spPr>
      </p:pic>
      <p:sp>
        <p:nvSpPr>
          <p:cNvPr id="8" name="Content Placeholder 7"/>
          <p:cNvSpPr>
            <a:spLocks noGrp="1"/>
          </p:cNvSpPr>
          <p:nvPr>
            <p:ph sz="half" idx="2"/>
          </p:nvPr>
        </p:nvSpPr>
        <p:spPr>
          <a:xfrm>
            <a:off x="3124200" y="1524000"/>
            <a:ext cx="3048000" cy="609599"/>
          </a:xfrm>
        </p:spPr>
        <p:txBody>
          <a:bodyPr>
            <a:normAutofit fontScale="85000" lnSpcReduction="10000"/>
          </a:bodyPr>
          <a:lstStyle/>
          <a:p>
            <a:pPr>
              <a:buNone/>
            </a:pPr>
            <a:r>
              <a:rPr lang="en-US" dirty="0" err="1" smtClean="0"/>
              <a:t>Christiaan</a:t>
            </a:r>
            <a:r>
              <a:rPr lang="en-US" dirty="0" smtClean="0"/>
              <a:t> Huygens</a:t>
            </a:r>
            <a:endParaRPr lang="en-US" dirty="0"/>
          </a:p>
        </p:txBody>
      </p:sp>
      <p:sp>
        <p:nvSpPr>
          <p:cNvPr id="2" name="Title 1"/>
          <p:cNvSpPr>
            <a:spLocks noGrp="1"/>
          </p:cNvSpPr>
          <p:nvPr>
            <p:ph type="title"/>
          </p:nvPr>
        </p:nvSpPr>
        <p:spPr>
          <a:xfrm>
            <a:off x="457200" y="152400"/>
            <a:ext cx="8229600" cy="990600"/>
          </a:xfrm>
        </p:spPr>
        <p:txBody>
          <a:bodyPr>
            <a:normAutofit/>
          </a:bodyPr>
          <a:lstStyle/>
          <a:p>
            <a:r>
              <a:rPr lang="en-US" sz="4400" dirty="0" smtClean="0">
                <a:latin typeface="Bodoni MT + headings"/>
              </a:rPr>
              <a:t>History of Coupled Oscillation</a:t>
            </a:r>
            <a:endParaRPr lang="en-US" sz="4400" dirty="0">
              <a:latin typeface="Bodoni MT + headings"/>
            </a:endParaRPr>
          </a:p>
        </p:txBody>
      </p:sp>
      <p:pic>
        <p:nvPicPr>
          <p:cNvPr id="7" name="Picture 13" descr="Inphase"/>
          <p:cNvPicPr>
            <a:picLocks noChangeAspect="1" noChangeArrowheads="1" noCrop="1"/>
          </p:cNvPicPr>
          <p:nvPr/>
        </p:nvPicPr>
        <p:blipFill>
          <a:blip r:embed="rId4" cstate="print"/>
          <a:srcRect/>
          <a:stretch>
            <a:fillRect/>
          </a:stretch>
        </p:blipFill>
        <p:spPr bwMode="auto">
          <a:xfrm>
            <a:off x="3657600" y="5257800"/>
            <a:ext cx="1600200" cy="914400"/>
          </a:xfrm>
          <a:prstGeom prst="rect">
            <a:avLst/>
          </a:prstGeom>
          <a:solidFill>
            <a:schemeClr val="bg1"/>
          </a:solid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152400"/>
            <a:ext cx="6553200" cy="1143000"/>
          </a:xfrm>
        </p:spPr>
        <p:txBody>
          <a:bodyPr>
            <a:normAutofit fontScale="90000"/>
          </a:bodyPr>
          <a:lstStyle/>
          <a:p>
            <a:pPr algn="ctr"/>
            <a:r>
              <a:rPr lang="en-US" dirty="0" smtClean="0"/>
              <a:t>Stable and unstable points</a:t>
            </a:r>
            <a:endParaRPr lang="en-US" dirty="0"/>
          </a:p>
        </p:txBody>
      </p:sp>
      <p:pic>
        <p:nvPicPr>
          <p:cNvPr id="7" name="Picture 10" descr="0"/>
          <p:cNvPicPr>
            <a:picLocks noGrp="1" noChangeAspect="1" noChangeArrowheads="1"/>
          </p:cNvPicPr>
          <p:nvPr>
            <p:ph idx="1"/>
          </p:nvPr>
        </p:nvPicPr>
        <p:blipFill>
          <a:blip r:embed="rId3" cstate="print"/>
          <a:srcRect/>
          <a:stretch>
            <a:fillRect/>
          </a:stretch>
        </p:blipFill>
        <p:spPr bwMode="auto">
          <a:xfrm>
            <a:off x="3429000" y="1524000"/>
            <a:ext cx="2781778" cy="3376738"/>
          </a:xfrm>
          <a:prstGeom prst="rect">
            <a:avLst/>
          </a:prstGeom>
          <a:noFill/>
          <a:ln w="9525">
            <a:noFill/>
            <a:miter lim="800000"/>
            <a:headEnd/>
            <a:tailEnd/>
          </a:ln>
        </p:spPr>
      </p:pic>
      <p:sp>
        <p:nvSpPr>
          <p:cNvPr id="8" name="Rectangle 5"/>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spcBef>
                <a:spcPct val="20000"/>
              </a:spcBef>
            </a:pPr>
            <a:r>
              <a:rPr lang="en-US" sz="1000" dirty="0" smtClean="0"/>
              <a:t>Existence criterion</a:t>
            </a:r>
          </a:p>
          <a:p>
            <a:pPr marL="342900" indent="-342900" algn="l">
              <a:spcBef>
                <a:spcPct val="20000"/>
              </a:spcBef>
            </a:pPr>
            <a:r>
              <a:rPr lang="en-US" sz="1000" dirty="0" smtClean="0"/>
              <a:t>Graphical </a:t>
            </a:r>
            <a:r>
              <a:rPr lang="en-US" sz="1000" dirty="0"/>
              <a:t>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a:t>
            </a:r>
            <a:r>
              <a:rPr lang="en-US" sz="1000" dirty="0">
                <a:solidFill>
                  <a:srgbClr val="0000FF"/>
                </a:solidFill>
              </a:rPr>
              <a:t>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smtClean="0"/>
              <a:t>Observed modes</a:t>
            </a:r>
            <a:endParaRPr lang="en-US" sz="1000" dirty="0"/>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a:t>
            </a:r>
            <a:r>
              <a:rPr lang="en-US" sz="1000" dirty="0" smtClean="0"/>
              <a:t>modes</a:t>
            </a:r>
          </a:p>
          <a:p>
            <a:pPr marL="342900" indent="-342900" algn="l">
              <a:spcBef>
                <a:spcPct val="20000"/>
              </a:spcBef>
            </a:pPr>
            <a:endParaRPr lang="en-US" sz="1000" dirty="0" smtClean="0"/>
          </a:p>
          <a:p>
            <a:pPr marL="342900" indent="-342900" algn="l">
              <a:spcBef>
                <a:spcPct val="20000"/>
              </a:spcBef>
            </a:pPr>
            <a:endParaRPr lang="en-US" sz="1000" dirty="0"/>
          </a:p>
          <a:p>
            <a:pPr marL="342900" indent="-342900">
              <a:spcBef>
                <a:spcPct val="20000"/>
              </a:spcBef>
            </a:pPr>
            <a:r>
              <a:rPr lang="en-US" sz="1000" dirty="0" smtClean="0"/>
              <a:t>Repeat  the steps for different</a:t>
            </a:r>
          </a:p>
          <a:p>
            <a:pPr marL="342900" indent="-342900">
              <a:spcBef>
                <a:spcPct val="20000"/>
              </a:spcBef>
            </a:pPr>
            <a:r>
              <a:rPr lang="en-US" sz="1000" dirty="0" smtClean="0"/>
              <a:t>parameter values</a:t>
            </a:r>
          </a:p>
          <a:p>
            <a:pPr marL="342900" indent="-342900" algn="l">
              <a:spcBef>
                <a:spcPct val="20000"/>
              </a:spcBef>
            </a:pPr>
            <a:endParaRPr lang="en-US" sz="1000" dirty="0"/>
          </a:p>
        </p:txBody>
      </p:sp>
      <p:sp>
        <p:nvSpPr>
          <p:cNvPr id="9" name="Rectangle 6"/>
          <p:cNvSpPr>
            <a:spLocks noChangeArrowheads="1"/>
          </p:cNvSpPr>
          <p:nvPr/>
        </p:nvSpPr>
        <p:spPr bwMode="auto">
          <a:xfrm>
            <a:off x="5791200" y="54864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p:spPr>
        <p:txBody>
          <a:bodyPr/>
          <a:lstStyle/>
          <a:p>
            <a:fld id="{0EB4597D-EB0E-40EC-9CD2-69B31F086DDC}" type="slidenum">
              <a:rPr lang="en-US" smtClean="0"/>
              <a:pPr/>
              <a:t>21</a:t>
            </a:fld>
            <a:endParaRPr lang="en-US" smtClean="0"/>
          </a:p>
        </p:txBody>
      </p:sp>
      <p:sp>
        <p:nvSpPr>
          <p:cNvPr id="27652" name="Rectangle 5"/>
          <p:cNvSpPr>
            <a:spLocks noGrp="1" noChangeArrowheads="1"/>
          </p:cNvSpPr>
          <p:nvPr>
            <p:ph type="title"/>
          </p:nvPr>
        </p:nvSpPr>
        <p:spPr>
          <a:xfrm>
            <a:off x="2133600" y="0"/>
            <a:ext cx="6858000" cy="1143000"/>
          </a:xfrm>
        </p:spPr>
        <p:txBody>
          <a:bodyPr/>
          <a:lstStyle/>
          <a:p>
            <a:pPr eaLnBrk="1" hangingPunct="1"/>
            <a:r>
              <a:rPr lang="en-US" dirty="0" smtClean="0"/>
              <a:t>Observed Modes</a:t>
            </a:r>
          </a:p>
        </p:txBody>
      </p:sp>
      <p:pic>
        <p:nvPicPr>
          <p:cNvPr id="27651" name="Picture 4"/>
          <p:cNvPicPr>
            <a:picLocks noChangeAspect="1" noChangeArrowheads="1"/>
          </p:cNvPicPr>
          <p:nvPr/>
        </p:nvPicPr>
        <p:blipFill>
          <a:blip r:embed="rId3" cstate="print"/>
          <a:srcRect/>
          <a:stretch>
            <a:fillRect/>
          </a:stretch>
        </p:blipFill>
        <p:spPr bwMode="auto">
          <a:xfrm>
            <a:off x="2514600" y="1981200"/>
            <a:ext cx="5445125" cy="2817813"/>
          </a:xfrm>
          <a:prstGeom prst="rect">
            <a:avLst/>
          </a:prstGeom>
          <a:noFill/>
          <a:ln w="9525">
            <a:noFill/>
            <a:miter lim="800000"/>
            <a:headEnd/>
            <a:tailEnd/>
          </a:ln>
        </p:spPr>
      </p:pic>
      <p:pic>
        <p:nvPicPr>
          <p:cNvPr id="27653" name="Picture 6"/>
          <p:cNvPicPr>
            <a:picLocks noChangeAspect="1" noChangeArrowheads="1"/>
          </p:cNvPicPr>
          <p:nvPr/>
        </p:nvPicPr>
        <p:blipFill>
          <a:blip r:embed="rId4" cstate="print"/>
          <a:srcRect/>
          <a:stretch>
            <a:fillRect/>
          </a:stretch>
        </p:blipFill>
        <p:spPr bwMode="auto">
          <a:xfrm>
            <a:off x="8153400" y="2438400"/>
            <a:ext cx="503238" cy="1246188"/>
          </a:xfrm>
          <a:prstGeom prst="rect">
            <a:avLst/>
          </a:prstGeom>
          <a:noFill/>
          <a:ln w="9525">
            <a:noFill/>
            <a:miter lim="800000"/>
            <a:headEnd/>
            <a:tailEnd/>
          </a:ln>
        </p:spPr>
      </p:pic>
      <p:sp>
        <p:nvSpPr>
          <p:cNvPr id="27654" name="Rectangle 7"/>
          <p:cNvSpPr>
            <a:spLocks noChangeArrowheads="1"/>
          </p:cNvSpPr>
          <p:nvPr/>
        </p:nvSpPr>
        <p:spPr bwMode="auto">
          <a:xfrm>
            <a:off x="2438400" y="5410200"/>
            <a:ext cx="22098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27658" name="Rectangle 11"/>
          <p:cNvSpPr>
            <a:spLocks noChangeArrowheads="1"/>
          </p:cNvSpPr>
          <p:nvPr/>
        </p:nvSpPr>
        <p:spPr bwMode="auto">
          <a:xfrm>
            <a:off x="2514600" y="1600200"/>
            <a:ext cx="2101850" cy="366713"/>
          </a:xfrm>
          <a:prstGeom prst="rect">
            <a:avLst/>
          </a:prstGeom>
          <a:noFill/>
          <a:ln w="9525" algn="ctr">
            <a:noFill/>
            <a:miter lim="800000"/>
            <a:headEnd/>
            <a:tailEnd/>
          </a:ln>
        </p:spPr>
        <p:txBody>
          <a:bodyPr wrap="none">
            <a:spAutoFit/>
          </a:bodyPr>
          <a:lstStyle/>
          <a:p>
            <a:pPr eaLnBrk="0" hangingPunct="0"/>
            <a:r>
              <a:rPr lang="en-US" dirty="0"/>
              <a:t>Near synchronous:</a:t>
            </a:r>
          </a:p>
        </p:txBody>
      </p:sp>
      <p:sp>
        <p:nvSpPr>
          <p:cNvPr id="27659" name="Rectangle 12"/>
          <p:cNvSpPr>
            <a:spLocks noChangeArrowheads="1"/>
          </p:cNvSpPr>
          <p:nvPr/>
        </p:nvSpPr>
        <p:spPr bwMode="auto">
          <a:xfrm>
            <a:off x="2514600" y="2895600"/>
            <a:ext cx="2597150" cy="366713"/>
          </a:xfrm>
          <a:prstGeom prst="rect">
            <a:avLst/>
          </a:prstGeom>
          <a:noFill/>
          <a:ln w="9525" algn="ctr">
            <a:noFill/>
            <a:miter lim="800000"/>
            <a:headEnd/>
            <a:tailEnd/>
          </a:ln>
        </p:spPr>
        <p:txBody>
          <a:bodyPr wrap="none">
            <a:spAutoFit/>
          </a:bodyPr>
          <a:lstStyle/>
          <a:p>
            <a:pPr eaLnBrk="0" hangingPunct="0"/>
            <a:r>
              <a:rPr lang="en-US"/>
              <a:t>Near Antiphase locking:</a:t>
            </a:r>
          </a:p>
        </p:txBody>
      </p:sp>
      <p:sp>
        <p:nvSpPr>
          <p:cNvPr id="12" name="Rectangle 5"/>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spcBef>
                <a:spcPct val="20000"/>
              </a:spcBef>
            </a:pPr>
            <a:r>
              <a:rPr lang="en-US" sz="1000" dirty="0" smtClean="0"/>
              <a:t>Existence criterion</a:t>
            </a:r>
          </a:p>
          <a:p>
            <a:pPr marL="342900" indent="-342900" algn="l">
              <a:spcBef>
                <a:spcPct val="20000"/>
              </a:spcBef>
            </a:pPr>
            <a:r>
              <a:rPr lang="en-US" sz="1000" dirty="0" smtClean="0"/>
              <a:t>Graphical </a:t>
            </a:r>
            <a:r>
              <a:rPr lang="en-US" sz="1000" dirty="0"/>
              <a:t>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a:t>
            </a:r>
            <a:r>
              <a:rPr lang="en-US" sz="1000" dirty="0">
                <a:solidFill>
                  <a:srgbClr val="0000FF"/>
                </a:solidFill>
              </a:rPr>
              <a:t>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smtClean="0"/>
              <a:t>Observed modes</a:t>
            </a:r>
            <a:endParaRPr lang="en-US" sz="1000" dirty="0"/>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a:t>
            </a:r>
            <a:r>
              <a:rPr lang="en-US" sz="1000" dirty="0" smtClean="0"/>
              <a:t>modes</a:t>
            </a:r>
          </a:p>
          <a:p>
            <a:pPr marL="342900" indent="-342900" algn="l">
              <a:spcBef>
                <a:spcPct val="20000"/>
              </a:spcBef>
            </a:pPr>
            <a:endParaRPr lang="en-US" sz="1000" dirty="0" smtClean="0"/>
          </a:p>
          <a:p>
            <a:pPr marL="342900" indent="-342900" algn="l">
              <a:spcBef>
                <a:spcPct val="20000"/>
              </a:spcBef>
            </a:pPr>
            <a:endParaRPr lang="en-US" sz="1000" dirty="0"/>
          </a:p>
          <a:p>
            <a:pPr marL="342900" indent="-342900">
              <a:spcBef>
                <a:spcPct val="20000"/>
              </a:spcBef>
            </a:pPr>
            <a:r>
              <a:rPr lang="en-US" sz="1000" dirty="0" smtClean="0"/>
              <a:t>Repeat  the steps for different</a:t>
            </a:r>
          </a:p>
          <a:p>
            <a:pPr marL="342900" indent="-342900">
              <a:spcBef>
                <a:spcPct val="20000"/>
              </a:spcBef>
            </a:pPr>
            <a:r>
              <a:rPr lang="en-US" sz="1000" dirty="0" smtClean="0"/>
              <a:t>parameter values</a:t>
            </a:r>
          </a:p>
          <a:p>
            <a:pPr marL="342900" indent="-342900" algn="l">
              <a:spcBef>
                <a:spcPct val="20000"/>
              </a:spcBef>
            </a:pPr>
            <a:endParaRPr lang="en-US" sz="1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p>
            <a:fld id="{21206D58-001D-4213-9A4C-693EE712D95F}" type="slidenum">
              <a:rPr lang="en-US" smtClean="0"/>
              <a:pPr/>
              <a:t>22</a:t>
            </a:fld>
            <a:endParaRPr lang="en-US" smtClean="0"/>
          </a:p>
        </p:txBody>
      </p:sp>
      <p:pic>
        <p:nvPicPr>
          <p:cNvPr id="28679" name="Picture 6"/>
          <p:cNvPicPr>
            <a:picLocks noChangeAspect="1" noChangeArrowheads="1"/>
          </p:cNvPicPr>
          <p:nvPr/>
        </p:nvPicPr>
        <p:blipFill>
          <a:blip r:embed="rId3" cstate="print"/>
          <a:srcRect/>
          <a:stretch>
            <a:fillRect/>
          </a:stretch>
        </p:blipFill>
        <p:spPr bwMode="auto">
          <a:xfrm>
            <a:off x="2971800" y="762000"/>
            <a:ext cx="473075" cy="1219200"/>
          </a:xfrm>
          <a:prstGeom prst="rect">
            <a:avLst/>
          </a:prstGeom>
          <a:noFill/>
          <a:ln w="9525">
            <a:noFill/>
            <a:miter lim="800000"/>
            <a:headEnd/>
            <a:tailEnd/>
          </a:ln>
        </p:spPr>
      </p:pic>
      <p:pic>
        <p:nvPicPr>
          <p:cNvPr id="28680" name="Picture 7"/>
          <p:cNvPicPr>
            <a:picLocks noChangeAspect="1" noChangeArrowheads="1"/>
          </p:cNvPicPr>
          <p:nvPr/>
        </p:nvPicPr>
        <p:blipFill>
          <a:blip r:embed="rId4" cstate="print"/>
          <a:srcRect/>
          <a:stretch>
            <a:fillRect/>
          </a:stretch>
        </p:blipFill>
        <p:spPr bwMode="auto">
          <a:xfrm>
            <a:off x="7315200" y="762000"/>
            <a:ext cx="514350" cy="1219200"/>
          </a:xfrm>
          <a:prstGeom prst="rect">
            <a:avLst/>
          </a:prstGeom>
          <a:noFill/>
          <a:ln w="9525">
            <a:noFill/>
            <a:miter lim="800000"/>
            <a:headEnd/>
            <a:tailEnd/>
          </a:ln>
        </p:spPr>
      </p:pic>
      <p:sp>
        <p:nvSpPr>
          <p:cNvPr id="28683" name="Rectangle 10"/>
          <p:cNvSpPr>
            <a:spLocks noChangeArrowheads="1"/>
          </p:cNvSpPr>
          <p:nvPr/>
        </p:nvSpPr>
        <p:spPr bwMode="auto">
          <a:xfrm>
            <a:off x="4495800" y="1143000"/>
            <a:ext cx="2498725" cy="396875"/>
          </a:xfrm>
          <a:prstGeom prst="rect">
            <a:avLst/>
          </a:prstGeom>
          <a:noFill/>
          <a:ln w="9525" algn="ctr">
            <a:noFill/>
            <a:miter lim="800000"/>
            <a:headEnd/>
            <a:tailEnd/>
          </a:ln>
        </p:spPr>
        <p:txBody>
          <a:bodyPr wrap="none">
            <a:spAutoFit/>
          </a:bodyPr>
          <a:lstStyle/>
          <a:p>
            <a:pPr marL="342900" indent="-342900" algn="l">
              <a:spcBef>
                <a:spcPct val="20000"/>
              </a:spcBef>
            </a:pPr>
            <a:r>
              <a:rPr lang="en-US" sz="2000" dirty="0"/>
              <a:t>Construction of PRC</a:t>
            </a:r>
          </a:p>
        </p:txBody>
      </p:sp>
      <p:sp>
        <p:nvSpPr>
          <p:cNvPr id="28684" name="Rectangle 11"/>
          <p:cNvSpPr>
            <a:spLocks noChangeArrowheads="1"/>
          </p:cNvSpPr>
          <p:nvPr/>
        </p:nvSpPr>
        <p:spPr bwMode="auto">
          <a:xfrm>
            <a:off x="2514600" y="2438400"/>
            <a:ext cx="1266825" cy="366713"/>
          </a:xfrm>
          <a:prstGeom prst="rect">
            <a:avLst/>
          </a:prstGeom>
          <a:noFill/>
          <a:ln w="9525">
            <a:noFill/>
            <a:miter lim="800000"/>
            <a:headEnd/>
            <a:tailEnd/>
          </a:ln>
        </p:spPr>
        <p:txBody>
          <a:bodyPr wrap="none">
            <a:spAutoFit/>
          </a:bodyPr>
          <a:lstStyle/>
          <a:p>
            <a:pPr algn="l" eaLnBrk="0" hangingPunct="0"/>
            <a:r>
              <a:rPr lang="en-US"/>
              <a:t>(ts</a:t>
            </a:r>
            <a:r>
              <a:rPr lang="en-US" baseline="-25000"/>
              <a:t>1</a:t>
            </a:r>
            <a:r>
              <a:rPr lang="en-US"/>
              <a:t>and tr</a:t>
            </a:r>
            <a:r>
              <a:rPr lang="en-US" baseline="-25000"/>
              <a:t>1</a:t>
            </a:r>
            <a:r>
              <a:rPr lang="en-US"/>
              <a:t>)</a:t>
            </a:r>
          </a:p>
        </p:txBody>
      </p:sp>
      <p:sp>
        <p:nvSpPr>
          <p:cNvPr id="28685" name="Rectangle 12"/>
          <p:cNvSpPr>
            <a:spLocks noChangeArrowheads="1"/>
          </p:cNvSpPr>
          <p:nvPr/>
        </p:nvSpPr>
        <p:spPr bwMode="auto">
          <a:xfrm>
            <a:off x="7086600" y="2514600"/>
            <a:ext cx="1393825" cy="366713"/>
          </a:xfrm>
          <a:prstGeom prst="rect">
            <a:avLst/>
          </a:prstGeom>
          <a:noFill/>
          <a:ln w="9525">
            <a:noFill/>
            <a:miter lim="800000"/>
            <a:headEnd/>
            <a:tailEnd/>
          </a:ln>
        </p:spPr>
        <p:txBody>
          <a:bodyPr wrap="none">
            <a:spAutoFit/>
          </a:bodyPr>
          <a:lstStyle/>
          <a:p>
            <a:pPr algn="l">
              <a:spcBef>
                <a:spcPct val="20000"/>
              </a:spcBef>
              <a:buFont typeface="Wingdings" pitchFamily="2" charset="2"/>
              <a:buNone/>
            </a:pPr>
            <a:r>
              <a:rPr lang="en-US" dirty="0"/>
              <a:t> (ts</a:t>
            </a:r>
            <a:r>
              <a:rPr lang="en-US" baseline="-25000" dirty="0"/>
              <a:t>2</a:t>
            </a:r>
            <a:r>
              <a:rPr lang="en-US" dirty="0"/>
              <a:t> and tr</a:t>
            </a:r>
            <a:r>
              <a:rPr lang="en-US" baseline="-25000" dirty="0"/>
              <a:t>2</a:t>
            </a:r>
            <a:r>
              <a:rPr lang="en-US" dirty="0"/>
              <a:t>)</a:t>
            </a:r>
          </a:p>
        </p:txBody>
      </p:sp>
      <p:sp>
        <p:nvSpPr>
          <p:cNvPr id="28687" name="Rectangle 14"/>
          <p:cNvSpPr>
            <a:spLocks noChangeArrowheads="1"/>
          </p:cNvSpPr>
          <p:nvPr/>
        </p:nvSpPr>
        <p:spPr bwMode="auto">
          <a:xfrm>
            <a:off x="4419600" y="3657600"/>
            <a:ext cx="2362200" cy="381000"/>
          </a:xfrm>
          <a:prstGeom prst="rect">
            <a:avLst/>
          </a:prstGeom>
          <a:noFill/>
          <a:ln w="9525">
            <a:noFill/>
            <a:miter lim="800000"/>
            <a:headEnd/>
            <a:tailEnd/>
          </a:ln>
        </p:spPr>
        <p:txBody>
          <a:bodyPr/>
          <a:lstStyle/>
          <a:p>
            <a:pPr marL="342900" indent="-342900" algn="l">
              <a:spcBef>
                <a:spcPct val="20000"/>
              </a:spcBef>
              <a:buFont typeface="Wingdings" pitchFamily="2" charset="2"/>
              <a:buNone/>
            </a:pPr>
            <a:r>
              <a:rPr lang="en-US" sz="1600" dirty="0"/>
              <a:t>Plot</a:t>
            </a:r>
            <a:r>
              <a:rPr lang="en-US" sz="1600" dirty="0">
                <a:solidFill>
                  <a:srgbClr val="FF0000"/>
                </a:solidFill>
              </a:rPr>
              <a:t> </a:t>
            </a:r>
            <a:r>
              <a:rPr lang="en-US" sz="1600" dirty="0"/>
              <a:t>(ts</a:t>
            </a:r>
            <a:r>
              <a:rPr lang="en-US" sz="1600" baseline="-25000" dirty="0"/>
              <a:t>2</a:t>
            </a:r>
            <a:r>
              <a:rPr lang="en-US" sz="1600" dirty="0"/>
              <a:t>,tr</a:t>
            </a:r>
            <a:r>
              <a:rPr lang="en-US" sz="1600" baseline="-25000" dirty="0"/>
              <a:t>2</a:t>
            </a:r>
            <a:r>
              <a:rPr lang="en-US" sz="1600" dirty="0"/>
              <a:t>) &amp; (tr</a:t>
            </a:r>
            <a:r>
              <a:rPr lang="en-US" sz="1600" baseline="-25000" dirty="0"/>
              <a:t>1</a:t>
            </a:r>
            <a:r>
              <a:rPr lang="en-US" sz="1600" dirty="0"/>
              <a:t>,ts</a:t>
            </a:r>
            <a:r>
              <a:rPr lang="en-US" sz="1600" baseline="-25000" dirty="0"/>
              <a:t>1</a:t>
            </a:r>
            <a:r>
              <a:rPr lang="en-US" sz="1600" dirty="0"/>
              <a:t>)</a:t>
            </a:r>
            <a:endParaRPr lang="en-US" sz="1600" baseline="-25000" dirty="0"/>
          </a:p>
          <a:p>
            <a:pPr marL="342900" indent="-342900" algn="l">
              <a:spcBef>
                <a:spcPct val="20000"/>
              </a:spcBef>
              <a:buFontTx/>
              <a:buChar char="•"/>
            </a:pPr>
            <a:endParaRPr lang="en-US" sz="1600" baseline="-25000" dirty="0"/>
          </a:p>
        </p:txBody>
      </p:sp>
      <p:sp>
        <p:nvSpPr>
          <p:cNvPr id="28688" name="Rectangle 15"/>
          <p:cNvSpPr>
            <a:spLocks noChangeArrowheads="1"/>
          </p:cNvSpPr>
          <p:nvPr/>
        </p:nvSpPr>
        <p:spPr bwMode="auto">
          <a:xfrm>
            <a:off x="4674045" y="4419600"/>
            <a:ext cx="1726755" cy="369332"/>
          </a:xfrm>
          <a:prstGeom prst="rect">
            <a:avLst/>
          </a:prstGeom>
          <a:noFill/>
          <a:ln w="9525">
            <a:noFill/>
            <a:miter lim="800000"/>
            <a:headEnd/>
            <a:tailEnd/>
          </a:ln>
        </p:spPr>
        <p:txBody>
          <a:bodyPr wrap="none">
            <a:spAutoFit/>
          </a:bodyPr>
          <a:lstStyle/>
          <a:p>
            <a:pPr algn="l" eaLnBrk="0" hangingPunct="0"/>
            <a:r>
              <a:rPr lang="en-US" sz="1600" dirty="0" smtClean="0"/>
              <a:t>Stability</a:t>
            </a:r>
            <a:r>
              <a:rPr lang="en-US" dirty="0" smtClean="0"/>
              <a:t> </a:t>
            </a:r>
            <a:r>
              <a:rPr lang="en-US" sz="1600" dirty="0" smtClean="0"/>
              <a:t>Analysis</a:t>
            </a:r>
            <a:endParaRPr lang="en-US" sz="1600" dirty="0"/>
          </a:p>
        </p:txBody>
      </p:sp>
      <p:sp>
        <p:nvSpPr>
          <p:cNvPr id="28689" name="Rectangle 16"/>
          <p:cNvSpPr>
            <a:spLocks noChangeArrowheads="1"/>
          </p:cNvSpPr>
          <p:nvPr/>
        </p:nvSpPr>
        <p:spPr bwMode="auto">
          <a:xfrm>
            <a:off x="4648200" y="5029200"/>
            <a:ext cx="1898650" cy="366713"/>
          </a:xfrm>
          <a:prstGeom prst="rect">
            <a:avLst/>
          </a:prstGeom>
          <a:noFill/>
          <a:ln w="9525">
            <a:noFill/>
            <a:miter lim="800000"/>
            <a:headEnd/>
            <a:tailEnd/>
          </a:ln>
        </p:spPr>
        <p:txBody>
          <a:bodyPr wrap="none">
            <a:spAutoFit/>
          </a:bodyPr>
          <a:lstStyle/>
          <a:p>
            <a:pPr algn="l" eaLnBrk="0" hangingPunct="0"/>
            <a:r>
              <a:rPr lang="en-US" dirty="0"/>
              <a:t>Predicted modes</a:t>
            </a:r>
          </a:p>
        </p:txBody>
      </p:sp>
      <p:pic>
        <p:nvPicPr>
          <p:cNvPr id="28690" name="Picture 17"/>
          <p:cNvPicPr>
            <a:picLocks noChangeAspect="1" noChangeArrowheads="1"/>
          </p:cNvPicPr>
          <p:nvPr/>
        </p:nvPicPr>
        <p:blipFill>
          <a:blip r:embed="rId5" cstate="print"/>
          <a:srcRect/>
          <a:stretch>
            <a:fillRect/>
          </a:stretch>
        </p:blipFill>
        <p:spPr bwMode="auto">
          <a:xfrm>
            <a:off x="2438400" y="5334000"/>
            <a:ext cx="503238" cy="1246188"/>
          </a:xfrm>
          <a:prstGeom prst="rect">
            <a:avLst/>
          </a:prstGeom>
          <a:noFill/>
          <a:ln w="9525">
            <a:noFill/>
            <a:miter lim="800000"/>
            <a:headEnd/>
            <a:tailEnd/>
          </a:ln>
        </p:spPr>
      </p:pic>
      <p:sp>
        <p:nvSpPr>
          <p:cNvPr id="28691" name="Line 18"/>
          <p:cNvSpPr>
            <a:spLocks noChangeShapeType="1"/>
          </p:cNvSpPr>
          <p:nvPr/>
        </p:nvSpPr>
        <p:spPr bwMode="auto">
          <a:xfrm>
            <a:off x="3200400" y="2057400"/>
            <a:ext cx="0" cy="381000"/>
          </a:xfrm>
          <a:prstGeom prst="line">
            <a:avLst/>
          </a:prstGeom>
          <a:noFill/>
          <a:ln w="38100">
            <a:solidFill>
              <a:schemeClr val="tx1"/>
            </a:solidFill>
            <a:round/>
            <a:headEnd/>
            <a:tailEnd type="triangle" w="med" len="med"/>
          </a:ln>
        </p:spPr>
        <p:txBody>
          <a:bodyPr/>
          <a:lstStyle/>
          <a:p>
            <a:endParaRPr lang="en-US"/>
          </a:p>
        </p:txBody>
      </p:sp>
      <p:sp>
        <p:nvSpPr>
          <p:cNvPr id="28692" name="Line 19"/>
          <p:cNvSpPr>
            <a:spLocks noChangeShapeType="1"/>
          </p:cNvSpPr>
          <p:nvPr/>
        </p:nvSpPr>
        <p:spPr bwMode="auto">
          <a:xfrm>
            <a:off x="7620000" y="2133600"/>
            <a:ext cx="0" cy="381000"/>
          </a:xfrm>
          <a:prstGeom prst="line">
            <a:avLst/>
          </a:prstGeom>
          <a:noFill/>
          <a:ln w="38100">
            <a:solidFill>
              <a:schemeClr val="tx1"/>
            </a:solidFill>
            <a:round/>
            <a:headEnd/>
            <a:tailEnd type="triangle" w="med" len="med"/>
          </a:ln>
        </p:spPr>
        <p:txBody>
          <a:bodyPr/>
          <a:lstStyle/>
          <a:p>
            <a:endParaRPr lang="en-US"/>
          </a:p>
        </p:txBody>
      </p:sp>
      <p:sp>
        <p:nvSpPr>
          <p:cNvPr id="28693" name="Line 20"/>
          <p:cNvSpPr>
            <a:spLocks noChangeShapeType="1"/>
          </p:cNvSpPr>
          <p:nvPr/>
        </p:nvSpPr>
        <p:spPr bwMode="auto">
          <a:xfrm>
            <a:off x="3733800" y="2895600"/>
            <a:ext cx="381000" cy="533400"/>
          </a:xfrm>
          <a:prstGeom prst="line">
            <a:avLst/>
          </a:prstGeom>
          <a:noFill/>
          <a:ln w="38100">
            <a:solidFill>
              <a:schemeClr val="tx1"/>
            </a:solidFill>
            <a:round/>
            <a:headEnd/>
            <a:tailEnd type="triangle" w="med" len="med"/>
          </a:ln>
        </p:spPr>
        <p:txBody>
          <a:bodyPr/>
          <a:lstStyle/>
          <a:p>
            <a:endParaRPr lang="en-US"/>
          </a:p>
        </p:txBody>
      </p:sp>
      <p:sp>
        <p:nvSpPr>
          <p:cNvPr id="28694" name="Line 21"/>
          <p:cNvSpPr>
            <a:spLocks noChangeShapeType="1"/>
          </p:cNvSpPr>
          <p:nvPr/>
        </p:nvSpPr>
        <p:spPr bwMode="auto">
          <a:xfrm flipH="1">
            <a:off x="6629400" y="3048000"/>
            <a:ext cx="457200" cy="381000"/>
          </a:xfrm>
          <a:prstGeom prst="line">
            <a:avLst/>
          </a:prstGeom>
          <a:noFill/>
          <a:ln w="38100">
            <a:solidFill>
              <a:schemeClr val="tx1"/>
            </a:solidFill>
            <a:round/>
            <a:headEnd/>
            <a:tailEnd type="triangle" w="med" len="med"/>
          </a:ln>
        </p:spPr>
        <p:txBody>
          <a:bodyPr/>
          <a:lstStyle/>
          <a:p>
            <a:endParaRPr lang="en-US"/>
          </a:p>
        </p:txBody>
      </p:sp>
      <p:sp>
        <p:nvSpPr>
          <p:cNvPr id="28695" name="Line 22"/>
          <p:cNvSpPr>
            <a:spLocks noChangeShapeType="1"/>
          </p:cNvSpPr>
          <p:nvPr/>
        </p:nvSpPr>
        <p:spPr bwMode="auto">
          <a:xfrm>
            <a:off x="3124200" y="5867400"/>
            <a:ext cx="1219200" cy="0"/>
          </a:xfrm>
          <a:prstGeom prst="line">
            <a:avLst/>
          </a:prstGeom>
          <a:noFill/>
          <a:ln w="38100">
            <a:solidFill>
              <a:schemeClr val="tx1"/>
            </a:solidFill>
            <a:round/>
            <a:headEnd/>
            <a:tailEnd type="triangle" w="med" len="med"/>
          </a:ln>
        </p:spPr>
        <p:txBody>
          <a:bodyPr/>
          <a:lstStyle/>
          <a:p>
            <a:endParaRPr lang="en-US"/>
          </a:p>
        </p:txBody>
      </p:sp>
      <p:sp>
        <p:nvSpPr>
          <p:cNvPr id="28698" name="Line 25"/>
          <p:cNvSpPr>
            <a:spLocks noChangeShapeType="1"/>
          </p:cNvSpPr>
          <p:nvPr/>
        </p:nvSpPr>
        <p:spPr bwMode="auto">
          <a:xfrm>
            <a:off x="5410200" y="3962400"/>
            <a:ext cx="0" cy="228600"/>
          </a:xfrm>
          <a:prstGeom prst="line">
            <a:avLst/>
          </a:prstGeom>
          <a:noFill/>
          <a:ln w="38100">
            <a:solidFill>
              <a:schemeClr val="tx1"/>
            </a:solidFill>
            <a:round/>
            <a:headEnd/>
            <a:tailEnd type="triangle" w="med" len="med"/>
          </a:ln>
        </p:spPr>
        <p:txBody>
          <a:bodyPr/>
          <a:lstStyle/>
          <a:p>
            <a:endParaRPr lang="en-US"/>
          </a:p>
        </p:txBody>
      </p:sp>
      <p:sp>
        <p:nvSpPr>
          <p:cNvPr id="28699" name="Line 26"/>
          <p:cNvSpPr>
            <a:spLocks noChangeShapeType="1"/>
          </p:cNvSpPr>
          <p:nvPr/>
        </p:nvSpPr>
        <p:spPr bwMode="auto">
          <a:xfrm>
            <a:off x="5410200" y="4800600"/>
            <a:ext cx="0" cy="228600"/>
          </a:xfrm>
          <a:prstGeom prst="line">
            <a:avLst/>
          </a:prstGeom>
          <a:noFill/>
          <a:ln w="38100">
            <a:solidFill>
              <a:schemeClr val="tx1"/>
            </a:solidFill>
            <a:round/>
            <a:headEnd/>
            <a:tailEnd type="triangle" w="med" len="med"/>
          </a:ln>
        </p:spPr>
        <p:txBody>
          <a:bodyPr/>
          <a:lstStyle/>
          <a:p>
            <a:endParaRPr lang="en-US"/>
          </a:p>
        </p:txBody>
      </p:sp>
      <p:sp>
        <p:nvSpPr>
          <p:cNvPr id="28700" name="Rectangle 27"/>
          <p:cNvSpPr>
            <a:spLocks noChangeArrowheads="1"/>
          </p:cNvSpPr>
          <p:nvPr/>
        </p:nvSpPr>
        <p:spPr bwMode="auto">
          <a:xfrm>
            <a:off x="4629150" y="5638800"/>
            <a:ext cx="1924050" cy="366713"/>
          </a:xfrm>
          <a:prstGeom prst="rect">
            <a:avLst/>
          </a:prstGeom>
          <a:noFill/>
          <a:ln w="9525">
            <a:noFill/>
            <a:miter lim="800000"/>
            <a:headEnd/>
            <a:tailEnd/>
          </a:ln>
        </p:spPr>
        <p:txBody>
          <a:bodyPr wrap="none">
            <a:spAutoFit/>
          </a:bodyPr>
          <a:lstStyle/>
          <a:p>
            <a:pPr algn="l" eaLnBrk="0" hangingPunct="0"/>
            <a:r>
              <a:rPr lang="en-US" dirty="0"/>
              <a:t>Observed modes</a:t>
            </a:r>
          </a:p>
        </p:txBody>
      </p:sp>
      <p:sp>
        <p:nvSpPr>
          <p:cNvPr id="28701" name="Rectangle 28"/>
          <p:cNvSpPr>
            <a:spLocks noChangeArrowheads="1"/>
          </p:cNvSpPr>
          <p:nvPr/>
        </p:nvSpPr>
        <p:spPr bwMode="auto">
          <a:xfrm>
            <a:off x="2286000" y="5029200"/>
            <a:ext cx="77946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a:t>I</a:t>
            </a:r>
            <a:r>
              <a:rPr lang="en-US" sz="1400" b="1" baseline="-25000"/>
              <a:t>app</a:t>
            </a:r>
            <a:r>
              <a:rPr lang="en-US" sz="1400" b="1"/>
              <a:t> + </a:t>
            </a:r>
            <a:r>
              <a:rPr lang="en-US" sz="1400" b="1">
                <a:latin typeface="Symbol" pitchFamily="18" charset="2"/>
              </a:rPr>
              <a:t>e</a:t>
            </a:r>
            <a:r>
              <a:rPr lang="en-US"/>
              <a:t> </a:t>
            </a:r>
          </a:p>
        </p:txBody>
      </p:sp>
      <p:sp>
        <p:nvSpPr>
          <p:cNvPr id="28702" name="Rectangle 29"/>
          <p:cNvSpPr>
            <a:spLocks noChangeArrowheads="1"/>
          </p:cNvSpPr>
          <p:nvPr/>
        </p:nvSpPr>
        <p:spPr bwMode="auto">
          <a:xfrm>
            <a:off x="2362200" y="6546850"/>
            <a:ext cx="72866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a:t>I</a:t>
            </a:r>
            <a:r>
              <a:rPr lang="en-US" sz="1400" b="1" baseline="-25000"/>
              <a:t>app</a:t>
            </a:r>
            <a:r>
              <a:rPr lang="en-US" sz="1400" b="1"/>
              <a:t> - </a:t>
            </a:r>
            <a:r>
              <a:rPr lang="en-US" sz="1400" b="1">
                <a:latin typeface="Symbol" pitchFamily="18" charset="2"/>
              </a:rPr>
              <a:t>e</a:t>
            </a:r>
            <a:r>
              <a:rPr lang="en-US">
                <a:latin typeface="Symbol" pitchFamily="18" charset="2"/>
              </a:rPr>
              <a:t> </a:t>
            </a:r>
          </a:p>
        </p:txBody>
      </p:sp>
      <p:sp>
        <p:nvSpPr>
          <p:cNvPr id="28703" name="Rectangle 30"/>
          <p:cNvSpPr>
            <a:spLocks noChangeArrowheads="1"/>
          </p:cNvSpPr>
          <p:nvPr/>
        </p:nvSpPr>
        <p:spPr bwMode="auto">
          <a:xfrm>
            <a:off x="0" y="5029200"/>
            <a:ext cx="22098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a:latin typeface="Times New Roman" pitchFamily="18" charset="0"/>
              </a:rPr>
              <a:t>Model </a:t>
            </a:r>
            <a:r>
              <a:rPr lang="en-US" sz="1600" b="1" dirty="0" smtClean="0">
                <a:latin typeface="Times New Roman" pitchFamily="18" charset="0"/>
              </a:rPr>
              <a:t>Neurons</a:t>
            </a:r>
            <a:endParaRPr lang="en-US" sz="1600" b="1" dirty="0">
              <a:latin typeface="Times New Roman" pitchFamily="18" charset="0"/>
            </a:endParaRP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28704" name="Rectangle 31"/>
          <p:cNvSpPr>
            <a:spLocks noChangeArrowheads="1"/>
          </p:cNvSpPr>
          <p:nvPr/>
        </p:nvSpPr>
        <p:spPr bwMode="auto">
          <a:xfrm>
            <a:off x="3581400" y="685800"/>
            <a:ext cx="77946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dirty="0" err="1"/>
              <a:t>I</a:t>
            </a:r>
            <a:r>
              <a:rPr lang="en-US" sz="1400" b="1" baseline="-25000" dirty="0" err="1"/>
              <a:t>app</a:t>
            </a:r>
            <a:r>
              <a:rPr lang="en-US" sz="1400" b="1" dirty="0"/>
              <a:t> + </a:t>
            </a:r>
            <a:r>
              <a:rPr lang="en-US" sz="1400" b="1" dirty="0">
                <a:latin typeface="Symbol" pitchFamily="18" charset="2"/>
              </a:rPr>
              <a:t>e</a:t>
            </a:r>
            <a:r>
              <a:rPr lang="en-US" dirty="0"/>
              <a:t> </a:t>
            </a:r>
          </a:p>
        </p:txBody>
      </p:sp>
      <p:sp>
        <p:nvSpPr>
          <p:cNvPr id="28705" name="Rectangle 32"/>
          <p:cNvSpPr>
            <a:spLocks noChangeArrowheads="1"/>
          </p:cNvSpPr>
          <p:nvPr/>
        </p:nvSpPr>
        <p:spPr bwMode="auto">
          <a:xfrm>
            <a:off x="3657600" y="1524000"/>
            <a:ext cx="72866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dirty="0" err="1"/>
              <a:t>I</a:t>
            </a:r>
            <a:r>
              <a:rPr lang="en-US" sz="1400" b="1" baseline="-25000" dirty="0" err="1"/>
              <a:t>app</a:t>
            </a:r>
            <a:r>
              <a:rPr lang="en-US" sz="1400" b="1" dirty="0"/>
              <a:t> - </a:t>
            </a:r>
            <a:r>
              <a:rPr lang="en-US" sz="1400" b="1" dirty="0">
                <a:latin typeface="Symbol" pitchFamily="18" charset="2"/>
              </a:rPr>
              <a:t>e</a:t>
            </a:r>
            <a:r>
              <a:rPr lang="en-US" dirty="0">
                <a:latin typeface="Symbol" pitchFamily="18" charset="2"/>
              </a:rPr>
              <a:t> </a:t>
            </a:r>
          </a:p>
        </p:txBody>
      </p:sp>
      <p:sp>
        <p:nvSpPr>
          <p:cNvPr id="28706" name="Rectangle 33"/>
          <p:cNvSpPr>
            <a:spLocks noChangeArrowheads="1"/>
          </p:cNvSpPr>
          <p:nvPr/>
        </p:nvSpPr>
        <p:spPr bwMode="auto">
          <a:xfrm>
            <a:off x="7848600" y="762000"/>
            <a:ext cx="73501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a:t>I</a:t>
            </a:r>
            <a:r>
              <a:rPr lang="en-US" sz="1400" b="1" baseline="-25000"/>
              <a:t>app</a:t>
            </a:r>
            <a:r>
              <a:rPr lang="en-US" sz="1400" b="1"/>
              <a:t> - </a:t>
            </a:r>
            <a:r>
              <a:rPr lang="en-US" sz="1400" b="1">
                <a:latin typeface="Symbol" pitchFamily="18" charset="2"/>
              </a:rPr>
              <a:t>e</a:t>
            </a:r>
            <a:r>
              <a:rPr lang="en-US"/>
              <a:t> </a:t>
            </a:r>
          </a:p>
        </p:txBody>
      </p:sp>
      <p:sp>
        <p:nvSpPr>
          <p:cNvPr id="28707" name="Rectangle 34"/>
          <p:cNvSpPr>
            <a:spLocks noChangeArrowheads="1"/>
          </p:cNvSpPr>
          <p:nvPr/>
        </p:nvSpPr>
        <p:spPr bwMode="auto">
          <a:xfrm>
            <a:off x="7848600" y="1600200"/>
            <a:ext cx="779463" cy="311150"/>
          </a:xfrm>
          <a:prstGeom prst="rect">
            <a:avLst/>
          </a:prstGeom>
          <a:noFill/>
          <a:ln w="9525">
            <a:noFill/>
            <a:miter lim="800000"/>
            <a:headEnd/>
            <a:tailEnd/>
          </a:ln>
        </p:spPr>
        <p:txBody>
          <a:bodyPr wrap="none">
            <a:spAutoFit/>
          </a:bodyPr>
          <a:lstStyle/>
          <a:p>
            <a:pPr algn="l">
              <a:lnSpc>
                <a:spcPct val="80000"/>
              </a:lnSpc>
              <a:spcBef>
                <a:spcPct val="20000"/>
              </a:spcBef>
              <a:buClr>
                <a:schemeClr val="tx1"/>
              </a:buClr>
              <a:buFont typeface="Wingdings" pitchFamily="2" charset="2"/>
              <a:buNone/>
            </a:pPr>
            <a:r>
              <a:rPr lang="en-US" sz="1400" b="1"/>
              <a:t>I</a:t>
            </a:r>
            <a:r>
              <a:rPr lang="en-US" sz="1400" b="1" baseline="-25000"/>
              <a:t>app</a:t>
            </a:r>
            <a:r>
              <a:rPr lang="en-US" sz="1400" b="1"/>
              <a:t> + </a:t>
            </a:r>
            <a:r>
              <a:rPr lang="en-US" sz="1400" b="1">
                <a:latin typeface="Symbol" pitchFamily="18" charset="2"/>
              </a:rPr>
              <a:t>e</a:t>
            </a:r>
            <a:r>
              <a:rPr lang="en-US"/>
              <a:t> </a:t>
            </a:r>
          </a:p>
        </p:txBody>
      </p:sp>
      <p:sp>
        <p:nvSpPr>
          <p:cNvPr id="28708" name="Rectangle 35"/>
          <p:cNvSpPr>
            <a:spLocks noChangeArrowheads="1"/>
          </p:cNvSpPr>
          <p:nvPr/>
        </p:nvSpPr>
        <p:spPr bwMode="auto">
          <a:xfrm>
            <a:off x="3429000" y="152400"/>
            <a:ext cx="2679700" cy="396875"/>
          </a:xfrm>
          <a:prstGeom prst="rect">
            <a:avLst/>
          </a:prstGeom>
          <a:noFill/>
          <a:ln w="9525" algn="ctr">
            <a:noFill/>
            <a:miter lim="800000"/>
            <a:headEnd/>
            <a:tailEnd/>
          </a:ln>
        </p:spPr>
        <p:txBody>
          <a:bodyPr wrap="none">
            <a:spAutoFit/>
          </a:bodyPr>
          <a:lstStyle/>
          <a:p>
            <a:pPr marL="342900" indent="-342900" algn="l">
              <a:spcBef>
                <a:spcPct val="20000"/>
              </a:spcBef>
            </a:pPr>
            <a:r>
              <a:rPr lang="en-US" sz="2000" b="1" dirty="0">
                <a:solidFill>
                  <a:schemeClr val="accent2"/>
                </a:solidFill>
              </a:rPr>
              <a:t>Methods - Summary</a:t>
            </a:r>
            <a:r>
              <a:rPr lang="en-US" sz="2000" dirty="0"/>
              <a:t> </a:t>
            </a:r>
          </a:p>
        </p:txBody>
      </p:sp>
      <p:sp>
        <p:nvSpPr>
          <p:cNvPr id="28709" name="Rectangle 36"/>
          <p:cNvSpPr>
            <a:spLocks noChangeArrowheads="1"/>
          </p:cNvSpPr>
          <p:nvPr/>
        </p:nvSpPr>
        <p:spPr bwMode="auto">
          <a:xfrm>
            <a:off x="0" y="1143000"/>
            <a:ext cx="22098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a:latin typeface="Times New Roman" pitchFamily="18" charset="0"/>
              </a:rPr>
              <a:t>Model </a:t>
            </a:r>
            <a:r>
              <a:rPr lang="en-US" sz="1600" b="1" dirty="0" smtClean="0">
                <a:latin typeface="Times New Roman" pitchFamily="18" charset="0"/>
              </a:rPr>
              <a:t>Neuron</a:t>
            </a:r>
            <a:endParaRPr lang="en-US" sz="1600" b="1" dirty="0">
              <a:latin typeface="Times New Roman" pitchFamily="18" charset="0"/>
            </a:endParaRP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38" name="Rectangle 10"/>
          <p:cNvSpPr>
            <a:spLocks noChangeArrowheads="1"/>
          </p:cNvSpPr>
          <p:nvPr/>
        </p:nvSpPr>
        <p:spPr bwMode="auto">
          <a:xfrm>
            <a:off x="4724400" y="3352800"/>
            <a:ext cx="1568058" cy="400110"/>
          </a:xfrm>
          <a:prstGeom prst="rect">
            <a:avLst/>
          </a:prstGeom>
          <a:noFill/>
          <a:ln w="9525" algn="ctr">
            <a:noFill/>
            <a:miter lim="800000"/>
            <a:headEnd/>
            <a:tailEnd/>
          </a:ln>
        </p:spPr>
        <p:txBody>
          <a:bodyPr wrap="none">
            <a:spAutoFit/>
          </a:bodyPr>
          <a:lstStyle/>
          <a:p>
            <a:pPr marL="342900" indent="-342900" algn="l">
              <a:spcBef>
                <a:spcPct val="20000"/>
              </a:spcBef>
            </a:pPr>
            <a:r>
              <a:rPr lang="en-US" sz="2000" dirty="0" smtClean="0"/>
              <a:t>Fixed points</a:t>
            </a:r>
            <a:endParaRPr lang="en-US" sz="2000" dirty="0"/>
          </a:p>
        </p:txBody>
      </p:sp>
      <p:sp>
        <p:nvSpPr>
          <p:cNvPr id="39" name="Rectangle 10"/>
          <p:cNvSpPr>
            <a:spLocks noChangeArrowheads="1"/>
          </p:cNvSpPr>
          <p:nvPr/>
        </p:nvSpPr>
        <p:spPr bwMode="auto">
          <a:xfrm>
            <a:off x="4724400" y="4191000"/>
            <a:ext cx="1667444" cy="400110"/>
          </a:xfrm>
          <a:prstGeom prst="rect">
            <a:avLst/>
          </a:prstGeom>
          <a:noFill/>
          <a:ln w="9525" algn="ctr">
            <a:noFill/>
            <a:miter lim="800000"/>
            <a:headEnd/>
            <a:tailEnd/>
          </a:ln>
        </p:spPr>
        <p:txBody>
          <a:bodyPr wrap="none">
            <a:spAutoFit/>
          </a:bodyPr>
          <a:lstStyle/>
          <a:p>
            <a:pPr marL="342900" indent="-342900" algn="l">
              <a:spcBef>
                <a:spcPct val="20000"/>
              </a:spcBef>
            </a:pPr>
            <a:r>
              <a:rPr lang="en-US" sz="2000" dirty="0" smtClean="0"/>
              <a:t>Stable points</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381000"/>
            <a:ext cx="6629400" cy="1143000"/>
          </a:xfrm>
        </p:spPr>
        <p:txBody>
          <a:bodyPr>
            <a:normAutofit fontScale="90000"/>
          </a:bodyPr>
          <a:lstStyle/>
          <a:p>
            <a:pPr algn="ctr"/>
            <a:r>
              <a:rPr lang="en-US" sz="3600" b="1" dirty="0" smtClean="0">
                <a:solidFill>
                  <a:schemeClr val="bg1"/>
                </a:solidFill>
              </a:rPr>
              <a:t>Comparison between Predicted and Observed Modes</a:t>
            </a:r>
            <a:r>
              <a:rPr lang="en-US" dirty="0" smtClean="0"/>
              <a:t/>
            </a:r>
            <a:br>
              <a:rPr lang="en-US" dirty="0" smtClean="0"/>
            </a:br>
            <a:endParaRPr lang="en-US" dirty="0"/>
          </a:p>
        </p:txBody>
      </p:sp>
      <p:pic>
        <p:nvPicPr>
          <p:cNvPr id="4" name="Picture 2" descr="1-1qualitative-pred"/>
          <p:cNvPicPr>
            <a:picLocks noChangeAspect="1" noChangeArrowheads="1"/>
          </p:cNvPicPr>
          <p:nvPr/>
        </p:nvPicPr>
        <p:blipFill>
          <a:blip r:embed="rId3" cstate="print"/>
          <a:srcRect/>
          <a:stretch>
            <a:fillRect/>
          </a:stretch>
        </p:blipFill>
        <p:spPr bwMode="auto">
          <a:xfrm>
            <a:off x="4191000" y="1752600"/>
            <a:ext cx="1563688" cy="3225800"/>
          </a:xfrm>
          <a:prstGeom prst="rect">
            <a:avLst/>
          </a:prstGeom>
          <a:noFill/>
          <a:ln w="9525">
            <a:noFill/>
            <a:miter lim="800000"/>
            <a:headEnd/>
            <a:tailEnd/>
          </a:ln>
        </p:spPr>
      </p:pic>
      <p:sp>
        <p:nvSpPr>
          <p:cNvPr id="5" name="Rectangle 7"/>
          <p:cNvSpPr>
            <a:spLocks noChangeArrowheads="1"/>
          </p:cNvSpPr>
          <p:nvPr/>
        </p:nvSpPr>
        <p:spPr bwMode="auto">
          <a:xfrm>
            <a:off x="6477000" y="25146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 to 0.1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6" name="Rectangle 8"/>
          <p:cNvSpPr>
            <a:spLocks noChangeArrowheads="1"/>
          </p:cNvSpPr>
          <p:nvPr/>
        </p:nvSpPr>
        <p:spPr bwMode="auto">
          <a:xfrm>
            <a:off x="3276600" y="5410200"/>
            <a:ext cx="4572000" cy="641350"/>
          </a:xfrm>
          <a:prstGeom prst="rect">
            <a:avLst/>
          </a:prstGeom>
          <a:noFill/>
          <a:ln w="9525" algn="ctr">
            <a:noFill/>
            <a:miter lim="800000"/>
            <a:headEnd/>
            <a:tailEnd/>
          </a:ln>
        </p:spPr>
        <p:txBody>
          <a:bodyPr>
            <a:spAutoFit/>
          </a:bodyPr>
          <a:lstStyle/>
          <a:p>
            <a:pPr algn="l"/>
            <a:r>
              <a:rPr lang="en-US" dirty="0">
                <a:solidFill>
                  <a:srgbClr val="333399"/>
                </a:solidFill>
              </a:rPr>
              <a:t>Blue ‘o’</a:t>
            </a:r>
            <a:r>
              <a:rPr lang="en-US" dirty="0"/>
              <a:t> - near synchronous 1P (1:1)</a:t>
            </a:r>
          </a:p>
          <a:p>
            <a:pPr algn="l"/>
            <a:r>
              <a:rPr lang="en-US" dirty="0"/>
              <a:t>Black ‘</a:t>
            </a:r>
            <a:r>
              <a:rPr lang="en-US" b="1" dirty="0"/>
              <a:t>+</a:t>
            </a:r>
            <a:r>
              <a:rPr lang="en-US" dirty="0"/>
              <a:t>’ -   near anti phase 1P (1:1)</a:t>
            </a:r>
          </a:p>
        </p:txBody>
      </p:sp>
      <p:sp>
        <p:nvSpPr>
          <p:cNvPr id="7" name="Rectangle 6"/>
          <p:cNvSpPr>
            <a:spLocks noChangeArrowheads="1"/>
          </p:cNvSpPr>
          <p:nvPr/>
        </p:nvSpPr>
        <p:spPr bwMode="auto">
          <a:xfrm>
            <a:off x="0" y="0"/>
            <a:ext cx="2438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r>
              <a:rPr lang="en-US" sz="1000" dirty="0"/>
              <a:t>Periodicity criterion</a:t>
            </a:r>
          </a:p>
          <a:p>
            <a:pPr marL="342900" indent="-342900" algn="l">
              <a:spcBef>
                <a:spcPct val="20000"/>
              </a:spcBef>
            </a:pPr>
            <a:r>
              <a:rPr lang="en-US" sz="1000" dirty="0"/>
              <a:t>Graphical 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solidFill>
                  <a:srgbClr val="0000FF"/>
                </a:solidFill>
              </a:rPr>
              <a:t>Compare observed </a:t>
            </a:r>
          </a:p>
          <a:p>
            <a:pPr marL="342900" indent="-342900" algn="l">
              <a:spcBef>
                <a:spcPct val="20000"/>
              </a:spcBef>
            </a:pPr>
            <a:r>
              <a:rPr lang="en-US" sz="1000" dirty="0">
                <a:solidFill>
                  <a:srgbClr val="0000FF"/>
                </a:solidFill>
              </a:rPr>
              <a:t>and predicted modes</a:t>
            </a:r>
          </a:p>
          <a:p>
            <a:pPr marL="342900" indent="-342900" algn="l">
              <a:spcBef>
                <a:spcPct val="20000"/>
              </a:spcBef>
            </a:pPr>
            <a:endParaRPr lang="en-US" sz="1000" dirty="0">
              <a:solidFill>
                <a:srgbClr val="0000FF"/>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p:spPr>
        <p:txBody>
          <a:bodyPr/>
          <a:lstStyle/>
          <a:p>
            <a:fld id="{8098CAB1-F625-4295-A767-1B95F4A7A8AC}" type="slidenum">
              <a:rPr lang="en-US" smtClean="0"/>
              <a:pPr/>
              <a:t>24</a:t>
            </a:fld>
            <a:endParaRPr lang="en-US" smtClean="0"/>
          </a:p>
        </p:txBody>
      </p:sp>
      <p:sp>
        <p:nvSpPr>
          <p:cNvPr id="8" name="Title 7"/>
          <p:cNvSpPr>
            <a:spLocks noGrp="1"/>
          </p:cNvSpPr>
          <p:nvPr>
            <p:ph type="title"/>
          </p:nvPr>
        </p:nvSpPr>
        <p:spPr>
          <a:xfrm>
            <a:off x="2133600" y="152400"/>
            <a:ext cx="6553200" cy="1143000"/>
          </a:xfrm>
        </p:spPr>
        <p:txBody>
          <a:bodyPr>
            <a:normAutofit fontScale="90000"/>
          </a:bodyPr>
          <a:lstStyle/>
          <a:p>
            <a:r>
              <a:rPr lang="en-US" dirty="0" smtClean="0"/>
              <a:t>Effect of heterogeneity in Epsilon</a:t>
            </a:r>
            <a:endParaRPr lang="en-US" dirty="0"/>
          </a:p>
        </p:txBody>
      </p:sp>
      <p:sp>
        <p:nvSpPr>
          <p:cNvPr id="26627" name="Rectangle 5"/>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Construction of PRC</a:t>
            </a:r>
          </a:p>
          <a:p>
            <a:pPr marL="342900" indent="-342900" algn="l">
              <a:spcBef>
                <a:spcPct val="20000"/>
              </a:spcBef>
            </a:pPr>
            <a:r>
              <a:rPr lang="en-US" sz="1000"/>
              <a:t>	First and second order resetting</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t>Graphical Method</a:t>
            </a:r>
          </a:p>
          <a:p>
            <a:pPr marL="342900" indent="-342900" algn="l">
              <a:spcBef>
                <a:spcPct val="20000"/>
              </a:spcBef>
            </a:pPr>
            <a:r>
              <a:rPr lang="en-US" sz="1000"/>
              <a:t>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Stability Criterion</a:t>
            </a:r>
          </a:p>
          <a:p>
            <a:pPr marL="342900" indent="-342900" algn="l">
              <a:spcBef>
                <a:spcPct val="20000"/>
              </a:spcBef>
            </a:pPr>
            <a:r>
              <a:rPr lang="en-US" sz="1000"/>
              <a:t>	</a:t>
            </a:r>
            <a:r>
              <a:rPr lang="en-US" sz="1000">
                <a:solidFill>
                  <a:srgbClr val="0000FF"/>
                </a:solidFill>
              </a:rPr>
              <a:t>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Repeat  the steps for different</a:t>
            </a:r>
          </a:p>
          <a:p>
            <a:pPr marL="342900" indent="-342900" algn="l">
              <a:spcBef>
                <a:spcPct val="20000"/>
              </a:spcBef>
            </a:pPr>
            <a:r>
              <a:rPr lang="en-US" sz="1000"/>
              <a:t>parameter values</a:t>
            </a:r>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sp>
        <p:nvSpPr>
          <p:cNvPr id="26628" name="Rectangle 6"/>
          <p:cNvSpPr>
            <a:spLocks noChangeArrowheads="1"/>
          </p:cNvSpPr>
          <p:nvPr/>
        </p:nvSpPr>
        <p:spPr bwMode="auto">
          <a:xfrm>
            <a:off x="4495800" y="56388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0.015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pic>
        <p:nvPicPr>
          <p:cNvPr id="26629" name="Picture 10" descr="0"/>
          <p:cNvPicPr>
            <a:picLocks noChangeAspect="1" noChangeArrowheads="1"/>
          </p:cNvPicPr>
          <p:nvPr/>
        </p:nvPicPr>
        <p:blipFill>
          <a:blip r:embed="rId3" cstate="print"/>
          <a:srcRect/>
          <a:stretch>
            <a:fillRect/>
          </a:stretch>
        </p:blipFill>
        <p:spPr bwMode="auto">
          <a:xfrm>
            <a:off x="4419600" y="2057400"/>
            <a:ext cx="2573965"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437C8F37-B849-40A3-B3FF-781A9638636D}" type="slidenum">
              <a:rPr lang="en-US" smtClean="0"/>
              <a:pPr/>
              <a:t>25</a:t>
            </a:fld>
            <a:endParaRPr lang="en-US" smtClean="0"/>
          </a:p>
        </p:txBody>
      </p:sp>
      <p:sp>
        <p:nvSpPr>
          <p:cNvPr id="29699" name="Rectangle 4"/>
          <p:cNvSpPr>
            <a:spLocks noChangeArrowheads="1"/>
          </p:cNvSpPr>
          <p:nvPr/>
        </p:nvSpPr>
        <p:spPr bwMode="auto">
          <a:xfrm>
            <a:off x="4343400" y="56388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0.05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29700" name="Rectangle 5"/>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Construction of PRC</a:t>
            </a:r>
          </a:p>
          <a:p>
            <a:pPr marL="342900" indent="-342900" algn="l">
              <a:spcBef>
                <a:spcPct val="20000"/>
              </a:spcBef>
            </a:pPr>
            <a:r>
              <a:rPr lang="en-US" sz="1000"/>
              <a:t>	First and second order resetting</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t>Graphical Method</a:t>
            </a:r>
          </a:p>
          <a:p>
            <a:pPr marL="342900" indent="-342900" algn="l">
              <a:spcBef>
                <a:spcPct val="20000"/>
              </a:spcBef>
            </a:pPr>
            <a:r>
              <a:rPr lang="en-US" sz="1000"/>
              <a:t>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Stability Criterion</a:t>
            </a:r>
          </a:p>
          <a:p>
            <a:pPr marL="342900" indent="-342900" algn="l">
              <a:spcBef>
                <a:spcPct val="20000"/>
              </a:spcBef>
            </a:pPr>
            <a:r>
              <a:rPr lang="en-US" sz="1000"/>
              <a:t>	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solidFill>
                  <a:srgbClr val="0000FF"/>
                </a:solidFill>
              </a:rPr>
              <a:t>Repeat  the steps for different</a:t>
            </a:r>
          </a:p>
          <a:p>
            <a:pPr marL="342900" indent="-342900" algn="l">
              <a:spcBef>
                <a:spcPct val="20000"/>
              </a:spcBef>
            </a:pPr>
            <a:r>
              <a:rPr lang="en-US" sz="1000">
                <a:solidFill>
                  <a:srgbClr val="0000FF"/>
                </a:solidFill>
              </a:rPr>
              <a:t>parameter values</a:t>
            </a:r>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pic>
        <p:nvPicPr>
          <p:cNvPr id="29701" name="Picture 6" descr="0"/>
          <p:cNvPicPr>
            <a:picLocks noChangeAspect="1" noChangeArrowheads="1"/>
          </p:cNvPicPr>
          <p:nvPr/>
        </p:nvPicPr>
        <p:blipFill>
          <a:blip r:embed="rId3" cstate="print"/>
          <a:srcRect/>
          <a:stretch>
            <a:fillRect/>
          </a:stretch>
        </p:blipFill>
        <p:spPr bwMode="auto">
          <a:xfrm>
            <a:off x="3886200" y="1752600"/>
            <a:ext cx="2971800" cy="3608615"/>
          </a:xfrm>
          <a:prstGeom prst="rect">
            <a:avLst/>
          </a:prstGeom>
          <a:noFill/>
          <a:ln w="9525">
            <a:noFill/>
            <a:miter lim="800000"/>
            <a:headEnd/>
            <a:tailEnd/>
          </a:ln>
        </p:spPr>
      </p:pic>
      <p:sp>
        <p:nvSpPr>
          <p:cNvPr id="6" name="Title 7"/>
          <p:cNvSpPr txBox="1">
            <a:spLocks/>
          </p:cNvSpPr>
          <p:nvPr/>
        </p:nvSpPr>
        <p:spPr>
          <a:xfrm>
            <a:off x="2133600" y="152400"/>
            <a:ext cx="6553200" cy="1143000"/>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t>Effect of heterogeneity in Epsilon –</a:t>
            </a:r>
            <a:r>
              <a:rPr kumimoji="0" lang="en-US" sz="4400" b="0" i="0" u="none" strike="noStrike" kern="1200" cap="none" spc="0" normalizeH="0" noProof="0" dirty="0" smtClean="0">
                <a:ln>
                  <a:noFill/>
                </a:ln>
                <a:solidFill>
                  <a:srgbClr val="FFFFFF"/>
                </a:solidFill>
                <a:effectLst>
                  <a:glow rad="101600">
                    <a:schemeClr val="tx2"/>
                  </a:glow>
                </a:effectLst>
                <a:uLnTx/>
                <a:uFillTx/>
                <a:latin typeface="+mj-lt"/>
                <a:ea typeface="+mj-ea"/>
                <a:cs typeface="+mj-cs"/>
              </a:rPr>
              <a:t> contd.</a:t>
            </a:r>
            <a:endParaRPr kumimoji="0" lang="en-US" sz="4400" b="0"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11747B6D-5BEA-4D3F-ACE9-641CB52E9BE3}" type="slidenum">
              <a:rPr lang="en-US" smtClean="0"/>
              <a:pPr/>
              <a:t>26</a:t>
            </a:fld>
            <a:endParaRPr lang="en-US" smtClean="0"/>
          </a:p>
        </p:txBody>
      </p:sp>
      <p:sp>
        <p:nvSpPr>
          <p:cNvPr id="30723" name="Rectangle 4"/>
          <p:cNvSpPr>
            <a:spLocks noChangeArrowheads="1"/>
          </p:cNvSpPr>
          <p:nvPr/>
        </p:nvSpPr>
        <p:spPr bwMode="auto">
          <a:xfrm>
            <a:off x="4419600" y="55626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0.25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Symbol" pitchFamily="18" charset="2"/>
              </a:rPr>
              <a:t>t</a:t>
            </a:r>
            <a:r>
              <a:rPr lang="en-US" sz="1600" b="1" baseline="-25000" dirty="0" err="1">
                <a:latin typeface="Times New Roman" pitchFamily="18" charset="0"/>
              </a:rPr>
              <a:t>syn</a:t>
            </a:r>
            <a:r>
              <a:rPr lang="en-US" sz="1600" b="1" dirty="0">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dirty="0">
                <a:latin typeface="Symbol" pitchFamily="18" charset="2"/>
              </a:rPr>
              <a:t>e</a:t>
            </a:r>
            <a:r>
              <a:rPr lang="en-US" sz="1600" b="1" dirty="0">
                <a:latin typeface="Times New Roman" pitchFamily="18" charset="0"/>
              </a:rPr>
              <a:t>– 0.14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30724" name="Rectangle 6"/>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Construction of PRC</a:t>
            </a:r>
          </a:p>
          <a:p>
            <a:pPr marL="342900" indent="-342900" algn="l">
              <a:spcBef>
                <a:spcPct val="20000"/>
              </a:spcBef>
            </a:pPr>
            <a:r>
              <a:rPr lang="en-US" sz="1000"/>
              <a:t>	First and second order resetting</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t>Graphical Method</a:t>
            </a:r>
          </a:p>
          <a:p>
            <a:pPr marL="342900" indent="-342900" algn="l">
              <a:spcBef>
                <a:spcPct val="20000"/>
              </a:spcBef>
            </a:pPr>
            <a:r>
              <a:rPr lang="en-US" sz="1000"/>
              <a:t>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Stability Criterion</a:t>
            </a:r>
          </a:p>
          <a:p>
            <a:pPr marL="342900" indent="-342900" algn="l">
              <a:spcBef>
                <a:spcPct val="20000"/>
              </a:spcBef>
            </a:pPr>
            <a:r>
              <a:rPr lang="en-US" sz="1000"/>
              <a:t>	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solidFill>
                  <a:srgbClr val="0000FF"/>
                </a:solidFill>
              </a:rPr>
              <a:t>Repeat  the steps for different</a:t>
            </a:r>
          </a:p>
          <a:p>
            <a:pPr marL="342900" indent="-342900" algn="l">
              <a:spcBef>
                <a:spcPct val="20000"/>
              </a:spcBef>
            </a:pPr>
            <a:r>
              <a:rPr lang="en-US" sz="1000">
                <a:solidFill>
                  <a:srgbClr val="0000FF"/>
                </a:solidFill>
              </a:rPr>
              <a:t>parameter values</a:t>
            </a:r>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pic>
        <p:nvPicPr>
          <p:cNvPr id="30725" name="Picture 7" descr="0"/>
          <p:cNvPicPr>
            <a:picLocks noChangeAspect="1" noChangeArrowheads="1"/>
          </p:cNvPicPr>
          <p:nvPr/>
        </p:nvPicPr>
        <p:blipFill>
          <a:blip r:embed="rId3" cstate="print"/>
          <a:srcRect/>
          <a:stretch>
            <a:fillRect/>
          </a:stretch>
        </p:blipFill>
        <p:spPr bwMode="auto">
          <a:xfrm>
            <a:off x="3886200" y="1447800"/>
            <a:ext cx="3287181" cy="3886200"/>
          </a:xfrm>
          <a:prstGeom prst="rect">
            <a:avLst/>
          </a:prstGeom>
          <a:noFill/>
          <a:ln w="9525">
            <a:noFill/>
            <a:miter lim="800000"/>
            <a:headEnd/>
            <a:tailEnd/>
          </a:ln>
        </p:spPr>
      </p:pic>
      <p:sp>
        <p:nvSpPr>
          <p:cNvPr id="6" name="Title 7"/>
          <p:cNvSpPr txBox="1">
            <a:spLocks/>
          </p:cNvSpPr>
          <p:nvPr/>
        </p:nvSpPr>
        <p:spPr>
          <a:xfrm>
            <a:off x="2133600" y="152400"/>
            <a:ext cx="6553200" cy="1143000"/>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t>Effect of heterogeneity in Epsilon –</a:t>
            </a:r>
            <a:r>
              <a:rPr kumimoji="0" lang="en-US" sz="4400" b="0" i="0" u="none" strike="noStrike" kern="1200" cap="none" spc="0" normalizeH="0" noProof="0" dirty="0" smtClean="0">
                <a:ln>
                  <a:noFill/>
                </a:ln>
                <a:solidFill>
                  <a:srgbClr val="FFFFFF"/>
                </a:solidFill>
                <a:effectLst>
                  <a:glow rad="101600">
                    <a:schemeClr val="tx2"/>
                  </a:glow>
                </a:effectLst>
                <a:uLnTx/>
                <a:uFillTx/>
                <a:latin typeface="+mj-lt"/>
                <a:ea typeface="+mj-ea"/>
                <a:cs typeface="+mj-cs"/>
              </a:rPr>
              <a:t> contd.</a:t>
            </a:r>
            <a:endParaRPr kumimoji="0" lang="en-US" sz="4400" b="0"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7"/>
          <p:cNvPicPr>
            <a:picLocks noGrp="1" noChangeAspect="1" noChangeArrowheads="1"/>
          </p:cNvPicPr>
          <p:nvPr>
            <p:ph idx="1"/>
          </p:nvPr>
        </p:nvPicPr>
        <p:blipFill>
          <a:blip r:embed="rId3" cstate="print"/>
          <a:stretch>
            <a:fillRect/>
          </a:stretch>
        </p:blipFill>
        <p:spPr bwMode="auto">
          <a:xfrm>
            <a:off x="2315916" y="1500188"/>
            <a:ext cx="4512167" cy="46259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9" name="Title 8"/>
          <p:cNvSpPr>
            <a:spLocks noGrp="1"/>
          </p:cNvSpPr>
          <p:nvPr>
            <p:ph type="title"/>
          </p:nvPr>
        </p:nvSpPr>
        <p:spPr>
          <a:xfrm>
            <a:off x="457200" y="381000"/>
            <a:ext cx="8229600" cy="1143000"/>
          </a:xfrm>
        </p:spPr>
        <p:txBody>
          <a:bodyPr>
            <a:normAutofit fontScale="90000"/>
          </a:bodyPr>
          <a:lstStyle/>
          <a:p>
            <a:r>
              <a:rPr lang="en-US" dirty="0" smtClean="0"/>
              <a:t>2:2 Phase locking In Two Neuron Heterogeneous Network</a:t>
            </a:r>
            <a:br>
              <a:rPr lang="en-US" dirty="0" smtClean="0"/>
            </a:br>
            <a:endParaRPr lang="en-US" dirty="0"/>
          </a:p>
        </p:txBody>
      </p:sp>
      <p:sp>
        <p:nvSpPr>
          <p:cNvPr id="3" name="Rectangle 2"/>
          <p:cNvSpPr/>
          <p:nvPr/>
        </p:nvSpPr>
        <p:spPr>
          <a:xfrm>
            <a:off x="6997258" y="4267200"/>
            <a:ext cx="1287532" cy="369332"/>
          </a:xfrm>
          <a:prstGeom prst="rect">
            <a:avLst/>
          </a:prstGeom>
        </p:spPr>
        <p:txBody>
          <a:bodyPr wrap="none">
            <a:spAutoFit/>
          </a:bodyPr>
          <a:lstStyle/>
          <a:p>
            <a:r>
              <a:rPr lang="en-US" dirty="0" smtClean="0"/>
              <a:t>2:2 regular</a:t>
            </a:r>
            <a:endParaRPr lang="en-US" dirty="0"/>
          </a:p>
        </p:txBody>
      </p:sp>
      <p:sp>
        <p:nvSpPr>
          <p:cNvPr id="4" name="Rectangle 3"/>
          <p:cNvSpPr/>
          <p:nvPr/>
        </p:nvSpPr>
        <p:spPr>
          <a:xfrm>
            <a:off x="7010400" y="5562600"/>
            <a:ext cx="1402948" cy="369332"/>
          </a:xfrm>
          <a:prstGeom prst="rect">
            <a:avLst/>
          </a:prstGeom>
        </p:spPr>
        <p:txBody>
          <a:bodyPr wrap="none">
            <a:spAutoFit/>
          </a:bodyPr>
          <a:lstStyle/>
          <a:p>
            <a:r>
              <a:rPr lang="en-US" dirty="0" smtClean="0"/>
              <a:t>2:2 leapfrog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p:spPr>
        <p:txBody>
          <a:bodyPr/>
          <a:lstStyle/>
          <a:p>
            <a:fld id="{A35D607A-5A19-429F-8860-56E3C043A8DE}" type="slidenum">
              <a:rPr lang="en-US" smtClean="0"/>
              <a:pPr/>
              <a:t>28</a:t>
            </a:fld>
            <a:endParaRPr lang="en-US" smtClean="0"/>
          </a:p>
        </p:txBody>
      </p:sp>
      <p:sp>
        <p:nvSpPr>
          <p:cNvPr id="35845" name="Rectangle 4"/>
          <p:cNvSpPr>
            <a:spLocks noGrp="1" noChangeArrowheads="1"/>
          </p:cNvSpPr>
          <p:nvPr>
            <p:ph type="title"/>
          </p:nvPr>
        </p:nvSpPr>
        <p:spPr>
          <a:xfrm>
            <a:off x="2057400" y="0"/>
            <a:ext cx="7086600" cy="990600"/>
          </a:xfrm>
          <a:solidFill>
            <a:schemeClr val="bg1"/>
          </a:solidFill>
          <a:ln>
            <a:solidFill>
              <a:schemeClr val="bg1"/>
            </a:solidFill>
          </a:ln>
        </p:spPr>
        <p:txBody>
          <a:bodyPr>
            <a:normAutofit/>
          </a:bodyPr>
          <a:lstStyle/>
          <a:p>
            <a:pPr eaLnBrk="1" hangingPunct="1"/>
            <a:r>
              <a:rPr lang="en-US" sz="3200" dirty="0" smtClean="0">
                <a:solidFill>
                  <a:schemeClr val="bg1"/>
                </a:solidFill>
              </a:rPr>
              <a:t>2:2 locking with constant firing order</a:t>
            </a:r>
          </a:p>
        </p:txBody>
      </p:sp>
      <p:sp>
        <p:nvSpPr>
          <p:cNvPr id="35843" name="Text Box 2"/>
          <p:cNvSpPr txBox="1">
            <a:spLocks noChangeArrowheads="1"/>
          </p:cNvSpPr>
          <p:nvPr/>
        </p:nvSpPr>
        <p:spPr bwMode="auto">
          <a:xfrm>
            <a:off x="3124200" y="5867400"/>
            <a:ext cx="5629275" cy="336550"/>
          </a:xfrm>
          <a:prstGeom prst="rect">
            <a:avLst/>
          </a:prstGeom>
          <a:noFill/>
          <a:ln w="9525">
            <a:noFill/>
            <a:miter lim="800000"/>
            <a:headEnd/>
            <a:tailEnd/>
          </a:ln>
        </p:spPr>
        <p:txBody>
          <a:bodyPr>
            <a:spAutoFit/>
          </a:bodyPr>
          <a:lstStyle/>
          <a:p>
            <a:pPr algn="l" eaLnBrk="0" hangingPunct="0"/>
            <a:r>
              <a:rPr lang="en-US" sz="1600" dirty="0">
                <a:ea typeface="ＭＳ Ｐゴシック" pitchFamily="112" charset="-128"/>
              </a:rPr>
              <a:t>If ts</a:t>
            </a:r>
            <a:r>
              <a:rPr lang="en-US" sz="1600" baseline="-25000" dirty="0">
                <a:ea typeface="ＭＳ Ｐゴシック" pitchFamily="112" charset="-128"/>
              </a:rPr>
              <a:t>11 </a:t>
            </a:r>
            <a:r>
              <a:rPr lang="en-US" sz="1600" dirty="0">
                <a:ea typeface="ＭＳ Ｐゴシック" pitchFamily="112" charset="-128"/>
              </a:rPr>
              <a:t>= ts</a:t>
            </a:r>
            <a:r>
              <a:rPr lang="en-US" sz="1600" baseline="-25000" dirty="0">
                <a:ea typeface="ＭＳ Ｐゴシック" pitchFamily="112" charset="-128"/>
              </a:rPr>
              <a:t>12</a:t>
            </a:r>
            <a:r>
              <a:rPr lang="en-US" sz="1600" dirty="0">
                <a:ea typeface="ＭＳ Ｐゴシック" pitchFamily="112" charset="-128"/>
              </a:rPr>
              <a:t> then the locking is 1:1 otherwise it is 2:2.</a:t>
            </a:r>
          </a:p>
        </p:txBody>
      </p:sp>
      <p:sp>
        <p:nvSpPr>
          <p:cNvPr id="35844" name="Text Box 3"/>
          <p:cNvSpPr txBox="1">
            <a:spLocks noChangeArrowheads="1"/>
          </p:cNvSpPr>
          <p:nvPr/>
        </p:nvSpPr>
        <p:spPr bwMode="auto">
          <a:xfrm>
            <a:off x="3048000" y="4876800"/>
            <a:ext cx="5502275" cy="830997"/>
          </a:xfrm>
          <a:prstGeom prst="rect">
            <a:avLst/>
          </a:prstGeom>
          <a:noFill/>
          <a:ln w="9525">
            <a:noFill/>
            <a:miter lim="800000"/>
            <a:headEnd/>
            <a:tailEnd/>
          </a:ln>
        </p:spPr>
        <p:txBody>
          <a:bodyPr>
            <a:spAutoFit/>
          </a:bodyPr>
          <a:lstStyle/>
          <a:p>
            <a:pPr algn="l" eaLnBrk="0" hangingPunct="0"/>
            <a:r>
              <a:rPr lang="en-US" sz="2400" b="1" dirty="0">
                <a:latin typeface="Times New Roman" pitchFamily="18" charset="0"/>
                <a:ea typeface="ＭＳ Ｐゴシック" pitchFamily="112" charset="-128"/>
              </a:rPr>
              <a:t>	</a:t>
            </a:r>
            <a:r>
              <a:rPr lang="en-US" sz="2400" b="1" dirty="0" smtClean="0">
                <a:latin typeface="Times New Roman" pitchFamily="18" charset="0"/>
                <a:ea typeface="ＭＳ Ｐゴシック" pitchFamily="112" charset="-128"/>
              </a:rPr>
              <a:t>Existence </a:t>
            </a:r>
            <a:r>
              <a:rPr lang="en-US" sz="2400" b="1" dirty="0" smtClean="0">
                <a:latin typeface="Times New Roman" pitchFamily="18" charset="0"/>
              </a:rPr>
              <a:t>Criterion</a:t>
            </a:r>
            <a:endParaRPr lang="en-US" sz="2400" dirty="0">
              <a:ea typeface="ＭＳ Ｐゴシック" pitchFamily="112" charset="-128"/>
            </a:endParaRPr>
          </a:p>
          <a:p>
            <a:pPr algn="l" eaLnBrk="0" hangingPunct="0"/>
            <a:r>
              <a:rPr lang="en-US" sz="2400" dirty="0" smtClean="0">
                <a:ea typeface="ＭＳ Ｐゴシック" pitchFamily="112" charset="-128"/>
              </a:rPr>
              <a:t>ts</a:t>
            </a:r>
            <a:r>
              <a:rPr lang="en-US" sz="2400" baseline="-25000" dirty="0" smtClean="0">
                <a:ea typeface="ＭＳ Ｐゴシック" pitchFamily="112" charset="-128"/>
              </a:rPr>
              <a:t>11</a:t>
            </a:r>
            <a:r>
              <a:rPr lang="en-US" sz="2400" dirty="0" smtClean="0">
                <a:ea typeface="ＭＳ Ｐゴシック" pitchFamily="112" charset="-128"/>
              </a:rPr>
              <a:t>=tr</a:t>
            </a:r>
            <a:r>
              <a:rPr lang="en-US" sz="2400" baseline="-25000" dirty="0" smtClean="0">
                <a:ea typeface="ＭＳ Ｐゴシック" pitchFamily="112" charset="-128"/>
              </a:rPr>
              <a:t>22</a:t>
            </a:r>
            <a:r>
              <a:rPr lang="en-US" sz="2400" dirty="0" smtClean="0">
                <a:ea typeface="ＭＳ Ｐゴシック" pitchFamily="112" charset="-128"/>
              </a:rPr>
              <a:t>; tr</a:t>
            </a:r>
            <a:r>
              <a:rPr lang="en-US" sz="2400" baseline="-25000" dirty="0" smtClean="0">
                <a:ea typeface="ＭＳ Ｐゴシック" pitchFamily="112" charset="-128"/>
              </a:rPr>
              <a:t>11</a:t>
            </a:r>
            <a:r>
              <a:rPr lang="en-US" sz="2400" dirty="0" smtClean="0">
                <a:ea typeface="ＭＳ Ｐゴシック" pitchFamily="112" charset="-128"/>
              </a:rPr>
              <a:t> </a:t>
            </a:r>
            <a:r>
              <a:rPr lang="en-US" sz="2400" dirty="0">
                <a:ea typeface="ＭＳ Ｐゴシック" pitchFamily="112" charset="-128"/>
              </a:rPr>
              <a:t>= </a:t>
            </a:r>
            <a:r>
              <a:rPr lang="en-US" sz="2400" dirty="0" smtClean="0">
                <a:ea typeface="ＭＳ Ｐゴシック" pitchFamily="112" charset="-128"/>
              </a:rPr>
              <a:t>ts</a:t>
            </a:r>
            <a:r>
              <a:rPr lang="en-US" sz="2400" baseline="-25000" dirty="0" smtClean="0">
                <a:ea typeface="ＭＳ Ｐゴシック" pitchFamily="112" charset="-128"/>
              </a:rPr>
              <a:t>21</a:t>
            </a:r>
            <a:r>
              <a:rPr lang="en-US" sz="2400" dirty="0" smtClean="0">
                <a:ea typeface="ＭＳ Ｐゴシック" pitchFamily="112" charset="-128"/>
              </a:rPr>
              <a:t>; ts</a:t>
            </a:r>
            <a:r>
              <a:rPr lang="en-US" sz="2400" baseline="-25000" dirty="0" smtClean="0">
                <a:ea typeface="ＭＳ Ｐゴシック" pitchFamily="112" charset="-128"/>
              </a:rPr>
              <a:t>12</a:t>
            </a:r>
            <a:r>
              <a:rPr lang="en-US" sz="2400" dirty="0" smtClean="0">
                <a:ea typeface="ＭＳ Ｐゴシック" pitchFamily="112" charset="-128"/>
              </a:rPr>
              <a:t>=tr</a:t>
            </a:r>
            <a:r>
              <a:rPr lang="en-US" sz="2400" baseline="-25000" dirty="0" smtClean="0">
                <a:ea typeface="ＭＳ Ｐゴシック" pitchFamily="112" charset="-128"/>
              </a:rPr>
              <a:t>21</a:t>
            </a:r>
            <a:r>
              <a:rPr lang="en-US" sz="2400" dirty="0" smtClean="0">
                <a:ea typeface="ＭＳ Ｐゴシック" pitchFamily="112" charset="-128"/>
              </a:rPr>
              <a:t>; tr</a:t>
            </a:r>
            <a:r>
              <a:rPr lang="en-US" sz="2400" baseline="-25000" dirty="0" smtClean="0">
                <a:ea typeface="ＭＳ Ｐゴシック" pitchFamily="112" charset="-128"/>
              </a:rPr>
              <a:t>12</a:t>
            </a:r>
            <a:r>
              <a:rPr lang="en-US" sz="2400" dirty="0" smtClean="0">
                <a:ea typeface="ＭＳ Ｐゴシック" pitchFamily="112" charset="-128"/>
              </a:rPr>
              <a:t> </a:t>
            </a:r>
            <a:r>
              <a:rPr lang="en-US" sz="2400" dirty="0">
                <a:ea typeface="ＭＳ Ｐゴシック" pitchFamily="112" charset="-128"/>
              </a:rPr>
              <a:t>= ts</a:t>
            </a:r>
            <a:r>
              <a:rPr lang="en-US" sz="2400" baseline="-25000" dirty="0">
                <a:ea typeface="ＭＳ Ｐゴシック" pitchFamily="112" charset="-128"/>
              </a:rPr>
              <a:t>22.</a:t>
            </a:r>
          </a:p>
        </p:txBody>
      </p:sp>
      <p:pic>
        <p:nvPicPr>
          <p:cNvPr id="35846" name="Picture 5"/>
          <p:cNvPicPr>
            <a:picLocks noChangeAspect="1" noChangeArrowheads="1"/>
          </p:cNvPicPr>
          <p:nvPr/>
        </p:nvPicPr>
        <p:blipFill>
          <a:blip r:embed="rId3" cstate="print"/>
          <a:srcRect/>
          <a:stretch>
            <a:fillRect/>
          </a:stretch>
        </p:blipFill>
        <p:spPr bwMode="auto">
          <a:xfrm>
            <a:off x="2209800" y="1676400"/>
            <a:ext cx="6794500" cy="2995613"/>
          </a:xfrm>
          <a:prstGeom prst="rect">
            <a:avLst/>
          </a:prstGeom>
          <a:noFill/>
          <a:ln w="9525">
            <a:noFill/>
            <a:miter lim="800000"/>
            <a:headEnd/>
            <a:tailEnd/>
          </a:ln>
        </p:spPr>
      </p:pic>
      <p:sp>
        <p:nvSpPr>
          <p:cNvPr id="35847" name="Rectangle 6"/>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Construction of PRC</a:t>
            </a:r>
          </a:p>
          <a:p>
            <a:pPr marL="342900" indent="-342900" algn="l">
              <a:spcBef>
                <a:spcPct val="20000"/>
              </a:spcBef>
            </a:pPr>
            <a:r>
              <a:rPr lang="en-US" sz="1000" dirty="0"/>
              <a:t>	First and second order resetting</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Stimulus and Response interval</a:t>
            </a: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endParaRPr lang="en-US" sz="1000" dirty="0">
              <a:solidFill>
                <a:srgbClr val="0000FF"/>
              </a:solidFill>
            </a:endParaRPr>
          </a:p>
          <a:p>
            <a:pPr marL="342900" indent="-342900" algn="l">
              <a:spcBef>
                <a:spcPct val="20000"/>
              </a:spcBef>
            </a:pPr>
            <a:r>
              <a:rPr lang="en-US" sz="1000" dirty="0">
                <a:solidFill>
                  <a:srgbClr val="0000FF"/>
                </a:solidFill>
              </a:rPr>
              <a:t>Periodicity criterion</a:t>
            </a:r>
          </a:p>
          <a:p>
            <a:pPr marL="342900" indent="-342900" algn="l">
              <a:spcBef>
                <a:spcPct val="20000"/>
              </a:spcBef>
            </a:pPr>
            <a:r>
              <a:rPr lang="en-US" sz="1000" dirty="0"/>
              <a:t>Graphical Method</a:t>
            </a:r>
          </a:p>
          <a:p>
            <a:pPr marL="342900" indent="-342900" algn="l">
              <a:spcBef>
                <a:spcPct val="20000"/>
              </a:spcBef>
            </a:pPr>
            <a:r>
              <a:rPr lang="en-US" sz="1000" dirty="0"/>
              <a:t>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Stability Criterion</a:t>
            </a:r>
          </a:p>
          <a:p>
            <a:pPr marL="342900" indent="-342900" algn="l">
              <a:spcBef>
                <a:spcPct val="20000"/>
              </a:spcBef>
            </a:pPr>
            <a:r>
              <a:rPr lang="en-US" sz="1000" dirty="0"/>
              <a:t>	Stable Equilibrium points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Repeat  the steps for different</a:t>
            </a:r>
          </a:p>
          <a:p>
            <a:pPr marL="342900" indent="-342900" algn="l">
              <a:spcBef>
                <a:spcPct val="20000"/>
              </a:spcBef>
            </a:pPr>
            <a:r>
              <a:rPr lang="en-US" sz="1000" dirty="0"/>
              <a:t>parameter values</a:t>
            </a:r>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endParaRPr lang="en-US" sz="1000" dirty="0"/>
          </a:p>
          <a:p>
            <a:pPr marL="342900" indent="-342900" algn="l">
              <a:spcBef>
                <a:spcPct val="20000"/>
              </a:spcBef>
            </a:pPr>
            <a:r>
              <a:rPr lang="en-US" sz="1000" dirty="0"/>
              <a:t>Compare observed </a:t>
            </a:r>
          </a:p>
          <a:p>
            <a:pPr marL="342900" indent="-342900" algn="l">
              <a:spcBef>
                <a:spcPct val="20000"/>
              </a:spcBef>
            </a:pPr>
            <a:r>
              <a:rPr lang="en-US" sz="1000" dirty="0"/>
              <a:t>and predicted modes</a:t>
            </a:r>
          </a:p>
          <a:p>
            <a:pPr marL="342900" indent="-342900" algn="l">
              <a:spcBef>
                <a:spcPct val="20000"/>
              </a:spcBef>
            </a:pPr>
            <a:endParaRPr lang="en-US" sz="1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noFill/>
        </p:spPr>
        <p:txBody>
          <a:bodyPr/>
          <a:lstStyle/>
          <a:p>
            <a:fld id="{4EFF5190-5199-4541-B5E0-0607F4F7BDDF}" type="slidenum">
              <a:rPr lang="en-US" smtClean="0"/>
              <a:pPr/>
              <a:t>29</a:t>
            </a:fld>
            <a:endParaRPr lang="en-US" smtClean="0"/>
          </a:p>
        </p:txBody>
      </p:sp>
      <p:sp>
        <p:nvSpPr>
          <p:cNvPr id="36868" name="Rectangle 3"/>
          <p:cNvSpPr>
            <a:spLocks noGrp="1" noChangeArrowheads="1"/>
          </p:cNvSpPr>
          <p:nvPr>
            <p:ph type="title"/>
          </p:nvPr>
        </p:nvSpPr>
        <p:spPr>
          <a:xfrm>
            <a:off x="2286000" y="274638"/>
            <a:ext cx="6400800" cy="1143000"/>
          </a:xfrm>
        </p:spPr>
        <p:txBody>
          <a:bodyPr/>
          <a:lstStyle/>
          <a:p>
            <a:pPr eaLnBrk="1" hangingPunct="1"/>
            <a:r>
              <a:rPr lang="en-US" sz="3200" dirty="0" smtClean="0">
                <a:latin typeface="Times New Roman" pitchFamily="18" charset="0"/>
              </a:rPr>
              <a:t>Graphical Method –(2:2 regular)</a:t>
            </a:r>
          </a:p>
        </p:txBody>
      </p:sp>
      <p:pic>
        <p:nvPicPr>
          <p:cNvPr id="36867" name="Picture 2" descr="paperfig4centred"/>
          <p:cNvPicPr>
            <a:picLocks noChangeAspect="1" noChangeArrowheads="1"/>
          </p:cNvPicPr>
          <p:nvPr/>
        </p:nvPicPr>
        <p:blipFill>
          <a:blip r:embed="rId3" cstate="print"/>
          <a:srcRect/>
          <a:stretch>
            <a:fillRect/>
          </a:stretch>
        </p:blipFill>
        <p:spPr bwMode="auto">
          <a:xfrm>
            <a:off x="2438400" y="1447800"/>
            <a:ext cx="6345238" cy="3286125"/>
          </a:xfrm>
          <a:prstGeom prst="rect">
            <a:avLst/>
          </a:prstGeom>
          <a:noFill/>
          <a:ln w="9525">
            <a:noFill/>
            <a:miter lim="800000"/>
            <a:headEnd/>
            <a:tailEnd/>
          </a:ln>
        </p:spPr>
      </p:pic>
      <p:sp>
        <p:nvSpPr>
          <p:cNvPr id="36869" name="Rectangle 5"/>
          <p:cNvSpPr>
            <a:spLocks noChangeArrowheads="1"/>
          </p:cNvSpPr>
          <p:nvPr/>
        </p:nvSpPr>
        <p:spPr bwMode="auto">
          <a:xfrm>
            <a:off x="5181600" y="6400800"/>
            <a:ext cx="2971800" cy="334963"/>
          </a:xfrm>
          <a:prstGeom prst="rect">
            <a:avLst/>
          </a:prstGeom>
          <a:noFill/>
          <a:ln w="9525">
            <a:noFill/>
            <a:miter lim="800000"/>
            <a:headEnd/>
            <a:tailEnd/>
          </a:ln>
        </p:spPr>
        <p:txBody>
          <a:bodyPr/>
          <a:lstStyle/>
          <a:p>
            <a:pPr marL="342900" indent="-342900" algn="l">
              <a:lnSpc>
                <a:spcPct val="80000"/>
              </a:lnSpc>
              <a:spcBef>
                <a:spcPct val="20000"/>
              </a:spcBef>
            </a:pPr>
            <a:r>
              <a:rPr lang="en-US" sz="1600"/>
              <a:t>ref. Maran &amp; Canavier 2007</a:t>
            </a:r>
          </a:p>
        </p:txBody>
      </p:sp>
      <p:sp>
        <p:nvSpPr>
          <p:cNvPr id="36870" name="Rectangle 6"/>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Construction of PRC</a:t>
            </a:r>
          </a:p>
          <a:p>
            <a:pPr marL="342900" indent="-342900" algn="l">
              <a:spcBef>
                <a:spcPct val="20000"/>
              </a:spcBef>
            </a:pPr>
            <a:r>
              <a:rPr lang="en-US" sz="1000"/>
              <a:t>	First and second order resetting</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solidFill>
                  <a:srgbClr val="0000FF"/>
                </a:solidFill>
              </a:rPr>
              <a:t>Graphical Method</a:t>
            </a:r>
          </a:p>
          <a:p>
            <a:pPr marL="342900" indent="-342900" algn="l">
              <a:spcBef>
                <a:spcPct val="20000"/>
              </a:spcBef>
            </a:pPr>
            <a:r>
              <a:rPr lang="en-US" sz="1000">
                <a:solidFill>
                  <a:srgbClr val="0000FF"/>
                </a:solidFill>
              </a:rPr>
              <a:t>	Equilibrium points</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r>
              <a:rPr lang="en-US" sz="1000"/>
              <a:t>Stability Criterion</a:t>
            </a:r>
          </a:p>
          <a:p>
            <a:pPr marL="342900" indent="-342900" algn="l">
              <a:spcBef>
                <a:spcPct val="20000"/>
              </a:spcBef>
            </a:pPr>
            <a:r>
              <a:rPr lang="en-US" sz="1000"/>
              <a:t>	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Repeat  the steps for different</a:t>
            </a:r>
          </a:p>
          <a:p>
            <a:pPr marL="342900" indent="-342900" algn="l">
              <a:spcBef>
                <a:spcPct val="20000"/>
              </a:spcBef>
            </a:pPr>
            <a:r>
              <a:rPr lang="en-US" sz="1000"/>
              <a:t>parameter values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sp>
        <p:nvSpPr>
          <p:cNvPr id="36871" name="Rectangle 7"/>
          <p:cNvSpPr>
            <a:spLocks noChangeArrowheads="1"/>
          </p:cNvSpPr>
          <p:nvPr/>
        </p:nvSpPr>
        <p:spPr bwMode="auto">
          <a:xfrm>
            <a:off x="2819400" y="54864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g</a:t>
            </a:r>
            <a:r>
              <a:rPr lang="en-US" sz="1600" b="1" baseline="-25000">
                <a:latin typeface="Times New Roman" pitchFamily="18" charset="0"/>
              </a:rPr>
              <a:t>syn</a:t>
            </a:r>
            <a:r>
              <a:rPr lang="en-US" sz="1600" b="1">
                <a:latin typeface="Times New Roman" pitchFamily="18" charset="0"/>
              </a:rPr>
              <a:t> – 0.35 (</a:t>
            </a:r>
            <a:r>
              <a:rPr lang="el-GR" sz="1600" b="1">
                <a:latin typeface="Times New Roman" pitchFamily="18" charset="0"/>
                <a:cs typeface="Arial" charset="0"/>
              </a:rPr>
              <a:t>μ</a:t>
            </a:r>
            <a:r>
              <a:rPr lang="en-US" sz="1600" b="1">
                <a:latin typeface="Times New Roman" pitchFamily="18" charset="0"/>
                <a:cs typeface="Arial" charset="0"/>
              </a:rPr>
              <a:t>S/cm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I</a:t>
            </a:r>
            <a:r>
              <a:rPr lang="en-US" sz="1600" b="1" baseline="-25000">
                <a:latin typeface="Times New Roman" pitchFamily="18" charset="0"/>
              </a:rPr>
              <a:t>app</a:t>
            </a:r>
            <a:r>
              <a:rPr lang="en-US" sz="1600" b="1">
                <a:latin typeface="Times New Roman" pitchFamily="18" charset="0"/>
              </a:rPr>
              <a:t> - 2 (</a:t>
            </a:r>
            <a:r>
              <a:rPr lang="el-GR" sz="1600" b="1">
                <a:latin typeface="Times New Roman" pitchFamily="18" charset="0"/>
                <a:cs typeface="Arial" charset="0"/>
              </a:rPr>
              <a:t>μ</a:t>
            </a:r>
            <a:r>
              <a:rPr lang="en-US" sz="1600" b="1">
                <a:latin typeface="Times New Roman" pitchFamily="18" charset="0"/>
                <a:cs typeface="Arial" charset="0"/>
              </a:rPr>
              <a:t>A/cm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Symbol" pitchFamily="18" charset="2"/>
              </a:rPr>
              <a:t>t</a:t>
            </a:r>
            <a:r>
              <a:rPr lang="en-US" sz="1600" b="1" baseline="-25000">
                <a:latin typeface="Times New Roman" pitchFamily="18" charset="0"/>
              </a:rPr>
              <a:t>syn</a:t>
            </a:r>
            <a:r>
              <a:rPr lang="en-US" sz="1600" b="1">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a:latin typeface="Symbol" pitchFamily="18" charset="2"/>
              </a:rPr>
              <a:t>e</a:t>
            </a:r>
            <a:r>
              <a:rPr lang="en-US" sz="1600" b="1">
                <a:latin typeface="Times New Roman" pitchFamily="18" charset="0"/>
              </a:rPr>
              <a:t>– 0.07 (</a:t>
            </a:r>
            <a:r>
              <a:rPr lang="el-GR" sz="1600" b="1">
                <a:latin typeface="Times New Roman" pitchFamily="18" charset="0"/>
                <a:cs typeface="Arial" charset="0"/>
              </a:rPr>
              <a:t>μ</a:t>
            </a:r>
            <a:r>
              <a:rPr lang="en-US" sz="1600" b="1">
                <a:latin typeface="Times New Roman" pitchFamily="18" charset="0"/>
                <a:cs typeface="Arial" charset="0"/>
              </a:rPr>
              <a:t>A/cm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a:latin typeface="Times New Roman" pitchFamily="18" charset="0"/>
            </a:endParaRPr>
          </a:p>
        </p:txBody>
      </p:sp>
      <p:pic>
        <p:nvPicPr>
          <p:cNvPr id="36872" name="Picture 8"/>
          <p:cNvPicPr>
            <a:picLocks noChangeAspect="1" noChangeArrowheads="1"/>
          </p:cNvPicPr>
          <p:nvPr/>
        </p:nvPicPr>
        <p:blipFill>
          <a:blip r:embed="rId4" cstate="print"/>
          <a:srcRect/>
          <a:stretch>
            <a:fillRect/>
          </a:stretch>
        </p:blipFill>
        <p:spPr bwMode="auto">
          <a:xfrm>
            <a:off x="6400800" y="2667000"/>
            <a:ext cx="125413" cy="117475"/>
          </a:xfrm>
          <a:prstGeom prst="rect">
            <a:avLst/>
          </a:prstGeom>
          <a:noFill/>
          <a:ln w="9525" algn="ctr">
            <a:noFill/>
            <a:miter lim="800000"/>
            <a:headEnd/>
            <a:tailEnd/>
          </a:ln>
        </p:spPr>
      </p:pic>
      <p:pic>
        <p:nvPicPr>
          <p:cNvPr id="36873" name="Picture 9"/>
          <p:cNvPicPr>
            <a:picLocks noChangeAspect="1" noChangeArrowheads="1"/>
          </p:cNvPicPr>
          <p:nvPr/>
        </p:nvPicPr>
        <p:blipFill>
          <a:blip r:embed="rId4" cstate="print"/>
          <a:srcRect/>
          <a:stretch>
            <a:fillRect/>
          </a:stretch>
        </p:blipFill>
        <p:spPr bwMode="auto">
          <a:xfrm>
            <a:off x="7696200" y="3886200"/>
            <a:ext cx="125413" cy="117475"/>
          </a:xfrm>
          <a:prstGeom prst="rect">
            <a:avLst/>
          </a:prstGeom>
          <a:noFill/>
          <a:ln w="9525" algn="ctr">
            <a:noFill/>
            <a:miter lim="800000"/>
            <a:headEnd/>
            <a:tailEnd/>
          </a:ln>
        </p:spPr>
      </p:pic>
      <p:pic>
        <p:nvPicPr>
          <p:cNvPr id="36874" name="Picture 10"/>
          <p:cNvPicPr>
            <a:picLocks noChangeAspect="1" noChangeArrowheads="1"/>
          </p:cNvPicPr>
          <p:nvPr/>
        </p:nvPicPr>
        <p:blipFill>
          <a:blip r:embed="rId5" cstate="print"/>
          <a:srcRect/>
          <a:stretch>
            <a:fillRect/>
          </a:stretch>
        </p:blipFill>
        <p:spPr bwMode="auto">
          <a:xfrm>
            <a:off x="6781800" y="3429000"/>
            <a:ext cx="125413" cy="117475"/>
          </a:xfrm>
          <a:prstGeom prst="rect">
            <a:avLst/>
          </a:prstGeom>
          <a:noFill/>
          <a:ln w="9525" algn="ctr">
            <a:noFill/>
            <a:miter lim="800000"/>
            <a:headEnd/>
            <a:tailEnd/>
          </a:ln>
        </p:spPr>
      </p:pic>
      <p:sp>
        <p:nvSpPr>
          <p:cNvPr id="36875" name="Rectangle 12"/>
          <p:cNvSpPr>
            <a:spLocks noChangeArrowheads="1"/>
          </p:cNvSpPr>
          <p:nvPr/>
        </p:nvSpPr>
        <p:spPr bwMode="auto">
          <a:xfrm>
            <a:off x="6553200" y="5105400"/>
            <a:ext cx="1828800" cy="334963"/>
          </a:xfrm>
          <a:prstGeom prst="rect">
            <a:avLst/>
          </a:prstGeom>
          <a:noFill/>
          <a:ln w="9525">
            <a:noFill/>
            <a:miter lim="800000"/>
            <a:headEnd/>
            <a:tailEnd/>
          </a:ln>
        </p:spPr>
        <p:txBody>
          <a:bodyPr/>
          <a:lstStyle/>
          <a:p>
            <a:pPr marL="342900" indent="-342900" algn="l">
              <a:lnSpc>
                <a:spcPct val="80000"/>
              </a:lnSpc>
              <a:spcBef>
                <a:spcPct val="20000"/>
              </a:spcBef>
            </a:pPr>
            <a:r>
              <a:rPr lang="en-US" sz="1600">
                <a:solidFill>
                  <a:srgbClr val="0000FF"/>
                </a:solidFill>
              </a:rPr>
              <a:t>- Stable Points</a:t>
            </a:r>
          </a:p>
          <a:p>
            <a:pPr marL="342900" indent="-342900" algn="l">
              <a:lnSpc>
                <a:spcPct val="80000"/>
              </a:lnSpc>
              <a:spcBef>
                <a:spcPct val="20000"/>
              </a:spcBef>
            </a:pPr>
            <a:r>
              <a:rPr lang="en-US" sz="1600">
                <a:solidFill>
                  <a:srgbClr val="0000FF"/>
                </a:solidFill>
              </a:rPr>
              <a:t>- Unstable point</a:t>
            </a:r>
          </a:p>
          <a:p>
            <a:pPr marL="342900" indent="-342900" algn="l">
              <a:lnSpc>
                <a:spcPct val="80000"/>
              </a:lnSpc>
              <a:spcBef>
                <a:spcPct val="20000"/>
              </a:spcBef>
            </a:pPr>
            <a:endParaRPr lang="en-US" sz="1600">
              <a:solidFill>
                <a:srgbClr val="0000FF"/>
              </a:solidFill>
            </a:endParaRPr>
          </a:p>
        </p:txBody>
      </p:sp>
      <p:pic>
        <p:nvPicPr>
          <p:cNvPr id="36876" name="Picture 13"/>
          <p:cNvPicPr>
            <a:picLocks noChangeAspect="1" noChangeArrowheads="1"/>
          </p:cNvPicPr>
          <p:nvPr/>
        </p:nvPicPr>
        <p:blipFill>
          <a:blip r:embed="rId4" cstate="print"/>
          <a:srcRect/>
          <a:stretch>
            <a:fillRect/>
          </a:stretch>
        </p:blipFill>
        <p:spPr bwMode="auto">
          <a:xfrm>
            <a:off x="6400800" y="5181600"/>
            <a:ext cx="125413" cy="117475"/>
          </a:xfrm>
          <a:prstGeom prst="rect">
            <a:avLst/>
          </a:prstGeom>
          <a:noFill/>
          <a:ln w="9525" algn="ctr">
            <a:noFill/>
            <a:miter lim="800000"/>
            <a:headEnd/>
            <a:tailEnd/>
          </a:ln>
        </p:spPr>
      </p:pic>
      <p:pic>
        <p:nvPicPr>
          <p:cNvPr id="36877" name="Picture 14"/>
          <p:cNvPicPr>
            <a:picLocks noChangeAspect="1" noChangeArrowheads="1"/>
          </p:cNvPicPr>
          <p:nvPr/>
        </p:nvPicPr>
        <p:blipFill>
          <a:blip r:embed="rId5" cstate="print"/>
          <a:srcRect/>
          <a:stretch>
            <a:fillRect/>
          </a:stretch>
        </p:blipFill>
        <p:spPr bwMode="auto">
          <a:xfrm>
            <a:off x="6400800" y="5410200"/>
            <a:ext cx="125413" cy="117475"/>
          </a:xfrm>
          <a:prstGeom prst="rect">
            <a:avLst/>
          </a:prstGeom>
          <a:noFill/>
          <a:ln w="9525" algn="ctr">
            <a:noFill/>
            <a:miter lim="800000"/>
            <a:headEnd/>
            <a:tailEnd/>
          </a:ln>
        </p:spPr>
      </p:pic>
      <p:cxnSp>
        <p:nvCxnSpPr>
          <p:cNvPr id="15" name="Straight Arrow Connector 14"/>
          <p:cNvCxnSpPr/>
          <p:nvPr/>
        </p:nvCxnSpPr>
        <p:spPr>
          <a:xfrm rot="10800000" flipV="1">
            <a:off x="3276600" y="3352800"/>
            <a:ext cx="2590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Synchrony in Fireflies</a:t>
            </a:r>
            <a:endParaRPr lang="en-US" dirty="0"/>
          </a:p>
        </p:txBody>
      </p:sp>
      <p:pic>
        <p:nvPicPr>
          <p:cNvPr id="4098" name="Picture 2" descr="firefly"/>
          <p:cNvPicPr>
            <a:picLocks noGrp="1" noChangeAspect="1" noChangeArrowheads="1" noCrop="1"/>
          </p:cNvPicPr>
          <p:nvPr>
            <p:ph idx="4294967295"/>
          </p:nvPr>
        </p:nvPicPr>
        <p:blipFill>
          <a:blip r:embed="rId3" cstate="print"/>
          <a:srcRect/>
          <a:stretch>
            <a:fillRect/>
          </a:stretch>
        </p:blipFill>
        <p:spPr>
          <a:xfrm>
            <a:off x="0" y="1295400"/>
            <a:ext cx="9144000" cy="5562600"/>
          </a:xfrm>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p:spPr>
        <p:txBody>
          <a:bodyPr/>
          <a:lstStyle/>
          <a:p>
            <a:fld id="{DCCC251E-D487-456D-B1FA-AFE3792BA97E}" type="slidenum">
              <a:rPr lang="en-US" smtClean="0"/>
              <a:pPr/>
              <a:t>30</a:t>
            </a:fld>
            <a:endParaRPr lang="en-US" smtClean="0"/>
          </a:p>
        </p:txBody>
      </p:sp>
      <p:sp>
        <p:nvSpPr>
          <p:cNvPr id="37893" name="Rectangle 4"/>
          <p:cNvSpPr>
            <a:spLocks noGrp="1" noChangeArrowheads="1"/>
          </p:cNvSpPr>
          <p:nvPr>
            <p:ph type="title"/>
          </p:nvPr>
        </p:nvSpPr>
        <p:spPr>
          <a:xfrm>
            <a:off x="2971800" y="0"/>
            <a:ext cx="5715000" cy="1139825"/>
          </a:xfrm>
        </p:spPr>
        <p:txBody>
          <a:bodyPr>
            <a:normAutofit/>
          </a:bodyPr>
          <a:lstStyle/>
          <a:p>
            <a:pPr eaLnBrk="1" hangingPunct="1"/>
            <a:r>
              <a:rPr lang="en-US" sz="2800" dirty="0" smtClean="0">
                <a:solidFill>
                  <a:schemeClr val="bg1"/>
                </a:solidFill>
                <a:latin typeface="Times New Roman" pitchFamily="18" charset="0"/>
              </a:rPr>
              <a:t>Stability criterion for 2:2 locking with constant firing order</a:t>
            </a:r>
          </a:p>
        </p:txBody>
      </p:sp>
      <p:sp>
        <p:nvSpPr>
          <p:cNvPr id="37891" name="Text Box 2"/>
          <p:cNvSpPr txBox="1">
            <a:spLocks noChangeArrowheads="1"/>
          </p:cNvSpPr>
          <p:nvPr/>
        </p:nvSpPr>
        <p:spPr bwMode="auto">
          <a:xfrm>
            <a:off x="2895600" y="1752600"/>
            <a:ext cx="6096000" cy="3940175"/>
          </a:xfrm>
          <a:prstGeom prst="rect">
            <a:avLst/>
          </a:prstGeom>
          <a:noFill/>
          <a:ln w="9525">
            <a:noFill/>
            <a:miter lim="800000"/>
            <a:headEnd/>
            <a:tailEnd/>
          </a:ln>
        </p:spPr>
        <p:txBody>
          <a:bodyPr>
            <a:spAutoFit/>
          </a:bodyPr>
          <a:lstStyle/>
          <a:p>
            <a:pPr algn="l"/>
            <a:r>
              <a:rPr lang="en-US" sz="2100">
                <a:latin typeface="Times New Roman" pitchFamily="18" charset="0"/>
              </a:rPr>
              <a:t>Δ</a:t>
            </a:r>
            <a:r>
              <a:rPr lang="en-US" sz="2100">
                <a:latin typeface="Symbol" pitchFamily="18" charset="2"/>
                <a:sym typeface="Symbol" pitchFamily="18" charset="2"/>
              </a:rPr>
              <a:t></a:t>
            </a:r>
            <a:r>
              <a:rPr lang="en-US" sz="2100" baseline="-25000">
                <a:latin typeface="Times New Roman" pitchFamily="18" charset="0"/>
              </a:rPr>
              <a:t>11</a:t>
            </a:r>
            <a:r>
              <a:rPr lang="en-US" sz="2100">
                <a:latin typeface="Times New Roman" pitchFamily="18" charset="0"/>
              </a:rPr>
              <a:t> [n] = (P</a:t>
            </a:r>
            <a:r>
              <a:rPr lang="en-US" sz="2100" baseline="-25000">
                <a:latin typeface="Times New Roman" pitchFamily="18" charset="0"/>
              </a:rPr>
              <a:t>2</a:t>
            </a:r>
            <a:r>
              <a:rPr lang="en-US" sz="2100">
                <a:latin typeface="Times New Roman" pitchFamily="18" charset="0"/>
              </a:rPr>
              <a:t>/P</a:t>
            </a:r>
            <a:r>
              <a:rPr lang="en-US" sz="2100" baseline="-25000">
                <a:latin typeface="Times New Roman" pitchFamily="18" charset="0"/>
              </a:rPr>
              <a:t>1</a:t>
            </a:r>
            <a:r>
              <a:rPr lang="en-US" sz="2100">
                <a:latin typeface="Times New Roman" pitchFamily="18" charset="0"/>
              </a:rPr>
              <a:t>) (m</a:t>
            </a:r>
            <a:r>
              <a:rPr lang="en-US" sz="2100" baseline="-25000">
                <a:latin typeface="Times New Roman" pitchFamily="18" charset="0"/>
              </a:rPr>
              <a:t>122</a:t>
            </a:r>
            <a:r>
              <a:rPr lang="en-US" sz="2100">
                <a:latin typeface="Times New Roman" pitchFamily="18" charset="0"/>
              </a:rPr>
              <a:t>-1) Δ</a:t>
            </a:r>
            <a:r>
              <a:rPr lang="en-US" sz="2100">
                <a:latin typeface="Symbol" pitchFamily="18" charset="2"/>
                <a:sym typeface="Symbol" pitchFamily="18" charset="2"/>
              </a:rPr>
              <a:t></a:t>
            </a:r>
            <a:r>
              <a:rPr lang="en-US" sz="2100" baseline="-25000">
                <a:latin typeface="Times New Roman" pitchFamily="18" charset="0"/>
              </a:rPr>
              <a:t>22 </a:t>
            </a:r>
            <a:r>
              <a:rPr lang="en-US" sz="2100">
                <a:latin typeface="Times New Roman" pitchFamily="18" charset="0"/>
              </a:rPr>
              <a:t>[n-1]- m</a:t>
            </a:r>
            <a:r>
              <a:rPr lang="en-US" sz="2100" baseline="-25000">
                <a:latin typeface="Times New Roman" pitchFamily="18" charset="0"/>
              </a:rPr>
              <a:t>212</a:t>
            </a:r>
            <a:r>
              <a:rPr lang="en-US" sz="2100">
                <a:latin typeface="Times New Roman" pitchFamily="18" charset="0"/>
              </a:rPr>
              <a:t> Δ</a:t>
            </a:r>
            <a:r>
              <a:rPr lang="en-US" sz="2100">
                <a:latin typeface="Symbol" pitchFamily="18" charset="2"/>
                <a:sym typeface="Symbol" pitchFamily="18" charset="2"/>
              </a:rPr>
              <a:t></a:t>
            </a:r>
            <a:r>
              <a:rPr lang="en-US" sz="2100" baseline="-25000">
                <a:latin typeface="Times New Roman" pitchFamily="18" charset="0"/>
              </a:rPr>
              <a:t>12 </a:t>
            </a:r>
            <a:r>
              <a:rPr lang="en-US" sz="2100">
                <a:latin typeface="Times New Roman" pitchFamily="18" charset="0"/>
              </a:rPr>
              <a:t>[n-1];</a:t>
            </a:r>
          </a:p>
          <a:p>
            <a:pPr algn="l"/>
            <a:r>
              <a:rPr lang="en-US" sz="2100">
                <a:latin typeface="Times New Roman" pitchFamily="18" charset="0"/>
              </a:rPr>
              <a:t>Δ</a:t>
            </a:r>
            <a:r>
              <a:rPr lang="en-US" sz="2100">
                <a:latin typeface="Symbol" pitchFamily="18" charset="2"/>
                <a:sym typeface="Symbol" pitchFamily="18" charset="2"/>
              </a:rPr>
              <a:t></a:t>
            </a:r>
            <a:r>
              <a:rPr lang="en-US" sz="2100" baseline="-25000">
                <a:latin typeface="Times New Roman" pitchFamily="18" charset="0"/>
              </a:rPr>
              <a:t>21</a:t>
            </a:r>
            <a:r>
              <a:rPr lang="en-US" sz="2100">
                <a:latin typeface="Times New Roman" pitchFamily="18" charset="0"/>
              </a:rPr>
              <a:t> [n] = (P</a:t>
            </a:r>
            <a:r>
              <a:rPr lang="en-US" sz="2100" baseline="-25000">
                <a:latin typeface="Times New Roman" pitchFamily="18" charset="0"/>
              </a:rPr>
              <a:t>1</a:t>
            </a:r>
            <a:r>
              <a:rPr lang="en-US" sz="2100">
                <a:latin typeface="Times New Roman" pitchFamily="18" charset="0"/>
              </a:rPr>
              <a:t>/P</a:t>
            </a:r>
            <a:r>
              <a:rPr lang="en-US" sz="2100" baseline="-25000">
                <a:latin typeface="Times New Roman" pitchFamily="18" charset="0"/>
              </a:rPr>
              <a:t>2</a:t>
            </a:r>
            <a:r>
              <a:rPr lang="en-US" sz="2100">
                <a:latin typeface="Times New Roman" pitchFamily="18" charset="0"/>
              </a:rPr>
              <a:t>) (m</a:t>
            </a:r>
            <a:r>
              <a:rPr lang="en-US" sz="2100" baseline="-25000">
                <a:latin typeface="Times New Roman" pitchFamily="18" charset="0"/>
              </a:rPr>
              <a:t>111</a:t>
            </a:r>
            <a:r>
              <a:rPr lang="en-US" sz="2100">
                <a:latin typeface="Times New Roman" pitchFamily="18" charset="0"/>
              </a:rPr>
              <a:t>-1) Δ</a:t>
            </a:r>
            <a:r>
              <a:rPr lang="en-US" sz="2100">
                <a:latin typeface="Symbol" pitchFamily="18" charset="2"/>
                <a:sym typeface="Symbol" pitchFamily="18" charset="2"/>
              </a:rPr>
              <a:t></a:t>
            </a:r>
            <a:r>
              <a:rPr lang="en-US" sz="2100" baseline="-25000">
                <a:latin typeface="Times New Roman" pitchFamily="18" charset="0"/>
              </a:rPr>
              <a:t>11 </a:t>
            </a:r>
            <a:r>
              <a:rPr lang="en-US" sz="2100">
                <a:latin typeface="Times New Roman" pitchFamily="18" charset="0"/>
              </a:rPr>
              <a:t>[n]- m</a:t>
            </a:r>
            <a:r>
              <a:rPr lang="en-US" sz="2100" baseline="-25000">
                <a:latin typeface="Times New Roman" pitchFamily="18" charset="0"/>
              </a:rPr>
              <a:t>222</a:t>
            </a:r>
            <a:r>
              <a:rPr lang="en-US" sz="2100">
                <a:latin typeface="Times New Roman" pitchFamily="18" charset="0"/>
              </a:rPr>
              <a:t> Δ</a:t>
            </a:r>
            <a:r>
              <a:rPr lang="en-US" sz="2100">
                <a:latin typeface="Symbol" pitchFamily="18" charset="2"/>
                <a:sym typeface="Symbol" pitchFamily="18" charset="2"/>
              </a:rPr>
              <a:t></a:t>
            </a:r>
            <a:r>
              <a:rPr lang="en-US" sz="2100" baseline="-25000">
                <a:latin typeface="Times New Roman" pitchFamily="18" charset="0"/>
              </a:rPr>
              <a:t>22 </a:t>
            </a:r>
            <a:r>
              <a:rPr lang="en-US" sz="2100">
                <a:latin typeface="Times New Roman" pitchFamily="18" charset="0"/>
              </a:rPr>
              <a:t>[n];</a:t>
            </a:r>
          </a:p>
          <a:p>
            <a:pPr algn="l"/>
            <a:r>
              <a:rPr lang="en-US" sz="2100">
                <a:latin typeface="Times New Roman" pitchFamily="18" charset="0"/>
              </a:rPr>
              <a:t>Δ</a:t>
            </a:r>
            <a:r>
              <a:rPr lang="en-US" sz="2100">
                <a:latin typeface="Symbol" pitchFamily="18" charset="2"/>
                <a:sym typeface="Symbol" pitchFamily="18" charset="2"/>
              </a:rPr>
              <a:t></a:t>
            </a:r>
            <a:r>
              <a:rPr lang="en-US" sz="2100" baseline="-25000">
                <a:latin typeface="Times New Roman" pitchFamily="18" charset="0"/>
              </a:rPr>
              <a:t>12</a:t>
            </a:r>
            <a:r>
              <a:rPr lang="en-US" sz="2100">
                <a:latin typeface="Times New Roman" pitchFamily="18" charset="0"/>
              </a:rPr>
              <a:t> [n] = (P</a:t>
            </a:r>
            <a:r>
              <a:rPr lang="en-US" sz="2100" baseline="-25000">
                <a:latin typeface="Times New Roman" pitchFamily="18" charset="0"/>
              </a:rPr>
              <a:t>2</a:t>
            </a:r>
            <a:r>
              <a:rPr lang="en-US" sz="2100">
                <a:latin typeface="Times New Roman" pitchFamily="18" charset="0"/>
              </a:rPr>
              <a:t>/P</a:t>
            </a:r>
            <a:r>
              <a:rPr lang="en-US" sz="2100" baseline="-25000">
                <a:latin typeface="Times New Roman" pitchFamily="18" charset="0"/>
              </a:rPr>
              <a:t>1</a:t>
            </a:r>
            <a:r>
              <a:rPr lang="en-US" sz="2100">
                <a:latin typeface="Times New Roman" pitchFamily="18" charset="0"/>
              </a:rPr>
              <a:t>) (m</a:t>
            </a:r>
            <a:r>
              <a:rPr lang="en-US" sz="2100" baseline="-25000">
                <a:latin typeface="Times New Roman" pitchFamily="18" charset="0"/>
              </a:rPr>
              <a:t>121</a:t>
            </a:r>
            <a:r>
              <a:rPr lang="en-US" sz="2100">
                <a:latin typeface="Times New Roman" pitchFamily="18" charset="0"/>
              </a:rPr>
              <a:t>-1) Δ</a:t>
            </a:r>
            <a:r>
              <a:rPr lang="en-US" sz="2100">
                <a:latin typeface="Symbol" pitchFamily="18" charset="2"/>
                <a:sym typeface="Symbol" pitchFamily="18" charset="2"/>
              </a:rPr>
              <a:t></a:t>
            </a:r>
            <a:r>
              <a:rPr lang="en-US" sz="2100" baseline="-25000">
                <a:latin typeface="Times New Roman" pitchFamily="18" charset="0"/>
              </a:rPr>
              <a:t>21 </a:t>
            </a:r>
            <a:r>
              <a:rPr lang="en-US" sz="2100">
                <a:latin typeface="Times New Roman" pitchFamily="18" charset="0"/>
              </a:rPr>
              <a:t>[n]- m</a:t>
            </a:r>
            <a:r>
              <a:rPr lang="en-US" sz="2100" baseline="-25000">
                <a:latin typeface="Times New Roman" pitchFamily="18" charset="0"/>
              </a:rPr>
              <a:t>211</a:t>
            </a:r>
            <a:r>
              <a:rPr lang="en-US" sz="2100">
                <a:latin typeface="Times New Roman" pitchFamily="18" charset="0"/>
              </a:rPr>
              <a:t> Δ</a:t>
            </a:r>
            <a:r>
              <a:rPr lang="en-US" sz="2100">
                <a:latin typeface="Symbol" pitchFamily="18" charset="2"/>
                <a:sym typeface="Symbol" pitchFamily="18" charset="2"/>
              </a:rPr>
              <a:t></a:t>
            </a:r>
            <a:r>
              <a:rPr lang="en-US" sz="2100" baseline="-25000">
                <a:latin typeface="Times New Roman" pitchFamily="18" charset="0"/>
              </a:rPr>
              <a:t>11 </a:t>
            </a:r>
            <a:r>
              <a:rPr lang="en-US" sz="2100">
                <a:latin typeface="Times New Roman" pitchFamily="18" charset="0"/>
              </a:rPr>
              <a:t>[n];</a:t>
            </a:r>
          </a:p>
          <a:p>
            <a:pPr algn="l"/>
            <a:r>
              <a:rPr lang="en-US" sz="2100">
                <a:latin typeface="Times New Roman" pitchFamily="18" charset="0"/>
              </a:rPr>
              <a:t>Δ</a:t>
            </a:r>
            <a:r>
              <a:rPr lang="en-US" sz="2100">
                <a:latin typeface="Symbol" pitchFamily="18" charset="2"/>
                <a:sym typeface="Symbol" pitchFamily="18" charset="2"/>
              </a:rPr>
              <a:t></a:t>
            </a:r>
            <a:r>
              <a:rPr lang="en-US" sz="2100" baseline="-25000">
                <a:latin typeface="Times New Roman" pitchFamily="18" charset="0"/>
              </a:rPr>
              <a:t>22</a:t>
            </a:r>
            <a:r>
              <a:rPr lang="en-US" sz="2100">
                <a:latin typeface="Times New Roman" pitchFamily="18" charset="0"/>
              </a:rPr>
              <a:t> [n] = (P</a:t>
            </a:r>
            <a:r>
              <a:rPr lang="en-US" sz="2100" baseline="-25000">
                <a:latin typeface="Times New Roman" pitchFamily="18" charset="0"/>
              </a:rPr>
              <a:t>1</a:t>
            </a:r>
            <a:r>
              <a:rPr lang="en-US" sz="2100">
                <a:latin typeface="Times New Roman" pitchFamily="18" charset="0"/>
              </a:rPr>
              <a:t>/P</a:t>
            </a:r>
            <a:r>
              <a:rPr lang="en-US" sz="2100" baseline="-25000">
                <a:latin typeface="Times New Roman" pitchFamily="18" charset="0"/>
              </a:rPr>
              <a:t>2</a:t>
            </a:r>
            <a:r>
              <a:rPr lang="en-US" sz="2100">
                <a:latin typeface="Times New Roman" pitchFamily="18" charset="0"/>
              </a:rPr>
              <a:t>) (m</a:t>
            </a:r>
            <a:r>
              <a:rPr lang="en-US" sz="2100" baseline="-25000">
                <a:latin typeface="Times New Roman" pitchFamily="18" charset="0"/>
              </a:rPr>
              <a:t>112</a:t>
            </a:r>
            <a:r>
              <a:rPr lang="en-US" sz="2100">
                <a:latin typeface="Times New Roman" pitchFamily="18" charset="0"/>
              </a:rPr>
              <a:t>-1) Δ</a:t>
            </a:r>
            <a:r>
              <a:rPr lang="en-US" sz="2100">
                <a:latin typeface="Symbol" pitchFamily="18" charset="2"/>
                <a:sym typeface="Symbol" pitchFamily="18" charset="2"/>
              </a:rPr>
              <a:t></a:t>
            </a:r>
            <a:r>
              <a:rPr lang="en-US" sz="2100" baseline="-25000">
                <a:latin typeface="Times New Roman" pitchFamily="18" charset="0"/>
              </a:rPr>
              <a:t>12 </a:t>
            </a:r>
            <a:r>
              <a:rPr lang="en-US" sz="2100">
                <a:latin typeface="Times New Roman" pitchFamily="18" charset="0"/>
              </a:rPr>
              <a:t>[n]- m</a:t>
            </a:r>
            <a:r>
              <a:rPr lang="en-US" sz="2100" baseline="-25000">
                <a:latin typeface="Times New Roman" pitchFamily="18" charset="0"/>
              </a:rPr>
              <a:t>221</a:t>
            </a:r>
            <a:r>
              <a:rPr lang="en-US" sz="2100">
                <a:latin typeface="Times New Roman" pitchFamily="18" charset="0"/>
              </a:rPr>
              <a:t> Δ</a:t>
            </a:r>
            <a:r>
              <a:rPr lang="en-US" sz="2100">
                <a:latin typeface="Symbol" pitchFamily="18" charset="2"/>
                <a:sym typeface="Symbol" pitchFamily="18" charset="2"/>
              </a:rPr>
              <a:t></a:t>
            </a:r>
            <a:r>
              <a:rPr lang="en-US" sz="2100" baseline="-25000">
                <a:latin typeface="Times New Roman" pitchFamily="18" charset="0"/>
              </a:rPr>
              <a:t>21 </a:t>
            </a:r>
            <a:r>
              <a:rPr lang="en-US" sz="2100">
                <a:latin typeface="Times New Roman" pitchFamily="18" charset="0"/>
              </a:rPr>
              <a:t>[n];</a:t>
            </a:r>
          </a:p>
          <a:p>
            <a:pPr algn="l"/>
            <a:endParaRPr lang="en-US" sz="2100">
              <a:latin typeface="Times New Roman" pitchFamily="18" charset="0"/>
            </a:endParaRPr>
          </a:p>
          <a:p>
            <a:pPr algn="l"/>
            <a:r>
              <a:rPr lang="en-US" sz="2100" b="1">
                <a:latin typeface="Times New Roman" pitchFamily="18" charset="0"/>
              </a:rPr>
              <a:t>0 = </a:t>
            </a:r>
            <a:r>
              <a:rPr lang="en-US" sz="2100" b="1">
                <a:latin typeface="Symbol" pitchFamily="18" charset="2"/>
                <a:sym typeface="Symbol" pitchFamily="18" charset="2"/>
              </a:rPr>
              <a:t></a:t>
            </a:r>
            <a:r>
              <a:rPr lang="en-US" sz="2100" b="1" baseline="30000">
                <a:latin typeface="Times New Roman" pitchFamily="18" charset="0"/>
              </a:rPr>
              <a:t>2</a:t>
            </a:r>
            <a:r>
              <a:rPr lang="en-US" sz="2100" b="1">
                <a:latin typeface="Times New Roman" pitchFamily="18" charset="0"/>
              </a:rPr>
              <a:t> + </a:t>
            </a:r>
            <a:r>
              <a:rPr lang="en-US" sz="2100" b="1">
                <a:latin typeface="Symbol" pitchFamily="18" charset="2"/>
                <a:sym typeface="Symbol" pitchFamily="18" charset="2"/>
              </a:rPr>
              <a:t></a:t>
            </a:r>
            <a:r>
              <a:rPr lang="en-US" sz="2100" b="1">
                <a:latin typeface="Times New Roman" pitchFamily="18" charset="0"/>
              </a:rPr>
              <a:t> [ -(1 - m</a:t>
            </a:r>
            <a:r>
              <a:rPr lang="en-US" sz="2100" b="1" baseline="-25000">
                <a:latin typeface="Times New Roman" pitchFamily="18" charset="0"/>
              </a:rPr>
              <a:t>111</a:t>
            </a:r>
            <a:r>
              <a:rPr lang="en-US" sz="2100" b="1">
                <a:latin typeface="Times New Roman" pitchFamily="18" charset="0"/>
              </a:rPr>
              <a:t>) (1 - m</a:t>
            </a:r>
            <a:r>
              <a:rPr lang="en-US" sz="2100" b="1" baseline="-25000">
                <a:latin typeface="Times New Roman" pitchFamily="18" charset="0"/>
              </a:rPr>
              <a:t>112</a:t>
            </a:r>
            <a:r>
              <a:rPr lang="en-US" sz="2100" b="1">
                <a:latin typeface="Times New Roman" pitchFamily="18" charset="0"/>
              </a:rPr>
              <a:t>)(1 - m</a:t>
            </a:r>
            <a:r>
              <a:rPr lang="en-US" sz="2100" b="1" baseline="-25000">
                <a:latin typeface="Times New Roman" pitchFamily="18" charset="0"/>
              </a:rPr>
              <a:t>121</a:t>
            </a:r>
            <a:r>
              <a:rPr lang="en-US" sz="2100" b="1">
                <a:latin typeface="Times New Roman" pitchFamily="18" charset="0"/>
              </a:rPr>
              <a:t>)(1 - m</a:t>
            </a:r>
            <a:r>
              <a:rPr lang="en-US" sz="2100" b="1" baseline="-25000">
                <a:latin typeface="Times New Roman" pitchFamily="18" charset="0"/>
              </a:rPr>
              <a:t>122</a:t>
            </a:r>
            <a:r>
              <a:rPr lang="en-US" sz="2100" b="1">
                <a:latin typeface="Times New Roman" pitchFamily="18" charset="0"/>
              </a:rPr>
              <a:t>) + </a:t>
            </a:r>
          </a:p>
          <a:p>
            <a:pPr algn="l"/>
            <a:r>
              <a:rPr lang="en-US" sz="2100" b="1">
                <a:latin typeface="Times New Roman" pitchFamily="18" charset="0"/>
              </a:rPr>
              <a:t>m</a:t>
            </a:r>
            <a:r>
              <a:rPr lang="en-US" sz="2100" b="1" baseline="-25000">
                <a:latin typeface="Times New Roman" pitchFamily="18" charset="0"/>
              </a:rPr>
              <a:t>211</a:t>
            </a:r>
            <a:r>
              <a:rPr lang="en-US" sz="2100" b="1">
                <a:latin typeface="Times New Roman" pitchFamily="18" charset="0"/>
              </a:rPr>
              <a:t>(1 - m</a:t>
            </a:r>
            <a:r>
              <a:rPr lang="en-US" sz="2100" b="1" baseline="-25000">
                <a:latin typeface="Times New Roman" pitchFamily="18" charset="0"/>
              </a:rPr>
              <a:t>112</a:t>
            </a:r>
            <a:r>
              <a:rPr lang="en-US" sz="2100" b="1">
                <a:latin typeface="Times New Roman" pitchFamily="18" charset="0"/>
              </a:rPr>
              <a:t>)(1 - m</a:t>
            </a:r>
            <a:r>
              <a:rPr lang="en-US" sz="2100" b="1" baseline="-25000">
                <a:latin typeface="Times New Roman" pitchFamily="18" charset="0"/>
              </a:rPr>
              <a:t>122</a:t>
            </a:r>
            <a:r>
              <a:rPr lang="en-US" sz="2100" b="1">
                <a:latin typeface="Times New Roman" pitchFamily="18" charset="0"/>
              </a:rPr>
              <a:t>) + m</a:t>
            </a:r>
            <a:r>
              <a:rPr lang="en-US" sz="2100" b="1" baseline="-25000">
                <a:latin typeface="Times New Roman" pitchFamily="18" charset="0"/>
              </a:rPr>
              <a:t>221</a:t>
            </a:r>
            <a:r>
              <a:rPr lang="en-US" sz="2100" b="1">
                <a:latin typeface="Times New Roman" pitchFamily="18" charset="0"/>
              </a:rPr>
              <a:t>(1 - m</a:t>
            </a:r>
            <a:r>
              <a:rPr lang="en-US" sz="2100" b="1" baseline="-25000">
                <a:latin typeface="Times New Roman" pitchFamily="18" charset="0"/>
              </a:rPr>
              <a:t>111</a:t>
            </a:r>
            <a:r>
              <a:rPr lang="en-US" sz="2100" b="1">
                <a:latin typeface="Times New Roman" pitchFamily="18" charset="0"/>
              </a:rPr>
              <a:t>)(1 - m</a:t>
            </a:r>
            <a:r>
              <a:rPr lang="en-US" sz="2100" b="1" baseline="-25000">
                <a:latin typeface="Times New Roman" pitchFamily="18" charset="0"/>
              </a:rPr>
              <a:t>122</a:t>
            </a:r>
            <a:r>
              <a:rPr lang="en-US" sz="2100" b="1">
                <a:latin typeface="Times New Roman" pitchFamily="18" charset="0"/>
              </a:rPr>
              <a:t>) + </a:t>
            </a:r>
          </a:p>
          <a:p>
            <a:pPr algn="l"/>
            <a:r>
              <a:rPr lang="en-US" sz="2100" b="1">
                <a:latin typeface="Times New Roman" pitchFamily="18" charset="0"/>
              </a:rPr>
              <a:t>m</a:t>
            </a:r>
            <a:r>
              <a:rPr lang="en-US" sz="2100" b="1" baseline="-25000">
                <a:latin typeface="Times New Roman" pitchFamily="18" charset="0"/>
              </a:rPr>
              <a:t>212</a:t>
            </a:r>
            <a:r>
              <a:rPr lang="en-US" sz="2100" b="1">
                <a:latin typeface="Times New Roman" pitchFamily="18" charset="0"/>
              </a:rPr>
              <a:t>(1 - m</a:t>
            </a:r>
            <a:r>
              <a:rPr lang="en-US" sz="2100" b="1" baseline="-25000">
                <a:latin typeface="Times New Roman" pitchFamily="18" charset="0"/>
              </a:rPr>
              <a:t>111</a:t>
            </a:r>
            <a:r>
              <a:rPr lang="en-US" sz="2100" b="1">
                <a:latin typeface="Times New Roman" pitchFamily="18" charset="0"/>
              </a:rPr>
              <a:t>)(1 - m</a:t>
            </a:r>
            <a:r>
              <a:rPr lang="en-US" sz="2100" b="1" baseline="-25000">
                <a:latin typeface="Times New Roman" pitchFamily="18" charset="0"/>
              </a:rPr>
              <a:t>121</a:t>
            </a:r>
            <a:r>
              <a:rPr lang="en-US" sz="2100" b="1">
                <a:latin typeface="Times New Roman" pitchFamily="18" charset="0"/>
              </a:rPr>
              <a:t>) + m</a:t>
            </a:r>
            <a:r>
              <a:rPr lang="en-US" sz="2100" b="1" baseline="-25000">
                <a:latin typeface="Times New Roman" pitchFamily="18" charset="0"/>
              </a:rPr>
              <a:t>222</a:t>
            </a:r>
            <a:r>
              <a:rPr lang="en-US" sz="2100" b="1">
                <a:latin typeface="Times New Roman" pitchFamily="18" charset="0"/>
              </a:rPr>
              <a:t>(1 - m</a:t>
            </a:r>
            <a:r>
              <a:rPr lang="en-US" sz="2100" b="1" baseline="-25000">
                <a:latin typeface="Times New Roman" pitchFamily="18" charset="0"/>
              </a:rPr>
              <a:t>112</a:t>
            </a:r>
            <a:r>
              <a:rPr lang="en-US" sz="2100" b="1">
                <a:latin typeface="Times New Roman" pitchFamily="18" charset="0"/>
              </a:rPr>
              <a:t>)(1 - m</a:t>
            </a:r>
            <a:r>
              <a:rPr lang="en-US" sz="2100" b="1" baseline="-25000">
                <a:latin typeface="Times New Roman" pitchFamily="18" charset="0"/>
              </a:rPr>
              <a:t>121</a:t>
            </a:r>
            <a:r>
              <a:rPr lang="en-US" sz="2100" b="1">
                <a:latin typeface="Times New Roman" pitchFamily="18" charset="0"/>
              </a:rPr>
              <a:t>) </a:t>
            </a:r>
          </a:p>
          <a:p>
            <a:pPr algn="l"/>
            <a:r>
              <a:rPr lang="en-US" sz="2100" b="1">
                <a:latin typeface="Times New Roman" pitchFamily="18" charset="0"/>
              </a:rPr>
              <a:t>- m</a:t>
            </a:r>
            <a:r>
              <a:rPr lang="en-US" sz="2100" b="1" baseline="-25000">
                <a:latin typeface="Times New Roman" pitchFamily="18" charset="0"/>
              </a:rPr>
              <a:t>211</a:t>
            </a:r>
            <a:r>
              <a:rPr lang="en-US" sz="2100" b="1">
                <a:latin typeface="Times New Roman" pitchFamily="18" charset="0"/>
              </a:rPr>
              <a:t>m</a:t>
            </a:r>
            <a:r>
              <a:rPr lang="en-US" sz="2100" b="1" baseline="-25000">
                <a:latin typeface="Times New Roman" pitchFamily="18" charset="0"/>
              </a:rPr>
              <a:t>212 </a:t>
            </a:r>
            <a:r>
              <a:rPr lang="en-US" sz="2100" b="1">
                <a:latin typeface="Times New Roman" pitchFamily="18" charset="0"/>
              </a:rPr>
              <a:t>- m</a:t>
            </a:r>
            <a:r>
              <a:rPr lang="en-US" sz="2100" b="1" baseline="-25000">
                <a:latin typeface="Times New Roman" pitchFamily="18" charset="0"/>
              </a:rPr>
              <a:t>221</a:t>
            </a:r>
            <a:r>
              <a:rPr lang="en-US" sz="2100" b="1">
                <a:latin typeface="Times New Roman" pitchFamily="18" charset="0"/>
              </a:rPr>
              <a:t>m</a:t>
            </a:r>
            <a:r>
              <a:rPr lang="en-US" sz="2100" b="1" baseline="-25000">
                <a:latin typeface="Times New Roman" pitchFamily="18" charset="0"/>
              </a:rPr>
              <a:t>222</a:t>
            </a:r>
            <a:r>
              <a:rPr lang="en-US" sz="2100" b="1">
                <a:latin typeface="Times New Roman" pitchFamily="18" charset="0"/>
              </a:rPr>
              <a:t> ] + m</a:t>
            </a:r>
            <a:r>
              <a:rPr lang="en-US" sz="2100" b="1" baseline="-25000">
                <a:latin typeface="Times New Roman" pitchFamily="18" charset="0"/>
              </a:rPr>
              <a:t>211</a:t>
            </a:r>
            <a:r>
              <a:rPr lang="en-US" sz="2100" b="1">
                <a:latin typeface="Times New Roman" pitchFamily="18" charset="0"/>
              </a:rPr>
              <a:t>m</a:t>
            </a:r>
            <a:r>
              <a:rPr lang="en-US" sz="2100" b="1" baseline="-25000">
                <a:latin typeface="Times New Roman" pitchFamily="18" charset="0"/>
              </a:rPr>
              <a:t>212</a:t>
            </a:r>
            <a:r>
              <a:rPr lang="en-US" sz="2100" b="1">
                <a:latin typeface="Times New Roman" pitchFamily="18" charset="0"/>
              </a:rPr>
              <a:t>m</a:t>
            </a:r>
            <a:r>
              <a:rPr lang="en-US" sz="2100" b="1" baseline="-25000">
                <a:latin typeface="Times New Roman" pitchFamily="18" charset="0"/>
              </a:rPr>
              <a:t>221</a:t>
            </a:r>
            <a:r>
              <a:rPr lang="en-US" sz="2100" b="1">
                <a:latin typeface="Times New Roman" pitchFamily="18" charset="0"/>
              </a:rPr>
              <a:t>m</a:t>
            </a:r>
            <a:r>
              <a:rPr lang="en-US" sz="2100" b="1" baseline="-25000">
                <a:latin typeface="Times New Roman" pitchFamily="18" charset="0"/>
              </a:rPr>
              <a:t>222</a:t>
            </a:r>
          </a:p>
          <a:p>
            <a:pPr algn="l"/>
            <a:endParaRPr lang="en-US" sz="2100" b="1">
              <a:latin typeface="Times New Roman" pitchFamily="18" charset="0"/>
            </a:endParaRPr>
          </a:p>
          <a:p>
            <a:pPr algn="l"/>
            <a:r>
              <a:rPr lang="en-US" sz="2100">
                <a:latin typeface="Times New Roman" pitchFamily="18" charset="0"/>
                <a:sym typeface="Symbol" pitchFamily="18" charset="2"/>
              </a:rPr>
              <a:t>ff</a:t>
            </a:r>
            <a:r>
              <a:rPr lang="en-US" sz="2100" baseline="-25000">
                <a:latin typeface="Times New Roman" pitchFamily="18" charset="0"/>
                <a:sym typeface="Symbol" pitchFamily="18" charset="2"/>
              </a:rPr>
              <a:t>j</a:t>
            </a:r>
            <a:r>
              <a:rPr lang="en-US" sz="2100">
                <a:latin typeface="Symbol" pitchFamily="18" charset="2"/>
                <a:sym typeface="Symbol" pitchFamily="18" charset="2"/>
              </a:rPr>
              <a:t></a:t>
            </a:r>
            <a:r>
              <a:rPr lang="en-US" sz="2100">
                <a:latin typeface="Times New Roman" pitchFamily="18" charset="0"/>
              </a:rPr>
              <a:t> = (1 - m</a:t>
            </a:r>
            <a:r>
              <a:rPr lang="en-US" sz="2100" baseline="-25000">
                <a:latin typeface="Times New Roman" pitchFamily="18" charset="0"/>
              </a:rPr>
              <a:t>111</a:t>
            </a:r>
            <a:r>
              <a:rPr lang="en-US" sz="2100">
                <a:latin typeface="Times New Roman" pitchFamily="18" charset="0"/>
              </a:rPr>
              <a:t>) (1 - m</a:t>
            </a:r>
            <a:r>
              <a:rPr lang="en-US" sz="2100" baseline="-25000">
                <a:latin typeface="Times New Roman" pitchFamily="18" charset="0"/>
              </a:rPr>
              <a:t>112</a:t>
            </a:r>
            <a:r>
              <a:rPr lang="en-US" sz="2100">
                <a:latin typeface="Times New Roman" pitchFamily="18" charset="0"/>
              </a:rPr>
              <a:t>)(1 - m</a:t>
            </a:r>
            <a:r>
              <a:rPr lang="en-US" sz="2100" baseline="-25000">
                <a:latin typeface="Times New Roman" pitchFamily="18" charset="0"/>
              </a:rPr>
              <a:t>121</a:t>
            </a:r>
            <a:r>
              <a:rPr lang="en-US" sz="2100">
                <a:latin typeface="Times New Roman" pitchFamily="18" charset="0"/>
              </a:rPr>
              <a:t>)(1 - m</a:t>
            </a:r>
            <a:r>
              <a:rPr lang="en-US" sz="2100" baseline="-25000">
                <a:latin typeface="Times New Roman" pitchFamily="18" charset="0"/>
              </a:rPr>
              <a:t>122</a:t>
            </a:r>
            <a:r>
              <a:rPr lang="en-US" sz="2100">
                <a:latin typeface="Times New Roman" pitchFamily="18" charset="0"/>
              </a:rPr>
              <a:t>)</a:t>
            </a:r>
          </a:p>
        </p:txBody>
      </p:sp>
      <p:sp>
        <p:nvSpPr>
          <p:cNvPr id="37892" name="Text Box 3"/>
          <p:cNvSpPr txBox="1">
            <a:spLocks noChangeArrowheads="1"/>
          </p:cNvSpPr>
          <p:nvPr/>
        </p:nvSpPr>
        <p:spPr bwMode="auto">
          <a:xfrm>
            <a:off x="3048000" y="5867400"/>
            <a:ext cx="5410200" cy="396875"/>
          </a:xfrm>
          <a:prstGeom prst="rect">
            <a:avLst/>
          </a:prstGeom>
          <a:noFill/>
          <a:ln w="9525">
            <a:noFill/>
            <a:miter lim="800000"/>
            <a:headEnd/>
            <a:tailEnd/>
          </a:ln>
        </p:spPr>
        <p:txBody>
          <a:bodyPr>
            <a:spAutoFit/>
          </a:bodyPr>
          <a:lstStyle/>
          <a:p>
            <a:pPr algn="l" eaLnBrk="0" hangingPunct="0"/>
            <a:r>
              <a:rPr lang="en-US" sz="2000">
                <a:ea typeface="ＭＳ Ｐゴシック" pitchFamily="112" charset="-128"/>
              </a:rPr>
              <a:t>m</a:t>
            </a:r>
            <a:r>
              <a:rPr lang="en-US" sz="2000" baseline="-25000">
                <a:ea typeface="ＭＳ Ｐゴシック" pitchFamily="112" charset="-128"/>
              </a:rPr>
              <a:t>ijk</a:t>
            </a:r>
            <a:r>
              <a:rPr lang="en-US" sz="2000">
                <a:ea typeface="ＭＳ Ｐゴシック" pitchFamily="112" charset="-128"/>
              </a:rPr>
              <a:t> is the slope of f</a:t>
            </a:r>
            <a:r>
              <a:rPr lang="en-US" sz="2000" baseline="-25000">
                <a:ea typeface="ＭＳ Ｐゴシック" pitchFamily="112" charset="-128"/>
              </a:rPr>
              <a:t>ij</a:t>
            </a:r>
            <a:r>
              <a:rPr lang="en-US" sz="2000">
                <a:ea typeface="ＭＳ Ｐゴシック" pitchFamily="112" charset="-128"/>
              </a:rPr>
              <a:t> at input phase </a:t>
            </a:r>
            <a:r>
              <a:rPr lang="en-US" sz="2000">
                <a:ea typeface="ＭＳ Ｐゴシック" pitchFamily="112" charset="-128"/>
                <a:sym typeface="Symbol" pitchFamily="18" charset="2"/>
              </a:rPr>
              <a:t></a:t>
            </a:r>
            <a:r>
              <a:rPr lang="en-US" sz="2000" baseline="-25000">
                <a:ea typeface="ＭＳ Ｐゴシック" pitchFamily="112" charset="-128"/>
              </a:rPr>
              <a:t>jk</a:t>
            </a:r>
          </a:p>
        </p:txBody>
      </p:sp>
      <p:sp>
        <p:nvSpPr>
          <p:cNvPr id="37894" name="Rectangle 5"/>
          <p:cNvSpPr>
            <a:spLocks noChangeArrowheads="1"/>
          </p:cNvSpPr>
          <p:nvPr/>
        </p:nvSpPr>
        <p:spPr bwMode="auto">
          <a:xfrm>
            <a:off x="0" y="0"/>
            <a:ext cx="2057400" cy="6858000"/>
          </a:xfrm>
          <a:prstGeom prst="rect">
            <a:avLst/>
          </a:prstGeom>
          <a:solidFill>
            <a:schemeClr val="accent1"/>
          </a:solidFill>
          <a:ln w="9525">
            <a:noFill/>
            <a:miter lim="800000"/>
            <a:headEnd/>
            <a:tailEnd/>
          </a:ln>
        </p:spPr>
        <p:txBody>
          <a:bodyPr/>
          <a:lstStyle/>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Construction of PRC</a:t>
            </a:r>
          </a:p>
          <a:p>
            <a:pPr marL="342900" indent="-342900" algn="l">
              <a:spcBef>
                <a:spcPct val="20000"/>
              </a:spcBef>
            </a:pPr>
            <a:r>
              <a:rPr lang="en-US" sz="1000"/>
              <a:t>	First and second order resetting</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Stimulus and Response interval</a:t>
            </a: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endParaRPr lang="en-US" sz="1000">
              <a:solidFill>
                <a:srgbClr val="0000FF"/>
              </a:solidFill>
            </a:endParaRPr>
          </a:p>
          <a:p>
            <a:pPr marL="342900" indent="-342900" algn="l">
              <a:spcBef>
                <a:spcPct val="20000"/>
              </a:spcBef>
            </a:pPr>
            <a:r>
              <a:rPr lang="en-US" sz="1000"/>
              <a:t>Periodicity criterion</a:t>
            </a:r>
          </a:p>
          <a:p>
            <a:pPr marL="342900" indent="-342900" algn="l">
              <a:spcBef>
                <a:spcPct val="20000"/>
              </a:spcBef>
            </a:pPr>
            <a:r>
              <a:rPr lang="en-US" sz="1000"/>
              <a:t>Graphical Method</a:t>
            </a:r>
          </a:p>
          <a:p>
            <a:pPr marL="342900" indent="-342900" algn="l">
              <a:spcBef>
                <a:spcPct val="20000"/>
              </a:spcBef>
            </a:pPr>
            <a:r>
              <a:rPr lang="en-US" sz="1000"/>
              <a:t>	Equilibrium points</a:t>
            </a:r>
          </a:p>
          <a:p>
            <a:pPr marL="342900" indent="-342900" algn="l">
              <a:spcBef>
                <a:spcPct val="20000"/>
              </a:spcBef>
            </a:pPr>
            <a:endParaRPr lang="en-US" sz="1000"/>
          </a:p>
          <a:p>
            <a:pPr marL="342900" indent="-342900" algn="l">
              <a:spcBef>
                <a:spcPct val="20000"/>
              </a:spcBef>
            </a:pPr>
            <a:endParaRPr lang="en-US" sz="1000">
              <a:solidFill>
                <a:srgbClr val="0000FF"/>
              </a:solidFill>
            </a:endParaRPr>
          </a:p>
          <a:p>
            <a:pPr marL="342900" indent="-342900" algn="l">
              <a:spcBef>
                <a:spcPct val="20000"/>
              </a:spcBef>
            </a:pPr>
            <a:endParaRPr lang="en-US" sz="1000"/>
          </a:p>
          <a:p>
            <a:pPr marL="342900" indent="-342900" algn="l">
              <a:spcBef>
                <a:spcPct val="20000"/>
              </a:spcBef>
            </a:pPr>
            <a:r>
              <a:rPr lang="en-US" sz="1000">
                <a:solidFill>
                  <a:srgbClr val="0000FF"/>
                </a:solidFill>
              </a:rPr>
              <a:t>Stability Criterion</a:t>
            </a:r>
          </a:p>
          <a:p>
            <a:pPr marL="342900" indent="-342900" algn="l">
              <a:spcBef>
                <a:spcPct val="20000"/>
              </a:spcBef>
            </a:pPr>
            <a:r>
              <a:rPr lang="en-US" sz="1000"/>
              <a:t>	Stable Equilibrium points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Repeat  the steps for different</a:t>
            </a:r>
          </a:p>
          <a:p>
            <a:pPr marL="342900" indent="-342900" algn="l">
              <a:spcBef>
                <a:spcPct val="20000"/>
              </a:spcBef>
            </a:pPr>
            <a:r>
              <a:rPr lang="en-US" sz="1000"/>
              <a:t>parameter values</a:t>
            </a:r>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endParaRPr lang="en-US" sz="1000"/>
          </a:p>
          <a:p>
            <a:pPr marL="342900" indent="-342900" algn="l">
              <a:spcBef>
                <a:spcPct val="20000"/>
              </a:spcBef>
            </a:pPr>
            <a:r>
              <a:rPr lang="en-US" sz="1000"/>
              <a:t>Compare observed </a:t>
            </a:r>
          </a:p>
          <a:p>
            <a:pPr marL="342900" indent="-342900" algn="l">
              <a:spcBef>
                <a:spcPct val="20000"/>
              </a:spcBef>
            </a:pPr>
            <a:r>
              <a:rPr lang="en-US" sz="1000"/>
              <a:t>and predicted modes</a:t>
            </a:r>
          </a:p>
          <a:p>
            <a:pPr marL="342900" indent="-342900" algn="l">
              <a:spcBef>
                <a:spcPct val="20000"/>
              </a:spcBef>
            </a:pPr>
            <a:endParaRPr lang="en-US"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bg1"/>
                </a:solidFill>
                <a:latin typeface="Times New Roman" pitchFamily="18" charset="0"/>
              </a:rPr>
              <a:t>2:2 leapfrog locking</a:t>
            </a:r>
            <a:endParaRPr lang="en-US" dirty="0"/>
          </a:p>
        </p:txBody>
      </p:sp>
      <p:pic>
        <p:nvPicPr>
          <p:cNvPr id="3" name="Picture 4"/>
          <p:cNvPicPr>
            <a:picLocks noChangeAspect="1" noChangeArrowheads="1"/>
          </p:cNvPicPr>
          <p:nvPr/>
        </p:nvPicPr>
        <p:blipFill>
          <a:blip r:embed="rId3" cstate="print"/>
          <a:srcRect/>
          <a:stretch>
            <a:fillRect/>
          </a:stretch>
        </p:blipFill>
        <p:spPr bwMode="auto">
          <a:xfrm>
            <a:off x="838200" y="1600200"/>
            <a:ext cx="7696200" cy="2381250"/>
          </a:xfrm>
          <a:prstGeom prst="rect">
            <a:avLst/>
          </a:prstGeom>
          <a:noFill/>
          <a:ln w="9525">
            <a:noFill/>
            <a:miter lim="800000"/>
            <a:headEnd/>
            <a:tailEnd/>
          </a:ln>
        </p:spPr>
      </p:pic>
      <p:sp>
        <p:nvSpPr>
          <p:cNvPr id="4" name="Text Box 2"/>
          <p:cNvSpPr txBox="1">
            <a:spLocks noChangeArrowheads="1"/>
          </p:cNvSpPr>
          <p:nvPr/>
        </p:nvSpPr>
        <p:spPr bwMode="auto">
          <a:xfrm>
            <a:off x="2193925" y="4611688"/>
            <a:ext cx="5097870" cy="1569660"/>
          </a:xfrm>
          <a:prstGeom prst="rect">
            <a:avLst/>
          </a:prstGeom>
          <a:noFill/>
          <a:ln w="9525">
            <a:noFill/>
            <a:miter lim="800000"/>
            <a:headEnd/>
            <a:tailEnd/>
          </a:ln>
        </p:spPr>
        <p:txBody>
          <a:bodyPr wrap="none">
            <a:spAutoFit/>
          </a:bodyPr>
          <a:lstStyle/>
          <a:p>
            <a:pPr algn="l" eaLnBrk="0" hangingPunct="0"/>
            <a:r>
              <a:rPr lang="en-US" sz="2400" dirty="0">
                <a:ea typeface="ＭＳ Ｐゴシック" pitchFamily="112" charset="-128"/>
              </a:rPr>
              <a:t>Alternating Firing Order (“Leapfrog”)</a:t>
            </a:r>
          </a:p>
          <a:p>
            <a:pPr algn="l" eaLnBrk="0" hangingPunct="0"/>
            <a:endParaRPr lang="en-US" sz="2400" dirty="0">
              <a:ea typeface="ＭＳ Ｐゴシック" pitchFamily="112" charset="-128"/>
            </a:endParaRPr>
          </a:p>
          <a:p>
            <a:pPr algn="l" eaLnBrk="0" hangingPunct="0"/>
            <a:r>
              <a:rPr lang="en-US" sz="2400" dirty="0">
                <a:ea typeface="ＭＳ Ｐゴシック" pitchFamily="112" charset="-128"/>
              </a:rPr>
              <a:t>	</a:t>
            </a:r>
            <a:r>
              <a:rPr lang="en-US" sz="2400" b="1" dirty="0" smtClean="0">
                <a:ea typeface="ＭＳ Ｐゴシック" pitchFamily="112" charset="-128"/>
              </a:rPr>
              <a:t>Existence </a:t>
            </a:r>
            <a:r>
              <a:rPr lang="en-US" sz="2400" b="1" dirty="0">
                <a:ea typeface="ＭＳ Ｐゴシック" pitchFamily="112" charset="-128"/>
              </a:rPr>
              <a:t>Criterion</a:t>
            </a:r>
          </a:p>
          <a:p>
            <a:pPr algn="l" eaLnBrk="0" hangingPunct="0"/>
            <a:r>
              <a:rPr lang="en-US" sz="2400" dirty="0">
                <a:ea typeface="ＭＳ Ｐゴシック" pitchFamily="112" charset="-128"/>
              </a:rPr>
              <a:t>ts</a:t>
            </a:r>
            <a:r>
              <a:rPr lang="en-US" sz="2400" baseline="-25000" dirty="0">
                <a:ea typeface="ＭＳ Ｐゴシック" pitchFamily="112" charset="-128"/>
              </a:rPr>
              <a:t>11</a:t>
            </a:r>
            <a:r>
              <a:rPr lang="en-US" sz="2400" dirty="0">
                <a:ea typeface="ＭＳ Ｐゴシック" pitchFamily="112" charset="-128"/>
              </a:rPr>
              <a:t>=tr</a:t>
            </a:r>
            <a:r>
              <a:rPr lang="en-US" sz="2400" baseline="-25000" dirty="0">
                <a:ea typeface="ＭＳ Ｐゴシック" pitchFamily="112" charset="-128"/>
              </a:rPr>
              <a:t>21</a:t>
            </a:r>
            <a:r>
              <a:rPr lang="en-US" sz="2400" dirty="0">
                <a:ea typeface="ＭＳ Ｐゴシック" pitchFamily="112" charset="-128"/>
              </a:rPr>
              <a:t> ts</a:t>
            </a:r>
            <a:r>
              <a:rPr lang="en-US" sz="2400" baseline="-25000" dirty="0">
                <a:ea typeface="ＭＳ Ｐゴシック" pitchFamily="112" charset="-128"/>
              </a:rPr>
              <a:t>21</a:t>
            </a:r>
            <a:r>
              <a:rPr lang="en-US" sz="2400" dirty="0">
                <a:ea typeface="ＭＳ Ｐゴシック" pitchFamily="112" charset="-128"/>
              </a:rPr>
              <a:t> = tr</a:t>
            </a:r>
            <a:r>
              <a:rPr lang="en-US" sz="2400" baseline="-25000" dirty="0">
                <a:ea typeface="ＭＳ Ｐゴシック" pitchFamily="112" charset="-128"/>
              </a:rPr>
              <a:t>22</a:t>
            </a:r>
            <a:r>
              <a:rPr lang="en-US" sz="2400" dirty="0">
                <a:ea typeface="ＭＳ Ｐゴシック" pitchFamily="112" charset="-128"/>
              </a:rPr>
              <a:t> tr</a:t>
            </a:r>
            <a:r>
              <a:rPr lang="en-US" sz="2400" baseline="-25000" dirty="0">
                <a:ea typeface="ＭＳ Ｐゴシック" pitchFamily="112" charset="-128"/>
              </a:rPr>
              <a:t>11</a:t>
            </a:r>
            <a:r>
              <a:rPr lang="en-US" sz="2400" dirty="0">
                <a:ea typeface="ＭＳ Ｐゴシック" pitchFamily="112" charset="-128"/>
              </a:rPr>
              <a:t>=ts</a:t>
            </a:r>
            <a:r>
              <a:rPr lang="en-US" sz="2400" baseline="-25000" dirty="0">
                <a:ea typeface="ＭＳ Ｐゴシック" pitchFamily="112" charset="-128"/>
              </a:rPr>
              <a:t>21</a:t>
            </a:r>
            <a:r>
              <a:rPr lang="en-US" sz="2400" dirty="0">
                <a:ea typeface="ＭＳ Ｐゴシック" pitchFamily="112" charset="-128"/>
              </a:rPr>
              <a:t> tr</a:t>
            </a:r>
            <a:r>
              <a:rPr lang="en-US" sz="2400" baseline="-25000" dirty="0">
                <a:ea typeface="ＭＳ Ｐゴシック" pitchFamily="112" charset="-128"/>
              </a:rPr>
              <a:t>12</a:t>
            </a:r>
            <a:r>
              <a:rPr lang="en-US" sz="2400" dirty="0">
                <a:ea typeface="ＭＳ Ｐゴシック" pitchFamily="112" charset="-128"/>
              </a:rPr>
              <a:t> = ts</a:t>
            </a:r>
            <a:r>
              <a:rPr lang="en-US" sz="2400" baseline="-25000" dirty="0">
                <a:ea typeface="ＭＳ Ｐゴシック" pitchFamily="112" charset="-128"/>
              </a:rPr>
              <a:t>22.</a:t>
            </a:r>
            <a:endParaRPr lang="en-US" sz="2400" dirty="0">
              <a:ea typeface="ＭＳ Ｐゴシック" pitchFamily="112" charset="-128"/>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sselan\My Documents\selva_oldcomputer\modes\2p-paper_final version\2p-paper-final-figures\paperfig5centred.png"/>
          <p:cNvPicPr>
            <a:picLocks noChangeAspect="1" noChangeArrowheads="1"/>
          </p:cNvPicPr>
          <p:nvPr/>
        </p:nvPicPr>
        <p:blipFill>
          <a:blip r:embed="rId3" cstate="print"/>
          <a:srcRect/>
          <a:stretch>
            <a:fillRect/>
          </a:stretch>
        </p:blipFill>
        <p:spPr bwMode="auto">
          <a:xfrm>
            <a:off x="2438400" y="2057400"/>
            <a:ext cx="2978150" cy="2935287"/>
          </a:xfrm>
          <a:prstGeom prst="rect">
            <a:avLst/>
          </a:prstGeom>
          <a:noFill/>
        </p:spPr>
      </p:pic>
      <p:sp>
        <p:nvSpPr>
          <p:cNvPr id="39938" name="Slide Number Placeholder 4"/>
          <p:cNvSpPr>
            <a:spLocks noGrp="1"/>
          </p:cNvSpPr>
          <p:nvPr>
            <p:ph type="sldNum" sz="quarter" idx="12"/>
          </p:nvPr>
        </p:nvSpPr>
        <p:spPr>
          <a:noFill/>
        </p:spPr>
        <p:txBody>
          <a:bodyPr/>
          <a:lstStyle/>
          <a:p>
            <a:fld id="{33B33272-A26D-4B89-8AB4-EEB4EA83C8E8}" type="slidenum">
              <a:rPr lang="en-US" smtClean="0"/>
              <a:pPr/>
              <a:t>32</a:t>
            </a:fld>
            <a:endParaRPr lang="en-US" smtClean="0"/>
          </a:p>
        </p:txBody>
      </p:sp>
      <p:sp>
        <p:nvSpPr>
          <p:cNvPr id="39940" name="Rectangle 3"/>
          <p:cNvSpPr>
            <a:spLocks noGrp="1" noChangeArrowheads="1"/>
          </p:cNvSpPr>
          <p:nvPr>
            <p:ph type="title"/>
          </p:nvPr>
        </p:nvSpPr>
        <p:spPr/>
        <p:txBody>
          <a:bodyPr/>
          <a:lstStyle/>
          <a:p>
            <a:pPr algn="ctr" eaLnBrk="1" hangingPunct="1"/>
            <a:r>
              <a:rPr lang="en-US" sz="3200" dirty="0" smtClean="0">
                <a:latin typeface="Times New Roman" pitchFamily="18" charset="0"/>
              </a:rPr>
              <a:t>Graphical Method (Leap frog)</a:t>
            </a:r>
          </a:p>
        </p:txBody>
      </p:sp>
      <p:sp>
        <p:nvSpPr>
          <p:cNvPr id="39941" name="Rectangle 7"/>
          <p:cNvSpPr>
            <a:spLocks noChangeArrowheads="1"/>
          </p:cNvSpPr>
          <p:nvPr/>
        </p:nvSpPr>
        <p:spPr bwMode="auto">
          <a:xfrm>
            <a:off x="2743200" y="52578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g</a:t>
            </a:r>
            <a:r>
              <a:rPr lang="en-US" sz="1600" b="1" baseline="-25000">
                <a:latin typeface="Times New Roman" pitchFamily="18" charset="0"/>
              </a:rPr>
              <a:t>syn</a:t>
            </a:r>
            <a:r>
              <a:rPr lang="en-US" sz="1600" b="1">
                <a:latin typeface="Times New Roman" pitchFamily="18" charset="0"/>
              </a:rPr>
              <a:t> – 0.35 (</a:t>
            </a:r>
            <a:r>
              <a:rPr lang="el-GR" sz="1600" b="1">
                <a:latin typeface="Times New Roman" pitchFamily="18" charset="0"/>
                <a:cs typeface="Arial" charset="0"/>
              </a:rPr>
              <a:t>μ</a:t>
            </a:r>
            <a:r>
              <a:rPr lang="en-US" sz="1600" b="1">
                <a:latin typeface="Times New Roman" pitchFamily="18" charset="0"/>
                <a:cs typeface="Arial" charset="0"/>
              </a:rPr>
              <a:t>S/cm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I</a:t>
            </a:r>
            <a:r>
              <a:rPr lang="en-US" sz="1600" b="1" baseline="-25000">
                <a:latin typeface="Times New Roman" pitchFamily="18" charset="0"/>
              </a:rPr>
              <a:t>app</a:t>
            </a:r>
            <a:r>
              <a:rPr lang="en-US" sz="1600" b="1">
                <a:latin typeface="Times New Roman" pitchFamily="18" charset="0"/>
              </a:rPr>
              <a:t> - 2 (</a:t>
            </a:r>
            <a:r>
              <a:rPr lang="el-GR" sz="1600" b="1">
                <a:latin typeface="Times New Roman" pitchFamily="18" charset="0"/>
                <a:cs typeface="Arial" charset="0"/>
              </a:rPr>
              <a:t>μ</a:t>
            </a:r>
            <a:r>
              <a:rPr lang="en-US" sz="1600" b="1">
                <a:latin typeface="Times New Roman" pitchFamily="18" charset="0"/>
                <a:cs typeface="Arial" charset="0"/>
              </a:rPr>
              <a:t>A/cm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Symbol" pitchFamily="18" charset="2"/>
              </a:rPr>
              <a:t>t</a:t>
            </a:r>
            <a:r>
              <a:rPr lang="en-US" sz="1600" b="1" baseline="-25000">
                <a:latin typeface="Times New Roman" pitchFamily="18" charset="0"/>
              </a:rPr>
              <a:t>syn</a:t>
            </a:r>
            <a:r>
              <a:rPr lang="en-US" sz="1600" b="1">
                <a:latin typeface="Times New Roman" pitchFamily="18" charset="0"/>
              </a:rPr>
              <a:t>– 1 (ms)</a:t>
            </a:r>
          </a:p>
          <a:p>
            <a:pPr marL="342900" indent="-342900" algn="l">
              <a:lnSpc>
                <a:spcPct val="80000"/>
              </a:lnSpc>
              <a:spcBef>
                <a:spcPct val="20000"/>
              </a:spcBef>
              <a:buClr>
                <a:schemeClr val="tx1"/>
              </a:buClr>
              <a:buFont typeface="Wingdings" pitchFamily="2" charset="2"/>
              <a:buChar char="Ø"/>
            </a:pPr>
            <a:r>
              <a:rPr lang="en-US" sz="1600" b="1">
                <a:latin typeface="Symbol" pitchFamily="18" charset="2"/>
              </a:rPr>
              <a:t>e</a:t>
            </a:r>
            <a:r>
              <a:rPr lang="en-US" sz="1600" b="1">
                <a:latin typeface="Times New Roman" pitchFamily="18" charset="0"/>
              </a:rPr>
              <a:t>– 0.03 (</a:t>
            </a:r>
            <a:r>
              <a:rPr lang="el-GR" sz="1600" b="1">
                <a:latin typeface="Times New Roman" pitchFamily="18" charset="0"/>
                <a:cs typeface="Arial" charset="0"/>
              </a:rPr>
              <a:t>μ</a:t>
            </a:r>
            <a:r>
              <a:rPr lang="en-US" sz="1600" b="1">
                <a:latin typeface="Times New Roman" pitchFamily="18" charset="0"/>
                <a:cs typeface="Arial" charset="0"/>
              </a:rPr>
              <a:t>A/cm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a:latin typeface="Times New Roman" pitchFamily="18" charset="0"/>
            </a:endParaRPr>
          </a:p>
        </p:txBody>
      </p:sp>
      <p:sp>
        <p:nvSpPr>
          <p:cNvPr id="39942" name="Rectangle 8"/>
          <p:cNvSpPr>
            <a:spLocks noChangeArrowheads="1"/>
          </p:cNvSpPr>
          <p:nvPr/>
        </p:nvSpPr>
        <p:spPr bwMode="auto">
          <a:xfrm>
            <a:off x="5257800" y="6523038"/>
            <a:ext cx="2971800" cy="334962"/>
          </a:xfrm>
          <a:prstGeom prst="rect">
            <a:avLst/>
          </a:prstGeom>
          <a:noFill/>
          <a:ln w="9525">
            <a:noFill/>
            <a:miter lim="800000"/>
            <a:headEnd/>
            <a:tailEnd/>
          </a:ln>
        </p:spPr>
        <p:txBody>
          <a:bodyPr/>
          <a:lstStyle/>
          <a:p>
            <a:pPr marL="342900" indent="-342900" algn="l">
              <a:lnSpc>
                <a:spcPct val="80000"/>
              </a:lnSpc>
              <a:spcBef>
                <a:spcPct val="20000"/>
              </a:spcBef>
            </a:pPr>
            <a:r>
              <a:rPr lang="en-US" sz="1600"/>
              <a:t>ref. Maran &amp; Canavier 2007</a:t>
            </a:r>
          </a:p>
        </p:txBody>
      </p:sp>
      <p:pic>
        <p:nvPicPr>
          <p:cNvPr id="39943" name="Picture 9"/>
          <p:cNvPicPr>
            <a:picLocks noChangeAspect="1" noChangeArrowheads="1"/>
          </p:cNvPicPr>
          <p:nvPr/>
        </p:nvPicPr>
        <p:blipFill>
          <a:blip r:embed="rId4" cstate="print"/>
          <a:srcRect/>
          <a:stretch>
            <a:fillRect/>
          </a:stretch>
        </p:blipFill>
        <p:spPr bwMode="auto">
          <a:xfrm>
            <a:off x="4572000" y="2625725"/>
            <a:ext cx="125413" cy="117475"/>
          </a:xfrm>
          <a:prstGeom prst="rect">
            <a:avLst/>
          </a:prstGeom>
          <a:noFill/>
          <a:ln w="9525" algn="ctr">
            <a:noFill/>
            <a:miter lim="800000"/>
            <a:headEnd/>
            <a:tailEnd/>
          </a:ln>
        </p:spPr>
      </p:pic>
      <p:sp>
        <p:nvSpPr>
          <p:cNvPr id="39944" name="Rectangle 10"/>
          <p:cNvSpPr>
            <a:spLocks noChangeArrowheads="1"/>
          </p:cNvSpPr>
          <p:nvPr/>
        </p:nvSpPr>
        <p:spPr bwMode="auto">
          <a:xfrm>
            <a:off x="6553200" y="2743200"/>
            <a:ext cx="2198038" cy="313932"/>
          </a:xfrm>
          <a:prstGeom prst="rect">
            <a:avLst/>
          </a:prstGeom>
          <a:noFill/>
          <a:ln w="9525" algn="ctr">
            <a:noFill/>
            <a:miter lim="800000"/>
            <a:headEnd/>
            <a:tailEnd/>
          </a:ln>
        </p:spPr>
        <p:txBody>
          <a:bodyPr wrap="none">
            <a:spAutoFit/>
          </a:bodyPr>
          <a:lstStyle/>
          <a:p>
            <a:pPr>
              <a:lnSpc>
                <a:spcPct val="80000"/>
              </a:lnSpc>
              <a:spcBef>
                <a:spcPct val="20000"/>
              </a:spcBef>
            </a:pPr>
            <a:r>
              <a:rPr lang="en-US" dirty="0">
                <a:solidFill>
                  <a:srgbClr val="0000FF"/>
                </a:solidFill>
              </a:rPr>
              <a:t>- </a:t>
            </a:r>
            <a:r>
              <a:rPr lang="en-US" dirty="0" smtClean="0">
                <a:solidFill>
                  <a:srgbClr val="0000FF"/>
                </a:solidFill>
              </a:rPr>
              <a:t>Stable Fixed </a:t>
            </a:r>
            <a:r>
              <a:rPr lang="en-US" dirty="0">
                <a:solidFill>
                  <a:srgbClr val="0000FF"/>
                </a:solidFill>
              </a:rPr>
              <a:t>Point</a:t>
            </a:r>
          </a:p>
        </p:txBody>
      </p:sp>
      <p:pic>
        <p:nvPicPr>
          <p:cNvPr id="39945" name="Picture 11"/>
          <p:cNvPicPr>
            <a:picLocks noChangeAspect="1" noChangeArrowheads="1"/>
          </p:cNvPicPr>
          <p:nvPr/>
        </p:nvPicPr>
        <p:blipFill>
          <a:blip r:embed="rId4" cstate="print"/>
          <a:srcRect/>
          <a:stretch>
            <a:fillRect/>
          </a:stretch>
        </p:blipFill>
        <p:spPr bwMode="auto">
          <a:xfrm>
            <a:off x="6477000" y="2819400"/>
            <a:ext cx="125413" cy="1174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a:noFill/>
        </p:spPr>
        <p:txBody>
          <a:bodyPr/>
          <a:lstStyle/>
          <a:p>
            <a:fld id="{712C8E4B-8EA9-43A7-96FF-16965655AB22}" type="slidenum">
              <a:rPr lang="en-US" smtClean="0"/>
              <a:pPr/>
              <a:t>33</a:t>
            </a:fld>
            <a:endParaRPr lang="en-US" smtClean="0"/>
          </a:p>
        </p:txBody>
      </p:sp>
      <p:sp>
        <p:nvSpPr>
          <p:cNvPr id="40964" name="Rectangle 3"/>
          <p:cNvSpPr>
            <a:spLocks noGrp="1" noChangeArrowheads="1"/>
          </p:cNvSpPr>
          <p:nvPr>
            <p:ph type="title"/>
          </p:nvPr>
        </p:nvSpPr>
        <p:spPr/>
        <p:txBody>
          <a:bodyPr/>
          <a:lstStyle/>
          <a:p>
            <a:pPr eaLnBrk="1" hangingPunct="1"/>
            <a:r>
              <a:rPr lang="en-US" sz="3200" dirty="0" smtClean="0">
                <a:solidFill>
                  <a:schemeClr val="bg1"/>
                </a:solidFill>
                <a:latin typeface="Times New Roman" pitchFamily="18" charset="0"/>
              </a:rPr>
              <a:t>Stability criterion for 2:2 leapfrog locking</a:t>
            </a:r>
          </a:p>
        </p:txBody>
      </p:sp>
      <p:sp>
        <p:nvSpPr>
          <p:cNvPr id="40963" name="Text Box 2"/>
          <p:cNvSpPr txBox="1">
            <a:spLocks noChangeArrowheads="1"/>
          </p:cNvSpPr>
          <p:nvPr/>
        </p:nvSpPr>
        <p:spPr bwMode="auto">
          <a:xfrm>
            <a:off x="0" y="2133600"/>
            <a:ext cx="8915400" cy="4051300"/>
          </a:xfrm>
          <a:prstGeom prst="rect">
            <a:avLst/>
          </a:prstGeom>
          <a:noFill/>
          <a:ln w="9525">
            <a:noFill/>
            <a:miter lim="800000"/>
            <a:headEnd/>
            <a:tailEnd/>
          </a:ln>
        </p:spPr>
        <p:txBody>
          <a:bodyPr>
            <a:spAutoFit/>
          </a:bodyPr>
          <a:lstStyle/>
          <a:p>
            <a:pPr algn="just"/>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11</a:t>
            </a:r>
            <a:r>
              <a:rPr lang="en-US" sz="2200" dirty="0">
                <a:latin typeface="Times New Roman" pitchFamily="18" charset="0"/>
              </a:rPr>
              <a:t> [n] = (P</a:t>
            </a:r>
            <a:r>
              <a:rPr lang="en-US" sz="2200" baseline="-25000" dirty="0">
                <a:latin typeface="Times New Roman" pitchFamily="18" charset="0"/>
              </a:rPr>
              <a:t>2</a:t>
            </a:r>
            <a:r>
              <a:rPr lang="en-US" sz="2200" dirty="0">
                <a:latin typeface="Times New Roman" pitchFamily="18" charset="0"/>
              </a:rPr>
              <a:t>/P</a:t>
            </a:r>
            <a:r>
              <a:rPr lang="en-US" sz="2200" baseline="-25000" dirty="0">
                <a:latin typeface="Times New Roman" pitchFamily="18" charset="0"/>
              </a:rPr>
              <a:t>1</a:t>
            </a:r>
            <a:r>
              <a:rPr lang="en-US" sz="2200" dirty="0">
                <a:latin typeface="Times New Roman" pitchFamily="18" charset="0"/>
              </a:rPr>
              <a:t>)(m</a:t>
            </a:r>
            <a:r>
              <a:rPr lang="en-US" sz="2200" baseline="-25000" dirty="0">
                <a:latin typeface="Times New Roman" pitchFamily="18" charset="0"/>
              </a:rPr>
              <a:t>122</a:t>
            </a:r>
            <a:r>
              <a:rPr lang="en-US" sz="2200" dirty="0">
                <a:latin typeface="Times New Roman" pitchFamily="18" charset="0"/>
              </a:rPr>
              <a:t>-1) Δ</a:t>
            </a:r>
            <a:r>
              <a:rPr lang="en-US" sz="2200" dirty="0">
                <a:latin typeface="Symbol" pitchFamily="18" charset="2"/>
                <a:sym typeface="Symbol" pitchFamily="18" charset="2"/>
              </a:rPr>
              <a:t></a:t>
            </a:r>
            <a:r>
              <a:rPr lang="en-US" sz="2200" baseline="-25000" dirty="0">
                <a:latin typeface="Times New Roman" pitchFamily="18" charset="0"/>
              </a:rPr>
              <a:t>22 </a:t>
            </a:r>
            <a:r>
              <a:rPr lang="en-US" sz="2200" dirty="0">
                <a:latin typeface="Times New Roman" pitchFamily="18" charset="0"/>
              </a:rPr>
              <a:t>[n-1];</a:t>
            </a:r>
          </a:p>
          <a:p>
            <a:pPr algn="just"/>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21</a:t>
            </a:r>
            <a:r>
              <a:rPr lang="en-US" sz="2200" dirty="0">
                <a:latin typeface="Times New Roman" pitchFamily="18" charset="0"/>
              </a:rPr>
              <a:t> [n] = (P</a:t>
            </a:r>
            <a:r>
              <a:rPr lang="en-US" sz="2200" baseline="-25000" dirty="0">
                <a:latin typeface="Times New Roman" pitchFamily="18" charset="0"/>
              </a:rPr>
              <a:t>1</a:t>
            </a:r>
            <a:r>
              <a:rPr lang="en-US" sz="2200" dirty="0">
                <a:latin typeface="Times New Roman" pitchFamily="18" charset="0"/>
              </a:rPr>
              <a:t>/P</a:t>
            </a:r>
            <a:r>
              <a:rPr lang="en-US" sz="2200" baseline="-25000" dirty="0">
                <a:latin typeface="Times New Roman" pitchFamily="18" charset="0"/>
              </a:rPr>
              <a:t>2</a:t>
            </a:r>
            <a:r>
              <a:rPr lang="en-US" sz="2200" dirty="0">
                <a:latin typeface="Times New Roman" pitchFamily="18" charset="0"/>
              </a:rPr>
              <a:t>)(m</a:t>
            </a:r>
            <a:r>
              <a:rPr lang="en-US" sz="2200" baseline="-25000" dirty="0">
                <a:latin typeface="Times New Roman" pitchFamily="18" charset="0"/>
              </a:rPr>
              <a:t>112</a:t>
            </a:r>
            <a:r>
              <a:rPr lang="en-US" sz="2200" dirty="0">
                <a:latin typeface="Times New Roman" pitchFamily="18" charset="0"/>
              </a:rPr>
              <a:t>-1) Δ</a:t>
            </a:r>
            <a:r>
              <a:rPr lang="en-US" sz="2200" dirty="0">
                <a:latin typeface="Symbol" pitchFamily="18" charset="2"/>
                <a:sym typeface="Symbol" pitchFamily="18" charset="2"/>
              </a:rPr>
              <a:t></a:t>
            </a:r>
            <a:r>
              <a:rPr lang="en-US" sz="2200" baseline="-25000" dirty="0">
                <a:latin typeface="Times New Roman" pitchFamily="18" charset="0"/>
              </a:rPr>
              <a:t>12 </a:t>
            </a:r>
            <a:r>
              <a:rPr lang="en-US" sz="2200" dirty="0">
                <a:latin typeface="Times New Roman" pitchFamily="18" charset="0"/>
              </a:rPr>
              <a:t>[n];</a:t>
            </a:r>
          </a:p>
          <a:p>
            <a:pPr algn="just"/>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12</a:t>
            </a:r>
            <a:r>
              <a:rPr lang="en-US" sz="2200" dirty="0">
                <a:latin typeface="Times New Roman" pitchFamily="18" charset="0"/>
              </a:rPr>
              <a:t> [n] = (1-m</a:t>
            </a:r>
            <a:r>
              <a:rPr lang="en-US" sz="2200" baseline="-25000" dirty="0">
                <a:latin typeface="Times New Roman" pitchFamily="18" charset="0"/>
              </a:rPr>
              <a:t>111</a:t>
            </a:r>
            <a:r>
              <a:rPr lang="en-US" sz="2200" dirty="0">
                <a:latin typeface="Times New Roman" pitchFamily="18" charset="0"/>
              </a:rPr>
              <a:t>) Δ</a:t>
            </a:r>
            <a:r>
              <a:rPr lang="en-US" sz="2200" dirty="0">
                <a:latin typeface="Symbol" pitchFamily="18" charset="2"/>
                <a:sym typeface="Symbol" pitchFamily="18" charset="2"/>
              </a:rPr>
              <a:t></a:t>
            </a:r>
            <a:r>
              <a:rPr lang="en-US" sz="2200" baseline="-25000" dirty="0">
                <a:latin typeface="Times New Roman" pitchFamily="18" charset="0"/>
              </a:rPr>
              <a:t>11</a:t>
            </a:r>
            <a:r>
              <a:rPr lang="en-US" sz="2200" dirty="0">
                <a:latin typeface="Times New Roman" pitchFamily="18" charset="0"/>
              </a:rPr>
              <a:t>[n] + (P</a:t>
            </a:r>
            <a:r>
              <a:rPr lang="en-US" sz="2200" baseline="-25000" dirty="0">
                <a:latin typeface="Times New Roman" pitchFamily="18" charset="0"/>
              </a:rPr>
              <a:t>2</a:t>
            </a:r>
            <a:r>
              <a:rPr lang="en-US" sz="2200" dirty="0">
                <a:latin typeface="Times New Roman" pitchFamily="18" charset="0"/>
              </a:rPr>
              <a:t>/P</a:t>
            </a:r>
            <a:r>
              <a:rPr lang="en-US" sz="2200" baseline="-25000" dirty="0">
                <a:latin typeface="Times New Roman" pitchFamily="18" charset="0"/>
              </a:rPr>
              <a:t>1</a:t>
            </a:r>
            <a:r>
              <a:rPr lang="en-US" sz="2200" dirty="0">
                <a:latin typeface="Times New Roman" pitchFamily="18" charset="0"/>
              </a:rPr>
              <a:t>)m</a:t>
            </a:r>
            <a:r>
              <a:rPr lang="en-US" sz="2200" baseline="-25000" dirty="0">
                <a:latin typeface="Times New Roman" pitchFamily="18" charset="0"/>
              </a:rPr>
              <a:t>221 </a:t>
            </a:r>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21</a:t>
            </a:r>
            <a:r>
              <a:rPr lang="en-US" sz="2200" dirty="0">
                <a:latin typeface="Times New Roman" pitchFamily="18" charset="0"/>
              </a:rPr>
              <a:t>[n-1] + (P</a:t>
            </a:r>
            <a:r>
              <a:rPr lang="en-US" sz="2200" baseline="-25000" dirty="0">
                <a:latin typeface="Times New Roman" pitchFamily="18" charset="0"/>
              </a:rPr>
              <a:t>2</a:t>
            </a:r>
            <a:r>
              <a:rPr lang="en-US" sz="2200" dirty="0">
                <a:latin typeface="Times New Roman" pitchFamily="18" charset="0"/>
              </a:rPr>
              <a:t>/P</a:t>
            </a:r>
            <a:r>
              <a:rPr lang="en-US" sz="2200" baseline="-25000" dirty="0">
                <a:latin typeface="Times New Roman" pitchFamily="18" charset="0"/>
              </a:rPr>
              <a:t>1</a:t>
            </a:r>
            <a:r>
              <a:rPr lang="en-US" sz="2200" dirty="0">
                <a:latin typeface="Times New Roman" pitchFamily="18" charset="0"/>
              </a:rPr>
              <a:t>) m</a:t>
            </a:r>
            <a:r>
              <a:rPr lang="en-US" sz="2200" baseline="-25000" dirty="0">
                <a:latin typeface="Times New Roman" pitchFamily="18" charset="0"/>
              </a:rPr>
              <a:t>222 </a:t>
            </a:r>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22</a:t>
            </a:r>
            <a:r>
              <a:rPr lang="en-US" sz="2200" dirty="0">
                <a:latin typeface="Times New Roman" pitchFamily="18" charset="0"/>
              </a:rPr>
              <a:t>[n-1];</a:t>
            </a:r>
          </a:p>
          <a:p>
            <a:pPr algn="just"/>
            <a:r>
              <a:rPr lang="en-US" sz="2200" dirty="0">
                <a:latin typeface="Times New Roman" pitchFamily="18" charset="0"/>
              </a:rPr>
              <a:t>Δ</a:t>
            </a:r>
            <a:r>
              <a:rPr lang="en-US" sz="2200" dirty="0">
                <a:latin typeface="Symbol" pitchFamily="18" charset="2"/>
                <a:sym typeface="Symbol" pitchFamily="18" charset="2"/>
              </a:rPr>
              <a:t></a:t>
            </a:r>
            <a:r>
              <a:rPr lang="en-US" sz="2200" baseline="-25000" dirty="0">
                <a:latin typeface="Times New Roman" pitchFamily="18" charset="0"/>
              </a:rPr>
              <a:t>22</a:t>
            </a:r>
            <a:r>
              <a:rPr lang="en-US" sz="2200" dirty="0">
                <a:latin typeface="Times New Roman" pitchFamily="18" charset="0"/>
              </a:rPr>
              <a:t> [n] = (1 - m</a:t>
            </a:r>
            <a:r>
              <a:rPr lang="en-US" sz="2200" baseline="-25000" dirty="0">
                <a:latin typeface="Times New Roman" pitchFamily="18" charset="0"/>
              </a:rPr>
              <a:t>121</a:t>
            </a:r>
            <a:r>
              <a:rPr lang="en-US" sz="2200" dirty="0">
                <a:latin typeface="Times New Roman" pitchFamily="18" charset="0"/>
              </a:rPr>
              <a:t>) Δ</a:t>
            </a:r>
            <a:r>
              <a:rPr lang="en-US" sz="2200" dirty="0">
                <a:latin typeface="Symbol" pitchFamily="18" charset="2"/>
                <a:sym typeface="Symbol" pitchFamily="18" charset="2"/>
              </a:rPr>
              <a:t></a:t>
            </a:r>
            <a:r>
              <a:rPr lang="en-US" sz="2200" baseline="-25000" dirty="0">
                <a:latin typeface="Times New Roman" pitchFamily="18" charset="0"/>
              </a:rPr>
              <a:t>21</a:t>
            </a:r>
            <a:r>
              <a:rPr lang="en-US" sz="2200" dirty="0">
                <a:latin typeface="Times New Roman" pitchFamily="18" charset="0"/>
              </a:rPr>
              <a:t>[n] + (P</a:t>
            </a:r>
            <a:r>
              <a:rPr lang="en-US" sz="2200" baseline="-25000" dirty="0">
                <a:latin typeface="Times New Roman" pitchFamily="18" charset="0"/>
              </a:rPr>
              <a:t>1</a:t>
            </a:r>
            <a:r>
              <a:rPr lang="en-US" sz="2200" dirty="0">
                <a:latin typeface="Times New Roman" pitchFamily="18" charset="0"/>
              </a:rPr>
              <a:t>/P</a:t>
            </a:r>
            <a:r>
              <a:rPr lang="en-US" sz="2200" baseline="-25000" dirty="0">
                <a:latin typeface="Times New Roman" pitchFamily="18" charset="0"/>
              </a:rPr>
              <a:t>2</a:t>
            </a:r>
            <a:r>
              <a:rPr lang="en-US" sz="2200" dirty="0">
                <a:latin typeface="Times New Roman" pitchFamily="18" charset="0"/>
              </a:rPr>
              <a:t>)m</a:t>
            </a:r>
            <a:r>
              <a:rPr lang="en-US" sz="2200" baseline="-25000" dirty="0">
                <a:latin typeface="Times New Roman" pitchFamily="18" charset="0"/>
              </a:rPr>
              <a:t>211</a:t>
            </a:r>
            <a:r>
              <a:rPr lang="en-US" sz="2200" dirty="0">
                <a:latin typeface="Times New Roman" pitchFamily="18" charset="0"/>
              </a:rPr>
              <a:t> Δ</a:t>
            </a:r>
            <a:r>
              <a:rPr lang="en-US" sz="2200" dirty="0">
                <a:latin typeface="Symbol" pitchFamily="18" charset="2"/>
                <a:sym typeface="Symbol" pitchFamily="18" charset="2"/>
              </a:rPr>
              <a:t></a:t>
            </a:r>
            <a:r>
              <a:rPr lang="en-US" sz="2200" baseline="-25000" dirty="0">
                <a:latin typeface="Times New Roman" pitchFamily="18" charset="0"/>
              </a:rPr>
              <a:t>11 </a:t>
            </a:r>
            <a:r>
              <a:rPr lang="en-US" sz="2200" dirty="0">
                <a:latin typeface="Times New Roman" pitchFamily="18" charset="0"/>
              </a:rPr>
              <a:t>[n]- (P</a:t>
            </a:r>
            <a:r>
              <a:rPr lang="en-US" sz="2200" baseline="-25000" dirty="0">
                <a:latin typeface="Times New Roman" pitchFamily="18" charset="0"/>
              </a:rPr>
              <a:t>1</a:t>
            </a:r>
            <a:r>
              <a:rPr lang="en-US" sz="2200" dirty="0">
                <a:latin typeface="Times New Roman" pitchFamily="18" charset="0"/>
              </a:rPr>
              <a:t>/P</a:t>
            </a:r>
            <a:r>
              <a:rPr lang="en-US" sz="2200" baseline="-25000" dirty="0">
                <a:latin typeface="Times New Roman" pitchFamily="18" charset="0"/>
              </a:rPr>
              <a:t>2</a:t>
            </a:r>
            <a:r>
              <a:rPr lang="en-US" sz="2200" dirty="0">
                <a:latin typeface="Times New Roman" pitchFamily="18" charset="0"/>
              </a:rPr>
              <a:t>) m</a:t>
            </a:r>
            <a:r>
              <a:rPr lang="en-US" sz="2200" baseline="-25000" dirty="0">
                <a:latin typeface="Times New Roman" pitchFamily="18" charset="0"/>
              </a:rPr>
              <a:t>212</a:t>
            </a:r>
            <a:r>
              <a:rPr lang="en-US" sz="2200" dirty="0">
                <a:latin typeface="Times New Roman" pitchFamily="18" charset="0"/>
              </a:rPr>
              <a:t> Δ</a:t>
            </a:r>
            <a:r>
              <a:rPr lang="en-US" sz="2200" dirty="0">
                <a:latin typeface="Symbol" pitchFamily="18" charset="2"/>
                <a:sym typeface="Symbol" pitchFamily="18" charset="2"/>
              </a:rPr>
              <a:t></a:t>
            </a:r>
            <a:r>
              <a:rPr lang="en-US" sz="2200" baseline="-25000" dirty="0">
                <a:latin typeface="Times New Roman" pitchFamily="18" charset="0"/>
              </a:rPr>
              <a:t>12 </a:t>
            </a:r>
            <a:r>
              <a:rPr lang="en-US" sz="2200" dirty="0">
                <a:latin typeface="Times New Roman" pitchFamily="18" charset="0"/>
              </a:rPr>
              <a:t>[n];</a:t>
            </a:r>
          </a:p>
          <a:p>
            <a:pPr algn="just"/>
            <a:endParaRPr lang="en-US" sz="2200" dirty="0">
              <a:latin typeface="Times New Roman" pitchFamily="18" charset="0"/>
            </a:endParaRPr>
          </a:p>
          <a:p>
            <a:pPr algn="just"/>
            <a:endParaRPr lang="en-US" sz="2200" dirty="0">
              <a:latin typeface="Times New Roman" pitchFamily="18" charset="0"/>
            </a:endParaRPr>
          </a:p>
          <a:p>
            <a:pPr algn="l"/>
            <a:r>
              <a:rPr lang="en-US" sz="2200" b="1" dirty="0">
                <a:latin typeface="Times New Roman" pitchFamily="18" charset="0"/>
              </a:rPr>
              <a:t>0 = </a:t>
            </a:r>
            <a:r>
              <a:rPr lang="en-US" sz="2200" b="1" dirty="0">
                <a:latin typeface="Symbol" pitchFamily="18" charset="2"/>
                <a:sym typeface="Symbol" pitchFamily="18" charset="2"/>
              </a:rPr>
              <a:t></a:t>
            </a:r>
            <a:r>
              <a:rPr lang="en-US" sz="2200" b="1" baseline="30000" dirty="0">
                <a:latin typeface="Times New Roman" pitchFamily="18" charset="0"/>
              </a:rPr>
              <a:t>2</a:t>
            </a:r>
            <a:r>
              <a:rPr lang="en-US" sz="2200" b="1" dirty="0">
                <a:latin typeface="Times New Roman" pitchFamily="18" charset="0"/>
              </a:rPr>
              <a:t> -  </a:t>
            </a:r>
            <a:r>
              <a:rPr lang="en-US" sz="2200" b="1" dirty="0">
                <a:latin typeface="Symbol" pitchFamily="18" charset="2"/>
                <a:sym typeface="Symbol" pitchFamily="18" charset="2"/>
              </a:rPr>
              <a:t></a:t>
            </a:r>
            <a:r>
              <a:rPr lang="en-US" sz="2200" b="1" dirty="0">
                <a:latin typeface="Times New Roman" pitchFamily="18" charset="0"/>
              </a:rPr>
              <a:t> [m</a:t>
            </a:r>
            <a:r>
              <a:rPr lang="en-US" sz="2200" b="1" baseline="-25000" dirty="0">
                <a:latin typeface="Times New Roman" pitchFamily="18" charset="0"/>
              </a:rPr>
              <a:t>221</a:t>
            </a:r>
            <a:r>
              <a:rPr lang="en-US" sz="2200" b="1" dirty="0">
                <a:latin typeface="Times New Roman" pitchFamily="18" charset="0"/>
              </a:rPr>
              <a:t>(m</a:t>
            </a:r>
            <a:r>
              <a:rPr lang="en-US" sz="2200" b="1" baseline="-25000" dirty="0">
                <a:latin typeface="Times New Roman" pitchFamily="18" charset="0"/>
              </a:rPr>
              <a:t>112</a:t>
            </a:r>
            <a:r>
              <a:rPr lang="en-US" sz="2200" b="1" dirty="0">
                <a:latin typeface="Times New Roman" pitchFamily="18" charset="0"/>
              </a:rPr>
              <a:t> - 1) + m</a:t>
            </a:r>
            <a:r>
              <a:rPr lang="en-US" sz="2200" b="1" baseline="-25000" dirty="0">
                <a:latin typeface="Times New Roman" pitchFamily="18" charset="0"/>
              </a:rPr>
              <a:t>211</a:t>
            </a:r>
            <a:r>
              <a:rPr lang="en-US" sz="2200" b="1" dirty="0">
                <a:latin typeface="Times New Roman" pitchFamily="18" charset="0"/>
              </a:rPr>
              <a:t>(m</a:t>
            </a:r>
            <a:r>
              <a:rPr lang="en-US" sz="2200" b="1" baseline="-25000" dirty="0">
                <a:latin typeface="Times New Roman" pitchFamily="18" charset="0"/>
              </a:rPr>
              <a:t>122</a:t>
            </a:r>
            <a:r>
              <a:rPr lang="en-US" sz="2200" b="1" dirty="0">
                <a:latin typeface="Times New Roman" pitchFamily="18" charset="0"/>
              </a:rPr>
              <a:t> - 1) + (m</a:t>
            </a:r>
            <a:r>
              <a:rPr lang="en-US" sz="2200" b="1" baseline="-25000" dirty="0">
                <a:latin typeface="Times New Roman" pitchFamily="18" charset="0"/>
              </a:rPr>
              <a:t>212</a:t>
            </a:r>
            <a:r>
              <a:rPr lang="en-US" sz="2200" b="1" dirty="0">
                <a:latin typeface="Times New Roman" pitchFamily="18" charset="0"/>
              </a:rPr>
              <a:t> + (1-m</a:t>
            </a:r>
            <a:r>
              <a:rPr lang="en-US" sz="2200" b="1" baseline="-25000" dirty="0">
                <a:latin typeface="Times New Roman" pitchFamily="18" charset="0"/>
              </a:rPr>
              <a:t>121</a:t>
            </a:r>
            <a:r>
              <a:rPr lang="en-US" sz="2200" b="1" dirty="0">
                <a:latin typeface="Times New Roman" pitchFamily="18" charset="0"/>
              </a:rPr>
              <a:t>)(m</a:t>
            </a:r>
            <a:r>
              <a:rPr lang="en-US" sz="2200" b="1" baseline="-25000" dirty="0">
                <a:latin typeface="Times New Roman" pitchFamily="18" charset="0"/>
              </a:rPr>
              <a:t>112</a:t>
            </a:r>
            <a:r>
              <a:rPr lang="en-US" sz="2200" b="1" dirty="0">
                <a:latin typeface="Times New Roman" pitchFamily="18" charset="0"/>
              </a:rPr>
              <a:t> -1))(m</a:t>
            </a:r>
            <a:r>
              <a:rPr lang="en-US" sz="2200" b="1" baseline="-25000" dirty="0">
                <a:latin typeface="Times New Roman" pitchFamily="18" charset="0"/>
              </a:rPr>
              <a:t>222</a:t>
            </a:r>
            <a:r>
              <a:rPr lang="en-US" sz="2200" b="1" dirty="0">
                <a:latin typeface="Times New Roman" pitchFamily="18" charset="0"/>
              </a:rPr>
              <a:t> + (1 - m</a:t>
            </a:r>
            <a:r>
              <a:rPr lang="en-US" sz="2200" b="1" baseline="-25000" dirty="0">
                <a:latin typeface="Times New Roman" pitchFamily="18" charset="0"/>
              </a:rPr>
              <a:t>111</a:t>
            </a:r>
            <a:r>
              <a:rPr lang="en-US" sz="2200" b="1" dirty="0">
                <a:latin typeface="Times New Roman" pitchFamily="18" charset="0"/>
              </a:rPr>
              <a:t>)(m</a:t>
            </a:r>
            <a:r>
              <a:rPr lang="en-US" sz="2200" b="1" baseline="-25000" dirty="0">
                <a:latin typeface="Times New Roman" pitchFamily="18" charset="0"/>
              </a:rPr>
              <a:t>122</a:t>
            </a:r>
            <a:r>
              <a:rPr lang="en-US" sz="2200" b="1" dirty="0">
                <a:latin typeface="Times New Roman" pitchFamily="18" charset="0"/>
              </a:rPr>
              <a:t> - 1))] + m</a:t>
            </a:r>
            <a:r>
              <a:rPr lang="en-US" sz="2200" b="1" baseline="-25000" dirty="0">
                <a:latin typeface="Times New Roman" pitchFamily="18" charset="0"/>
              </a:rPr>
              <a:t>211</a:t>
            </a:r>
            <a:r>
              <a:rPr lang="en-US" sz="2200" b="1" dirty="0">
                <a:latin typeface="Times New Roman" pitchFamily="18" charset="0"/>
              </a:rPr>
              <a:t>m</a:t>
            </a:r>
            <a:r>
              <a:rPr lang="en-US" sz="2200" b="1" baseline="-25000" dirty="0">
                <a:latin typeface="Times New Roman" pitchFamily="18" charset="0"/>
              </a:rPr>
              <a:t>221</a:t>
            </a:r>
            <a:r>
              <a:rPr lang="en-US" sz="2200" b="1" dirty="0">
                <a:latin typeface="Times New Roman" pitchFamily="18" charset="0"/>
              </a:rPr>
              <a:t>(1 - m</a:t>
            </a:r>
            <a:r>
              <a:rPr lang="en-US" sz="2200" b="1" baseline="-25000" dirty="0">
                <a:latin typeface="Times New Roman" pitchFamily="18" charset="0"/>
              </a:rPr>
              <a:t>112</a:t>
            </a:r>
            <a:r>
              <a:rPr lang="en-US" sz="2200" b="1" dirty="0">
                <a:latin typeface="Times New Roman" pitchFamily="18" charset="0"/>
              </a:rPr>
              <a:t>)(1 - m</a:t>
            </a:r>
            <a:r>
              <a:rPr lang="en-US" sz="2200" b="1" baseline="-25000" dirty="0">
                <a:latin typeface="Times New Roman" pitchFamily="18" charset="0"/>
              </a:rPr>
              <a:t>122</a:t>
            </a:r>
            <a:r>
              <a:rPr lang="en-US" sz="2200" b="1" dirty="0">
                <a:latin typeface="Times New Roman" pitchFamily="18" charset="0"/>
              </a:rPr>
              <a:t>)</a:t>
            </a:r>
          </a:p>
          <a:p>
            <a:pPr algn="l"/>
            <a:endParaRPr lang="en-US" sz="2200" b="1" dirty="0">
              <a:latin typeface="Times New Roman" pitchFamily="18" charset="0"/>
            </a:endParaRPr>
          </a:p>
          <a:p>
            <a:pPr algn="l"/>
            <a:endParaRPr lang="en-US" sz="2200" dirty="0">
              <a:latin typeface="Times New Roman" pitchFamily="18" charset="0"/>
            </a:endParaRPr>
          </a:p>
          <a:p>
            <a:pPr algn="l"/>
            <a:r>
              <a:rPr lang="en-US" sz="2200" dirty="0">
                <a:latin typeface="Times New Roman" pitchFamily="18" charset="0"/>
                <a:sym typeface="Symbol" pitchFamily="18" charset="2"/>
              </a:rPr>
              <a:t></a:t>
            </a:r>
            <a:r>
              <a:rPr lang="en-US" sz="2200" dirty="0" err="1">
                <a:latin typeface="Times New Roman" pitchFamily="18" charset="0"/>
                <a:sym typeface="Symbol" pitchFamily="18" charset="2"/>
              </a:rPr>
              <a:t>ff</a:t>
            </a:r>
            <a:r>
              <a:rPr lang="en-US" sz="2200" baseline="-25000" dirty="0" err="1">
                <a:latin typeface="Times New Roman" pitchFamily="18" charset="0"/>
                <a:sym typeface="Symbol" pitchFamily="18" charset="2"/>
              </a:rPr>
              <a:t>j</a:t>
            </a:r>
            <a:r>
              <a:rPr lang="en-US" sz="2200" dirty="0">
                <a:latin typeface="Symbol" pitchFamily="18" charset="2"/>
                <a:sym typeface="Symbol" pitchFamily="18" charset="2"/>
              </a:rPr>
              <a:t></a:t>
            </a:r>
            <a:r>
              <a:rPr lang="en-US" sz="2200" dirty="0">
                <a:latin typeface="Times New Roman" pitchFamily="18" charset="0"/>
              </a:rPr>
              <a:t> = (1 - m</a:t>
            </a:r>
            <a:r>
              <a:rPr lang="en-US" sz="2200" baseline="-25000" dirty="0">
                <a:latin typeface="Times New Roman" pitchFamily="18" charset="0"/>
              </a:rPr>
              <a:t>111</a:t>
            </a:r>
            <a:r>
              <a:rPr lang="en-US" sz="2200" dirty="0">
                <a:latin typeface="Times New Roman" pitchFamily="18" charset="0"/>
              </a:rPr>
              <a:t>) (1 - m</a:t>
            </a:r>
            <a:r>
              <a:rPr lang="en-US" sz="2200" baseline="-25000" dirty="0">
                <a:latin typeface="Times New Roman" pitchFamily="18" charset="0"/>
              </a:rPr>
              <a:t>112</a:t>
            </a:r>
            <a:r>
              <a:rPr lang="en-US" sz="2200" dirty="0">
                <a:latin typeface="Times New Roman" pitchFamily="18" charset="0"/>
              </a:rPr>
              <a:t>)(1 - m</a:t>
            </a:r>
            <a:r>
              <a:rPr lang="en-US" sz="2200" baseline="-25000" dirty="0">
                <a:latin typeface="Times New Roman" pitchFamily="18" charset="0"/>
              </a:rPr>
              <a:t>121</a:t>
            </a:r>
            <a:r>
              <a:rPr lang="en-US" sz="2200" dirty="0">
                <a:latin typeface="Times New Roman" pitchFamily="18" charset="0"/>
              </a:rPr>
              <a:t>)(1 - m</a:t>
            </a:r>
            <a:r>
              <a:rPr lang="en-US" sz="2200" baseline="-25000" dirty="0">
                <a:latin typeface="Times New Roman" pitchFamily="18" charset="0"/>
              </a:rPr>
              <a:t>122</a:t>
            </a:r>
            <a:r>
              <a:rPr lang="en-US" sz="2200" dirty="0">
                <a:latin typeface="Times New Roman" pitchFamily="18" charset="0"/>
              </a:rPr>
              <a:t>)</a:t>
            </a:r>
            <a:endParaRPr lang="en-US" sz="2400" dirty="0">
              <a:latin typeface="Times New Roman" pitchFamily="18" charset="0"/>
            </a:endParaRPr>
          </a:p>
          <a:p>
            <a:pPr algn="l"/>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p:spPr>
        <p:txBody>
          <a:bodyPr/>
          <a:lstStyle/>
          <a:p>
            <a:fld id="{BA252FA8-9D0B-4AA5-BAB1-02F79F5F75E2}" type="slidenum">
              <a:rPr lang="en-US" smtClean="0"/>
              <a:pPr/>
              <a:t>34</a:t>
            </a:fld>
            <a:endParaRPr lang="en-US" smtClean="0"/>
          </a:p>
        </p:txBody>
      </p:sp>
      <p:sp>
        <p:nvSpPr>
          <p:cNvPr id="43013" name="Rectangle 5"/>
          <p:cNvSpPr>
            <a:spLocks noGrp="1" noChangeArrowheads="1"/>
          </p:cNvSpPr>
          <p:nvPr>
            <p:ph type="title"/>
          </p:nvPr>
        </p:nvSpPr>
        <p:spPr>
          <a:xfrm>
            <a:off x="381000" y="0"/>
            <a:ext cx="8229600" cy="1139825"/>
          </a:xfrm>
        </p:spPr>
        <p:txBody>
          <a:bodyPr/>
          <a:lstStyle/>
          <a:p>
            <a:pPr eaLnBrk="1" hangingPunct="1"/>
            <a:r>
              <a:rPr lang="en-US" sz="3200" smtClean="0">
                <a:latin typeface="Times New Roman" pitchFamily="18" charset="0"/>
              </a:rPr>
              <a:t>Effect of synaptic time constant</a:t>
            </a:r>
          </a:p>
        </p:txBody>
      </p:sp>
      <p:sp>
        <p:nvSpPr>
          <p:cNvPr id="43011" name="Text Box 3"/>
          <p:cNvSpPr txBox="1">
            <a:spLocks noChangeArrowheads="1"/>
          </p:cNvSpPr>
          <p:nvPr/>
        </p:nvSpPr>
        <p:spPr bwMode="auto">
          <a:xfrm>
            <a:off x="6477000" y="4876800"/>
            <a:ext cx="184150" cy="457200"/>
          </a:xfrm>
          <a:prstGeom prst="rect">
            <a:avLst/>
          </a:prstGeom>
          <a:noFill/>
          <a:ln w="9525">
            <a:noFill/>
            <a:miter lim="800000"/>
            <a:headEnd/>
            <a:tailEnd/>
          </a:ln>
        </p:spPr>
        <p:txBody>
          <a:bodyPr wrap="none">
            <a:spAutoFit/>
          </a:bodyPr>
          <a:lstStyle/>
          <a:p>
            <a:pPr algn="l"/>
            <a:endParaRPr lang="en-US" sz="2400">
              <a:latin typeface="Times New Roman" pitchFamily="18" charset="0"/>
            </a:endParaRPr>
          </a:p>
        </p:txBody>
      </p:sp>
      <p:pic>
        <p:nvPicPr>
          <p:cNvPr id="43015" name="Picture 11"/>
          <p:cNvPicPr>
            <a:picLocks noChangeAspect="1" noChangeArrowheads="1"/>
          </p:cNvPicPr>
          <p:nvPr/>
        </p:nvPicPr>
        <p:blipFill>
          <a:blip r:embed="rId3" cstate="print"/>
          <a:srcRect/>
          <a:stretch>
            <a:fillRect/>
          </a:stretch>
        </p:blipFill>
        <p:spPr bwMode="auto">
          <a:xfrm>
            <a:off x="685800" y="1676400"/>
            <a:ext cx="5257800" cy="3197612"/>
          </a:xfrm>
          <a:prstGeom prst="rect">
            <a:avLst/>
          </a:prstGeom>
          <a:noFill/>
          <a:ln w="9525">
            <a:noFill/>
            <a:miter lim="800000"/>
            <a:headEnd/>
            <a:tailEnd/>
          </a:ln>
        </p:spPr>
      </p:pic>
      <p:sp>
        <p:nvSpPr>
          <p:cNvPr id="43016" name="Rectangle 13"/>
          <p:cNvSpPr>
            <a:spLocks noChangeArrowheads="1"/>
          </p:cNvSpPr>
          <p:nvPr/>
        </p:nvSpPr>
        <p:spPr bwMode="auto">
          <a:xfrm>
            <a:off x="4724400" y="5562600"/>
            <a:ext cx="2362200" cy="6096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g</a:t>
            </a:r>
            <a:r>
              <a:rPr lang="en-US" sz="1600" b="1" baseline="-25000" dirty="0" err="1">
                <a:latin typeface="Times New Roman" pitchFamily="18" charset="0"/>
              </a:rPr>
              <a:t>syn</a:t>
            </a:r>
            <a:r>
              <a:rPr lang="en-US" sz="1600" b="1" dirty="0">
                <a:latin typeface="Times New Roman" pitchFamily="18" charset="0"/>
              </a:rPr>
              <a:t> – 0.2 (</a:t>
            </a:r>
            <a:r>
              <a:rPr lang="el-GR" sz="1600" b="1" dirty="0">
                <a:latin typeface="Times New Roman" pitchFamily="18" charset="0"/>
                <a:cs typeface="Arial" charset="0"/>
              </a:rPr>
              <a:t>μ</a:t>
            </a:r>
            <a:r>
              <a:rPr lang="en-US" sz="1600" b="1" dirty="0">
                <a:latin typeface="Times New Roman" pitchFamily="18" charset="0"/>
                <a:cs typeface="Arial" charset="0"/>
              </a:rPr>
              <a:t>S/cm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dirty="0" err="1">
                <a:latin typeface="Times New Roman" pitchFamily="18" charset="0"/>
              </a:rPr>
              <a:t>I</a:t>
            </a:r>
            <a:r>
              <a:rPr lang="en-US" sz="1600" b="1" baseline="-25000" dirty="0" err="1">
                <a:latin typeface="Times New Roman" pitchFamily="18" charset="0"/>
              </a:rPr>
              <a:t>app</a:t>
            </a:r>
            <a:r>
              <a:rPr lang="en-US" sz="1600" b="1" dirty="0">
                <a:latin typeface="Times New Roman" pitchFamily="18" charset="0"/>
              </a:rPr>
              <a:t> - 2 (</a:t>
            </a:r>
            <a:r>
              <a:rPr lang="el-GR" sz="1600" b="1" dirty="0">
                <a:latin typeface="Times New Roman" pitchFamily="18" charset="0"/>
                <a:cs typeface="Arial" charset="0"/>
              </a:rPr>
              <a:t>μ</a:t>
            </a:r>
            <a:r>
              <a:rPr lang="en-US" sz="1600" b="1" dirty="0">
                <a:latin typeface="Times New Roman" pitchFamily="18" charset="0"/>
                <a:cs typeface="Arial" charset="0"/>
              </a:rPr>
              <a:t>A/cm</a:t>
            </a:r>
            <a:r>
              <a:rPr lang="en-US" sz="1600" b="1" baseline="30000" dirty="0">
                <a:latin typeface="Times New Roman" pitchFamily="18" charset="0"/>
                <a:cs typeface="Arial" charset="0"/>
              </a:rPr>
              <a:t>2</a:t>
            </a:r>
            <a:r>
              <a:rPr lang="en-US" sz="1600" b="1" dirty="0">
                <a:latin typeface="Times New Roman" pitchFamily="18" charset="0"/>
              </a:rPr>
              <a:t>)</a:t>
            </a:r>
          </a:p>
          <a:p>
            <a:pPr marL="342900" indent="-342900" algn="l">
              <a:lnSpc>
                <a:spcPct val="80000"/>
              </a:lnSpc>
              <a:spcBef>
                <a:spcPct val="20000"/>
              </a:spcBef>
              <a:buClr>
                <a:schemeClr val="tx1"/>
              </a:buClr>
              <a:buFont typeface="Wingdings" pitchFamily="2" charset="2"/>
              <a:buChar char="Ø"/>
            </a:pPr>
            <a:endParaRPr lang="en-US" sz="1600" b="1" dirty="0">
              <a:latin typeface="Times New Roman" pitchFamily="18" charset="0"/>
            </a:endParaRPr>
          </a:p>
        </p:txBody>
      </p:sp>
      <p:sp>
        <p:nvSpPr>
          <p:cNvPr id="43018" name="Text Box 16"/>
          <p:cNvSpPr txBox="1">
            <a:spLocks noChangeArrowheads="1"/>
          </p:cNvSpPr>
          <p:nvPr/>
        </p:nvSpPr>
        <p:spPr bwMode="auto">
          <a:xfrm>
            <a:off x="990600" y="5638800"/>
            <a:ext cx="3197225" cy="946150"/>
          </a:xfrm>
          <a:prstGeom prst="rect">
            <a:avLst/>
          </a:prstGeom>
          <a:noFill/>
          <a:ln w="9525">
            <a:noFill/>
            <a:miter lim="800000"/>
            <a:headEnd/>
            <a:tailEnd/>
          </a:ln>
        </p:spPr>
        <p:txBody>
          <a:bodyPr wrap="none">
            <a:spAutoFit/>
          </a:bodyPr>
          <a:lstStyle/>
          <a:p>
            <a:pPr algn="l" eaLnBrk="0" hangingPunct="0"/>
            <a:r>
              <a:rPr lang="en-US" sz="1600" dirty="0">
                <a:solidFill>
                  <a:srgbClr val="333399"/>
                </a:solidFill>
                <a:latin typeface="Times New Roman" pitchFamily="18" charset="0"/>
                <a:ea typeface="ＭＳ Ｐゴシック" pitchFamily="112" charset="-128"/>
              </a:rPr>
              <a:t>Blue </a:t>
            </a:r>
            <a:r>
              <a:rPr lang="en-US" dirty="0">
                <a:solidFill>
                  <a:srgbClr val="333399"/>
                </a:solidFill>
              </a:rPr>
              <a:t>‘o’</a:t>
            </a:r>
            <a:r>
              <a:rPr lang="en-US" dirty="0"/>
              <a:t> </a:t>
            </a:r>
            <a:r>
              <a:rPr lang="en-US" sz="1600" dirty="0">
                <a:latin typeface="Times New Roman" pitchFamily="18" charset="0"/>
                <a:ea typeface="ＭＳ Ｐゴシック" pitchFamily="112" charset="-128"/>
              </a:rPr>
              <a:t>- near synchronous 1P (1:1)</a:t>
            </a:r>
          </a:p>
          <a:p>
            <a:pPr algn="l" eaLnBrk="0" hangingPunct="0"/>
            <a:r>
              <a:rPr lang="en-US" sz="1600" dirty="0">
                <a:latin typeface="Times New Roman" pitchFamily="18" charset="0"/>
                <a:ea typeface="ＭＳ Ｐゴシック" pitchFamily="112" charset="-128"/>
              </a:rPr>
              <a:t>Black ‘</a:t>
            </a:r>
            <a:r>
              <a:rPr lang="en-US" sz="2000" b="1" dirty="0">
                <a:latin typeface="Times New Roman" pitchFamily="18" charset="0"/>
                <a:ea typeface="ＭＳ Ｐゴシック" pitchFamily="112" charset="-128"/>
              </a:rPr>
              <a:t>+</a:t>
            </a:r>
            <a:r>
              <a:rPr lang="en-US" sz="1600" dirty="0">
                <a:latin typeface="Times New Roman" pitchFamily="18" charset="0"/>
                <a:ea typeface="ＭＳ Ｐゴシック" pitchFamily="112" charset="-128"/>
              </a:rPr>
              <a:t>’ -   near anti phase 1P (1:1)</a:t>
            </a:r>
          </a:p>
          <a:p>
            <a:pPr algn="l" eaLnBrk="0" hangingPunct="0"/>
            <a:r>
              <a:rPr lang="en-US" sz="1600" dirty="0">
                <a:solidFill>
                  <a:srgbClr val="FF0000"/>
                </a:solidFill>
                <a:latin typeface="Times New Roman" pitchFamily="18" charset="0"/>
                <a:ea typeface="ＭＳ Ｐゴシック" pitchFamily="112" charset="-128"/>
              </a:rPr>
              <a:t>Red </a:t>
            </a:r>
            <a:r>
              <a:rPr lang="en-US" dirty="0"/>
              <a:t>‘</a:t>
            </a:r>
            <a:r>
              <a:rPr lang="en-US" dirty="0">
                <a:solidFill>
                  <a:srgbClr val="FF0000"/>
                </a:solidFill>
              </a:rPr>
              <a:t>o</a:t>
            </a:r>
            <a:r>
              <a:rPr lang="en-US" dirty="0"/>
              <a:t>’ -</a:t>
            </a:r>
            <a:r>
              <a:rPr lang="en-US" sz="1600" dirty="0">
                <a:latin typeface="Times New Roman" pitchFamily="18" charset="0"/>
                <a:ea typeface="ＭＳ Ｐゴシック" pitchFamily="112" charset="-128"/>
              </a:rPr>
              <a:t> 2:2  regular </a:t>
            </a:r>
          </a:p>
        </p:txBody>
      </p:sp>
      <p:sp>
        <p:nvSpPr>
          <p:cNvPr id="43019" name="Rectangle 17"/>
          <p:cNvSpPr>
            <a:spLocks noChangeArrowheads="1"/>
          </p:cNvSpPr>
          <p:nvPr/>
        </p:nvSpPr>
        <p:spPr bwMode="auto">
          <a:xfrm>
            <a:off x="5181600" y="6523038"/>
            <a:ext cx="2819400" cy="334962"/>
          </a:xfrm>
          <a:prstGeom prst="rect">
            <a:avLst/>
          </a:prstGeom>
          <a:noFill/>
          <a:ln w="9525">
            <a:noFill/>
            <a:miter lim="800000"/>
            <a:headEnd/>
            <a:tailEnd/>
          </a:ln>
        </p:spPr>
        <p:txBody>
          <a:bodyPr/>
          <a:lstStyle/>
          <a:p>
            <a:pPr marL="342900" indent="-342900" algn="l">
              <a:lnSpc>
                <a:spcPct val="80000"/>
              </a:lnSpc>
              <a:spcBef>
                <a:spcPct val="20000"/>
              </a:spcBef>
            </a:pPr>
            <a:r>
              <a:rPr lang="en-US" sz="1600"/>
              <a:t>(ref.  Maran &amp; Canvier 2007)</a:t>
            </a:r>
          </a:p>
        </p:txBody>
      </p:sp>
      <p:sp>
        <p:nvSpPr>
          <p:cNvPr id="43020" name="Rectangle 18"/>
          <p:cNvSpPr>
            <a:spLocks noChangeArrowheads="1"/>
          </p:cNvSpPr>
          <p:nvPr/>
        </p:nvSpPr>
        <p:spPr bwMode="auto">
          <a:xfrm>
            <a:off x="2819400" y="4953000"/>
            <a:ext cx="2819400" cy="334963"/>
          </a:xfrm>
          <a:prstGeom prst="rect">
            <a:avLst/>
          </a:prstGeom>
          <a:noFill/>
          <a:ln w="9525">
            <a:noFill/>
            <a:miter lim="800000"/>
            <a:headEnd/>
            <a:tailEnd/>
          </a:ln>
        </p:spPr>
        <p:txBody>
          <a:bodyPr/>
          <a:lstStyle/>
          <a:p>
            <a:pPr marL="342900" indent="-342900" algn="l">
              <a:lnSpc>
                <a:spcPct val="80000"/>
              </a:lnSpc>
              <a:spcBef>
                <a:spcPct val="20000"/>
              </a:spcBef>
              <a:buFont typeface="Wingdings" pitchFamily="2" charset="2"/>
              <a:buChar char="Ø"/>
            </a:pPr>
            <a:r>
              <a:rPr lang="en-US" sz="1600" dirty="0"/>
              <a:t>Period ~ 10ms</a:t>
            </a:r>
          </a:p>
        </p:txBody>
      </p:sp>
      <p:pic>
        <p:nvPicPr>
          <p:cNvPr id="1026" name="Picture 2"/>
          <p:cNvPicPr>
            <a:picLocks noChangeAspect="1" noChangeArrowheads="1"/>
          </p:cNvPicPr>
          <p:nvPr/>
        </p:nvPicPr>
        <p:blipFill>
          <a:blip r:embed="rId4" cstate="print"/>
          <a:srcRect/>
          <a:stretch>
            <a:fillRect/>
          </a:stretch>
        </p:blipFill>
        <p:spPr bwMode="auto">
          <a:xfrm>
            <a:off x="6324600" y="2971800"/>
            <a:ext cx="2400300" cy="82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noFill/>
        </p:spPr>
        <p:txBody>
          <a:bodyPr/>
          <a:lstStyle/>
          <a:p>
            <a:fld id="{8300EA87-ED5F-4906-8CEF-B19DDE04A3AF}" type="slidenum">
              <a:rPr lang="en-US" smtClean="0"/>
              <a:pPr/>
              <a:t>35</a:t>
            </a:fld>
            <a:endParaRPr lang="en-US" smtClean="0"/>
          </a:p>
        </p:txBody>
      </p:sp>
      <p:sp>
        <p:nvSpPr>
          <p:cNvPr id="44036" name="Rectangle 3"/>
          <p:cNvSpPr>
            <a:spLocks noGrp="1" noChangeArrowheads="1"/>
          </p:cNvSpPr>
          <p:nvPr>
            <p:ph type="title"/>
          </p:nvPr>
        </p:nvSpPr>
        <p:spPr/>
        <p:txBody>
          <a:bodyPr/>
          <a:lstStyle/>
          <a:p>
            <a:pPr eaLnBrk="1" hangingPunct="1"/>
            <a:r>
              <a:rPr lang="en-US" sz="3200" dirty="0" smtClean="0">
                <a:latin typeface="Times New Roman" pitchFamily="18" charset="0"/>
              </a:rPr>
              <a:t>Effect of second order resetting </a:t>
            </a:r>
            <a:r>
              <a:rPr lang="en-US" sz="3200" dirty="0" smtClean="0">
                <a:solidFill>
                  <a:schemeClr val="bg1"/>
                </a:solidFill>
                <a:latin typeface="Times New Roman" pitchFamily="18" charset="0"/>
              </a:rPr>
              <a:t>(f</a:t>
            </a:r>
            <a:r>
              <a:rPr lang="en-US" sz="3200" baseline="-25000" dirty="0" smtClean="0">
                <a:solidFill>
                  <a:schemeClr val="bg1"/>
                </a:solidFill>
                <a:latin typeface="Times New Roman" pitchFamily="18" charset="0"/>
              </a:rPr>
              <a:t>2</a:t>
            </a:r>
            <a:r>
              <a:rPr lang="en-US" sz="3200" dirty="0" smtClean="0">
                <a:solidFill>
                  <a:schemeClr val="bg1"/>
                </a:solidFill>
                <a:latin typeface="Times New Roman" pitchFamily="18" charset="0"/>
              </a:rPr>
              <a:t>) </a:t>
            </a:r>
            <a:r>
              <a:rPr lang="en-US" sz="3200" dirty="0" smtClean="0">
                <a:latin typeface="Times New Roman" pitchFamily="18" charset="0"/>
              </a:rPr>
              <a:t>on prediction</a:t>
            </a:r>
          </a:p>
        </p:txBody>
      </p:sp>
      <p:pic>
        <p:nvPicPr>
          <p:cNvPr id="44035" name="Picture 2" descr="f2-effect"/>
          <p:cNvPicPr>
            <a:picLocks noChangeAspect="1" noChangeArrowheads="1"/>
          </p:cNvPicPr>
          <p:nvPr/>
        </p:nvPicPr>
        <p:blipFill>
          <a:blip r:embed="rId3" cstate="print"/>
          <a:srcRect/>
          <a:stretch>
            <a:fillRect/>
          </a:stretch>
        </p:blipFill>
        <p:spPr bwMode="auto">
          <a:xfrm>
            <a:off x="2895600" y="1905000"/>
            <a:ext cx="3100388" cy="2974975"/>
          </a:xfrm>
          <a:prstGeom prst="rect">
            <a:avLst/>
          </a:prstGeom>
          <a:noFill/>
          <a:ln w="9525">
            <a:noFill/>
            <a:miter lim="800000"/>
            <a:headEnd/>
            <a:tailEnd/>
          </a:ln>
        </p:spPr>
      </p:pic>
      <p:sp>
        <p:nvSpPr>
          <p:cNvPr id="44037" name="Rectangle 7"/>
          <p:cNvSpPr>
            <a:spLocks noChangeArrowheads="1"/>
          </p:cNvSpPr>
          <p:nvPr/>
        </p:nvSpPr>
        <p:spPr bwMode="auto">
          <a:xfrm>
            <a:off x="6553200" y="2819400"/>
            <a:ext cx="2362200" cy="1066800"/>
          </a:xfrm>
          <a:prstGeom prst="rect">
            <a:avLst/>
          </a:prstGeom>
          <a:noFill/>
          <a:ln w="9525">
            <a:noFill/>
            <a:miter lim="800000"/>
            <a:headEnd/>
            <a:tailEnd/>
          </a:ln>
        </p:spPr>
        <p:txBody>
          <a:bodyPr/>
          <a:lstStyle/>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g</a:t>
            </a:r>
            <a:r>
              <a:rPr lang="en-US" sz="1600" b="1" baseline="-25000">
                <a:latin typeface="Times New Roman" pitchFamily="18" charset="0"/>
              </a:rPr>
              <a:t>syn</a:t>
            </a:r>
            <a:r>
              <a:rPr lang="en-US" sz="1600" b="1">
                <a:latin typeface="Times New Roman" pitchFamily="18" charset="0"/>
              </a:rPr>
              <a:t> – 0.35 (</a:t>
            </a:r>
            <a:r>
              <a:rPr lang="el-GR" sz="1600" b="1">
                <a:latin typeface="Times New Roman" pitchFamily="18" charset="0"/>
                <a:cs typeface="Arial" charset="0"/>
              </a:rPr>
              <a:t>μ</a:t>
            </a:r>
            <a:r>
              <a:rPr lang="en-US" sz="1600" b="1">
                <a:latin typeface="Times New Roman" pitchFamily="18" charset="0"/>
                <a:cs typeface="Arial" charset="0"/>
              </a:rPr>
              <a:t>S/cm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Times New Roman" pitchFamily="18" charset="0"/>
              </a:rPr>
              <a:t>I</a:t>
            </a:r>
            <a:r>
              <a:rPr lang="en-US" sz="1600" b="1" baseline="-25000">
                <a:latin typeface="Times New Roman" pitchFamily="18" charset="0"/>
              </a:rPr>
              <a:t>app</a:t>
            </a:r>
            <a:r>
              <a:rPr lang="en-US" sz="1600" b="1">
                <a:latin typeface="Times New Roman" pitchFamily="18" charset="0"/>
              </a:rPr>
              <a:t> - 2 (</a:t>
            </a:r>
            <a:r>
              <a:rPr lang="el-GR" sz="1600" b="1">
                <a:latin typeface="Times New Roman" pitchFamily="18" charset="0"/>
                <a:cs typeface="Arial" charset="0"/>
              </a:rPr>
              <a:t>μ</a:t>
            </a:r>
            <a:r>
              <a:rPr lang="en-US" sz="1600" b="1">
                <a:latin typeface="Times New Roman" pitchFamily="18" charset="0"/>
                <a:cs typeface="Arial" charset="0"/>
              </a:rPr>
              <a:t>A/cm</a:t>
            </a:r>
            <a:r>
              <a:rPr lang="en-US" sz="1600" b="1" baseline="30000">
                <a:latin typeface="Times New Roman" pitchFamily="18" charset="0"/>
                <a:cs typeface="Arial" charset="0"/>
              </a:rPr>
              <a:t>2</a:t>
            </a:r>
            <a:r>
              <a:rPr lang="en-US" sz="1600" b="1">
                <a:latin typeface="Times New Roman" pitchFamily="18" charset="0"/>
              </a:rPr>
              <a:t>)</a:t>
            </a:r>
          </a:p>
          <a:p>
            <a:pPr marL="342900" indent="-342900" algn="l">
              <a:lnSpc>
                <a:spcPct val="80000"/>
              </a:lnSpc>
              <a:spcBef>
                <a:spcPct val="20000"/>
              </a:spcBef>
              <a:buClr>
                <a:schemeClr val="tx1"/>
              </a:buClr>
              <a:buFont typeface="Wingdings" pitchFamily="2" charset="2"/>
              <a:buChar char="Ø"/>
            </a:pPr>
            <a:r>
              <a:rPr lang="en-US" sz="1600" b="1">
                <a:latin typeface="Symbol" pitchFamily="18" charset="2"/>
              </a:rPr>
              <a:t>t</a:t>
            </a:r>
            <a:r>
              <a:rPr lang="en-US" sz="1600" b="1" baseline="-25000">
                <a:latin typeface="Times New Roman" pitchFamily="18" charset="0"/>
              </a:rPr>
              <a:t>syn</a:t>
            </a:r>
            <a:r>
              <a:rPr lang="en-US" sz="1600" b="1">
                <a:latin typeface="Times New Roman" pitchFamily="18" charset="0"/>
              </a:rPr>
              <a:t>– 1 (ms)</a:t>
            </a:r>
          </a:p>
          <a:p>
            <a:pPr marL="342900" indent="-342900" algn="l">
              <a:lnSpc>
                <a:spcPct val="80000"/>
              </a:lnSpc>
              <a:spcBef>
                <a:spcPct val="20000"/>
              </a:spcBef>
              <a:buClr>
                <a:schemeClr val="tx1"/>
              </a:buClr>
              <a:buFont typeface="Wingdings" pitchFamily="2" charset="2"/>
              <a:buChar char="Ø"/>
            </a:pPr>
            <a:endParaRPr lang="en-US" sz="1600" b="1">
              <a:latin typeface="Times New Roman" pitchFamily="18" charset="0"/>
            </a:endParaRPr>
          </a:p>
        </p:txBody>
      </p:sp>
      <p:sp>
        <p:nvSpPr>
          <p:cNvPr id="44038" name="Text Box 8"/>
          <p:cNvSpPr txBox="1">
            <a:spLocks noChangeArrowheads="1"/>
          </p:cNvSpPr>
          <p:nvPr/>
        </p:nvSpPr>
        <p:spPr bwMode="auto">
          <a:xfrm>
            <a:off x="2514600" y="5029200"/>
            <a:ext cx="4090988" cy="946150"/>
          </a:xfrm>
          <a:prstGeom prst="rect">
            <a:avLst/>
          </a:prstGeom>
          <a:noFill/>
          <a:ln w="9525">
            <a:noFill/>
            <a:miter lim="800000"/>
            <a:headEnd/>
            <a:tailEnd/>
          </a:ln>
        </p:spPr>
        <p:txBody>
          <a:bodyPr wrap="none">
            <a:spAutoFit/>
          </a:bodyPr>
          <a:lstStyle/>
          <a:p>
            <a:pPr algn="l" eaLnBrk="0" hangingPunct="0"/>
            <a:r>
              <a:rPr lang="en-US" sz="1600">
                <a:solidFill>
                  <a:srgbClr val="333399"/>
                </a:solidFill>
                <a:latin typeface="Times New Roman" pitchFamily="18" charset="0"/>
                <a:ea typeface="ＭＳ Ｐゴシック" pitchFamily="112" charset="-128"/>
              </a:rPr>
              <a:t>Blue </a:t>
            </a:r>
            <a:r>
              <a:rPr lang="en-US">
                <a:solidFill>
                  <a:srgbClr val="333399"/>
                </a:solidFill>
              </a:rPr>
              <a:t>‘o’</a:t>
            </a:r>
            <a:r>
              <a:rPr lang="en-US"/>
              <a:t> </a:t>
            </a:r>
            <a:r>
              <a:rPr lang="en-US" sz="1600">
                <a:latin typeface="Times New Roman" pitchFamily="18" charset="0"/>
                <a:ea typeface="ＭＳ Ｐゴシック" pitchFamily="112" charset="-128"/>
              </a:rPr>
              <a:t>- near synchronous 1P (1:1)</a:t>
            </a:r>
          </a:p>
          <a:p>
            <a:pPr algn="l" eaLnBrk="0" hangingPunct="0"/>
            <a:r>
              <a:rPr lang="en-US" sz="1600">
                <a:latin typeface="Times New Roman" pitchFamily="18" charset="0"/>
                <a:ea typeface="ＭＳ Ｐゴシック" pitchFamily="112" charset="-128"/>
              </a:rPr>
              <a:t>Black ‘</a:t>
            </a:r>
            <a:r>
              <a:rPr lang="en-US" sz="2000" b="1">
                <a:latin typeface="Times New Roman" pitchFamily="18" charset="0"/>
                <a:ea typeface="ＭＳ Ｐゴシック" pitchFamily="112" charset="-128"/>
              </a:rPr>
              <a:t>+</a:t>
            </a:r>
            <a:r>
              <a:rPr lang="en-US" sz="1600">
                <a:latin typeface="Times New Roman" pitchFamily="18" charset="0"/>
                <a:ea typeface="ＭＳ Ｐゴシック" pitchFamily="112" charset="-128"/>
              </a:rPr>
              <a:t>’ -   near anti phase 1P (1:1)</a:t>
            </a:r>
          </a:p>
          <a:p>
            <a:pPr algn="l" eaLnBrk="0" hangingPunct="0"/>
            <a:r>
              <a:rPr lang="en-US" sz="1600">
                <a:solidFill>
                  <a:srgbClr val="FF0000"/>
                </a:solidFill>
                <a:latin typeface="Times New Roman" pitchFamily="18" charset="0"/>
                <a:ea typeface="ＭＳ Ｐゴシック" pitchFamily="112" charset="-128"/>
              </a:rPr>
              <a:t>Red </a:t>
            </a:r>
            <a:r>
              <a:rPr lang="en-US"/>
              <a:t>‘</a:t>
            </a:r>
            <a:r>
              <a:rPr lang="en-US">
                <a:solidFill>
                  <a:srgbClr val="FF0000"/>
                </a:solidFill>
              </a:rPr>
              <a:t>o</a:t>
            </a:r>
            <a:r>
              <a:rPr lang="en-US"/>
              <a:t>’ -</a:t>
            </a:r>
            <a:r>
              <a:rPr lang="en-US" sz="1600">
                <a:latin typeface="Times New Roman" pitchFamily="18" charset="0"/>
                <a:ea typeface="ＭＳ Ｐゴシック" pitchFamily="112" charset="-128"/>
              </a:rPr>
              <a:t> 2:2  regular ;  </a:t>
            </a:r>
            <a:r>
              <a:rPr lang="en-US" sz="1600">
                <a:solidFill>
                  <a:srgbClr val="00FF00"/>
                </a:solidFill>
                <a:latin typeface="Times New Roman" pitchFamily="18" charset="0"/>
                <a:ea typeface="ＭＳ Ｐゴシック" pitchFamily="112" charset="-128"/>
              </a:rPr>
              <a:t>Green </a:t>
            </a:r>
            <a:r>
              <a:rPr lang="en-US"/>
              <a:t>‘</a:t>
            </a:r>
            <a:r>
              <a:rPr lang="en-US">
                <a:solidFill>
                  <a:srgbClr val="00FF00"/>
                </a:solidFill>
              </a:rPr>
              <a:t>o</a:t>
            </a:r>
            <a:r>
              <a:rPr lang="en-US"/>
              <a:t>’-</a:t>
            </a:r>
            <a:r>
              <a:rPr lang="en-US" sz="1600">
                <a:latin typeface="Times New Roman" pitchFamily="18" charset="0"/>
                <a:ea typeface="ＭＳ Ｐゴシック" pitchFamily="112" charset="-128"/>
              </a:rPr>
              <a:t> 2:2 Leapfrog</a:t>
            </a:r>
          </a:p>
        </p:txBody>
      </p:sp>
      <p:sp>
        <p:nvSpPr>
          <p:cNvPr id="44039" name="Rectangle 10"/>
          <p:cNvSpPr>
            <a:spLocks noChangeArrowheads="1"/>
          </p:cNvSpPr>
          <p:nvPr/>
        </p:nvSpPr>
        <p:spPr bwMode="auto">
          <a:xfrm>
            <a:off x="5181600" y="6523038"/>
            <a:ext cx="2819400" cy="334962"/>
          </a:xfrm>
          <a:prstGeom prst="rect">
            <a:avLst/>
          </a:prstGeom>
          <a:noFill/>
          <a:ln w="9525">
            <a:noFill/>
            <a:miter lim="800000"/>
            <a:headEnd/>
            <a:tailEnd/>
          </a:ln>
        </p:spPr>
        <p:txBody>
          <a:bodyPr/>
          <a:lstStyle/>
          <a:p>
            <a:pPr marL="342900" indent="-342900" algn="l">
              <a:lnSpc>
                <a:spcPct val="80000"/>
              </a:lnSpc>
              <a:spcBef>
                <a:spcPct val="20000"/>
              </a:spcBef>
            </a:pPr>
            <a:r>
              <a:rPr lang="en-US" sz="1600"/>
              <a:t>(ref.  Maran &amp; Canvier 2007)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a:bodyPr>
          <a:lstStyle/>
          <a:p>
            <a:r>
              <a:rPr lang="en-US" dirty="0" smtClean="0"/>
              <a:t>PRCs methods are successfully able to predict 1:1 and 2:2 modes provided the synaptic time constant is short</a:t>
            </a:r>
          </a:p>
          <a:p>
            <a:pPr>
              <a:defRPr/>
            </a:pPr>
            <a:endParaRPr lang="en-US" dirty="0" smtClean="0"/>
          </a:p>
          <a:p>
            <a:pPr>
              <a:defRPr/>
            </a:pPr>
            <a:r>
              <a:rPr lang="en-US" dirty="0" smtClean="0"/>
              <a:t>Second order resetting is important for 2:2 predictions</a:t>
            </a:r>
          </a:p>
          <a:p>
            <a:pPr>
              <a:defRPr/>
            </a:pPr>
            <a:endParaRPr lang="en-US" dirty="0" smtClean="0"/>
          </a:p>
          <a:p>
            <a:pPr>
              <a:defRPr/>
            </a:pPr>
            <a:r>
              <a:rPr lang="en-US" dirty="0" smtClean="0"/>
              <a:t>Stability proof also satisfied the cases where firing order is not preserved (2:2 leapfrog).</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t>Summary (Aim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6"/>
          <p:cNvSpPr>
            <a:spLocks noGrp="1"/>
          </p:cNvSpPr>
          <p:nvPr>
            <p:ph type="title"/>
          </p:nvPr>
        </p:nvSpPr>
        <p:spPr>
          <a:xfrm>
            <a:off x="381000" y="2362200"/>
            <a:ext cx="8229600" cy="1143000"/>
          </a:xfrm>
        </p:spPr>
        <p:txBody>
          <a:bodyPr/>
          <a:lstStyle/>
          <a:p>
            <a:pPr algn="ctr"/>
            <a:r>
              <a:rPr lang="en-US" dirty="0" smtClean="0"/>
              <a:t>Specific  Aim 2</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study phase resetting in a bursting neuron for excitatory inputs of different strength and duration</a:t>
            </a:r>
          </a:p>
          <a:p>
            <a:endParaRPr lang="en-US" dirty="0" smtClean="0"/>
          </a:p>
          <a:p>
            <a:endParaRPr lang="en-US" dirty="0" smtClean="0"/>
          </a:p>
          <a:p>
            <a:r>
              <a:rPr lang="en-US" dirty="0" smtClean="0"/>
              <a:t>To explain the biophysical mechanism for the phase resetting using a model neuron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2" name="Title 1"/>
          <p:cNvSpPr>
            <a:spLocks noGrp="1"/>
          </p:cNvSpPr>
          <p:nvPr>
            <p:ph type="title"/>
          </p:nvPr>
        </p:nvSpPr>
        <p:spPr/>
        <p:txBody>
          <a:bodyPr/>
          <a:lstStyle/>
          <a:p>
            <a:pPr algn="ctr"/>
            <a:r>
              <a:rPr lang="en-US" dirty="0" smtClean="0"/>
              <a:t>Specific  Aim 2</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3" cstate="print"/>
          <a:stretch>
            <a:fillRect/>
          </a:stretch>
        </p:blipFill>
        <p:spPr bwMode="auto">
          <a:xfrm>
            <a:off x="1223962" y="2779713"/>
            <a:ext cx="6696075" cy="20669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39</a:t>
            </a:fld>
            <a:endParaRPr lang="en-US"/>
          </a:p>
        </p:txBody>
      </p:sp>
      <p:sp>
        <p:nvSpPr>
          <p:cNvPr id="2" name="Title 1"/>
          <p:cNvSpPr>
            <a:spLocks noGrp="1"/>
          </p:cNvSpPr>
          <p:nvPr>
            <p:ph type="title"/>
          </p:nvPr>
        </p:nvSpPr>
        <p:spPr/>
        <p:txBody>
          <a:bodyPr/>
          <a:lstStyle/>
          <a:p>
            <a:pPr algn="ctr"/>
            <a:r>
              <a:rPr lang="en-US" dirty="0" smtClean="0"/>
              <a:t>Bursting</a:t>
            </a:r>
            <a:endParaRPr lang="en-US" dirty="0"/>
          </a:p>
        </p:txBody>
      </p:sp>
      <p:sp>
        <p:nvSpPr>
          <p:cNvPr id="5" name="Rectangle 4"/>
          <p:cNvSpPr/>
          <p:nvPr/>
        </p:nvSpPr>
        <p:spPr>
          <a:xfrm>
            <a:off x="457200" y="1981200"/>
            <a:ext cx="4969630" cy="369332"/>
          </a:xfrm>
          <a:prstGeom prst="rect">
            <a:avLst/>
          </a:prstGeom>
        </p:spPr>
        <p:txBody>
          <a:bodyPr wrap="none">
            <a:spAutoFit/>
          </a:bodyPr>
          <a:lstStyle/>
          <a:p>
            <a:r>
              <a:rPr lang="en-US" dirty="0" smtClean="0"/>
              <a:t>Voltage trace from a regularly bursting neuron</a:t>
            </a:r>
            <a:endParaRPr lang="en-US" dirty="0"/>
          </a:p>
        </p:txBody>
      </p:sp>
      <p:cxnSp>
        <p:nvCxnSpPr>
          <p:cNvPr id="7" name="Straight Connector 6"/>
          <p:cNvCxnSpPr/>
          <p:nvPr/>
        </p:nvCxnSpPr>
        <p:spPr>
          <a:xfrm>
            <a:off x="5867400" y="2895600"/>
            <a:ext cx="16764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53200" y="2438400"/>
            <a:ext cx="401072" cy="369332"/>
          </a:xfrm>
          <a:prstGeom prst="rect">
            <a:avLst/>
          </a:prstGeom>
        </p:spPr>
        <p:txBody>
          <a:bodyPr wrap="none">
            <a:spAutoFit/>
          </a:bodyPr>
          <a:lstStyle/>
          <a:p>
            <a:r>
              <a:rPr lang="en-US" dirty="0" smtClean="0">
                <a:solidFill>
                  <a:srgbClr val="00B050"/>
                </a:solidFill>
              </a:rPr>
              <a:t>P</a:t>
            </a:r>
            <a:r>
              <a:rPr lang="en-US" baseline="-25000" dirty="0" smtClean="0">
                <a:solidFill>
                  <a:srgbClr val="00B050"/>
                </a:solidFill>
              </a:rPr>
              <a:t>0</a:t>
            </a:r>
            <a:endParaRPr lang="en-US" baseline="-25000" dirty="0">
              <a:solidFill>
                <a:srgbClr val="00B050"/>
              </a:solidFill>
            </a:endParaRPr>
          </a:p>
        </p:txBody>
      </p:sp>
      <p:sp>
        <p:nvSpPr>
          <p:cNvPr id="11" name="Rectangle 10"/>
          <p:cNvSpPr/>
          <p:nvPr/>
        </p:nvSpPr>
        <p:spPr>
          <a:xfrm>
            <a:off x="2667000" y="2438400"/>
            <a:ext cx="1180131" cy="369332"/>
          </a:xfrm>
          <a:prstGeom prst="rect">
            <a:avLst/>
          </a:prstGeom>
        </p:spPr>
        <p:txBody>
          <a:bodyPr wrap="none">
            <a:spAutoFit/>
          </a:bodyPr>
          <a:lstStyle/>
          <a:p>
            <a:r>
              <a:rPr lang="en-US" dirty="0" smtClean="0"/>
              <a:t>One cycle</a:t>
            </a:r>
          </a:p>
        </p:txBody>
      </p:sp>
      <p:cxnSp>
        <p:nvCxnSpPr>
          <p:cNvPr id="13" name="Straight Arrow Connector 12"/>
          <p:cNvCxnSpPr/>
          <p:nvPr/>
        </p:nvCxnSpPr>
        <p:spPr>
          <a:xfrm>
            <a:off x="2819400" y="2895600"/>
            <a:ext cx="1371600" cy="1588"/>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4" cstate="print"/>
          <a:srcRect/>
          <a:stretch>
            <a:fillRect/>
          </a:stretch>
        </p:blipFill>
        <p:spPr bwMode="auto">
          <a:xfrm>
            <a:off x="1295400" y="5486400"/>
            <a:ext cx="6400800"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2286000"/>
            <a:ext cx="8229600" cy="3429000"/>
          </a:xfrm>
        </p:spPr>
        <p:txBody>
          <a:bodyPr>
            <a:normAutofit lnSpcReduction="10000"/>
          </a:bodyPr>
          <a:lstStyle/>
          <a:p>
            <a:pPr eaLnBrk="1" hangingPunct="1">
              <a:lnSpc>
                <a:spcPct val="80000"/>
              </a:lnSpc>
              <a:defRPr/>
            </a:pPr>
            <a:endParaRPr lang="en-US" sz="2000" dirty="0" smtClean="0"/>
          </a:p>
          <a:p>
            <a:pPr eaLnBrk="1" hangingPunct="1">
              <a:lnSpc>
                <a:spcPct val="80000"/>
              </a:lnSpc>
              <a:defRPr/>
            </a:pPr>
            <a:r>
              <a:rPr lang="en-US" sz="2000" dirty="0" smtClean="0"/>
              <a:t>Synchronization is seen in nature at every scale from Atoms to Cosmos </a:t>
            </a:r>
          </a:p>
          <a:p>
            <a:pPr lvl="1">
              <a:lnSpc>
                <a:spcPct val="80000"/>
              </a:lnSpc>
              <a:defRPr/>
            </a:pPr>
            <a:r>
              <a:rPr lang="en-US" sz="2000" dirty="0" smtClean="0"/>
              <a:t>Lasers, Superconductors</a:t>
            </a:r>
          </a:p>
          <a:p>
            <a:pPr lvl="1">
              <a:lnSpc>
                <a:spcPct val="80000"/>
              </a:lnSpc>
              <a:defRPr/>
            </a:pPr>
            <a:r>
              <a:rPr lang="en-US" sz="2000" dirty="0" smtClean="0"/>
              <a:t>Crickets chirp</a:t>
            </a:r>
          </a:p>
          <a:p>
            <a:pPr lvl="1">
              <a:lnSpc>
                <a:spcPct val="80000"/>
              </a:lnSpc>
              <a:defRPr/>
            </a:pPr>
            <a:r>
              <a:rPr lang="en-US" sz="2000" dirty="0" smtClean="0"/>
              <a:t>Pacemaker cells in Heart</a:t>
            </a:r>
          </a:p>
          <a:p>
            <a:pPr lvl="1">
              <a:lnSpc>
                <a:spcPct val="80000"/>
              </a:lnSpc>
              <a:defRPr/>
            </a:pPr>
            <a:r>
              <a:rPr lang="en-US" sz="2000" dirty="0" smtClean="0"/>
              <a:t>Natural satellites go around planet in synchronized orbits.</a:t>
            </a:r>
          </a:p>
          <a:p>
            <a:pPr lvl="1">
              <a:lnSpc>
                <a:spcPct val="80000"/>
              </a:lnSpc>
              <a:defRPr/>
            </a:pPr>
            <a:endParaRPr lang="en-US" sz="2000" dirty="0" smtClean="0"/>
          </a:p>
          <a:p>
            <a:pPr>
              <a:lnSpc>
                <a:spcPct val="80000"/>
              </a:lnSpc>
              <a:defRPr/>
            </a:pPr>
            <a:r>
              <a:rPr lang="en-US" sz="2000" dirty="0" err="1" smtClean="0"/>
              <a:t>Synchonization</a:t>
            </a:r>
            <a:r>
              <a:rPr lang="en-US" sz="2000" dirty="0" smtClean="0"/>
              <a:t> in neurons</a:t>
            </a:r>
          </a:p>
          <a:p>
            <a:pPr lvl="1">
              <a:lnSpc>
                <a:spcPct val="80000"/>
              </a:lnSpc>
              <a:defRPr/>
            </a:pPr>
            <a:r>
              <a:rPr lang="en-US" sz="2000" dirty="0" smtClean="0"/>
              <a:t>Cognitive processing - Attention</a:t>
            </a:r>
          </a:p>
          <a:p>
            <a:pPr lvl="1">
              <a:lnSpc>
                <a:spcPct val="80000"/>
              </a:lnSpc>
              <a:defRPr/>
            </a:pPr>
            <a:r>
              <a:rPr lang="en-US" sz="2000" dirty="0" smtClean="0"/>
              <a:t>Central Pattern generators for rhythmic behaviors</a:t>
            </a:r>
          </a:p>
          <a:p>
            <a:pPr lvl="1">
              <a:lnSpc>
                <a:spcPct val="80000"/>
              </a:lnSpc>
              <a:defRPr/>
            </a:pPr>
            <a:r>
              <a:rPr lang="en-US" sz="2000" dirty="0" smtClean="0"/>
              <a:t>Disease </a:t>
            </a:r>
            <a:r>
              <a:rPr lang="en-US" sz="2000" dirty="0" smtClean="0"/>
              <a:t>states – Epilepsy, Parkinson’s disease</a:t>
            </a:r>
          </a:p>
          <a:p>
            <a:pPr lvl="1">
              <a:lnSpc>
                <a:spcPct val="80000"/>
              </a:lnSpc>
              <a:defRPr/>
            </a:pPr>
            <a:endParaRPr lang="en-US" sz="1200" dirty="0" smtClean="0"/>
          </a:p>
          <a:p>
            <a:pPr eaLnBrk="1" hangingPunct="1">
              <a:lnSpc>
                <a:spcPct val="80000"/>
              </a:lnSpc>
              <a:defRPr/>
            </a:pPr>
            <a:endParaRPr lang="en-US" sz="1600" dirty="0" smtClean="0"/>
          </a:p>
          <a:p>
            <a:pPr eaLnBrk="1" hangingPunct="1">
              <a:lnSpc>
                <a:spcPct val="80000"/>
              </a:lnSpc>
              <a:defRPr/>
            </a:pPr>
            <a:endParaRPr lang="en-US" sz="2000" dirty="0" smtClean="0"/>
          </a:p>
        </p:txBody>
      </p:sp>
      <p:sp>
        <p:nvSpPr>
          <p:cNvPr id="9" name="Slide Number Placeholder 5"/>
          <p:cNvSpPr>
            <a:spLocks noGrp="1"/>
          </p:cNvSpPr>
          <p:nvPr>
            <p:ph type="sldNum" sz="quarter" idx="12"/>
          </p:nvPr>
        </p:nvSpPr>
        <p:spPr/>
        <p:txBody>
          <a:bodyPr/>
          <a:lstStyle/>
          <a:p>
            <a:pPr>
              <a:defRPr/>
            </a:pPr>
            <a:fld id="{402ED3A6-1FA8-478A-991B-9EC7F8F785CA}" type="slidenum">
              <a:rPr lang="en-US"/>
              <a:pPr>
                <a:defRPr/>
              </a:pPr>
              <a:t>4</a:t>
            </a:fld>
            <a:endParaRPr lang="en-US"/>
          </a:p>
        </p:txBody>
      </p:sp>
      <p:sp>
        <p:nvSpPr>
          <p:cNvPr id="37890" name="Rectangle 2"/>
          <p:cNvSpPr>
            <a:spLocks noGrp="1" noChangeArrowheads="1"/>
          </p:cNvSpPr>
          <p:nvPr>
            <p:ph type="title"/>
          </p:nvPr>
        </p:nvSpPr>
        <p:spPr>
          <a:xfrm>
            <a:off x="457200" y="381000"/>
            <a:ext cx="8229600" cy="1139825"/>
          </a:xfrm>
        </p:spPr>
        <p:txBody>
          <a:bodyPr/>
          <a:lstStyle/>
          <a:p>
            <a:pPr eaLnBrk="1" hangingPunct="1">
              <a:defRPr/>
            </a:pPr>
            <a:r>
              <a:rPr lang="en-US" dirty="0" smtClean="0"/>
              <a:t>Nature in Sync</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5" name="Title 4"/>
          <p:cNvSpPr>
            <a:spLocks noGrp="1"/>
          </p:cNvSpPr>
          <p:nvPr>
            <p:ph type="title"/>
          </p:nvPr>
        </p:nvSpPr>
        <p:spPr>
          <a:xfrm>
            <a:off x="457200" y="0"/>
            <a:ext cx="8229600" cy="1143000"/>
          </a:xfrm>
        </p:spPr>
        <p:txBody>
          <a:bodyPr/>
          <a:lstStyle/>
          <a:p>
            <a:r>
              <a:rPr lang="en-US" dirty="0" smtClean="0"/>
              <a:t>Experimental Setup</a:t>
            </a:r>
            <a:endParaRPr lang="en-US" dirty="0"/>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219200" y="1828800"/>
            <a:ext cx="6781800" cy="2946400"/>
          </a:xfrm>
          <a:prstGeom prst="rect">
            <a:avLst/>
          </a:prstGeom>
          <a:noFill/>
          <a:ln w="9525">
            <a:noFill/>
            <a:miter lim="800000"/>
            <a:headEnd/>
            <a:tailEnd/>
          </a:ln>
        </p:spPr>
      </p:pic>
      <p:sp>
        <p:nvSpPr>
          <p:cNvPr id="4" name="Rectangle 3"/>
          <p:cNvSpPr/>
          <p:nvPr/>
        </p:nvSpPr>
        <p:spPr>
          <a:xfrm>
            <a:off x="1752600" y="5410200"/>
            <a:ext cx="4876800" cy="646331"/>
          </a:xfrm>
          <a:prstGeom prst="rect">
            <a:avLst/>
          </a:prstGeom>
        </p:spPr>
        <p:txBody>
          <a:bodyPr wrap="square">
            <a:spAutoFit/>
          </a:bodyPr>
          <a:lstStyle/>
          <a:p>
            <a:r>
              <a:rPr lang="en-US" dirty="0" smtClean="0"/>
              <a:t>Experiments  were done by Dr. Astrid Prinz Lab at Emory University, Atlanta</a:t>
            </a:r>
          </a:p>
        </p:txBody>
      </p:sp>
      <p:pic>
        <p:nvPicPr>
          <p:cNvPr id="6" name="Picture 2"/>
          <p:cNvPicPr>
            <a:picLocks noChangeAspect="1" noChangeArrowheads="1"/>
          </p:cNvPicPr>
          <p:nvPr/>
        </p:nvPicPr>
        <p:blipFill>
          <a:blip r:embed="rId4" cstate="print"/>
          <a:srcRect/>
          <a:stretch>
            <a:fillRect/>
          </a:stretch>
        </p:blipFill>
        <p:spPr bwMode="auto">
          <a:xfrm>
            <a:off x="7010400" y="5181600"/>
            <a:ext cx="1794087" cy="1129146"/>
          </a:xfrm>
          <a:prstGeom prst="rect">
            <a:avLst/>
          </a:prstGeom>
          <a:noFill/>
          <a:ln w="9525">
            <a:noFill/>
            <a:miter lim="800000"/>
            <a:headEnd/>
            <a:tailEnd/>
          </a:ln>
        </p:spPr>
      </p:pic>
      <p:pic>
        <p:nvPicPr>
          <p:cNvPr id="9218" name="Picture 2"/>
          <p:cNvPicPr>
            <a:picLocks noChangeAspect="1" noChangeArrowheads="1"/>
          </p:cNvPicPr>
          <p:nvPr/>
        </p:nvPicPr>
        <p:blipFill>
          <a:blip r:embed="rId5" cstate="print"/>
          <a:srcRect/>
          <a:stretch>
            <a:fillRect/>
          </a:stretch>
        </p:blipFill>
        <p:spPr bwMode="auto">
          <a:xfrm>
            <a:off x="228600" y="5257800"/>
            <a:ext cx="116205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Grp="1" noChangeAspect="1" noChangeArrowheads="1"/>
          </p:cNvPicPr>
          <p:nvPr>
            <p:ph idx="1"/>
          </p:nvPr>
        </p:nvPicPr>
        <p:blipFill>
          <a:blip r:embed="rId3" cstate="print"/>
          <a:srcRect/>
          <a:stretch>
            <a:fillRect/>
          </a:stretch>
        </p:blipFill>
        <p:spPr bwMode="auto">
          <a:xfrm>
            <a:off x="685800" y="1524000"/>
            <a:ext cx="3276600" cy="303942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2" name="Title 1"/>
          <p:cNvSpPr>
            <a:spLocks noGrp="1"/>
          </p:cNvSpPr>
          <p:nvPr>
            <p:ph type="title"/>
          </p:nvPr>
        </p:nvSpPr>
        <p:spPr>
          <a:xfrm>
            <a:off x="457200" y="228600"/>
            <a:ext cx="8229600" cy="838200"/>
          </a:xfrm>
        </p:spPr>
        <p:txBody>
          <a:bodyPr>
            <a:normAutofit/>
          </a:bodyPr>
          <a:lstStyle/>
          <a:p>
            <a:pPr algn="ctr"/>
            <a:r>
              <a:rPr lang="en-US" dirty="0" smtClean="0"/>
              <a:t>Phase Resetting Curve</a:t>
            </a:r>
            <a:endParaRPr lang="en-US" dirty="0"/>
          </a:p>
        </p:txBody>
      </p:sp>
      <p:sp>
        <p:nvSpPr>
          <p:cNvPr id="5" name="Rectangle 5"/>
          <p:cNvSpPr txBox="1">
            <a:spLocks noChangeArrowheads="1"/>
          </p:cNvSpPr>
          <p:nvPr/>
        </p:nvSpPr>
        <p:spPr>
          <a:xfrm>
            <a:off x="457200" y="4800600"/>
            <a:ext cx="4572000" cy="1828800"/>
          </a:xfrm>
          <a:prstGeom prst="rect">
            <a:avLst/>
          </a:prstGeom>
        </p:spPr>
        <p:txBody>
          <a:bodyPr vert="horz">
            <a:normAutofit lnSpcReduction="10000"/>
          </a:bodyPr>
          <a:lstStyle/>
          <a:p>
            <a:pPr marL="548640" indent="-411480">
              <a:lnSpc>
                <a:spcPct val="90000"/>
              </a:lnSpc>
              <a:spcBef>
                <a:spcPct val="20000"/>
              </a:spcBef>
              <a:buClr>
                <a:schemeClr val="tx1">
                  <a:shade val="95000"/>
                </a:schemeClr>
              </a:buClr>
              <a:buSzPct val="65000"/>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Change</a:t>
            </a:r>
            <a:r>
              <a:rPr kumimoji="0" lang="en-US" sz="1600" b="0" i="0" u="none" strike="noStrike" kern="1200" cap="none" spc="0" normalizeH="0" noProof="0" dirty="0" smtClean="0">
                <a:ln>
                  <a:noFill/>
                </a:ln>
                <a:solidFill>
                  <a:schemeClr val="tx1"/>
                </a:solidFill>
                <a:effectLst/>
                <a:uLnTx/>
                <a:uFillTx/>
                <a:latin typeface="+mn-lt"/>
                <a:ea typeface="+mn-ea"/>
                <a:cs typeface="+mn-cs"/>
              </a:rPr>
              <a:t> in first cycle length -&gt;</a:t>
            </a:r>
            <a:r>
              <a:rPr lang="en-US" sz="1600" dirty="0" smtClean="0"/>
              <a:t>  (P</a:t>
            </a:r>
            <a:r>
              <a:rPr lang="en-US" sz="1600" baseline="-25000" dirty="0" smtClean="0"/>
              <a:t>1</a:t>
            </a:r>
            <a:r>
              <a:rPr lang="en-US" sz="1600" dirty="0" smtClean="0"/>
              <a:t> - P</a:t>
            </a:r>
            <a:r>
              <a:rPr lang="en-US" sz="1600" baseline="-25000" dirty="0" smtClean="0"/>
              <a:t>0</a:t>
            </a:r>
            <a:r>
              <a:rPr lang="en-US" sz="1600" dirty="0" smtClean="0"/>
              <a:t>)</a:t>
            </a:r>
            <a:r>
              <a:rPr kumimoji="0" lang="en-US" sz="1600" b="0" i="0" u="none" strike="noStrike" kern="1200" cap="none" spc="0" normalizeH="0" noProof="0" dirty="0" smtClean="0">
                <a:ln>
                  <a:noFill/>
                </a:ln>
                <a:solidFill>
                  <a:schemeClr val="tx1"/>
                </a:solidFill>
                <a:effectLst/>
                <a:uLnTx/>
                <a:uFillTx/>
                <a:latin typeface="+mn-lt"/>
                <a:ea typeface="+mn-ea"/>
                <a:cs typeface="+mn-cs"/>
              </a:rPr>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548640" indent="-411480">
              <a:lnSpc>
                <a:spcPct val="90000"/>
              </a:lnSpc>
              <a:spcBef>
                <a:spcPct val="20000"/>
              </a:spcBef>
              <a:buClr>
                <a:schemeClr val="tx1">
                  <a:shade val="95000"/>
                </a:schemeClr>
              </a:buClr>
              <a:buSzPct val="65000"/>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f</a:t>
            </a:r>
            <a:r>
              <a:rPr kumimoji="0" lang="en-US" sz="1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smtClean="0">
                <a:ln>
                  <a:noFill/>
                </a:ln>
                <a:solidFill>
                  <a:schemeClr val="tx1"/>
                </a:solidFill>
                <a:effectLst/>
                <a:uLnTx/>
                <a:uFillTx/>
                <a:latin typeface="Symbol" pitchFamily="18" charset="2"/>
                <a:ea typeface="+mn-ea"/>
                <a:cs typeface="+mn-cs"/>
              </a:rPr>
              <a:t>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 (P</a:t>
            </a:r>
            <a:r>
              <a:rPr kumimoji="0" lang="en-US" sz="1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 P</a:t>
            </a:r>
            <a:r>
              <a:rPr kumimoji="0" lang="en-US" sz="1600" b="0" i="0" u="none" strike="noStrike" kern="1200" cap="none" spc="0" normalizeH="0" baseline="-25000" noProof="0" dirty="0" smtClean="0">
                <a:ln>
                  <a:noFill/>
                </a:ln>
                <a:solidFill>
                  <a:schemeClr val="tx1"/>
                </a:solidFill>
                <a:effectLst/>
                <a:uLnTx/>
                <a:uFillTx/>
                <a:latin typeface="+mn-lt"/>
                <a:ea typeface="+mn-ea"/>
                <a:cs typeface="+mn-cs"/>
              </a:rPr>
              <a:t>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)/P</a:t>
            </a:r>
            <a:r>
              <a:rPr kumimoji="0" lang="en-US" sz="1600" b="0" i="0" u="none" strike="noStrike" kern="1200" cap="none" spc="0" normalizeH="0" baseline="-25000" noProof="0" dirty="0" smtClean="0">
                <a:ln>
                  <a:noFill/>
                </a:ln>
                <a:solidFill>
                  <a:schemeClr val="tx1"/>
                </a:solidFill>
                <a:effectLst/>
                <a:uLnTx/>
                <a:uFillTx/>
                <a:latin typeface="+mn-lt"/>
                <a:ea typeface="+mn-ea"/>
                <a:cs typeface="+mn-cs"/>
              </a:rPr>
              <a:t>0</a:t>
            </a:r>
          </a:p>
          <a:p>
            <a:pPr marL="548640" lvl="0" indent="-411480">
              <a:lnSpc>
                <a:spcPct val="90000"/>
              </a:lnSpc>
              <a:spcBef>
                <a:spcPct val="20000"/>
              </a:spcBef>
              <a:buClr>
                <a:schemeClr val="tx1">
                  <a:shade val="95000"/>
                </a:schemeClr>
              </a:buClr>
              <a:buSzPct val="65000"/>
              <a:defRPr/>
            </a:pPr>
            <a:r>
              <a:rPr lang="en-US" sz="1400" dirty="0" smtClean="0"/>
              <a:t>f</a:t>
            </a:r>
            <a:r>
              <a:rPr lang="en-US" sz="1400" baseline="-25000" dirty="0" smtClean="0"/>
              <a:t>1</a:t>
            </a:r>
            <a:r>
              <a:rPr lang="en-US" sz="1400" dirty="0" smtClean="0"/>
              <a:t>  - </a:t>
            </a:r>
            <a:r>
              <a:rPr lang="en-US" sz="1600" b="1" dirty="0" smtClean="0"/>
              <a:t>First Order Resetting</a:t>
            </a:r>
            <a:endParaRPr kumimoji="0" lang="en-US" sz="1600" b="0" i="0" u="none" strike="noStrike" kern="1200" cap="none" spc="0" normalizeH="0" baseline="-25000" noProof="0" dirty="0" smtClean="0">
              <a:ln>
                <a:noFill/>
              </a:ln>
              <a:solidFill>
                <a:schemeClr val="tx1"/>
              </a:solidFill>
              <a:effectLst/>
              <a:uLnTx/>
              <a:uFillTx/>
              <a:latin typeface="+mn-lt"/>
              <a:ea typeface="+mn-ea"/>
              <a:cs typeface="+mn-cs"/>
            </a:endParaRPr>
          </a:p>
          <a:p>
            <a:pPr marL="548640" indent="-411480">
              <a:lnSpc>
                <a:spcPct val="90000"/>
              </a:lnSpc>
              <a:spcBef>
                <a:spcPct val="20000"/>
              </a:spcBef>
              <a:buClr>
                <a:schemeClr val="tx1">
                  <a:shade val="95000"/>
                </a:schemeClr>
              </a:buClr>
              <a:buSzPct val="65000"/>
              <a:defRPr/>
            </a:pPr>
            <a:endParaRPr lang="en-US" sz="1600" dirty="0" smtClean="0"/>
          </a:p>
          <a:p>
            <a:pPr marL="548640" indent="-411480">
              <a:lnSpc>
                <a:spcPct val="90000"/>
              </a:lnSpc>
              <a:spcBef>
                <a:spcPct val="20000"/>
              </a:spcBef>
              <a:buClr>
                <a:schemeClr val="tx1">
                  <a:shade val="95000"/>
                </a:schemeClr>
              </a:buClr>
              <a:buSzPct val="65000"/>
              <a:defRPr/>
            </a:pPr>
            <a:r>
              <a:rPr lang="en-US" sz="1600" dirty="0" smtClean="0"/>
              <a:t>Change in second cycle length -&gt; (P</a:t>
            </a:r>
            <a:r>
              <a:rPr lang="en-US" sz="1600" baseline="-25000" dirty="0" smtClean="0"/>
              <a:t>2</a:t>
            </a:r>
            <a:r>
              <a:rPr lang="en-US" sz="1600" dirty="0" smtClean="0"/>
              <a:t> - P</a:t>
            </a:r>
            <a:r>
              <a:rPr lang="en-US" sz="1600" baseline="-25000" dirty="0" smtClean="0"/>
              <a:t>0</a:t>
            </a:r>
            <a:r>
              <a:rPr lang="en-US" sz="1600" dirty="0" smtClean="0"/>
              <a:t>) </a:t>
            </a:r>
          </a:p>
          <a:p>
            <a:pPr marL="548640" indent="-411480">
              <a:lnSpc>
                <a:spcPct val="90000"/>
              </a:lnSpc>
              <a:spcBef>
                <a:spcPct val="20000"/>
              </a:spcBef>
              <a:buClr>
                <a:schemeClr val="tx1">
                  <a:shade val="95000"/>
                </a:schemeClr>
              </a:buClr>
              <a:buSzPct val="65000"/>
              <a:defRPr/>
            </a:pPr>
            <a:r>
              <a:rPr lang="en-US" sz="1600" dirty="0" smtClean="0"/>
              <a:t>f</a:t>
            </a:r>
            <a:r>
              <a:rPr lang="en-US" sz="1600" baseline="-25000" dirty="0" smtClean="0"/>
              <a:t>2</a:t>
            </a:r>
            <a:r>
              <a:rPr lang="en-US" sz="1600" dirty="0" smtClean="0"/>
              <a:t>(</a:t>
            </a:r>
            <a:r>
              <a:rPr lang="en-US" sz="1600" dirty="0" smtClean="0">
                <a:latin typeface="Symbol" pitchFamily="18" charset="2"/>
              </a:rPr>
              <a:t>f</a:t>
            </a:r>
            <a:r>
              <a:rPr lang="en-US" sz="1600" dirty="0" smtClean="0"/>
              <a:t>) = (P</a:t>
            </a:r>
            <a:r>
              <a:rPr lang="en-US" sz="1600" baseline="-25000" dirty="0" smtClean="0"/>
              <a:t>2</a:t>
            </a:r>
            <a:r>
              <a:rPr lang="en-US" sz="1600" dirty="0" smtClean="0"/>
              <a:t> - P</a:t>
            </a:r>
            <a:r>
              <a:rPr lang="en-US" sz="1600" baseline="-25000" dirty="0" smtClean="0"/>
              <a:t>0</a:t>
            </a:r>
            <a:r>
              <a:rPr lang="en-US" sz="1600" dirty="0" smtClean="0"/>
              <a:t>)/P</a:t>
            </a:r>
            <a:r>
              <a:rPr lang="en-US" sz="1600" baseline="-25000" dirty="0" smtClean="0"/>
              <a:t>0</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f</a:t>
            </a:r>
            <a:r>
              <a:rPr kumimoji="0" lang="en-US" sz="1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Second Order Resetting</a:t>
            </a:r>
          </a:p>
          <a:p>
            <a:pPr marL="548640" marR="0" lvl="0" indent="-411480" algn="l" defTabSz="914400" rtl="0" eaLnBrk="1" fontAlgn="auto" latinLnBrk="0" hangingPunct="1">
              <a:lnSpc>
                <a:spcPct val="90000"/>
              </a:lnSpc>
              <a:spcBef>
                <a:spcPct val="20000"/>
              </a:spcBef>
              <a:spcAft>
                <a:spcPts val="0"/>
              </a:spcAft>
              <a:buClr>
                <a:schemeClr val="tx1">
                  <a:shade val="95000"/>
                </a:schemeClr>
              </a:buClr>
              <a:buSzPct val="65000"/>
              <a:buFont typeface="Symbol" pitchFamily="18" charset="2"/>
              <a:buNone/>
              <a:tabLst/>
              <a:defRPr/>
            </a:pPr>
            <a:endParaRPr kumimoji="0" lang="en-US" sz="1800" b="0" i="0" u="none" strike="noStrike" kern="1200" cap="none" spc="0" normalizeH="0" baseline="-25000" noProof="0" dirty="0">
              <a:ln>
                <a:noFill/>
              </a:ln>
              <a:solidFill>
                <a:schemeClr val="tx1"/>
              </a:solidFill>
              <a:effectLst/>
              <a:uLnTx/>
              <a:uFillTx/>
              <a:latin typeface="+mn-lt"/>
              <a:ea typeface="+mn-ea"/>
              <a:cs typeface="+mn-cs"/>
            </a:endParaRPr>
          </a:p>
        </p:txBody>
      </p:sp>
      <p:pic>
        <p:nvPicPr>
          <p:cNvPr id="26" name="Picture 10"/>
          <p:cNvPicPr>
            <a:picLocks noChangeAspect="1" noChangeArrowheads="1"/>
          </p:cNvPicPr>
          <p:nvPr/>
        </p:nvPicPr>
        <p:blipFill>
          <a:blip r:embed="rId4" cstate="print"/>
          <a:srcRect/>
          <a:stretch>
            <a:fillRect/>
          </a:stretch>
        </p:blipFill>
        <p:spPr bwMode="auto">
          <a:xfrm>
            <a:off x="5334000" y="1676400"/>
            <a:ext cx="3414459" cy="3325899"/>
          </a:xfrm>
          <a:prstGeom prst="rect">
            <a:avLst/>
          </a:prstGeom>
          <a:noFill/>
          <a:ln w="9525">
            <a:noFill/>
            <a:miter lim="800000"/>
            <a:headEnd/>
            <a:tailEnd/>
          </a:ln>
        </p:spPr>
      </p:pic>
      <p:pic>
        <p:nvPicPr>
          <p:cNvPr id="28" name="Picture 7"/>
          <p:cNvPicPr>
            <a:picLocks noChangeAspect="1" noChangeArrowheads="1"/>
          </p:cNvPicPr>
          <p:nvPr/>
        </p:nvPicPr>
        <p:blipFill>
          <a:blip r:embed="rId5" cstate="print"/>
          <a:srcRect/>
          <a:stretch>
            <a:fillRect/>
          </a:stretch>
        </p:blipFill>
        <p:spPr bwMode="auto">
          <a:xfrm>
            <a:off x="6129085" y="2514601"/>
            <a:ext cx="25431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B6F15528-21DE-4FAA-801E-634DDDAF4B2B}" type="slidenum">
              <a:rPr lang="en-US" smtClean="0"/>
              <a:pPr/>
              <a:t>42</a:t>
            </a:fld>
            <a:endParaRPr lang="en-US"/>
          </a:p>
        </p:txBody>
      </p:sp>
      <p:sp>
        <p:nvSpPr>
          <p:cNvPr id="4" name="Title 3"/>
          <p:cNvSpPr>
            <a:spLocks noGrp="1"/>
          </p:cNvSpPr>
          <p:nvPr>
            <p:ph type="title"/>
          </p:nvPr>
        </p:nvSpPr>
        <p:spPr>
          <a:xfrm>
            <a:off x="457200" y="0"/>
            <a:ext cx="8229600" cy="1143000"/>
          </a:xfrm>
        </p:spPr>
        <p:txBody>
          <a:bodyPr/>
          <a:lstStyle/>
          <a:p>
            <a:r>
              <a:rPr lang="en-US" dirty="0" smtClean="0"/>
              <a:t>Five different PRC shapes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90600" y="4114800"/>
            <a:ext cx="2057400" cy="164746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429000" y="2209800"/>
            <a:ext cx="2609850" cy="126682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352800" y="4114800"/>
            <a:ext cx="2600325" cy="162877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324600" y="2209800"/>
            <a:ext cx="2571750" cy="1314450"/>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6324600" y="4114800"/>
            <a:ext cx="2552700" cy="1990725"/>
          </a:xfrm>
          <a:prstGeom prst="rect">
            <a:avLst/>
          </a:prstGeom>
          <a:noFill/>
          <a:ln w="9525">
            <a:noFill/>
            <a:miter lim="800000"/>
            <a:headEnd/>
            <a:tailEnd/>
          </a:ln>
        </p:spPr>
      </p:pic>
      <p:sp>
        <p:nvSpPr>
          <p:cNvPr id="18" name="Rectangle 17"/>
          <p:cNvSpPr/>
          <p:nvPr/>
        </p:nvSpPr>
        <p:spPr>
          <a:xfrm>
            <a:off x="6858000" y="1447800"/>
            <a:ext cx="1385316" cy="646331"/>
          </a:xfrm>
          <a:prstGeom prst="rect">
            <a:avLst/>
          </a:prstGeom>
        </p:spPr>
        <p:txBody>
          <a:bodyPr wrap="none">
            <a:spAutoFit/>
          </a:bodyPr>
          <a:lstStyle/>
          <a:p>
            <a:r>
              <a:rPr lang="en-US" dirty="0" smtClean="0"/>
              <a:t>      Long</a:t>
            </a:r>
          </a:p>
          <a:p>
            <a:r>
              <a:rPr lang="en-US" dirty="0" smtClean="0"/>
              <a:t>&gt;1/3</a:t>
            </a:r>
            <a:r>
              <a:rPr lang="en-US" baseline="30000" dirty="0" smtClean="0"/>
              <a:t>rd</a:t>
            </a:r>
            <a:r>
              <a:rPr lang="en-US" dirty="0" smtClean="0"/>
              <a:t> of P</a:t>
            </a:r>
            <a:r>
              <a:rPr lang="en-US" baseline="-25000" dirty="0" smtClean="0"/>
              <a:t>0</a:t>
            </a:r>
          </a:p>
        </p:txBody>
      </p:sp>
      <p:sp>
        <p:nvSpPr>
          <p:cNvPr id="19" name="Rectangle 18"/>
          <p:cNvSpPr/>
          <p:nvPr/>
        </p:nvSpPr>
        <p:spPr>
          <a:xfrm>
            <a:off x="3886200" y="1447800"/>
            <a:ext cx="1986441" cy="646331"/>
          </a:xfrm>
          <a:prstGeom prst="rect">
            <a:avLst/>
          </a:prstGeom>
        </p:spPr>
        <p:txBody>
          <a:bodyPr wrap="none">
            <a:spAutoFit/>
          </a:bodyPr>
          <a:lstStyle/>
          <a:p>
            <a:r>
              <a:rPr lang="en-US" dirty="0" smtClean="0"/>
              <a:t>Intermediate</a:t>
            </a:r>
          </a:p>
          <a:p>
            <a:r>
              <a:rPr lang="en-US" dirty="0" smtClean="0"/>
              <a:t>1/6</a:t>
            </a:r>
            <a:r>
              <a:rPr lang="en-US" baseline="30000" dirty="0" smtClean="0"/>
              <a:t>th</a:t>
            </a:r>
            <a:r>
              <a:rPr lang="en-US" dirty="0" smtClean="0"/>
              <a:t> – 1/3</a:t>
            </a:r>
            <a:r>
              <a:rPr lang="en-US" baseline="30000" dirty="0" smtClean="0"/>
              <a:t>rd</a:t>
            </a:r>
            <a:r>
              <a:rPr lang="en-US" dirty="0" smtClean="0"/>
              <a:t> of P</a:t>
            </a:r>
            <a:r>
              <a:rPr lang="en-US" baseline="-25000" dirty="0" smtClean="0"/>
              <a:t>0</a:t>
            </a:r>
          </a:p>
        </p:txBody>
      </p:sp>
      <p:sp>
        <p:nvSpPr>
          <p:cNvPr id="21" name="Rectangle 20"/>
          <p:cNvSpPr/>
          <p:nvPr/>
        </p:nvSpPr>
        <p:spPr>
          <a:xfrm>
            <a:off x="1219200" y="1447800"/>
            <a:ext cx="1369286" cy="646331"/>
          </a:xfrm>
          <a:prstGeom prst="rect">
            <a:avLst/>
          </a:prstGeom>
        </p:spPr>
        <p:txBody>
          <a:bodyPr wrap="none">
            <a:spAutoFit/>
          </a:bodyPr>
          <a:lstStyle/>
          <a:p>
            <a:r>
              <a:rPr lang="en-US" dirty="0" smtClean="0"/>
              <a:t>      Short</a:t>
            </a:r>
          </a:p>
          <a:p>
            <a:r>
              <a:rPr lang="en-US" dirty="0" smtClean="0"/>
              <a:t>&lt;1/6</a:t>
            </a:r>
            <a:r>
              <a:rPr lang="en-US" baseline="30000" dirty="0" smtClean="0"/>
              <a:t>th</a:t>
            </a:r>
            <a:r>
              <a:rPr lang="en-US" dirty="0" smtClean="0"/>
              <a:t> of P</a:t>
            </a:r>
            <a:r>
              <a:rPr lang="en-US" baseline="-25000" dirty="0" smtClean="0"/>
              <a:t>0</a:t>
            </a:r>
          </a:p>
        </p:txBody>
      </p:sp>
      <p:sp>
        <p:nvSpPr>
          <p:cNvPr id="22" name="Rectangle 21"/>
          <p:cNvSpPr/>
          <p:nvPr/>
        </p:nvSpPr>
        <p:spPr>
          <a:xfrm>
            <a:off x="0" y="2743200"/>
            <a:ext cx="711605" cy="369332"/>
          </a:xfrm>
          <a:prstGeom prst="rect">
            <a:avLst/>
          </a:prstGeom>
        </p:spPr>
        <p:txBody>
          <a:bodyPr wrap="none">
            <a:spAutoFit/>
          </a:bodyPr>
          <a:lstStyle/>
          <a:p>
            <a:r>
              <a:rPr lang="en-US" dirty="0" smtClean="0"/>
              <a:t>Weak</a:t>
            </a:r>
          </a:p>
        </p:txBody>
      </p:sp>
      <p:sp>
        <p:nvSpPr>
          <p:cNvPr id="23" name="Rectangle 22"/>
          <p:cNvSpPr/>
          <p:nvPr/>
        </p:nvSpPr>
        <p:spPr>
          <a:xfrm>
            <a:off x="0" y="4724400"/>
            <a:ext cx="796500" cy="369332"/>
          </a:xfrm>
          <a:prstGeom prst="rect">
            <a:avLst/>
          </a:prstGeom>
        </p:spPr>
        <p:txBody>
          <a:bodyPr wrap="none">
            <a:spAutoFit/>
          </a:bodyPr>
          <a:lstStyle/>
          <a:p>
            <a:r>
              <a:rPr lang="en-US" dirty="0" smtClean="0"/>
              <a:t>Strong</a:t>
            </a:r>
          </a:p>
        </p:txBody>
      </p:sp>
      <p:cxnSp>
        <p:nvCxnSpPr>
          <p:cNvPr id="27" name="Straight Connector 26"/>
          <p:cNvCxnSpPr/>
          <p:nvPr/>
        </p:nvCxnSpPr>
        <p:spPr>
          <a:xfrm rot="5400000">
            <a:off x="-14478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800" y="2057400"/>
            <a:ext cx="853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6324600"/>
            <a:ext cx="5943600" cy="369332"/>
          </a:xfrm>
          <a:prstGeom prst="rect">
            <a:avLst/>
          </a:prstGeom>
        </p:spPr>
        <p:txBody>
          <a:bodyPr wrap="square">
            <a:spAutoFit/>
          </a:bodyPr>
          <a:lstStyle/>
          <a:p>
            <a:r>
              <a:rPr lang="en-US" dirty="0" smtClean="0"/>
              <a:t>P</a:t>
            </a:r>
            <a:r>
              <a:rPr lang="en-US" baseline="-25000" dirty="0" smtClean="0"/>
              <a:t>0</a:t>
            </a:r>
            <a:r>
              <a:rPr lang="en-US" dirty="0" smtClean="0"/>
              <a:t>-&gt; Intrinsic period or period of unperturbed cycle</a:t>
            </a:r>
          </a:p>
        </p:txBody>
      </p:sp>
      <p:sp>
        <p:nvSpPr>
          <p:cNvPr id="17" name="Rectangle 16"/>
          <p:cNvSpPr/>
          <p:nvPr/>
        </p:nvSpPr>
        <p:spPr>
          <a:xfrm>
            <a:off x="1066800" y="2743200"/>
            <a:ext cx="2274982" cy="369332"/>
          </a:xfrm>
          <a:prstGeom prst="rect">
            <a:avLst/>
          </a:prstGeom>
        </p:spPr>
        <p:txBody>
          <a:bodyPr wrap="none">
            <a:spAutoFit/>
          </a:bodyPr>
          <a:lstStyle/>
          <a:p>
            <a:r>
              <a:rPr lang="en-US" dirty="0" smtClean="0"/>
              <a:t>Negligible resetting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fld id="{B6F15528-21DE-4FAA-801E-634DDDAF4B2B}" type="slidenum">
              <a:rPr lang="en-US" smtClean="0"/>
              <a:pPr/>
              <a:t>43</a:t>
            </a:fld>
            <a:endParaRPr lang="en-US"/>
          </a:p>
        </p:txBody>
      </p:sp>
      <p:sp>
        <p:nvSpPr>
          <p:cNvPr id="2" name="Title 1"/>
          <p:cNvSpPr>
            <a:spLocks noGrp="1"/>
          </p:cNvSpPr>
          <p:nvPr>
            <p:ph type="title"/>
          </p:nvPr>
        </p:nvSpPr>
        <p:spPr>
          <a:xfrm>
            <a:off x="457200" y="228600"/>
            <a:ext cx="8229600" cy="944562"/>
          </a:xfrm>
        </p:spPr>
        <p:txBody>
          <a:bodyPr/>
          <a:lstStyle/>
          <a:p>
            <a:r>
              <a:rPr lang="en-US" dirty="0" smtClean="0"/>
              <a:t>Phase plane Analysis</a:t>
            </a:r>
            <a:endParaRPr lang="en-US" dirty="0"/>
          </a:p>
        </p:txBody>
      </p:sp>
      <p:sp>
        <p:nvSpPr>
          <p:cNvPr id="52" name="Rectangle 51"/>
          <p:cNvSpPr/>
          <p:nvPr/>
        </p:nvSpPr>
        <p:spPr>
          <a:xfrm>
            <a:off x="304800" y="6211669"/>
            <a:ext cx="3657600" cy="646331"/>
          </a:xfrm>
          <a:prstGeom prst="rect">
            <a:avLst/>
          </a:prstGeom>
        </p:spPr>
        <p:txBody>
          <a:bodyPr wrap="square">
            <a:spAutoFit/>
          </a:bodyPr>
          <a:lstStyle/>
          <a:p>
            <a:r>
              <a:rPr lang="en-US" dirty="0" smtClean="0"/>
              <a:t>Dendritic voltage - fast variable</a:t>
            </a:r>
          </a:p>
          <a:p>
            <a:r>
              <a:rPr lang="en-US" dirty="0" smtClean="0"/>
              <a:t>Calcium - slow variable</a:t>
            </a:r>
          </a:p>
        </p:txBody>
      </p:sp>
      <p:sp>
        <p:nvSpPr>
          <p:cNvPr id="25" name="Rectangle 24"/>
          <p:cNvSpPr/>
          <p:nvPr/>
        </p:nvSpPr>
        <p:spPr>
          <a:xfrm>
            <a:off x="4191000" y="6211669"/>
            <a:ext cx="4572000" cy="646331"/>
          </a:xfrm>
          <a:prstGeom prst="rect">
            <a:avLst/>
          </a:prstGeom>
        </p:spPr>
        <p:txBody>
          <a:bodyPr>
            <a:spAutoFit/>
          </a:bodyPr>
          <a:lstStyle/>
          <a:p>
            <a:r>
              <a:rPr lang="en-US" dirty="0" smtClean="0"/>
              <a:t>The black curve represents points where net current flow across membrane is zero</a:t>
            </a:r>
          </a:p>
        </p:txBody>
      </p:sp>
      <p:pic>
        <p:nvPicPr>
          <p:cNvPr id="95" name="Picture 4"/>
          <p:cNvPicPr>
            <a:picLocks noChangeAspect="1" noChangeArrowheads="1"/>
          </p:cNvPicPr>
          <p:nvPr/>
        </p:nvPicPr>
        <p:blipFill>
          <a:blip r:embed="rId3" cstate="print"/>
          <a:srcRect/>
          <a:stretch>
            <a:fillRect/>
          </a:stretch>
        </p:blipFill>
        <p:spPr bwMode="auto">
          <a:xfrm>
            <a:off x="1219200" y="1524000"/>
            <a:ext cx="6737350" cy="4659409"/>
          </a:xfrm>
          <a:prstGeom prst="rect">
            <a:avLst/>
          </a:prstGeom>
          <a:noFill/>
          <a:ln w="9525">
            <a:noFill/>
            <a:miter lim="800000"/>
            <a:headEnd/>
            <a:tailEnd/>
          </a:ln>
        </p:spPr>
      </p:pic>
      <p:cxnSp>
        <p:nvCxnSpPr>
          <p:cNvPr id="96" name="Straight Arrow Connector 95"/>
          <p:cNvCxnSpPr/>
          <p:nvPr/>
        </p:nvCxnSpPr>
        <p:spPr>
          <a:xfrm rot="16200000" flipH="1">
            <a:off x="1790700" y="2680542"/>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6200000" flipH="1">
            <a:off x="2438400" y="3252042"/>
            <a:ext cx="1143000" cy="990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733800" y="1956642"/>
            <a:ext cx="28194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6200000" flipH="1">
            <a:off x="3733800" y="1804242"/>
            <a:ext cx="2743200" cy="2743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flipH="1">
            <a:off x="3886200" y="3480642"/>
            <a:ext cx="23622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6200000" flipH="1">
            <a:off x="3314700" y="2909144"/>
            <a:ext cx="3428998" cy="182879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705100" y="2909142"/>
            <a:ext cx="2743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3048000" y="3328242"/>
            <a:ext cx="2057400" cy="1981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3162300" y="2223342"/>
            <a:ext cx="2514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flipV="1">
            <a:off x="3505200" y="3175842"/>
            <a:ext cx="1828800" cy="1143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438400" y="15756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7" name="Rectangle 106"/>
          <p:cNvSpPr/>
          <p:nvPr/>
        </p:nvSpPr>
        <p:spPr>
          <a:xfrm>
            <a:off x="3581400" y="17280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8" name="Rectangle 107"/>
          <p:cNvSpPr/>
          <p:nvPr/>
        </p:nvSpPr>
        <p:spPr>
          <a:xfrm>
            <a:off x="4038600" y="17280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9" name="Rectangle 108"/>
          <p:cNvSpPr/>
          <p:nvPr/>
        </p:nvSpPr>
        <p:spPr>
          <a:xfrm>
            <a:off x="4953000" y="17280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0" name="Rectangle 109"/>
          <p:cNvSpPr/>
          <p:nvPr/>
        </p:nvSpPr>
        <p:spPr>
          <a:xfrm>
            <a:off x="5257800" y="17280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1" name="Rectangle 110"/>
          <p:cNvSpPr/>
          <p:nvPr/>
        </p:nvSpPr>
        <p:spPr>
          <a:xfrm>
            <a:off x="2438400" y="1728042"/>
            <a:ext cx="2286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pic>
        <p:nvPicPr>
          <p:cNvPr id="112" name="Picture 5"/>
          <p:cNvPicPr>
            <a:picLocks noChangeAspect="1" noChangeArrowheads="1"/>
          </p:cNvPicPr>
          <p:nvPr/>
        </p:nvPicPr>
        <p:blipFill>
          <a:blip r:embed="rId4" cstate="print"/>
          <a:srcRect/>
          <a:stretch>
            <a:fillRect/>
          </a:stretch>
        </p:blipFill>
        <p:spPr bwMode="auto">
          <a:xfrm>
            <a:off x="3810000" y="4699842"/>
            <a:ext cx="542925" cy="228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subTnLst>
                                    <p:set>
                                      <p:cBhvr override="childStyle">
                                        <p:cTn dur="1" fill="hold" display="0" masterRel="nextClick" afterEffect="1"/>
                                        <p:tgtEl>
                                          <p:spTgt spid="97"/>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subTnLst>
                                    <p:set>
                                      <p:cBhvr override="childStyle">
                                        <p:cTn dur="1" fill="hold" display="0" masterRel="nextClick" afterEffect="1"/>
                                        <p:tgtEl>
                                          <p:spTgt spid="9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subTnLst>
                                    <p:set>
                                      <p:cBhvr override="childStyle">
                                        <p:cTn dur="1" fill="hold" display="0" masterRel="nextClick" afterEffect="1"/>
                                        <p:tgtEl>
                                          <p:spTgt spid="98"/>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subTnLst>
                                    <p:set>
                                      <p:cBhvr override="childStyle">
                                        <p:cTn dur="1" fill="hold" display="0" masterRel="nextClick" afterEffect="1"/>
                                        <p:tgtEl>
                                          <p:spTgt spid="10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subTnLst>
                                    <p:set>
                                      <p:cBhvr override="childStyle">
                                        <p:cTn dur="1" fill="hold" display="0" masterRel="nextClick" afterEffect="1"/>
                                        <p:tgtEl>
                                          <p:spTgt spid="10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subTnLst>
                                    <p:set>
                                      <p:cBhvr override="childStyle">
                                        <p:cTn dur="1" fill="hold" display="0" masterRel="nextClick" afterEffect="1"/>
                                        <p:tgtEl>
                                          <p:spTgt spid="10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childTnLst>
                                  <p:subTnLst>
                                    <p:set>
                                      <p:cBhvr override="childStyle">
                                        <p:cTn dur="1" fill="hold" display="0" masterRel="nextClick" afterEffect="1"/>
                                        <p:tgtEl>
                                          <p:spTgt spid="102"/>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subTnLst>
                                    <p:set>
                                      <p:cBhvr override="childStyle">
                                        <p:cTn dur="1" fill="hold" display="0" masterRel="nextClick" afterEffect="1"/>
                                        <p:tgtEl>
                                          <p:spTgt spid="10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638800"/>
            <a:ext cx="7010400" cy="914400"/>
          </a:xfrm>
        </p:spPr>
        <p:txBody>
          <a:bodyPr>
            <a:normAutofit fontScale="70000" lnSpcReduction="20000"/>
          </a:bodyPr>
          <a:lstStyle/>
          <a:p>
            <a:r>
              <a:rPr lang="en-US" dirty="0" smtClean="0"/>
              <a:t>Our Original Hypothesis of aim 2 was to verify branch switching hypothesis for short strong excitatory inputs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44</a:t>
            </a:fld>
            <a:endParaRPr lang="en-US"/>
          </a:p>
        </p:txBody>
      </p:sp>
      <p:sp>
        <p:nvSpPr>
          <p:cNvPr id="2" name="Title 1"/>
          <p:cNvSpPr>
            <a:spLocks noGrp="1"/>
          </p:cNvSpPr>
          <p:nvPr>
            <p:ph type="title"/>
          </p:nvPr>
        </p:nvSpPr>
        <p:spPr>
          <a:xfrm>
            <a:off x="381000" y="609600"/>
            <a:ext cx="8229600" cy="838200"/>
          </a:xfrm>
        </p:spPr>
        <p:txBody>
          <a:bodyPr>
            <a:normAutofit fontScale="90000"/>
          </a:bodyPr>
          <a:lstStyle/>
          <a:p>
            <a:r>
              <a:rPr lang="en-US" dirty="0" smtClean="0"/>
              <a:t>Branch switching hypothesis</a:t>
            </a:r>
            <a:br>
              <a:rPr lang="en-US" dirty="0" smtClean="0"/>
            </a:br>
            <a:endParaRPr lang="en-US" dirty="0"/>
          </a:p>
        </p:txBody>
      </p:sp>
      <p:sp>
        <p:nvSpPr>
          <p:cNvPr id="5" name="Rectangle 4"/>
          <p:cNvSpPr/>
          <p:nvPr/>
        </p:nvSpPr>
        <p:spPr>
          <a:xfrm>
            <a:off x="1066800" y="3733800"/>
            <a:ext cx="6553200" cy="1200329"/>
          </a:xfrm>
          <a:prstGeom prst="rect">
            <a:avLst/>
          </a:prstGeom>
        </p:spPr>
        <p:txBody>
          <a:bodyPr wrap="square">
            <a:spAutoFit/>
          </a:bodyPr>
          <a:lstStyle/>
          <a:p>
            <a:pPr>
              <a:buFont typeface="Wingdings" pitchFamily="2" charset="2"/>
              <a:buChar char="Ø"/>
            </a:pPr>
            <a:r>
              <a:rPr lang="en-US" dirty="0" smtClean="0"/>
              <a:t>Calcium channels activate (deactivate) </a:t>
            </a:r>
            <a:r>
              <a:rPr lang="en-US" dirty="0" smtClean="0">
                <a:solidFill>
                  <a:srgbClr val="00B050"/>
                </a:solidFill>
              </a:rPr>
              <a:t>fast </a:t>
            </a:r>
            <a:r>
              <a:rPr lang="en-US" dirty="0" smtClean="0"/>
              <a:t>on depolarization (hyperpolarization)</a:t>
            </a:r>
          </a:p>
          <a:p>
            <a:pPr>
              <a:buFont typeface="Wingdings" pitchFamily="2" charset="2"/>
              <a:buChar char="Ø"/>
            </a:pPr>
            <a:r>
              <a:rPr lang="en-US" dirty="0" smtClean="0"/>
              <a:t>Rate of change of calcium  is slow</a:t>
            </a:r>
          </a:p>
          <a:p>
            <a:pPr>
              <a:buFont typeface="Wingdings" pitchFamily="2" charset="2"/>
              <a:buChar char="Ø"/>
            </a:pPr>
            <a:r>
              <a:rPr lang="en-US" dirty="0" smtClean="0"/>
              <a:t>Relaxation oscillator</a:t>
            </a:r>
          </a:p>
        </p:txBody>
      </p:sp>
      <p:pic>
        <p:nvPicPr>
          <p:cNvPr id="1028" name="Picture 4"/>
          <p:cNvPicPr>
            <a:picLocks noChangeAspect="1" noChangeArrowheads="1"/>
          </p:cNvPicPr>
          <p:nvPr/>
        </p:nvPicPr>
        <p:blipFill>
          <a:blip r:embed="rId3" cstate="print"/>
          <a:srcRect/>
          <a:stretch>
            <a:fillRect/>
          </a:stretch>
        </p:blipFill>
        <p:spPr bwMode="auto">
          <a:xfrm>
            <a:off x="2286000" y="1600200"/>
            <a:ext cx="3990975" cy="1966462"/>
          </a:xfrm>
          <a:prstGeom prst="rect">
            <a:avLst/>
          </a:prstGeom>
          <a:noFill/>
          <a:ln w="9525">
            <a:noFill/>
            <a:miter lim="800000"/>
            <a:headEnd/>
            <a:tailEnd/>
          </a:ln>
        </p:spPr>
      </p:pic>
      <p:cxnSp>
        <p:nvCxnSpPr>
          <p:cNvPr id="9" name="Straight Arrow Connector 8"/>
          <p:cNvCxnSpPr/>
          <p:nvPr/>
        </p:nvCxnSpPr>
        <p:spPr>
          <a:xfrm rot="5400000" flipH="1" flipV="1">
            <a:off x="4306094" y="2704306"/>
            <a:ext cx="685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457700" y="2705100"/>
            <a:ext cx="686594" cy="79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5" name="Title 1"/>
          <p:cNvSpPr>
            <a:spLocks noGrp="1"/>
          </p:cNvSpPr>
          <p:nvPr>
            <p:ph type="title"/>
          </p:nvPr>
        </p:nvSpPr>
        <p:spPr>
          <a:xfrm>
            <a:off x="457200" y="274638"/>
            <a:ext cx="8229600" cy="944562"/>
          </a:xfrm>
        </p:spPr>
        <p:txBody>
          <a:bodyPr>
            <a:normAutofit fontScale="90000"/>
          </a:bodyPr>
          <a:lstStyle/>
          <a:p>
            <a:r>
              <a:rPr lang="en-US" dirty="0" smtClean="0"/>
              <a:t>Branch Switching in Single Compartmental model</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3429000" y="1524000"/>
            <a:ext cx="3067050" cy="1304925"/>
          </a:xfrm>
          <a:prstGeom prst="rect">
            <a:avLst/>
          </a:prstGeom>
          <a:noFill/>
          <a:ln w="9525">
            <a:noFill/>
            <a:miter lim="800000"/>
            <a:headEnd/>
            <a:tailEnd/>
          </a:ln>
        </p:spPr>
      </p:pic>
      <p:sp>
        <p:nvSpPr>
          <p:cNvPr id="7" name="Rectangle 6"/>
          <p:cNvSpPr/>
          <p:nvPr/>
        </p:nvSpPr>
        <p:spPr>
          <a:xfrm>
            <a:off x="3810000" y="5934670"/>
            <a:ext cx="2271776" cy="923330"/>
          </a:xfrm>
          <a:prstGeom prst="rect">
            <a:avLst/>
          </a:prstGeom>
        </p:spPr>
        <p:txBody>
          <a:bodyPr wrap="none">
            <a:spAutoFit/>
          </a:bodyPr>
          <a:lstStyle/>
          <a:p>
            <a:r>
              <a:rPr lang="en-US" dirty="0" smtClean="0">
                <a:solidFill>
                  <a:srgbClr val="92D050"/>
                </a:solidFill>
              </a:rPr>
              <a:t>Green - Before input</a:t>
            </a:r>
          </a:p>
          <a:p>
            <a:r>
              <a:rPr lang="en-US" dirty="0" smtClean="0">
                <a:solidFill>
                  <a:srgbClr val="0070C0"/>
                </a:solidFill>
              </a:rPr>
              <a:t>Blue - During Input</a:t>
            </a:r>
          </a:p>
          <a:p>
            <a:r>
              <a:rPr lang="en-US" dirty="0" smtClean="0">
                <a:solidFill>
                  <a:srgbClr val="FF0000"/>
                </a:solidFill>
              </a:rPr>
              <a:t>Red - After Input</a:t>
            </a:r>
            <a:endParaRPr lang="en-US" dirty="0">
              <a:solidFill>
                <a:srgbClr val="FF0000"/>
              </a:solidFill>
            </a:endParaRPr>
          </a:p>
        </p:txBody>
      </p:sp>
      <p:pic>
        <p:nvPicPr>
          <p:cNvPr id="1026" name="Picture 2" descr="C:\Documents and Settings\sselan\My Documents\selva_oldcomputer\modes\synchrony\jclub\organize your work\postdoc\selva interview\branch switch.png"/>
          <p:cNvPicPr>
            <a:picLocks noGrp="1" noChangeAspect="1" noChangeArrowheads="1"/>
          </p:cNvPicPr>
          <p:nvPr>
            <p:ph idx="1"/>
          </p:nvPr>
        </p:nvPicPr>
        <p:blipFill>
          <a:blip r:embed="rId4" cstate="print"/>
          <a:srcRect/>
          <a:stretch>
            <a:fillRect/>
          </a:stretch>
        </p:blipFill>
        <p:spPr bwMode="auto">
          <a:xfrm>
            <a:off x="1981200" y="2895600"/>
            <a:ext cx="5867400" cy="2961289"/>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3" cstate="print"/>
          <a:srcRect/>
          <a:stretch>
            <a:fillRect/>
          </a:stretch>
        </p:blipFill>
        <p:spPr bwMode="auto">
          <a:xfrm>
            <a:off x="1981200" y="2819400"/>
            <a:ext cx="5545055" cy="19510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2" name="Title 1"/>
          <p:cNvSpPr>
            <a:spLocks noGrp="1"/>
          </p:cNvSpPr>
          <p:nvPr>
            <p:ph type="title"/>
          </p:nvPr>
        </p:nvSpPr>
        <p:spPr/>
        <p:txBody>
          <a:bodyPr>
            <a:normAutofit fontScale="90000"/>
          </a:bodyPr>
          <a:lstStyle/>
          <a:p>
            <a:r>
              <a:rPr lang="en-US" dirty="0" smtClean="0"/>
              <a:t>Absence of Branch Switching in biological neuron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3" cstate="print"/>
          <a:stretch>
            <a:fillRect/>
          </a:stretch>
        </p:blipFill>
        <p:spPr bwMode="auto">
          <a:xfrm>
            <a:off x="1066800" y="1676400"/>
            <a:ext cx="6956552" cy="46259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2" name="Title 1"/>
          <p:cNvSpPr>
            <a:spLocks noGrp="1"/>
          </p:cNvSpPr>
          <p:nvPr>
            <p:ph type="title"/>
          </p:nvPr>
        </p:nvSpPr>
        <p:spPr/>
        <p:txBody>
          <a:bodyPr>
            <a:normAutofit/>
          </a:bodyPr>
          <a:lstStyle/>
          <a:p>
            <a:r>
              <a:rPr lang="en-US" dirty="0" smtClean="0"/>
              <a:t>Multicompartmental Model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3" cstate="print"/>
          <a:srcRect/>
          <a:stretch>
            <a:fillRect/>
          </a:stretch>
        </p:blipFill>
        <p:spPr bwMode="auto">
          <a:xfrm>
            <a:off x="914400" y="1676400"/>
            <a:ext cx="7239000" cy="314705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2" name="Title 1"/>
          <p:cNvSpPr>
            <a:spLocks noGrp="1"/>
          </p:cNvSpPr>
          <p:nvPr>
            <p:ph type="title"/>
          </p:nvPr>
        </p:nvSpPr>
        <p:spPr/>
        <p:txBody>
          <a:bodyPr>
            <a:normAutofit fontScale="90000"/>
          </a:bodyPr>
          <a:lstStyle/>
          <a:p>
            <a:r>
              <a:rPr lang="en-US" dirty="0" smtClean="0"/>
              <a:t>Absence of Branch Switching (Explained)</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124200" y="4876800"/>
            <a:ext cx="265770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3" cstate="print"/>
          <a:srcRect/>
          <a:stretch>
            <a:fillRect/>
          </a:stretch>
        </p:blipFill>
        <p:spPr bwMode="auto">
          <a:xfrm>
            <a:off x="152400" y="2438400"/>
            <a:ext cx="5334000" cy="19145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49</a:t>
            </a:fld>
            <a:endParaRPr lang="en-US"/>
          </a:p>
        </p:txBody>
      </p:sp>
      <p:sp>
        <p:nvSpPr>
          <p:cNvPr id="2" name="Title 1"/>
          <p:cNvSpPr>
            <a:spLocks noGrp="1"/>
          </p:cNvSpPr>
          <p:nvPr>
            <p:ph type="title"/>
          </p:nvPr>
        </p:nvSpPr>
        <p:spPr>
          <a:xfrm>
            <a:off x="381000" y="381000"/>
            <a:ext cx="8229600" cy="944562"/>
          </a:xfrm>
        </p:spPr>
        <p:txBody>
          <a:bodyPr>
            <a:noAutofit/>
          </a:bodyPr>
          <a:lstStyle/>
          <a:p>
            <a:r>
              <a:rPr lang="en-US" sz="3200" dirty="0" smtClean="0"/>
              <a:t>Burst is reestablished for strong continuous excitatory input in biological neuron</a:t>
            </a:r>
            <a:endParaRPr lang="en-US" sz="3200" dirty="0"/>
          </a:p>
        </p:txBody>
      </p:sp>
      <p:pic>
        <p:nvPicPr>
          <p:cNvPr id="1029" name="Picture 5"/>
          <p:cNvPicPr>
            <a:picLocks noChangeAspect="1" noChangeArrowheads="1"/>
          </p:cNvPicPr>
          <p:nvPr/>
        </p:nvPicPr>
        <p:blipFill>
          <a:blip r:embed="rId4" cstate="print"/>
          <a:srcRect/>
          <a:stretch>
            <a:fillRect/>
          </a:stretch>
        </p:blipFill>
        <p:spPr bwMode="auto">
          <a:xfrm>
            <a:off x="152400" y="4876800"/>
            <a:ext cx="8763000" cy="1752599"/>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5943600" y="2362200"/>
            <a:ext cx="3048000" cy="2292927"/>
          </a:xfrm>
          <a:prstGeom prst="rect">
            <a:avLst/>
          </a:prstGeom>
          <a:noFill/>
          <a:ln w="9525">
            <a:noFill/>
            <a:miter lim="800000"/>
            <a:headEnd/>
            <a:tailEnd/>
          </a:ln>
        </p:spPr>
      </p:pic>
      <p:sp>
        <p:nvSpPr>
          <p:cNvPr id="6" name="Rectangle 5"/>
          <p:cNvSpPr/>
          <p:nvPr/>
        </p:nvSpPr>
        <p:spPr>
          <a:xfrm>
            <a:off x="228600" y="2057400"/>
            <a:ext cx="1989647" cy="369332"/>
          </a:xfrm>
          <a:prstGeom prst="rect">
            <a:avLst/>
          </a:prstGeom>
        </p:spPr>
        <p:txBody>
          <a:bodyPr wrap="none">
            <a:spAutoFit/>
          </a:bodyPr>
          <a:lstStyle/>
          <a:p>
            <a:r>
              <a:rPr lang="en-US" dirty="0" smtClean="0"/>
              <a:t>Biological neuron</a:t>
            </a:r>
            <a:endParaRPr lang="en-US" dirty="0"/>
          </a:p>
        </p:txBody>
      </p:sp>
      <p:sp>
        <p:nvSpPr>
          <p:cNvPr id="7" name="Rectangle 6"/>
          <p:cNvSpPr/>
          <p:nvPr/>
        </p:nvSpPr>
        <p:spPr>
          <a:xfrm>
            <a:off x="228600" y="4495800"/>
            <a:ext cx="1643399" cy="369332"/>
          </a:xfrm>
          <a:prstGeom prst="rect">
            <a:avLst/>
          </a:prstGeom>
        </p:spPr>
        <p:txBody>
          <a:bodyPr wrap="none">
            <a:spAutoFit/>
          </a:bodyPr>
          <a:lstStyle/>
          <a:p>
            <a:r>
              <a:rPr lang="en-US" dirty="0" smtClean="0"/>
              <a:t>Model neuron</a:t>
            </a:r>
            <a:endParaRPr lang="en-US" dirty="0"/>
          </a:p>
        </p:txBody>
      </p:sp>
      <p:sp>
        <p:nvSpPr>
          <p:cNvPr id="8" name="Rectangle 7"/>
          <p:cNvSpPr/>
          <p:nvPr/>
        </p:nvSpPr>
        <p:spPr>
          <a:xfrm>
            <a:off x="6858000" y="1981200"/>
            <a:ext cx="1643399" cy="369332"/>
          </a:xfrm>
          <a:prstGeom prst="rect">
            <a:avLst/>
          </a:prstGeom>
        </p:spPr>
        <p:txBody>
          <a:bodyPr wrap="none">
            <a:spAutoFit/>
          </a:bodyPr>
          <a:lstStyle/>
          <a:p>
            <a:r>
              <a:rPr lang="en-US" dirty="0" smtClean="0"/>
              <a:t>Model neuron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endParaRPr lang="en-US" sz="1600" dirty="0" smtClean="0"/>
          </a:p>
          <a:p>
            <a:pPr>
              <a:lnSpc>
                <a:spcPct val="80000"/>
              </a:lnSpc>
              <a:defRPr/>
            </a:pPr>
            <a:r>
              <a:rPr lang="en-US" sz="1600" dirty="0" smtClean="0"/>
              <a:t>Interaction.</a:t>
            </a:r>
          </a:p>
          <a:p>
            <a:pPr lvl="1">
              <a:lnSpc>
                <a:spcPct val="80000"/>
              </a:lnSpc>
              <a:defRPr/>
            </a:pPr>
            <a:r>
              <a:rPr lang="en-US" sz="1400" dirty="0" smtClean="0"/>
              <a:t>Continuous.</a:t>
            </a:r>
          </a:p>
          <a:p>
            <a:pPr lvl="1">
              <a:lnSpc>
                <a:spcPct val="80000"/>
              </a:lnSpc>
              <a:defRPr/>
            </a:pPr>
            <a:r>
              <a:rPr lang="en-US" sz="1400" dirty="0" smtClean="0"/>
              <a:t>Discrete – Pulse Coupled Oscillators.</a:t>
            </a:r>
          </a:p>
          <a:p>
            <a:endParaRPr lang="en-US" dirty="0"/>
          </a:p>
        </p:txBody>
      </p:sp>
      <p:sp>
        <p:nvSpPr>
          <p:cNvPr id="3" name="Title 2"/>
          <p:cNvSpPr>
            <a:spLocks noGrp="1"/>
          </p:cNvSpPr>
          <p:nvPr>
            <p:ph type="title"/>
          </p:nvPr>
        </p:nvSpPr>
        <p:spPr/>
        <p:txBody>
          <a:bodyPr>
            <a:normAutofit fontScale="90000"/>
          </a:bodyPr>
          <a:lstStyle/>
          <a:p>
            <a:r>
              <a:rPr lang="en-US" dirty="0" smtClean="0"/>
              <a:t>Phase Locking in Coupled Oscillators</a:t>
            </a:r>
            <a:endParaRPr lang="en-US" dirty="0"/>
          </a:p>
        </p:txBody>
      </p:sp>
      <p:sp>
        <p:nvSpPr>
          <p:cNvPr id="4" name="Text Box 12"/>
          <p:cNvSpPr txBox="1">
            <a:spLocks noChangeArrowheads="1"/>
          </p:cNvSpPr>
          <p:nvPr/>
        </p:nvSpPr>
        <p:spPr bwMode="auto">
          <a:xfrm>
            <a:off x="2209800" y="1676400"/>
            <a:ext cx="1981200" cy="925513"/>
          </a:xfrm>
          <a:prstGeom prst="rect">
            <a:avLst/>
          </a:prstGeom>
          <a:solidFill>
            <a:schemeClr val="bg1"/>
          </a:solidFill>
          <a:ln w="9525" algn="ctr">
            <a:solidFill>
              <a:schemeClr val="bg1"/>
            </a:solidFill>
            <a:miter lim="800000"/>
            <a:headEnd/>
            <a:tailEnd/>
          </a:ln>
        </p:spPr>
        <p:txBody>
          <a:bodyPr>
            <a:spAutoFit/>
          </a:bodyPr>
          <a:lstStyle/>
          <a:p>
            <a:pPr algn="l"/>
            <a:endParaRPr lang="en-US"/>
          </a:p>
          <a:p>
            <a:pPr algn="l"/>
            <a:endParaRPr lang="en-US"/>
          </a:p>
          <a:p>
            <a:pPr algn="l"/>
            <a:endParaRPr lang="en-US"/>
          </a:p>
        </p:txBody>
      </p:sp>
      <p:pic>
        <p:nvPicPr>
          <p:cNvPr id="5" name="Picture 13" descr="Inphase"/>
          <p:cNvPicPr>
            <a:picLocks noChangeAspect="1" noChangeArrowheads="1" noCrop="1"/>
          </p:cNvPicPr>
          <p:nvPr/>
        </p:nvPicPr>
        <p:blipFill>
          <a:blip r:embed="rId3" cstate="print"/>
          <a:srcRect/>
          <a:stretch>
            <a:fillRect/>
          </a:stretch>
        </p:blipFill>
        <p:spPr bwMode="auto">
          <a:xfrm>
            <a:off x="2438400" y="1676400"/>
            <a:ext cx="1600200" cy="914400"/>
          </a:xfrm>
          <a:prstGeom prst="rect">
            <a:avLst/>
          </a:prstGeom>
          <a:solidFill>
            <a:schemeClr val="bg1"/>
          </a:solidFill>
          <a:ln w="9525">
            <a:noFill/>
            <a:miter lim="800000"/>
            <a:headEnd/>
            <a:tailEnd/>
          </a:ln>
        </p:spPr>
      </p:pic>
      <p:pic>
        <p:nvPicPr>
          <p:cNvPr id="6" name="Picture 6" descr="Antiphase"/>
          <p:cNvPicPr>
            <a:picLocks noChangeAspect="1" noChangeArrowheads="1" noCrop="1"/>
          </p:cNvPicPr>
          <p:nvPr/>
        </p:nvPicPr>
        <p:blipFill>
          <a:blip r:embed="rId4" cstate="print"/>
          <a:srcRect/>
          <a:stretch>
            <a:fillRect/>
          </a:stretch>
        </p:blipFill>
        <p:spPr bwMode="auto">
          <a:xfrm>
            <a:off x="5105400" y="1600200"/>
            <a:ext cx="1666875" cy="971550"/>
          </a:xfrm>
          <a:prstGeom prst="rect">
            <a:avLst/>
          </a:prstGeom>
          <a:noFill/>
          <a:ln w="9525">
            <a:noFill/>
            <a:miter lim="800000"/>
            <a:headEnd/>
            <a:tailEnd/>
          </a:ln>
        </p:spPr>
      </p:pic>
      <p:pic>
        <p:nvPicPr>
          <p:cNvPr id="1027" name="Picture 3" descr="C:\Documents and Settings\sselan\My Documents\selva_oldcomputer\modes\synchrony\jclub\organize your work\thesis\final presentation\additional figures\sync-antisync.png"/>
          <p:cNvPicPr>
            <a:picLocks noChangeAspect="1" noChangeArrowheads="1"/>
          </p:cNvPicPr>
          <p:nvPr/>
        </p:nvPicPr>
        <p:blipFill>
          <a:blip r:embed="rId5" cstate="print"/>
          <a:srcRect/>
          <a:stretch>
            <a:fillRect/>
          </a:stretch>
        </p:blipFill>
        <p:spPr bwMode="auto">
          <a:xfrm>
            <a:off x="2514600" y="2971800"/>
            <a:ext cx="4054475" cy="1679575"/>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cstate="print"/>
          <a:stretch>
            <a:fillRect/>
          </a:stretch>
        </p:blipFill>
        <p:spPr bwMode="auto">
          <a:xfrm>
            <a:off x="2381250" y="2127250"/>
            <a:ext cx="4381500" cy="33718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2" name="Title 1"/>
          <p:cNvSpPr>
            <a:spLocks noGrp="1"/>
          </p:cNvSpPr>
          <p:nvPr>
            <p:ph type="title"/>
          </p:nvPr>
        </p:nvSpPr>
        <p:spPr/>
        <p:txBody>
          <a:bodyPr>
            <a:normAutofit fontScale="90000"/>
          </a:bodyPr>
          <a:lstStyle/>
          <a:p>
            <a:pPr algn="ctr"/>
            <a:r>
              <a:rPr lang="en-US" dirty="0" err="1" smtClean="0"/>
              <a:t>Trilinear</a:t>
            </a:r>
            <a:r>
              <a:rPr lang="en-US" dirty="0" smtClean="0"/>
              <a:t> PRC</a:t>
            </a:r>
            <a:br>
              <a:rPr lang="en-US" dirty="0" smtClean="0"/>
            </a:br>
            <a:r>
              <a:rPr lang="en-US" baseline="-25000" dirty="0" smtClean="0"/>
              <a:t>(Strong long inputs)</a:t>
            </a:r>
            <a:endParaRPr lang="en-US" dirty="0"/>
          </a:p>
        </p:txBody>
      </p:sp>
      <p:pic>
        <p:nvPicPr>
          <p:cNvPr id="5124" name="Picture 4"/>
          <p:cNvPicPr>
            <a:picLocks noChangeAspect="1" noChangeArrowheads="1"/>
          </p:cNvPicPr>
          <p:nvPr/>
        </p:nvPicPr>
        <p:blipFill>
          <a:blip r:embed="rId4" cstate="print"/>
          <a:srcRect/>
          <a:stretch>
            <a:fillRect/>
          </a:stretch>
        </p:blipFill>
        <p:spPr bwMode="auto">
          <a:xfrm>
            <a:off x="4419600" y="2514600"/>
            <a:ext cx="361950" cy="28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stretch>
            <a:fillRect/>
          </a:stretch>
        </p:blipFill>
        <p:spPr bwMode="auto">
          <a:xfrm>
            <a:off x="609600" y="3962400"/>
            <a:ext cx="7886700" cy="19240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2" name="Title 1"/>
          <p:cNvSpPr>
            <a:spLocks noGrp="1"/>
          </p:cNvSpPr>
          <p:nvPr>
            <p:ph type="title"/>
          </p:nvPr>
        </p:nvSpPr>
        <p:spPr>
          <a:xfrm>
            <a:off x="457200" y="304800"/>
            <a:ext cx="8229600" cy="1143000"/>
          </a:xfrm>
        </p:spPr>
        <p:txBody>
          <a:bodyPr>
            <a:normAutofit/>
          </a:bodyPr>
          <a:lstStyle/>
          <a:p>
            <a:r>
              <a:rPr lang="en-US" sz="3200" dirty="0" smtClean="0"/>
              <a:t>Very Slow Outward Current is sufficient for reestablishing burst in model neuron</a:t>
            </a:r>
            <a:endParaRPr lang="en-US" sz="3200" dirty="0"/>
          </a:p>
        </p:txBody>
      </p:sp>
      <p:pic>
        <p:nvPicPr>
          <p:cNvPr id="5" name="Picture 3"/>
          <p:cNvPicPr>
            <a:picLocks noChangeAspect="1" noChangeArrowheads="1"/>
          </p:cNvPicPr>
          <p:nvPr/>
        </p:nvPicPr>
        <p:blipFill>
          <a:blip r:embed="rId4" cstate="print"/>
          <a:srcRect/>
          <a:stretch>
            <a:fillRect/>
          </a:stretch>
        </p:blipFill>
        <p:spPr bwMode="auto">
          <a:xfrm>
            <a:off x="1219200" y="2590800"/>
            <a:ext cx="6629400" cy="1228725"/>
          </a:xfrm>
          <a:prstGeom prst="rect">
            <a:avLst/>
          </a:prstGeom>
          <a:noFill/>
          <a:ln w="9525">
            <a:noFill/>
            <a:miter lim="800000"/>
            <a:headEnd/>
            <a:tailEnd/>
          </a:ln>
        </p:spPr>
      </p:pic>
      <p:sp>
        <p:nvSpPr>
          <p:cNvPr id="6" name="Rectangle 5"/>
          <p:cNvSpPr/>
          <p:nvPr/>
        </p:nvSpPr>
        <p:spPr>
          <a:xfrm>
            <a:off x="1371600" y="6211669"/>
            <a:ext cx="6781800" cy="646331"/>
          </a:xfrm>
          <a:prstGeom prst="rect">
            <a:avLst/>
          </a:prstGeom>
        </p:spPr>
        <p:txBody>
          <a:bodyPr wrap="square">
            <a:spAutoFit/>
          </a:bodyPr>
          <a:lstStyle/>
          <a:p>
            <a:r>
              <a:rPr lang="en-US" dirty="0" smtClean="0"/>
              <a:t>Very Slow Outward Current  should be present in </a:t>
            </a:r>
            <a:r>
              <a:rPr lang="en-US" dirty="0" smtClean="0">
                <a:solidFill>
                  <a:srgbClr val="00B050"/>
                </a:solidFill>
              </a:rPr>
              <a:t>primary neurite or axon</a:t>
            </a:r>
            <a:r>
              <a:rPr lang="en-US" dirty="0" smtClean="0"/>
              <a:t> for reestablishing burst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cstate="print"/>
          <a:srcRect/>
          <a:stretch>
            <a:fillRect/>
          </a:stretch>
        </p:blipFill>
        <p:spPr bwMode="auto">
          <a:xfrm>
            <a:off x="1219200" y="2819400"/>
            <a:ext cx="2971800" cy="2286994"/>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Model with Very Slow Outward Current reproduced </a:t>
            </a:r>
            <a:r>
              <a:rPr lang="en-US" dirty="0" err="1" smtClean="0"/>
              <a:t>Trilinear</a:t>
            </a:r>
            <a:r>
              <a:rPr lang="en-US" dirty="0" smtClean="0"/>
              <a:t> PRC</a:t>
            </a:r>
            <a:endParaRPr lang="en-US" dirty="0"/>
          </a:p>
        </p:txBody>
      </p:sp>
      <p:pic>
        <p:nvPicPr>
          <p:cNvPr id="3074" name="Picture 2"/>
          <p:cNvPicPr>
            <a:picLocks noChangeAspect="1" noChangeArrowheads="1"/>
          </p:cNvPicPr>
          <p:nvPr/>
        </p:nvPicPr>
        <p:blipFill>
          <a:blip r:embed="rId4" cstate="print"/>
          <a:srcRect/>
          <a:stretch>
            <a:fillRect/>
          </a:stretch>
        </p:blipFill>
        <p:spPr bwMode="auto">
          <a:xfrm>
            <a:off x="5181600" y="2819400"/>
            <a:ext cx="2895600" cy="2363755"/>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2362200" y="2438400"/>
            <a:ext cx="504825" cy="228600"/>
          </a:xfrm>
          <a:prstGeom prst="rect">
            <a:avLst/>
          </a:prstGeom>
          <a:noFill/>
          <a:ln w="9525">
            <a:no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6172200" y="2438400"/>
            <a:ext cx="666750" cy="26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cstate="print"/>
          <a:srcRect/>
          <a:stretch>
            <a:fillRect/>
          </a:stretch>
        </p:blipFill>
        <p:spPr bwMode="auto">
          <a:xfrm>
            <a:off x="3429000" y="2057400"/>
            <a:ext cx="2362200" cy="1684438"/>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B6F15528-21DE-4FAA-801E-634DDDAF4B2B}" type="slidenum">
              <a:rPr lang="en-US" smtClean="0"/>
              <a:pPr/>
              <a:t>53</a:t>
            </a:fld>
            <a:endParaRPr lang="en-US"/>
          </a:p>
        </p:txBody>
      </p:sp>
      <p:sp>
        <p:nvSpPr>
          <p:cNvPr id="2" name="Title 1"/>
          <p:cNvSpPr>
            <a:spLocks noGrp="1"/>
          </p:cNvSpPr>
          <p:nvPr>
            <p:ph type="title"/>
          </p:nvPr>
        </p:nvSpPr>
        <p:spPr/>
        <p:txBody>
          <a:bodyPr/>
          <a:lstStyle/>
          <a:p>
            <a:r>
              <a:rPr lang="en-US" dirty="0" err="1" smtClean="0"/>
              <a:t>Trilinear</a:t>
            </a:r>
            <a:r>
              <a:rPr lang="en-US" dirty="0" smtClean="0"/>
              <a:t> PRC (Explained)</a:t>
            </a:r>
            <a:endParaRPr lang="en-US" dirty="0"/>
          </a:p>
        </p:txBody>
      </p:sp>
      <p:pic>
        <p:nvPicPr>
          <p:cNvPr id="4099" name="Picture 3"/>
          <p:cNvPicPr>
            <a:picLocks noChangeAspect="1" noChangeArrowheads="1"/>
          </p:cNvPicPr>
          <p:nvPr/>
        </p:nvPicPr>
        <p:blipFill>
          <a:blip r:embed="rId4" cstate="print"/>
          <a:srcRect/>
          <a:stretch>
            <a:fillRect/>
          </a:stretch>
        </p:blipFill>
        <p:spPr bwMode="auto">
          <a:xfrm>
            <a:off x="3429000" y="4343400"/>
            <a:ext cx="2362200" cy="1676399"/>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81000" y="2819400"/>
            <a:ext cx="2971799" cy="1121318"/>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381000" y="5181600"/>
            <a:ext cx="2971799" cy="1143001"/>
          </a:xfrm>
          <a:prstGeom prst="rect">
            <a:avLst/>
          </a:prstGeom>
          <a:noFill/>
          <a:ln w="9525">
            <a:noFill/>
            <a:miter lim="800000"/>
            <a:headEnd/>
            <a:tailEnd/>
          </a:ln>
        </p:spPr>
      </p:pic>
      <p:sp>
        <p:nvSpPr>
          <p:cNvPr id="8" name="Rectangle 7"/>
          <p:cNvSpPr/>
          <p:nvPr/>
        </p:nvSpPr>
        <p:spPr>
          <a:xfrm>
            <a:off x="6172200" y="1447800"/>
            <a:ext cx="2971800" cy="1015663"/>
          </a:xfrm>
          <a:prstGeom prst="rect">
            <a:avLst/>
          </a:prstGeom>
        </p:spPr>
        <p:txBody>
          <a:bodyPr wrap="square">
            <a:spAutoFit/>
          </a:bodyPr>
          <a:lstStyle/>
          <a:p>
            <a:r>
              <a:rPr lang="en-US" sz="1200" dirty="0" smtClean="0"/>
              <a:t>Activation of I</a:t>
            </a:r>
            <a:r>
              <a:rPr lang="en-US" sz="1200" baseline="-25000" dirty="0" smtClean="0"/>
              <a:t>Ks</a:t>
            </a:r>
            <a:r>
              <a:rPr lang="en-US" sz="1200" dirty="0" smtClean="0"/>
              <a:t> for strong long inputs</a:t>
            </a:r>
          </a:p>
          <a:p>
            <a:pPr>
              <a:buFont typeface="Wingdings" pitchFamily="2" charset="2"/>
              <a:buChar char="Ø"/>
            </a:pPr>
            <a:endParaRPr lang="en-US" sz="1200" dirty="0" smtClean="0"/>
          </a:p>
          <a:p>
            <a:r>
              <a:rPr lang="en-US" sz="1200" dirty="0" smtClean="0"/>
              <a:t>Neuron Relaxes from compact space</a:t>
            </a:r>
          </a:p>
          <a:p>
            <a:pPr>
              <a:buFont typeface="Wingdings" pitchFamily="2" charset="2"/>
              <a:buChar char="Ø"/>
            </a:pPr>
            <a:endParaRPr lang="en-US" sz="1200" dirty="0" smtClean="0"/>
          </a:p>
          <a:p>
            <a:r>
              <a:rPr lang="en-US" sz="1200" dirty="0" smtClean="0"/>
              <a:t>              Ca and </a:t>
            </a:r>
            <a:r>
              <a:rPr lang="en-US" sz="1200" dirty="0" err="1" smtClean="0"/>
              <a:t>I</a:t>
            </a:r>
            <a:r>
              <a:rPr lang="en-US" sz="1200" baseline="-25000" dirty="0" err="1" smtClean="0"/>
              <a:t>KCa</a:t>
            </a:r>
            <a:r>
              <a:rPr lang="en-US" sz="1200" dirty="0" smtClean="0"/>
              <a:t> decreases </a:t>
            </a:r>
          </a:p>
        </p:txBody>
      </p:sp>
      <p:sp>
        <p:nvSpPr>
          <p:cNvPr id="9" name="Rectangle 8"/>
          <p:cNvSpPr/>
          <p:nvPr/>
        </p:nvSpPr>
        <p:spPr>
          <a:xfrm>
            <a:off x="5943600" y="2667000"/>
            <a:ext cx="2971800" cy="646331"/>
          </a:xfrm>
          <a:prstGeom prst="rect">
            <a:avLst/>
          </a:prstGeom>
        </p:spPr>
        <p:txBody>
          <a:bodyPr wrap="square">
            <a:spAutoFit/>
          </a:bodyPr>
          <a:lstStyle/>
          <a:p>
            <a:pPr>
              <a:buFont typeface="Wingdings" pitchFamily="2" charset="2"/>
              <a:buChar char="Ø"/>
            </a:pPr>
            <a:r>
              <a:rPr lang="en-US" sz="1200" dirty="0" smtClean="0"/>
              <a:t>Input  ends before crossing black curve</a:t>
            </a:r>
          </a:p>
          <a:p>
            <a:pPr>
              <a:buFont typeface="Wingdings" pitchFamily="2" charset="2"/>
              <a:buChar char="Ø"/>
            </a:pPr>
            <a:r>
              <a:rPr lang="en-US" sz="1200" dirty="0" smtClean="0"/>
              <a:t>Neuron goes to lower branch</a:t>
            </a:r>
          </a:p>
          <a:p>
            <a:pPr>
              <a:buFont typeface="Wingdings" pitchFamily="2" charset="2"/>
              <a:buChar char="Ø"/>
            </a:pPr>
            <a:r>
              <a:rPr lang="en-US" sz="1200" dirty="0" err="1" smtClean="0"/>
              <a:t>I</a:t>
            </a:r>
            <a:r>
              <a:rPr lang="en-US" sz="1200" baseline="-25000" dirty="0" err="1" smtClean="0"/>
              <a:t>ks</a:t>
            </a:r>
            <a:r>
              <a:rPr lang="en-US" sz="1200" dirty="0" smtClean="0"/>
              <a:t> deactivates</a:t>
            </a:r>
          </a:p>
        </p:txBody>
      </p:sp>
      <p:sp>
        <p:nvSpPr>
          <p:cNvPr id="10" name="Rectangle 9"/>
          <p:cNvSpPr/>
          <p:nvPr/>
        </p:nvSpPr>
        <p:spPr>
          <a:xfrm>
            <a:off x="6096000" y="4648200"/>
            <a:ext cx="3048000" cy="646331"/>
          </a:xfrm>
          <a:prstGeom prst="rect">
            <a:avLst/>
          </a:prstGeom>
        </p:spPr>
        <p:txBody>
          <a:bodyPr wrap="square">
            <a:spAutoFit/>
          </a:bodyPr>
          <a:lstStyle/>
          <a:p>
            <a:pPr>
              <a:buFont typeface="Wingdings" pitchFamily="2" charset="2"/>
              <a:buChar char="Ø"/>
              <a:defRPr/>
            </a:pPr>
            <a:r>
              <a:rPr lang="en-US" sz="1200" dirty="0" smtClean="0"/>
              <a:t>Input  ends after crossing black curve</a:t>
            </a:r>
          </a:p>
          <a:p>
            <a:pPr>
              <a:buFont typeface="Wingdings" pitchFamily="2" charset="2"/>
              <a:buChar char="Ø"/>
              <a:defRPr/>
            </a:pPr>
            <a:r>
              <a:rPr lang="en-US" sz="1200" dirty="0" smtClean="0"/>
              <a:t>Input goes to upper branch</a:t>
            </a:r>
          </a:p>
          <a:p>
            <a:pPr>
              <a:buFont typeface="Wingdings" pitchFamily="2" charset="2"/>
              <a:buChar char="Ø"/>
              <a:defRPr/>
            </a:pPr>
            <a:r>
              <a:rPr lang="en-US" sz="1200" dirty="0" smtClean="0"/>
              <a:t>I</a:t>
            </a:r>
            <a:r>
              <a:rPr lang="en-US" sz="1200" baseline="-25000" dirty="0" smtClean="0"/>
              <a:t>Ks</a:t>
            </a:r>
            <a:r>
              <a:rPr lang="en-US" sz="1200" dirty="0" smtClean="0"/>
              <a:t> remains active and blocks spiking</a:t>
            </a:r>
          </a:p>
        </p:txBody>
      </p:sp>
      <p:pic>
        <p:nvPicPr>
          <p:cNvPr id="11" name="Picture 2"/>
          <p:cNvPicPr>
            <a:picLocks noChangeAspect="1" noChangeArrowheads="1"/>
          </p:cNvPicPr>
          <p:nvPr/>
        </p:nvPicPr>
        <p:blipFill>
          <a:blip r:embed="rId7" cstate="print"/>
          <a:srcRect/>
          <a:stretch>
            <a:fillRect/>
          </a:stretch>
        </p:blipFill>
        <p:spPr bwMode="auto">
          <a:xfrm>
            <a:off x="6705600" y="5486400"/>
            <a:ext cx="1524000" cy="1244082"/>
          </a:xfrm>
          <a:prstGeom prst="rect">
            <a:avLst/>
          </a:prstGeom>
          <a:noFill/>
          <a:ln w="9525">
            <a:noFill/>
            <a:miter lim="800000"/>
            <a:headEnd/>
            <a:tailEnd/>
          </a:ln>
        </p:spPr>
      </p:pic>
      <p:sp>
        <p:nvSpPr>
          <p:cNvPr id="14" name="Down Arrow 13"/>
          <p:cNvSpPr/>
          <p:nvPr/>
        </p:nvSpPr>
        <p:spPr>
          <a:xfrm>
            <a:off x="7467600" y="1676400"/>
            <a:ext cx="76200" cy="152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467600" y="2057400"/>
            <a:ext cx="76200" cy="152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cstate="print"/>
          <a:srcRect/>
          <a:stretch>
            <a:fillRect/>
          </a:stretch>
        </p:blipFill>
        <p:spPr bwMode="auto">
          <a:xfrm>
            <a:off x="381000" y="1676400"/>
            <a:ext cx="2971800" cy="1143000"/>
          </a:xfrm>
          <a:prstGeom prst="rect">
            <a:avLst/>
          </a:prstGeom>
          <a:noFill/>
          <a:ln w="9525">
            <a:noFill/>
            <a:miter lim="800000"/>
            <a:headEnd/>
            <a:tailEnd/>
          </a:ln>
        </p:spPr>
      </p:pic>
      <p:pic>
        <p:nvPicPr>
          <p:cNvPr id="17" name="Picture 16"/>
          <p:cNvPicPr>
            <a:picLocks noChangeAspect="1" noChangeArrowheads="1"/>
          </p:cNvPicPr>
          <p:nvPr/>
        </p:nvPicPr>
        <p:blipFill>
          <a:blip r:embed="rId9" cstate="print"/>
          <a:srcRect/>
          <a:stretch>
            <a:fillRect/>
          </a:stretch>
        </p:blipFill>
        <p:spPr bwMode="auto">
          <a:xfrm>
            <a:off x="381000" y="4072702"/>
            <a:ext cx="2971800" cy="11088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cstate="print"/>
          <a:stretch>
            <a:fillRect/>
          </a:stretch>
        </p:blipFill>
        <p:spPr bwMode="auto">
          <a:xfrm>
            <a:off x="2895600" y="1600200"/>
            <a:ext cx="3227566" cy="50867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B6F15528-21DE-4FAA-801E-634DDDAF4B2B}" type="slidenum">
              <a:rPr lang="en-US" smtClean="0"/>
              <a:pPr/>
              <a:t>54</a:t>
            </a:fld>
            <a:endParaRPr lang="en-US"/>
          </a:p>
        </p:txBody>
      </p:sp>
      <p:sp>
        <p:nvSpPr>
          <p:cNvPr id="12" name="Title 11"/>
          <p:cNvSpPr>
            <a:spLocks noGrp="1"/>
          </p:cNvSpPr>
          <p:nvPr>
            <p:ph type="title"/>
          </p:nvPr>
        </p:nvSpPr>
        <p:spPr/>
        <p:txBody>
          <a:bodyPr>
            <a:normAutofit fontScale="90000"/>
          </a:bodyPr>
          <a:lstStyle/>
          <a:p>
            <a:pPr algn="ctr"/>
            <a:r>
              <a:rPr lang="en-US" dirty="0" smtClean="0"/>
              <a:t>Model neuron captures all five PRC categories</a:t>
            </a:r>
            <a:endParaRPr lang="en-US" dirty="0"/>
          </a:p>
        </p:txBody>
      </p:sp>
      <p:sp>
        <p:nvSpPr>
          <p:cNvPr id="6" name="Rectangle 5"/>
          <p:cNvSpPr/>
          <p:nvPr/>
        </p:nvSpPr>
        <p:spPr>
          <a:xfrm>
            <a:off x="6293825" y="2971800"/>
            <a:ext cx="2164375" cy="523220"/>
          </a:xfrm>
          <a:prstGeom prst="rect">
            <a:avLst/>
          </a:prstGeom>
        </p:spPr>
        <p:txBody>
          <a:bodyPr wrap="none">
            <a:spAutoFit/>
          </a:bodyPr>
          <a:lstStyle/>
          <a:p>
            <a:r>
              <a:rPr lang="en-US" sz="1400" dirty="0" smtClean="0"/>
              <a:t>weak intermediate inputs</a:t>
            </a:r>
          </a:p>
          <a:p>
            <a:r>
              <a:rPr lang="en-US" sz="1400" dirty="0" smtClean="0"/>
              <a:t>Cubic PRC</a:t>
            </a:r>
          </a:p>
        </p:txBody>
      </p:sp>
      <p:sp>
        <p:nvSpPr>
          <p:cNvPr id="7" name="Rectangle 6"/>
          <p:cNvSpPr/>
          <p:nvPr/>
        </p:nvSpPr>
        <p:spPr>
          <a:xfrm>
            <a:off x="6293431" y="4724400"/>
            <a:ext cx="1555169" cy="523220"/>
          </a:xfrm>
          <a:prstGeom prst="rect">
            <a:avLst/>
          </a:prstGeom>
        </p:spPr>
        <p:txBody>
          <a:bodyPr wrap="none">
            <a:spAutoFit/>
          </a:bodyPr>
          <a:lstStyle/>
          <a:p>
            <a:r>
              <a:rPr lang="en-US" sz="1400" dirty="0" smtClean="0"/>
              <a:t>Weak long inputs</a:t>
            </a:r>
          </a:p>
          <a:p>
            <a:r>
              <a:rPr lang="en-US" sz="1400" dirty="0" smtClean="0"/>
              <a:t>U- Shaped PRC</a:t>
            </a:r>
            <a:endParaRPr lang="en-US" sz="1400" dirty="0"/>
          </a:p>
        </p:txBody>
      </p:sp>
      <p:sp>
        <p:nvSpPr>
          <p:cNvPr id="8" name="Rectangle 7"/>
          <p:cNvSpPr/>
          <p:nvPr/>
        </p:nvSpPr>
        <p:spPr>
          <a:xfrm>
            <a:off x="6323938" y="5638800"/>
            <a:ext cx="1677062" cy="523220"/>
          </a:xfrm>
          <a:prstGeom prst="rect">
            <a:avLst/>
          </a:prstGeom>
        </p:spPr>
        <p:txBody>
          <a:bodyPr wrap="none">
            <a:spAutoFit/>
          </a:bodyPr>
          <a:lstStyle/>
          <a:p>
            <a:r>
              <a:rPr lang="en-US" sz="1400" dirty="0" smtClean="0"/>
              <a:t>Strong  long inputs</a:t>
            </a:r>
          </a:p>
          <a:p>
            <a:r>
              <a:rPr lang="en-US" sz="1400" dirty="0" err="1" smtClean="0"/>
              <a:t>Trilinear</a:t>
            </a:r>
            <a:r>
              <a:rPr lang="en-US" sz="1400" dirty="0" smtClean="0"/>
              <a:t> PRC</a:t>
            </a:r>
            <a:endParaRPr lang="en-US" sz="1400" dirty="0"/>
          </a:p>
        </p:txBody>
      </p:sp>
      <p:sp>
        <p:nvSpPr>
          <p:cNvPr id="9" name="Rectangle 8"/>
          <p:cNvSpPr/>
          <p:nvPr/>
        </p:nvSpPr>
        <p:spPr>
          <a:xfrm>
            <a:off x="6261021" y="3810000"/>
            <a:ext cx="2273379" cy="523220"/>
          </a:xfrm>
          <a:prstGeom prst="rect">
            <a:avLst/>
          </a:prstGeom>
        </p:spPr>
        <p:txBody>
          <a:bodyPr wrap="none">
            <a:spAutoFit/>
          </a:bodyPr>
          <a:lstStyle/>
          <a:p>
            <a:r>
              <a:rPr lang="en-US" sz="1400" dirty="0" smtClean="0"/>
              <a:t>Strong intermediate inputs</a:t>
            </a:r>
          </a:p>
          <a:p>
            <a:r>
              <a:rPr lang="en-US" sz="1400" dirty="0" smtClean="0"/>
              <a:t>Bilinear PRC</a:t>
            </a:r>
            <a:endParaRPr lang="en-US" sz="1400" dirty="0"/>
          </a:p>
        </p:txBody>
      </p:sp>
      <p:sp>
        <p:nvSpPr>
          <p:cNvPr id="10" name="Rectangle 9"/>
          <p:cNvSpPr/>
          <p:nvPr/>
        </p:nvSpPr>
        <p:spPr>
          <a:xfrm>
            <a:off x="6314320" y="2057400"/>
            <a:ext cx="1686680" cy="523220"/>
          </a:xfrm>
          <a:prstGeom prst="rect">
            <a:avLst/>
          </a:prstGeom>
        </p:spPr>
        <p:txBody>
          <a:bodyPr wrap="none">
            <a:spAutoFit/>
          </a:bodyPr>
          <a:lstStyle/>
          <a:p>
            <a:r>
              <a:rPr lang="en-US" sz="1400" dirty="0" smtClean="0"/>
              <a:t>Strong short inputs</a:t>
            </a:r>
          </a:p>
          <a:p>
            <a:r>
              <a:rPr lang="en-US" sz="1400" dirty="0" smtClean="0"/>
              <a:t>Prominent F</a:t>
            </a:r>
            <a:r>
              <a:rPr lang="en-US" sz="1400" baseline="-25000" dirty="0" smtClean="0"/>
              <a:t>2</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Documents and Settings\sselan\My Documents\selva_oldcomputer\modes\synchrony\jclub\organize your work\thesis\final presentation\additional figures\circuit diagram.png"/>
          <p:cNvPicPr>
            <a:picLocks noGrp="1" noChangeAspect="1" noChangeArrowheads="1"/>
          </p:cNvPicPr>
          <p:nvPr>
            <p:ph idx="1"/>
          </p:nvPr>
        </p:nvPicPr>
        <p:blipFill>
          <a:blip r:embed="rId3" cstate="print"/>
          <a:stretch>
            <a:fillRect/>
          </a:stretch>
        </p:blipFill>
        <p:spPr bwMode="auto">
          <a:xfrm>
            <a:off x="2016247" y="2287648"/>
            <a:ext cx="5111506" cy="3051054"/>
          </a:xfrm>
          <a:prstGeom prst="rect">
            <a:avLst/>
          </a:prstGeom>
          <a:noFill/>
        </p:spPr>
      </p:pic>
      <p:sp>
        <p:nvSpPr>
          <p:cNvPr id="3" name="Title 2"/>
          <p:cNvSpPr>
            <a:spLocks noGrp="1"/>
          </p:cNvSpPr>
          <p:nvPr>
            <p:ph type="title"/>
          </p:nvPr>
        </p:nvSpPr>
        <p:spPr/>
        <p:txBody>
          <a:bodyPr/>
          <a:lstStyle/>
          <a:p>
            <a:pPr algn="ctr"/>
            <a:r>
              <a:rPr lang="en-US" dirty="0" smtClean="0"/>
              <a:t>Circuit diagram for Model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82000" cy="4343400"/>
          </a:xfrm>
        </p:spPr>
        <p:txBody>
          <a:bodyPr>
            <a:normAutofit fontScale="92500" lnSpcReduction="10000"/>
          </a:bodyPr>
          <a:lstStyle/>
          <a:p>
            <a:pPr lvl="0" algn="just"/>
            <a:r>
              <a:rPr lang="en-US" sz="1900" dirty="0" smtClean="0"/>
              <a:t>Five shapes of PRCs were observed in biological neuron for excitatory inputs, depending on strength and duration</a:t>
            </a:r>
          </a:p>
          <a:p>
            <a:pPr lvl="0" algn="just"/>
            <a:endParaRPr lang="en-US" sz="1900" dirty="0" smtClean="0"/>
          </a:p>
          <a:p>
            <a:pPr lvl="0" algn="just"/>
            <a:r>
              <a:rPr lang="en-US" sz="1900" dirty="0" smtClean="0"/>
              <a:t>Our model neuron was able to reproduce all five PRC shapes and able to explain the biophysical mechanism behind all five shapes.</a:t>
            </a:r>
          </a:p>
          <a:p>
            <a:pPr lvl="0" algn="just"/>
            <a:endParaRPr lang="en-US" sz="1900" dirty="0" smtClean="0"/>
          </a:p>
          <a:p>
            <a:pPr lvl="0" algn="just"/>
            <a:r>
              <a:rPr lang="en-US" sz="1900" dirty="0" smtClean="0"/>
              <a:t>The phase plane analysis was more useful for understanding the phase resetting than just observation from voltage trace. </a:t>
            </a:r>
          </a:p>
          <a:p>
            <a:pPr lvl="0" algn="just"/>
            <a:endParaRPr lang="en-US" sz="1900" dirty="0" smtClean="0"/>
          </a:p>
          <a:p>
            <a:pPr lvl="0" algn="just"/>
            <a:r>
              <a:rPr lang="en-US" sz="1900" dirty="0" smtClean="0"/>
              <a:t>The absence of branch switching for short strong excitatory  inputs is explained by the multicompartment model with spatial separation of spike and burst generation</a:t>
            </a:r>
          </a:p>
          <a:p>
            <a:pPr lvl="0" algn="just"/>
            <a:endParaRPr lang="en-US" sz="1900" dirty="0" smtClean="0"/>
          </a:p>
          <a:p>
            <a:pPr algn="just"/>
            <a:r>
              <a:rPr lang="en-US" sz="1900" dirty="0" smtClean="0"/>
              <a:t>We predict a previously unknown very slow outward current either in primary neurite or axon  is sufficient to explain </a:t>
            </a:r>
            <a:r>
              <a:rPr lang="en-US" sz="1900" dirty="0" err="1" smtClean="0"/>
              <a:t>Trilinear</a:t>
            </a:r>
            <a:r>
              <a:rPr lang="en-US" sz="1900" dirty="0" smtClean="0"/>
              <a:t> PRC</a:t>
            </a:r>
          </a:p>
          <a:p>
            <a:pPr lvl="0"/>
            <a:endParaRPr lang="en-US" sz="1900" dirty="0" smtClean="0"/>
          </a:p>
          <a:p>
            <a:pPr lvl="0"/>
            <a:endParaRPr lang="en-US" sz="19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2" name="Title 1"/>
          <p:cNvSpPr>
            <a:spLocks noGrp="1"/>
          </p:cNvSpPr>
          <p:nvPr>
            <p:ph type="title"/>
          </p:nvPr>
        </p:nvSpPr>
        <p:spPr/>
        <p:txBody>
          <a:bodyPr/>
          <a:lstStyle/>
          <a:p>
            <a:r>
              <a:rPr lang="en-US" dirty="0" smtClean="0"/>
              <a:t>Summary (Aim 2)</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81000" y="2438400"/>
            <a:ext cx="8305800" cy="2362199"/>
          </a:xfrm>
        </p:spPr>
        <p:txBody>
          <a:bodyPr>
            <a:normAutofit fontScale="92500"/>
          </a:bodyPr>
          <a:lstStyle/>
          <a:p>
            <a:pPr>
              <a:lnSpc>
                <a:spcPct val="90000"/>
              </a:lnSpc>
            </a:pPr>
            <a:endParaRPr lang="en-US" b="1" dirty="0"/>
          </a:p>
          <a:p>
            <a:pPr algn="ctr">
              <a:lnSpc>
                <a:spcPct val="90000"/>
              </a:lnSpc>
              <a:buNone/>
            </a:pPr>
            <a:r>
              <a:rPr lang="en-US" b="1" dirty="0" smtClean="0"/>
              <a:t>To </a:t>
            </a:r>
            <a:r>
              <a:rPr lang="en-US" b="1" dirty="0"/>
              <a:t>predict </a:t>
            </a:r>
            <a:r>
              <a:rPr lang="en-US" b="1" dirty="0" smtClean="0"/>
              <a:t>phase locking in a network with pacemaker neuron and post inhibitory rebound (PIR) neuron reciprocally coupled through inhibitory synapse</a:t>
            </a:r>
            <a:endParaRPr lang="en-US" b="1" dirty="0"/>
          </a:p>
        </p:txBody>
      </p:sp>
      <p:sp>
        <p:nvSpPr>
          <p:cNvPr id="4" name="Slide Number Placeholder 5"/>
          <p:cNvSpPr>
            <a:spLocks noGrp="1"/>
          </p:cNvSpPr>
          <p:nvPr>
            <p:ph type="sldNum" sz="quarter" idx="12"/>
          </p:nvPr>
        </p:nvSpPr>
        <p:spPr/>
        <p:txBody>
          <a:bodyPr/>
          <a:lstStyle/>
          <a:p>
            <a:fld id="{F1D82884-8FDD-4412-AD0E-3E6BDFE9E2E1}" type="slidenum">
              <a:rPr lang="en-US"/>
              <a:pPr/>
              <a:t>57</a:t>
            </a:fld>
            <a:endParaRPr lang="en-US"/>
          </a:p>
        </p:txBody>
      </p:sp>
      <p:sp>
        <p:nvSpPr>
          <p:cNvPr id="34818" name="Rectangle 2"/>
          <p:cNvSpPr>
            <a:spLocks noGrp="1" noChangeArrowheads="1"/>
          </p:cNvSpPr>
          <p:nvPr>
            <p:ph type="title"/>
          </p:nvPr>
        </p:nvSpPr>
        <p:spPr>
          <a:xfrm>
            <a:off x="533400" y="0"/>
            <a:ext cx="8229600" cy="1139825"/>
          </a:xfrm>
        </p:spPr>
        <p:txBody>
          <a:bodyPr/>
          <a:lstStyle/>
          <a:p>
            <a:pPr algn="ctr"/>
            <a:r>
              <a:rPr lang="en-US" dirty="0"/>
              <a:t>Specific </a:t>
            </a:r>
            <a:r>
              <a:rPr lang="en-US" dirty="0" smtClean="0"/>
              <a:t>Aim 3</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sselan\My Documents\PIR\SFN poster\figures\tm_volt_gsyn_single input.png"/>
          <p:cNvPicPr>
            <a:picLocks noGrp="1" noChangeAspect="1" noChangeArrowheads="1"/>
          </p:cNvPicPr>
          <p:nvPr>
            <p:ph idx="1"/>
          </p:nvPr>
        </p:nvPicPr>
        <p:blipFill>
          <a:blip r:embed="rId3" cstate="print"/>
          <a:stretch>
            <a:fillRect/>
          </a:stretch>
        </p:blipFill>
        <p:spPr bwMode="auto">
          <a:xfrm>
            <a:off x="685800" y="1831971"/>
            <a:ext cx="8001000" cy="3962408"/>
          </a:xfrm>
          <a:prstGeom prst="rect">
            <a:avLst/>
          </a:prstGeom>
          <a:noFill/>
        </p:spPr>
      </p:pic>
      <p:sp>
        <p:nvSpPr>
          <p:cNvPr id="3" name="Title 2"/>
          <p:cNvSpPr>
            <a:spLocks noGrp="1"/>
          </p:cNvSpPr>
          <p:nvPr>
            <p:ph type="title"/>
          </p:nvPr>
        </p:nvSpPr>
        <p:spPr/>
        <p:txBody>
          <a:bodyPr>
            <a:normAutofit fontScale="90000"/>
          </a:bodyPr>
          <a:lstStyle/>
          <a:p>
            <a:pPr algn="ctr"/>
            <a:r>
              <a:rPr lang="en-US" b="1" dirty="0" smtClean="0"/>
              <a:t>Post Inhibitory Rebound (PIR) Neuron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Documents and Settings\sselan\My Documents\PIR\SFN poster\figures\tm_volt-gsyn-pir.png"/>
          <p:cNvPicPr>
            <a:picLocks noGrp="1" noChangeAspect="1" noChangeArrowheads="1"/>
          </p:cNvPicPr>
          <p:nvPr>
            <p:ph sz="half" idx="1"/>
          </p:nvPr>
        </p:nvPicPr>
        <p:blipFill>
          <a:blip r:embed="rId3" cstate="print"/>
          <a:srcRect/>
          <a:stretch>
            <a:fillRect/>
          </a:stretch>
        </p:blipFill>
        <p:spPr bwMode="auto">
          <a:xfrm>
            <a:off x="381000" y="2532593"/>
            <a:ext cx="3588185" cy="3258607"/>
          </a:xfrm>
          <a:prstGeom prst="rect">
            <a:avLst/>
          </a:prstGeom>
          <a:noFill/>
        </p:spPr>
      </p:pic>
      <p:pic>
        <p:nvPicPr>
          <p:cNvPr id="3075" name="Picture 3" descr="C:\Documents and Settings\sselan\My Documents\PIR\SFN poster\figures\sprc-steady_2gsyn_pir.png"/>
          <p:cNvPicPr>
            <a:picLocks noGrp="1" noChangeAspect="1" noChangeArrowheads="1"/>
          </p:cNvPicPr>
          <p:nvPr>
            <p:ph sz="half" idx="2"/>
          </p:nvPr>
        </p:nvPicPr>
        <p:blipFill>
          <a:blip r:embed="rId4" cstate="print"/>
          <a:srcRect/>
          <a:stretch>
            <a:fillRect/>
          </a:stretch>
        </p:blipFill>
        <p:spPr bwMode="auto">
          <a:xfrm>
            <a:off x="4343400" y="2438400"/>
            <a:ext cx="3505200" cy="3295268"/>
          </a:xfrm>
          <a:prstGeom prst="rect">
            <a:avLst/>
          </a:prstGeom>
          <a:noFill/>
        </p:spPr>
      </p:pic>
      <p:sp>
        <p:nvSpPr>
          <p:cNvPr id="5" name="Title 4"/>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fPRC construction for PIR Neuron</a:t>
            </a:r>
            <a:endParaRPr lang="en-US" dirty="0">
              <a:latin typeface="Times New Roman" pitchFamily="18" charset="0"/>
              <a:cs typeface="Times New Roman" pitchFamily="18" charset="0"/>
            </a:endParaRPr>
          </a:p>
        </p:txBody>
      </p:sp>
      <p:sp>
        <p:nvSpPr>
          <p:cNvPr id="6" name="Rectangle 5"/>
          <p:cNvSpPr/>
          <p:nvPr/>
        </p:nvSpPr>
        <p:spPr>
          <a:xfrm>
            <a:off x="1066800" y="2133600"/>
            <a:ext cx="2159566" cy="369332"/>
          </a:xfrm>
          <a:prstGeom prst="rect">
            <a:avLst/>
          </a:prstGeom>
        </p:spPr>
        <p:txBody>
          <a:bodyPr wrap="none">
            <a:spAutoFit/>
          </a:bodyPr>
          <a:lstStyle/>
          <a:p>
            <a:r>
              <a:rPr lang="en-US" dirty="0" smtClean="0"/>
              <a:t>Morris Lecar Model</a:t>
            </a:r>
            <a:endParaRPr lang="en-US" dirty="0"/>
          </a:p>
        </p:txBody>
      </p:sp>
      <p:sp>
        <p:nvSpPr>
          <p:cNvPr id="7" name="Rectangle 6"/>
          <p:cNvSpPr/>
          <p:nvPr/>
        </p:nvSpPr>
        <p:spPr>
          <a:xfrm>
            <a:off x="5715000" y="2057400"/>
            <a:ext cx="1005403" cy="369332"/>
          </a:xfrm>
          <a:prstGeom prst="rect">
            <a:avLst/>
          </a:prstGeom>
        </p:spPr>
        <p:txBody>
          <a:bodyPr wrap="none">
            <a:spAutoFit/>
          </a:bodyPr>
          <a:lstStyle/>
          <a:p>
            <a:r>
              <a:rPr lang="en-US" b="1" dirty="0" err="1" smtClean="0"/>
              <a:t>fPRC</a:t>
            </a:r>
            <a:r>
              <a:rPr lang="en-US" b="1" baseline="-25000" dirty="0" err="1" smtClean="0"/>
              <a:t>PIR</a:t>
            </a:r>
            <a:endParaRPr lang="en-US" baseline="-250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59</a:t>
            </a:fld>
            <a:endParaRPr lang="en-US"/>
          </a:p>
        </p:txBody>
      </p:sp>
      <p:pic>
        <p:nvPicPr>
          <p:cNvPr id="9" name="Picture 8" descr="C:\Documents and Settings\sselan\My Documents\PIR\SFN poster\figures\open-loop_osc-pir.png"/>
          <p:cNvPicPr>
            <a:picLocks noChangeAspect="1" noChangeArrowheads="1"/>
          </p:cNvPicPr>
          <p:nvPr/>
        </p:nvPicPr>
        <p:blipFill>
          <a:blip r:embed="rId5" cstate="print"/>
          <a:srcRect/>
          <a:stretch>
            <a:fillRect/>
          </a:stretch>
        </p:blipFill>
        <p:spPr bwMode="auto">
          <a:xfrm>
            <a:off x="8153400" y="2819400"/>
            <a:ext cx="695325" cy="23431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1752600"/>
            <a:ext cx="8229600" cy="4190999"/>
          </a:xfrm>
        </p:spPr>
        <p:txBody>
          <a:bodyPr>
            <a:normAutofit fontScale="77500" lnSpcReduction="20000"/>
          </a:bodyPr>
          <a:lstStyle/>
          <a:p>
            <a:pPr marL="514350" indent="-514350">
              <a:lnSpc>
                <a:spcPct val="90000"/>
              </a:lnSpc>
              <a:buFont typeface="+mj-lt"/>
              <a:buAutoNum type="arabicPeriod"/>
            </a:pPr>
            <a:r>
              <a:rPr lang="en-US" b="1" dirty="0" smtClean="0"/>
              <a:t>To predict 1:1 and 2:2 modes in reciprocally coupled heterogeneous inhibitory neurons.</a:t>
            </a:r>
          </a:p>
          <a:p>
            <a:pPr marL="514350" indent="-514350">
              <a:lnSpc>
                <a:spcPct val="90000"/>
              </a:lnSpc>
              <a:buFont typeface="+mj-lt"/>
              <a:buAutoNum type="arabicPeriod"/>
            </a:pPr>
            <a:endParaRPr lang="en-US" b="1" dirty="0" smtClean="0"/>
          </a:p>
          <a:p>
            <a:pPr marL="514350" indent="-514350">
              <a:lnSpc>
                <a:spcPct val="90000"/>
              </a:lnSpc>
              <a:buFont typeface="+mj-lt"/>
              <a:buAutoNum type="arabicPeriod"/>
            </a:pPr>
            <a:r>
              <a:rPr lang="en-US" b="1" dirty="0" smtClean="0"/>
              <a:t>To understand the phase resetting in bursting neurons for excitatory inputs.</a:t>
            </a:r>
          </a:p>
          <a:p>
            <a:pPr marL="514350" indent="-514350">
              <a:lnSpc>
                <a:spcPct val="90000"/>
              </a:lnSpc>
              <a:buFont typeface="+mj-lt"/>
              <a:buAutoNum type="arabicPeriod"/>
            </a:pPr>
            <a:endParaRPr lang="en-US" b="1" dirty="0"/>
          </a:p>
          <a:p>
            <a:pPr marL="514350" indent="-514350">
              <a:lnSpc>
                <a:spcPct val="90000"/>
              </a:lnSpc>
              <a:buFont typeface="+mj-lt"/>
              <a:buAutoNum type="arabicPeriod"/>
            </a:pPr>
            <a:r>
              <a:rPr lang="en-US" b="1" dirty="0" smtClean="0"/>
              <a:t>To predict phase locking in a network with reciprocally coupled pacemaker (oscillatory) neuron and post inhibitory rebound (PIR) neuron.</a:t>
            </a:r>
          </a:p>
          <a:p>
            <a:pPr marL="514350" indent="-514350">
              <a:lnSpc>
                <a:spcPct val="90000"/>
              </a:lnSpc>
              <a:buFont typeface="+mj-lt"/>
              <a:buAutoNum type="arabicPeriod"/>
            </a:pPr>
            <a:endParaRPr lang="en-US" b="1" dirty="0" smtClean="0"/>
          </a:p>
          <a:p>
            <a:pPr marL="914400" lvl="1" indent="-514350">
              <a:lnSpc>
                <a:spcPct val="90000"/>
              </a:lnSpc>
              <a:buNone/>
            </a:pPr>
            <a:endParaRPr lang="en-US" b="1" dirty="0" smtClean="0"/>
          </a:p>
          <a:p>
            <a:pPr marL="914400" lvl="1" indent="-514350">
              <a:lnSpc>
                <a:spcPct val="90000"/>
              </a:lnSpc>
              <a:buNone/>
            </a:pPr>
            <a:r>
              <a:rPr lang="en-US" b="1" dirty="0" smtClean="0"/>
              <a:t>Goal</a:t>
            </a:r>
            <a:r>
              <a:rPr lang="en-US" b="1" dirty="0" smtClean="0"/>
              <a:t>: To apply phase resetting methods to understand the phase locking seen in different neural circuits</a:t>
            </a:r>
            <a:endParaRPr lang="en-US" b="1" dirty="0"/>
          </a:p>
        </p:txBody>
      </p:sp>
      <p:sp>
        <p:nvSpPr>
          <p:cNvPr id="4" name="Slide Number Placeholder 5"/>
          <p:cNvSpPr>
            <a:spLocks noGrp="1"/>
          </p:cNvSpPr>
          <p:nvPr>
            <p:ph type="sldNum" sz="quarter" idx="12"/>
          </p:nvPr>
        </p:nvSpPr>
        <p:spPr/>
        <p:txBody>
          <a:bodyPr/>
          <a:lstStyle/>
          <a:p>
            <a:fld id="{F1D82884-8FDD-4412-AD0E-3E6BDFE9E2E1}" type="slidenum">
              <a:rPr lang="en-US"/>
              <a:pPr/>
              <a:t>6</a:t>
            </a:fld>
            <a:endParaRPr lang="en-US"/>
          </a:p>
        </p:txBody>
      </p:sp>
      <p:sp>
        <p:nvSpPr>
          <p:cNvPr id="34818" name="Rectangle 2"/>
          <p:cNvSpPr>
            <a:spLocks noGrp="1" noChangeArrowheads="1"/>
          </p:cNvSpPr>
          <p:nvPr>
            <p:ph type="title"/>
          </p:nvPr>
        </p:nvSpPr>
        <p:spPr>
          <a:xfrm>
            <a:off x="533400" y="0"/>
            <a:ext cx="8229600" cy="1139825"/>
          </a:xfrm>
        </p:spPr>
        <p:txBody>
          <a:bodyPr/>
          <a:lstStyle/>
          <a:p>
            <a:r>
              <a:rPr lang="en-US" dirty="0"/>
              <a:t>Specific Aims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Documents and Settings\sselan\My Documents\PIR\SFN poster\figures\tm_volt-gsyn-osc.png"/>
          <p:cNvPicPr>
            <a:picLocks noGrp="1" noChangeAspect="1" noChangeArrowheads="1"/>
          </p:cNvPicPr>
          <p:nvPr>
            <p:ph sz="half" idx="2"/>
          </p:nvPr>
        </p:nvPicPr>
        <p:blipFill>
          <a:blip r:embed="rId3" cstate="print"/>
          <a:srcRect/>
          <a:stretch>
            <a:fillRect/>
          </a:stretch>
        </p:blipFill>
        <p:spPr bwMode="auto">
          <a:xfrm>
            <a:off x="533400" y="2286000"/>
            <a:ext cx="3353125" cy="3244492"/>
          </a:xfrm>
          <a:prstGeom prst="rect">
            <a:avLst/>
          </a:prstGeom>
          <a:noFill/>
        </p:spPr>
      </p:pic>
      <p:pic>
        <p:nvPicPr>
          <p:cNvPr id="13" name="Picture 3" descr="C:\Documents and Settings\sselan\My Documents\PIR\SFN poster\figures\sprc-steady_2gsyn_osc.png"/>
          <p:cNvPicPr>
            <a:picLocks noGrp="1" noChangeAspect="1" noChangeArrowheads="1"/>
          </p:cNvPicPr>
          <p:nvPr>
            <p:ph sz="quarter" idx="4"/>
          </p:nvPr>
        </p:nvPicPr>
        <p:blipFill>
          <a:blip r:embed="rId4" cstate="print"/>
          <a:srcRect/>
          <a:stretch>
            <a:fillRect/>
          </a:stretch>
        </p:blipFill>
        <p:spPr bwMode="auto">
          <a:xfrm>
            <a:off x="4419600" y="2287454"/>
            <a:ext cx="3438284" cy="3416434"/>
          </a:xfrm>
          <a:prstGeom prst="rect">
            <a:avLst/>
          </a:prstGeom>
          <a:noFill/>
        </p:spPr>
      </p:pic>
      <p:sp>
        <p:nvSpPr>
          <p:cNvPr id="2" name="Title 1"/>
          <p:cNvSpPr>
            <a:spLocks noGrp="1"/>
          </p:cNvSpPr>
          <p:nvPr>
            <p:ph type="title"/>
          </p:nvPr>
        </p:nvSpPr>
        <p:spPr/>
        <p:txBody>
          <a:bodyPr>
            <a:normAutofit/>
          </a:bodyPr>
          <a:lstStyle/>
          <a:p>
            <a:pPr algn="ctr"/>
            <a:r>
              <a:rPr lang="en-US" sz="3600" b="1" dirty="0" smtClean="0"/>
              <a:t>fPRC Generation for a pacemaker</a:t>
            </a:r>
            <a:endParaRPr lang="en-US" sz="3600" b="1" dirty="0"/>
          </a:p>
        </p:txBody>
      </p:sp>
      <p:sp>
        <p:nvSpPr>
          <p:cNvPr id="6" name="Rectangle 5"/>
          <p:cNvSpPr/>
          <p:nvPr/>
        </p:nvSpPr>
        <p:spPr>
          <a:xfrm>
            <a:off x="5867400" y="1905000"/>
            <a:ext cx="1013419" cy="369332"/>
          </a:xfrm>
          <a:prstGeom prst="rect">
            <a:avLst/>
          </a:prstGeom>
        </p:spPr>
        <p:txBody>
          <a:bodyPr wrap="none">
            <a:spAutoFit/>
          </a:bodyPr>
          <a:lstStyle/>
          <a:p>
            <a:r>
              <a:rPr lang="en-US" b="1" dirty="0" err="1" smtClean="0"/>
              <a:t>fPRC</a:t>
            </a:r>
            <a:r>
              <a:rPr lang="en-US" b="1" baseline="-25000" dirty="0" err="1" smtClean="0"/>
              <a:t>osc</a:t>
            </a:r>
            <a:endParaRPr lang="en-US" baseline="-250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2" descr="C:\Documents and Settings\sselan\My Documents\PIR\SFN poster\figures\open-loop_pir-osc.png"/>
          <p:cNvPicPr>
            <a:picLocks noChangeAspect="1" noChangeArrowheads="1"/>
          </p:cNvPicPr>
          <p:nvPr/>
        </p:nvPicPr>
        <p:blipFill>
          <a:blip r:embed="rId5" cstate="print"/>
          <a:srcRect/>
          <a:stretch>
            <a:fillRect/>
          </a:stretch>
        </p:blipFill>
        <p:spPr bwMode="auto">
          <a:xfrm>
            <a:off x="8077200" y="2819400"/>
            <a:ext cx="695325" cy="234315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nts and Settings\sselan\My Documents\PIR\SFN poster\figures\tstr_pir_trts_osc_2gsyn.png"/>
          <p:cNvPicPr>
            <a:picLocks noGrp="1" noChangeAspect="1" noChangeArrowheads="1"/>
          </p:cNvPicPr>
          <p:nvPr>
            <p:ph idx="1"/>
          </p:nvPr>
        </p:nvPicPr>
        <p:blipFill>
          <a:blip r:embed="rId3" cstate="print"/>
          <a:srcRect/>
          <a:stretch>
            <a:fillRect/>
          </a:stretch>
        </p:blipFill>
        <p:spPr bwMode="auto">
          <a:xfrm>
            <a:off x="1905000" y="1981200"/>
            <a:ext cx="3699547" cy="3681412"/>
          </a:xfrm>
          <a:prstGeom prst="rect">
            <a:avLst/>
          </a:prstGeom>
          <a:noFill/>
        </p:spPr>
      </p:pic>
      <p:sp>
        <p:nvSpPr>
          <p:cNvPr id="7" name="Title 6"/>
          <p:cNvSpPr>
            <a:spLocks noGrp="1"/>
          </p:cNvSpPr>
          <p:nvPr>
            <p:ph type="title"/>
          </p:nvPr>
        </p:nvSpPr>
        <p:spPr/>
        <p:txBody>
          <a:bodyPr>
            <a:normAutofit/>
          </a:bodyPr>
          <a:lstStyle/>
          <a:p>
            <a:r>
              <a:rPr lang="en-US" sz="3600" b="1" dirty="0" smtClean="0"/>
              <a:t>Prediction of Phase locked intervals</a:t>
            </a:r>
            <a:endParaRPr lang="en-US" sz="3600" dirty="0"/>
          </a:p>
        </p:txBody>
      </p:sp>
      <p:sp>
        <p:nvSpPr>
          <p:cNvPr id="4" name="Rectangle 3"/>
          <p:cNvSpPr/>
          <p:nvPr/>
        </p:nvSpPr>
        <p:spPr>
          <a:xfrm>
            <a:off x="6172200" y="2895600"/>
            <a:ext cx="1553630" cy="369332"/>
          </a:xfrm>
          <a:prstGeom prst="rect">
            <a:avLst/>
          </a:prstGeom>
        </p:spPr>
        <p:txBody>
          <a:bodyPr wrap="none">
            <a:spAutoFit/>
          </a:bodyPr>
          <a:lstStyle/>
          <a:p>
            <a:r>
              <a:rPr lang="en-US" dirty="0" err="1" smtClean="0"/>
              <a:t>tr</a:t>
            </a:r>
            <a:r>
              <a:rPr lang="en-US" baseline="-25000" dirty="0" err="1" smtClean="0"/>
              <a:t>PIR</a:t>
            </a:r>
            <a:r>
              <a:rPr lang="en-US" baseline="-25000" dirty="0" smtClean="0"/>
              <a:t>[∞]</a:t>
            </a:r>
            <a:r>
              <a:rPr lang="en-US" dirty="0" smtClean="0"/>
              <a:t> = </a:t>
            </a:r>
            <a:r>
              <a:rPr lang="en-US" dirty="0" err="1" smtClean="0"/>
              <a:t>ts</a:t>
            </a:r>
            <a:r>
              <a:rPr lang="en-US" baseline="-25000" dirty="0" err="1" smtClean="0"/>
              <a:t>OSC</a:t>
            </a:r>
            <a:endParaRPr lang="en-US" dirty="0"/>
          </a:p>
        </p:txBody>
      </p:sp>
      <p:sp>
        <p:nvSpPr>
          <p:cNvPr id="5" name="Rectangle 4"/>
          <p:cNvSpPr/>
          <p:nvPr/>
        </p:nvSpPr>
        <p:spPr>
          <a:xfrm>
            <a:off x="6172200" y="3352800"/>
            <a:ext cx="1553630" cy="369332"/>
          </a:xfrm>
          <a:prstGeom prst="rect">
            <a:avLst/>
          </a:prstGeom>
        </p:spPr>
        <p:txBody>
          <a:bodyPr wrap="none">
            <a:spAutoFit/>
          </a:bodyPr>
          <a:lstStyle/>
          <a:p>
            <a:r>
              <a:rPr lang="en-US" dirty="0" err="1" smtClean="0"/>
              <a:t>tr</a:t>
            </a:r>
            <a:r>
              <a:rPr lang="en-US" baseline="-25000" dirty="0" err="1" smtClean="0"/>
              <a:t>OSC</a:t>
            </a:r>
            <a:r>
              <a:rPr lang="en-US" baseline="-25000" dirty="0" smtClean="0"/>
              <a:t>[∞]</a:t>
            </a:r>
            <a:r>
              <a:rPr lang="en-US" dirty="0" smtClean="0"/>
              <a:t> = </a:t>
            </a:r>
            <a:r>
              <a:rPr lang="en-US" dirty="0" err="1" smtClean="0"/>
              <a:t>ts</a:t>
            </a:r>
            <a:r>
              <a:rPr lang="en-US" baseline="-25000" dirty="0" err="1" smtClean="0"/>
              <a:t>PIR</a:t>
            </a:r>
            <a:endParaRPr lang="en-US" dirty="0"/>
          </a:p>
        </p:txBody>
      </p:sp>
      <p:sp>
        <p:nvSpPr>
          <p:cNvPr id="6" name="Rectangle 5"/>
          <p:cNvSpPr/>
          <p:nvPr/>
        </p:nvSpPr>
        <p:spPr>
          <a:xfrm>
            <a:off x="5867400" y="2438400"/>
            <a:ext cx="2121093" cy="369332"/>
          </a:xfrm>
          <a:prstGeom prst="rect">
            <a:avLst/>
          </a:prstGeom>
        </p:spPr>
        <p:txBody>
          <a:bodyPr wrap="none">
            <a:spAutoFit/>
          </a:bodyPr>
          <a:lstStyle/>
          <a:p>
            <a:r>
              <a:rPr lang="en-US" u="sng" dirty="0" smtClean="0"/>
              <a:t>Existence Criterion</a:t>
            </a:r>
            <a:endParaRPr lang="en-US" u="sng" dirty="0"/>
          </a:p>
        </p:txBody>
      </p:sp>
      <p:sp>
        <p:nvSpPr>
          <p:cNvPr id="9" name="Rectangle 8"/>
          <p:cNvSpPr/>
          <p:nvPr/>
        </p:nvSpPr>
        <p:spPr>
          <a:xfrm>
            <a:off x="5996067" y="4191000"/>
            <a:ext cx="1928733" cy="369332"/>
          </a:xfrm>
          <a:prstGeom prst="rect">
            <a:avLst/>
          </a:prstGeom>
        </p:spPr>
        <p:txBody>
          <a:bodyPr wrap="none">
            <a:spAutoFit/>
          </a:bodyPr>
          <a:lstStyle/>
          <a:p>
            <a:r>
              <a:rPr lang="en-US" u="sng" dirty="0" smtClean="0"/>
              <a:t>Stability Criterion</a:t>
            </a:r>
            <a:endParaRPr lang="en-US" u="sng"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ocuments and Settings\sselan\My Documents\PIR\SFN poster\figures\observed.png"/>
          <p:cNvPicPr>
            <a:picLocks noGrp="1" noChangeAspect="1" noChangeArrowheads="1"/>
          </p:cNvPicPr>
          <p:nvPr>
            <p:ph idx="1"/>
          </p:nvPr>
        </p:nvPicPr>
        <p:blipFill>
          <a:blip r:embed="rId3" cstate="print"/>
          <a:srcRect/>
          <a:stretch>
            <a:fillRect/>
          </a:stretch>
        </p:blipFill>
        <p:spPr bwMode="auto">
          <a:xfrm>
            <a:off x="2362200" y="2133600"/>
            <a:ext cx="3698764" cy="3581400"/>
          </a:xfrm>
          <a:prstGeom prst="rect">
            <a:avLst/>
          </a:prstGeom>
          <a:noFill/>
        </p:spPr>
      </p:pic>
      <p:sp>
        <p:nvSpPr>
          <p:cNvPr id="2" name="Title 1"/>
          <p:cNvSpPr>
            <a:spLocks noGrp="1"/>
          </p:cNvSpPr>
          <p:nvPr>
            <p:ph type="title"/>
          </p:nvPr>
        </p:nvSpPr>
        <p:spPr>
          <a:xfrm>
            <a:off x="457200" y="381000"/>
            <a:ext cx="8229600" cy="685800"/>
          </a:xfrm>
        </p:spPr>
        <p:txBody>
          <a:bodyPr>
            <a:normAutofit fontScale="90000"/>
          </a:bodyPr>
          <a:lstStyle/>
          <a:p>
            <a:pPr algn="ctr"/>
            <a:r>
              <a:rPr lang="en-US" dirty="0" smtClean="0"/>
              <a:t/>
            </a:r>
            <a:br>
              <a:rPr lang="en-US" dirty="0" smtClean="0"/>
            </a:br>
            <a:r>
              <a:rPr lang="en-US" dirty="0" smtClean="0"/>
              <a:t>Observed Mode in Network</a:t>
            </a:r>
            <a:endParaRPr lang="en-US" dirty="0"/>
          </a:p>
        </p:txBody>
      </p:sp>
      <p:pic>
        <p:nvPicPr>
          <p:cNvPr id="7170" name="Picture 2" descr="C:\Documents and Settings\sselan\My Documents\PIR\SFN poster\figures\close-ill.png"/>
          <p:cNvPicPr>
            <a:picLocks noGrp="1" noChangeAspect="1" noChangeArrowheads="1"/>
          </p:cNvPicPr>
          <p:nvPr>
            <p:ph sz="quarter" idx="4294967295"/>
          </p:nvPr>
        </p:nvPicPr>
        <p:blipFill>
          <a:blip r:embed="rId4" cstate="print"/>
          <a:srcRect/>
          <a:stretch>
            <a:fillRect/>
          </a:stretch>
        </p:blipFill>
        <p:spPr bwMode="auto">
          <a:xfrm>
            <a:off x="7086600" y="2895600"/>
            <a:ext cx="695325" cy="234315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sselan\My Documents\PIR\SFN poster\figures\obs_pre_3_6_gsyn.png"/>
          <p:cNvPicPr>
            <a:picLocks noGrp="1" noChangeAspect="1" noChangeArrowheads="1"/>
          </p:cNvPicPr>
          <p:nvPr>
            <p:ph idx="1"/>
          </p:nvPr>
        </p:nvPicPr>
        <p:blipFill>
          <a:blip r:embed="rId3" cstate="print"/>
          <a:stretch>
            <a:fillRect/>
          </a:stretch>
        </p:blipFill>
        <p:spPr bwMode="auto">
          <a:xfrm>
            <a:off x="2209800" y="1828800"/>
            <a:ext cx="4668623" cy="4625975"/>
          </a:xfrm>
          <a:prstGeom prst="rect">
            <a:avLst/>
          </a:prstGeom>
          <a:noFill/>
        </p:spPr>
      </p:pic>
      <p:sp>
        <p:nvSpPr>
          <p:cNvPr id="2" name="Title 1"/>
          <p:cNvSpPr>
            <a:spLocks noGrp="1"/>
          </p:cNvSpPr>
          <p:nvPr>
            <p:ph type="title"/>
          </p:nvPr>
        </p:nvSpPr>
        <p:spPr/>
        <p:txBody>
          <a:bodyPr>
            <a:normAutofit fontScale="90000"/>
          </a:bodyPr>
          <a:lstStyle/>
          <a:p>
            <a:r>
              <a:rPr lang="en-US" dirty="0" smtClean="0"/>
              <a:t>Comparison between predicted and Observed Modes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ocuments and Settings\sselan\My Documents\PIR\SFN poster\figures\pyloric_network_free_running.png"/>
          <p:cNvPicPr>
            <a:picLocks noGrp="1" noChangeAspect="1" noChangeArrowheads="1"/>
          </p:cNvPicPr>
          <p:nvPr>
            <p:ph sz="half" idx="1"/>
          </p:nvPr>
        </p:nvPicPr>
        <p:blipFill>
          <a:blip r:embed="rId3" cstate="print"/>
          <a:stretch>
            <a:fillRect/>
          </a:stretch>
        </p:blipFill>
        <p:spPr bwMode="auto">
          <a:xfrm>
            <a:off x="4800600" y="2590800"/>
            <a:ext cx="4038600" cy="2605947"/>
          </a:xfrm>
          <a:prstGeom prst="rect">
            <a:avLst/>
          </a:prstGeom>
          <a:noFill/>
        </p:spPr>
      </p:pic>
      <p:sp>
        <p:nvSpPr>
          <p:cNvPr id="9" name="Content Placeholder 8"/>
          <p:cNvSpPr>
            <a:spLocks noGrp="1"/>
          </p:cNvSpPr>
          <p:nvPr>
            <p:ph sz="half" idx="2"/>
          </p:nvPr>
        </p:nvSpPr>
        <p:spPr>
          <a:xfrm>
            <a:off x="152400" y="1752600"/>
            <a:ext cx="4038600" cy="4449763"/>
          </a:xfrm>
        </p:spPr>
        <p:txBody>
          <a:bodyPr/>
          <a:lstStyle/>
          <a:p>
            <a:pPr algn="just"/>
            <a:r>
              <a:rPr lang="en-US" sz="2000" dirty="0" err="1" smtClean="0"/>
              <a:t>fPRCs</a:t>
            </a:r>
            <a:r>
              <a:rPr lang="en-US" sz="2000" dirty="0" smtClean="0"/>
              <a:t> can be successfully used to predict networks with oscillatory and Post Inhibitory Rebound (PIR) neurons</a:t>
            </a:r>
          </a:p>
          <a:p>
            <a:pPr lvl="1" algn="just"/>
            <a:r>
              <a:rPr lang="en-US" sz="1600" dirty="0" err="1" smtClean="0"/>
              <a:t>fPRCs</a:t>
            </a:r>
            <a:r>
              <a:rPr lang="en-US" sz="1600" dirty="0" smtClean="0"/>
              <a:t> can be applied to networks in which the neurons are not oscillating intrinsically</a:t>
            </a:r>
          </a:p>
          <a:p>
            <a:pPr algn="just"/>
            <a:endParaRPr lang="en-US" sz="2000" dirty="0" smtClean="0"/>
          </a:p>
          <a:p>
            <a:pPr algn="just"/>
            <a:r>
              <a:rPr lang="en-US" sz="2000" dirty="0" err="1" smtClean="0"/>
              <a:t>fPRCs</a:t>
            </a:r>
            <a:r>
              <a:rPr lang="en-US" sz="2000" dirty="0" smtClean="0"/>
              <a:t> can also be applied in conditions where the resetting due to previous input is not complete before the next input is received (Cui et al 2009)</a:t>
            </a:r>
          </a:p>
          <a:p>
            <a:pPr lvl="1" algn="just"/>
            <a:endParaRPr lang="en-US" sz="16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2" name="Title 1"/>
          <p:cNvSpPr>
            <a:spLocks noGrp="1"/>
          </p:cNvSpPr>
          <p:nvPr>
            <p:ph type="title"/>
          </p:nvPr>
        </p:nvSpPr>
        <p:spPr/>
        <p:txBody>
          <a:bodyPr>
            <a:normAutofit fontScale="90000"/>
          </a:bodyPr>
          <a:lstStyle/>
          <a:p>
            <a:pPr algn="ctr"/>
            <a:r>
              <a:rPr lang="en-US" dirty="0" smtClean="0"/>
              <a:t>Summary and Application (Aim 3)</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14600"/>
            <a:ext cx="8229600" cy="2514600"/>
          </a:xfrm>
        </p:spPr>
        <p:txBody>
          <a:bodyPr>
            <a:normAutofit/>
          </a:bodyPr>
          <a:lstStyle/>
          <a:p>
            <a:pPr algn="just"/>
            <a:endParaRPr lang="en-US" sz="2400" dirty="0" smtClean="0"/>
          </a:p>
          <a:p>
            <a:pPr algn="just">
              <a:buNone/>
            </a:pPr>
            <a:r>
              <a:rPr lang="en-US" sz="2400" dirty="0" smtClean="0"/>
              <a:t>Phase resetting methods can be applied to predict and understand the phase locking seen in neural circuits;</a:t>
            </a:r>
          </a:p>
          <a:p>
            <a:pPr algn="just"/>
            <a:endParaRPr lang="en-US" sz="2400" dirty="0" smtClean="0"/>
          </a:p>
        </p:txBody>
      </p:sp>
      <p:sp>
        <p:nvSpPr>
          <p:cNvPr id="3" name="Title 2"/>
          <p:cNvSpPr>
            <a:spLocks noGrp="1"/>
          </p:cNvSpPr>
          <p:nvPr>
            <p:ph type="title"/>
          </p:nvPr>
        </p:nvSpPr>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sz="half" idx="1"/>
          </p:nvPr>
        </p:nvSpPr>
        <p:spPr>
          <a:xfrm>
            <a:off x="304800" y="2514600"/>
            <a:ext cx="4495800" cy="2590800"/>
          </a:xfrm>
        </p:spPr>
        <p:txBody>
          <a:bodyPr>
            <a:normAutofit/>
          </a:bodyPr>
          <a:lstStyle/>
          <a:p>
            <a:pPr eaLnBrk="1" hangingPunct="1">
              <a:lnSpc>
                <a:spcPct val="90000"/>
              </a:lnSpc>
              <a:defRPr/>
            </a:pPr>
            <a:r>
              <a:rPr lang="en-US" sz="2800" dirty="0" smtClean="0"/>
              <a:t>Dr. Carmen C. Canavier</a:t>
            </a:r>
          </a:p>
          <a:p>
            <a:pPr>
              <a:lnSpc>
                <a:spcPct val="90000"/>
              </a:lnSpc>
              <a:defRPr/>
            </a:pPr>
            <a:endParaRPr lang="en-US" sz="2800" dirty="0" smtClean="0"/>
          </a:p>
          <a:p>
            <a:pPr>
              <a:lnSpc>
                <a:spcPct val="90000"/>
              </a:lnSpc>
              <a:defRPr/>
            </a:pPr>
            <a:r>
              <a:rPr lang="en-US" sz="2800" dirty="0" smtClean="0"/>
              <a:t>Dr. Astrid Prinz (Emory University).</a:t>
            </a:r>
          </a:p>
          <a:p>
            <a:pPr lvl="2">
              <a:lnSpc>
                <a:spcPct val="90000"/>
              </a:lnSpc>
              <a:defRPr/>
            </a:pPr>
            <a:r>
              <a:rPr lang="en-US" sz="2000" dirty="0" smtClean="0"/>
              <a:t>Fred Sieling, </a:t>
            </a:r>
            <a:r>
              <a:rPr lang="en-US" sz="2000" dirty="0" err="1" smtClean="0"/>
              <a:t>Kavita</a:t>
            </a:r>
            <a:r>
              <a:rPr lang="en-US" sz="2000" dirty="0" smtClean="0"/>
              <a:t> </a:t>
            </a:r>
            <a:r>
              <a:rPr lang="en-US" sz="2000" dirty="0" err="1" smtClean="0"/>
              <a:t>Demla</a:t>
            </a:r>
            <a:r>
              <a:rPr lang="en-US" sz="2000" dirty="0" smtClean="0"/>
              <a:t>, Ryan Hooper. </a:t>
            </a:r>
          </a:p>
          <a:p>
            <a:pPr eaLnBrk="1" hangingPunct="1">
              <a:lnSpc>
                <a:spcPct val="90000"/>
              </a:lnSpc>
              <a:defRPr/>
            </a:pPr>
            <a:endParaRPr lang="en-US" sz="2800" dirty="0" smtClean="0"/>
          </a:p>
          <a:p>
            <a:pPr eaLnBrk="1" hangingPunct="1">
              <a:lnSpc>
                <a:spcPct val="90000"/>
              </a:lnSpc>
              <a:defRPr/>
            </a:pPr>
            <a:endParaRPr lang="en-US" sz="2800" dirty="0" smtClean="0"/>
          </a:p>
        </p:txBody>
      </p:sp>
      <p:sp>
        <p:nvSpPr>
          <p:cNvPr id="5" name="Content Placeholder 4"/>
          <p:cNvSpPr>
            <a:spLocks noGrp="1"/>
          </p:cNvSpPr>
          <p:nvPr>
            <p:ph sz="half" idx="2"/>
          </p:nvPr>
        </p:nvSpPr>
        <p:spPr>
          <a:xfrm>
            <a:off x="5257800" y="1676400"/>
            <a:ext cx="3657600" cy="4525963"/>
          </a:xfrm>
        </p:spPr>
        <p:txBody>
          <a:bodyPr>
            <a:normAutofit/>
          </a:bodyPr>
          <a:lstStyle/>
          <a:p>
            <a:r>
              <a:rPr lang="en-US" dirty="0" smtClean="0"/>
              <a:t>Present and past Lab Members</a:t>
            </a:r>
          </a:p>
          <a:p>
            <a:pPr lvl="1"/>
            <a:r>
              <a:rPr lang="en-US" sz="2000" dirty="0" smtClean="0"/>
              <a:t>Dr. </a:t>
            </a:r>
            <a:r>
              <a:rPr lang="en-US" sz="2000" dirty="0" err="1" smtClean="0"/>
              <a:t>Sorinel</a:t>
            </a:r>
            <a:r>
              <a:rPr lang="en-US" sz="2000" dirty="0" smtClean="0"/>
              <a:t> </a:t>
            </a:r>
            <a:r>
              <a:rPr lang="en-US" sz="2000" dirty="0" err="1" smtClean="0"/>
              <a:t>Oprisan</a:t>
            </a:r>
            <a:endParaRPr lang="en-US" sz="2000" dirty="0" smtClean="0"/>
          </a:p>
          <a:p>
            <a:pPr lvl="1"/>
            <a:r>
              <a:rPr lang="en-US" sz="2000" dirty="0" smtClean="0"/>
              <a:t>Will Curry</a:t>
            </a:r>
          </a:p>
          <a:p>
            <a:pPr lvl="1"/>
            <a:r>
              <a:rPr lang="en-US" sz="2000" dirty="0" smtClean="0"/>
              <a:t>Dr. </a:t>
            </a:r>
            <a:r>
              <a:rPr lang="en-US" sz="2000" dirty="0" err="1" smtClean="0"/>
              <a:t>Sairam</a:t>
            </a:r>
            <a:r>
              <a:rPr lang="en-US" sz="2000" dirty="0" smtClean="0"/>
              <a:t> Achuthan</a:t>
            </a:r>
          </a:p>
          <a:p>
            <a:pPr lvl="1"/>
            <a:r>
              <a:rPr lang="en-US" sz="2000" dirty="0" smtClean="0"/>
              <a:t>Shuoguo Wang</a:t>
            </a:r>
          </a:p>
          <a:p>
            <a:pPr lvl="1"/>
            <a:r>
              <a:rPr lang="en-US" sz="2000" dirty="0" smtClean="0"/>
              <a:t>Dr. Lakshmi Chandrasekaran</a:t>
            </a:r>
          </a:p>
          <a:p>
            <a:pPr lvl="1"/>
            <a:r>
              <a:rPr lang="en-US" sz="2000" dirty="0" smtClean="0"/>
              <a:t>Dr. Marco </a:t>
            </a:r>
            <a:r>
              <a:rPr lang="en-US" sz="2000" dirty="0" err="1" smtClean="0"/>
              <a:t>Huertas</a:t>
            </a:r>
            <a:endParaRPr lang="en-US" sz="2000" dirty="0" smtClean="0"/>
          </a:p>
          <a:p>
            <a:pPr lvl="1"/>
            <a:endParaRPr lang="en-US" sz="2000" dirty="0" smtClean="0"/>
          </a:p>
          <a:p>
            <a:pPr lvl="1"/>
            <a:endParaRPr lang="en-US" sz="2000" dirty="0" smtClean="0"/>
          </a:p>
          <a:p>
            <a:endParaRPr lang="en-US" dirty="0"/>
          </a:p>
        </p:txBody>
      </p:sp>
      <p:sp>
        <p:nvSpPr>
          <p:cNvPr id="4" name="Slide Number Placeholder 5"/>
          <p:cNvSpPr>
            <a:spLocks noGrp="1"/>
          </p:cNvSpPr>
          <p:nvPr>
            <p:ph type="sldNum" sz="quarter" idx="12"/>
          </p:nvPr>
        </p:nvSpPr>
        <p:spPr/>
        <p:txBody>
          <a:bodyPr/>
          <a:lstStyle/>
          <a:p>
            <a:pPr>
              <a:defRPr/>
            </a:pPr>
            <a:fld id="{F166953C-C57D-4D0E-9511-B268A53E08A1}" type="slidenum">
              <a:rPr lang="en-US"/>
              <a:pPr>
                <a:defRPr/>
              </a:pPr>
              <a:t>66</a:t>
            </a:fld>
            <a:endParaRPr lang="en-US"/>
          </a:p>
        </p:txBody>
      </p:sp>
      <p:sp>
        <p:nvSpPr>
          <p:cNvPr id="275458" name="Rectangle 2"/>
          <p:cNvSpPr>
            <a:spLocks noGrp="1" noChangeArrowheads="1"/>
          </p:cNvSpPr>
          <p:nvPr>
            <p:ph type="title"/>
          </p:nvPr>
        </p:nvSpPr>
        <p:spPr/>
        <p:txBody>
          <a:bodyPr/>
          <a:lstStyle/>
          <a:p>
            <a:pPr algn="ctr" eaLnBrk="1" hangingPunct="1">
              <a:defRPr/>
            </a:pPr>
            <a:r>
              <a:rPr lang="en-US" dirty="0" smtClean="0"/>
              <a:t>Acknowledgement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pic>
        <p:nvPicPr>
          <p:cNvPr id="1027" name="Picture 3"/>
          <p:cNvPicPr>
            <a:picLocks noGrp="1" noChangeAspect="1" noChangeArrowheads="1"/>
          </p:cNvPicPr>
          <p:nvPr>
            <p:ph/>
          </p:nvPr>
        </p:nvPicPr>
        <p:blipFill>
          <a:blip r:embed="rId3" cstate="print"/>
          <a:srcRect/>
          <a:stretch>
            <a:fillRect/>
          </a:stretch>
        </p:blipFill>
        <p:spPr bwMode="auto">
          <a:xfrm>
            <a:off x="457200" y="628650"/>
            <a:ext cx="82296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2514600"/>
            <a:ext cx="8229600" cy="1905000"/>
          </a:xfrm>
        </p:spPr>
        <p:txBody>
          <a:bodyPr>
            <a:normAutofit lnSpcReduction="10000"/>
          </a:bodyPr>
          <a:lstStyle/>
          <a:p>
            <a:pPr eaLnBrk="1" hangingPunct="1">
              <a:buFont typeface="Wingdings" pitchFamily="2" charset="2"/>
              <a:buNone/>
              <a:defRPr/>
            </a:pPr>
            <a:r>
              <a:rPr lang="en-US" dirty="0" smtClean="0"/>
              <a:t>		</a:t>
            </a:r>
            <a:r>
              <a:rPr lang="en-US" b="1" dirty="0" smtClean="0"/>
              <a:t>Can the pulse coupling methods predict 1:1 and 2:2 modes in reciprocally coupled heterogeneous inhibitory neurons?</a:t>
            </a:r>
          </a:p>
        </p:txBody>
      </p:sp>
      <p:sp>
        <p:nvSpPr>
          <p:cNvPr id="4" name="Slide Number Placeholder 5"/>
          <p:cNvSpPr>
            <a:spLocks noGrp="1"/>
          </p:cNvSpPr>
          <p:nvPr>
            <p:ph type="sldNum" sz="quarter" idx="12"/>
          </p:nvPr>
        </p:nvSpPr>
        <p:spPr/>
        <p:txBody>
          <a:bodyPr/>
          <a:lstStyle/>
          <a:p>
            <a:pPr>
              <a:defRPr/>
            </a:pPr>
            <a:fld id="{C1CB28B3-01D4-4ACC-A99C-D0D13C64FCE7}" type="slidenum">
              <a:rPr lang="en-US"/>
              <a:pPr>
                <a:defRPr/>
              </a:pPr>
              <a:t>7</a:t>
            </a:fld>
            <a:endParaRPr lang="en-US"/>
          </a:p>
        </p:txBody>
      </p:sp>
      <p:sp>
        <p:nvSpPr>
          <p:cNvPr id="48130" name="Rectangle 2"/>
          <p:cNvSpPr>
            <a:spLocks noGrp="1" noChangeArrowheads="1"/>
          </p:cNvSpPr>
          <p:nvPr>
            <p:ph type="title"/>
          </p:nvPr>
        </p:nvSpPr>
        <p:spPr/>
        <p:txBody>
          <a:bodyPr/>
          <a:lstStyle/>
          <a:p>
            <a:pPr eaLnBrk="1" hangingPunct="1">
              <a:defRPr/>
            </a:pPr>
            <a:r>
              <a:rPr lang="en-US" dirty="0" smtClean="0"/>
              <a:t>Specific Aim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7"/>
          <p:cNvPicPr>
            <a:picLocks noGrp="1" noChangeAspect="1" noChangeArrowheads="1"/>
          </p:cNvPicPr>
          <p:nvPr>
            <p:ph idx="1"/>
          </p:nvPr>
        </p:nvPicPr>
        <p:blipFill>
          <a:blip r:embed="rId3" cstate="print"/>
          <a:stretch>
            <a:fillRect/>
          </a:stretch>
        </p:blipFill>
        <p:spPr bwMode="auto">
          <a:xfrm>
            <a:off x="2286000" y="1600200"/>
            <a:ext cx="4512167" cy="4625975"/>
          </a:xfrm>
          <a:prstGeom prst="rect">
            <a:avLst/>
          </a:prstGeom>
          <a:noFill/>
          <a:ln w="9525">
            <a:noFill/>
            <a:miter lim="800000"/>
            <a:headEnd/>
            <a:tailEnd/>
          </a:ln>
          <a:effectLst/>
        </p:spPr>
      </p:pic>
      <p:sp>
        <p:nvSpPr>
          <p:cNvPr id="3" name="Title 2"/>
          <p:cNvSpPr>
            <a:spLocks noGrp="1"/>
          </p:cNvSpPr>
          <p:nvPr>
            <p:ph type="title"/>
          </p:nvPr>
        </p:nvSpPr>
        <p:spPr/>
        <p:txBody>
          <a:bodyPr/>
          <a:lstStyle/>
          <a:p>
            <a:pPr algn="ctr"/>
            <a:r>
              <a:rPr lang="en-US" dirty="0" smtClean="0"/>
              <a:t>1:1 and 2:2 modes</a:t>
            </a:r>
            <a:endParaRPr lang="en-US" dirty="0"/>
          </a:p>
        </p:txBody>
      </p:sp>
      <p:sp>
        <p:nvSpPr>
          <p:cNvPr id="4" name="Rectangle 3"/>
          <p:cNvSpPr/>
          <p:nvPr/>
        </p:nvSpPr>
        <p:spPr>
          <a:xfrm>
            <a:off x="7010400" y="1905000"/>
            <a:ext cx="2146742" cy="369332"/>
          </a:xfrm>
          <a:prstGeom prst="rect">
            <a:avLst/>
          </a:prstGeom>
        </p:spPr>
        <p:txBody>
          <a:bodyPr wrap="none">
            <a:spAutoFit/>
          </a:bodyPr>
          <a:lstStyle/>
          <a:p>
            <a:r>
              <a:rPr lang="en-US" dirty="0" smtClean="0"/>
              <a:t>1:1 near synchrony</a:t>
            </a:r>
            <a:endParaRPr lang="en-US" dirty="0"/>
          </a:p>
        </p:txBody>
      </p:sp>
      <p:sp>
        <p:nvSpPr>
          <p:cNvPr id="6" name="Rectangle 5"/>
          <p:cNvSpPr/>
          <p:nvPr/>
        </p:nvSpPr>
        <p:spPr>
          <a:xfrm>
            <a:off x="7010082" y="3048000"/>
            <a:ext cx="2133918" cy="369332"/>
          </a:xfrm>
          <a:prstGeom prst="rect">
            <a:avLst/>
          </a:prstGeom>
        </p:spPr>
        <p:txBody>
          <a:bodyPr wrap="none">
            <a:spAutoFit/>
          </a:bodyPr>
          <a:lstStyle/>
          <a:p>
            <a:r>
              <a:rPr lang="en-US" dirty="0" smtClean="0"/>
              <a:t>1:1 Near Antiphase</a:t>
            </a:r>
            <a:endParaRPr lang="en-US" dirty="0"/>
          </a:p>
        </p:txBody>
      </p:sp>
      <p:sp>
        <p:nvSpPr>
          <p:cNvPr id="7" name="Rectangle 6"/>
          <p:cNvSpPr/>
          <p:nvPr/>
        </p:nvSpPr>
        <p:spPr>
          <a:xfrm>
            <a:off x="6997258" y="4267200"/>
            <a:ext cx="1287532" cy="369332"/>
          </a:xfrm>
          <a:prstGeom prst="rect">
            <a:avLst/>
          </a:prstGeom>
        </p:spPr>
        <p:txBody>
          <a:bodyPr wrap="none">
            <a:spAutoFit/>
          </a:bodyPr>
          <a:lstStyle/>
          <a:p>
            <a:r>
              <a:rPr lang="en-US" dirty="0" smtClean="0"/>
              <a:t>2:2 regular</a:t>
            </a:r>
            <a:endParaRPr lang="en-US" dirty="0"/>
          </a:p>
        </p:txBody>
      </p:sp>
      <p:sp>
        <p:nvSpPr>
          <p:cNvPr id="8" name="Rectangle 7"/>
          <p:cNvSpPr/>
          <p:nvPr/>
        </p:nvSpPr>
        <p:spPr>
          <a:xfrm>
            <a:off x="7010400" y="5562600"/>
            <a:ext cx="1402948" cy="369332"/>
          </a:xfrm>
          <a:prstGeom prst="rect">
            <a:avLst/>
          </a:prstGeom>
        </p:spPr>
        <p:txBody>
          <a:bodyPr wrap="none">
            <a:spAutoFit/>
          </a:bodyPr>
          <a:lstStyle/>
          <a:p>
            <a:r>
              <a:rPr lang="en-US" dirty="0" smtClean="0"/>
              <a:t>2:2 leapfrog</a:t>
            </a:r>
            <a:endParaRPr lang="en-US" dirty="0"/>
          </a:p>
        </p:txBody>
      </p:sp>
      <p:cxnSp>
        <p:nvCxnSpPr>
          <p:cNvPr id="10" name="Straight Connector 9"/>
          <p:cNvCxnSpPr/>
          <p:nvPr/>
        </p:nvCxnSpPr>
        <p:spPr>
          <a:xfrm>
            <a:off x="2895600" y="39624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38862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76600" y="3962400"/>
            <a:ext cx="423514" cy="369332"/>
          </a:xfrm>
          <a:prstGeom prst="rect">
            <a:avLst/>
          </a:prstGeom>
        </p:spPr>
        <p:txBody>
          <a:bodyPr wrap="none">
            <a:spAutoFit/>
          </a:bodyPr>
          <a:lstStyle/>
          <a:p>
            <a:r>
              <a:rPr lang="en-US" dirty="0" smtClean="0"/>
              <a:t>P</a:t>
            </a:r>
            <a:r>
              <a:rPr lang="en-US" baseline="-25000" dirty="0" smtClean="0"/>
              <a:t>1</a:t>
            </a:r>
            <a:endParaRPr lang="en-US" baseline="-25000" dirty="0"/>
          </a:p>
        </p:txBody>
      </p:sp>
      <p:sp>
        <p:nvSpPr>
          <p:cNvPr id="14" name="Rectangle 13"/>
          <p:cNvSpPr/>
          <p:nvPr/>
        </p:nvSpPr>
        <p:spPr>
          <a:xfrm>
            <a:off x="4419600" y="3962400"/>
            <a:ext cx="423514" cy="369332"/>
          </a:xfrm>
          <a:prstGeom prst="rect">
            <a:avLst/>
          </a:prstGeom>
        </p:spPr>
        <p:txBody>
          <a:bodyPr wrap="none">
            <a:spAutoFit/>
          </a:bodyPr>
          <a:lstStyle/>
          <a:p>
            <a:r>
              <a:rPr lang="en-US" dirty="0" smtClean="0"/>
              <a:t>P</a:t>
            </a:r>
            <a:r>
              <a:rPr lang="en-US" baseline="-25000" dirty="0" smtClean="0"/>
              <a:t>2</a:t>
            </a:r>
            <a:endParaRPr lang="en-US" baseline="-25000" dirty="0"/>
          </a:p>
        </p:txBody>
      </p:sp>
      <p:cxnSp>
        <p:nvCxnSpPr>
          <p:cNvPr id="15" name="Straight Connector 14"/>
          <p:cNvCxnSpPr/>
          <p:nvPr/>
        </p:nvCxnSpPr>
        <p:spPr>
          <a:xfrm>
            <a:off x="5181600" y="39624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562600" y="4038600"/>
            <a:ext cx="423514" cy="369332"/>
          </a:xfrm>
          <a:prstGeom prst="rect">
            <a:avLst/>
          </a:prstGeom>
        </p:spPr>
        <p:txBody>
          <a:bodyPr wrap="none">
            <a:spAutoFit/>
          </a:bodyPr>
          <a:lstStyle/>
          <a:p>
            <a:r>
              <a:rPr lang="en-US" dirty="0" smtClean="0"/>
              <a:t>P</a:t>
            </a:r>
            <a:r>
              <a:rPr lang="en-US" baseline="-25000" dirty="0" smtClean="0"/>
              <a:t>1</a:t>
            </a:r>
            <a:endParaRPr lang="en-US" baseline="-25000" dirty="0"/>
          </a:p>
        </p:txBody>
      </p:sp>
      <p:sp>
        <p:nvSpPr>
          <p:cNvPr id="17" name="Slide Number Placeholder 16"/>
          <p:cNvSpPr>
            <a:spLocks noGrp="1"/>
          </p:cNvSpPr>
          <p:nvPr>
            <p:ph type="sldNum" sz="quarter" idx="12"/>
          </p:nvPr>
        </p:nvSpPr>
        <p:spPr/>
        <p:txBody>
          <a:bodyPr/>
          <a:lstStyle/>
          <a:p>
            <a:fld id="{B6F15528-21DE-4FAA-801E-634DDDAF4B2B}" type="slidenum">
              <a:rPr lang="en-US" smtClean="0"/>
              <a:pPr/>
              <a:t>8</a:t>
            </a:fld>
            <a:endParaRPr lang="en-US"/>
          </a:p>
        </p:txBody>
      </p:sp>
      <p:sp>
        <p:nvSpPr>
          <p:cNvPr id="18" name="Rectangle 17"/>
          <p:cNvSpPr/>
          <p:nvPr/>
        </p:nvSpPr>
        <p:spPr>
          <a:xfrm>
            <a:off x="3352800" y="1676400"/>
            <a:ext cx="423514" cy="369332"/>
          </a:xfrm>
          <a:prstGeom prst="rect">
            <a:avLst/>
          </a:prstGeom>
        </p:spPr>
        <p:txBody>
          <a:bodyPr wrap="none">
            <a:spAutoFit/>
          </a:bodyPr>
          <a:lstStyle/>
          <a:p>
            <a:r>
              <a:rPr lang="en-US" dirty="0" smtClean="0"/>
              <a:t>P</a:t>
            </a:r>
            <a:r>
              <a:rPr lang="en-US" baseline="-25000" dirty="0" smtClean="0"/>
              <a:t>1</a:t>
            </a:r>
            <a:endParaRPr lang="en-US" baseline="-25000" dirty="0"/>
          </a:p>
        </p:txBody>
      </p:sp>
      <p:cxnSp>
        <p:nvCxnSpPr>
          <p:cNvPr id="19" name="Straight Connector 18"/>
          <p:cNvCxnSpPr/>
          <p:nvPr/>
        </p:nvCxnSpPr>
        <p:spPr>
          <a:xfrm>
            <a:off x="3048000" y="16764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419600" y="1676400"/>
            <a:ext cx="423514" cy="369332"/>
          </a:xfrm>
          <a:prstGeom prst="rect">
            <a:avLst/>
          </a:prstGeom>
        </p:spPr>
        <p:txBody>
          <a:bodyPr wrap="none">
            <a:spAutoFit/>
          </a:bodyPr>
          <a:lstStyle/>
          <a:p>
            <a:r>
              <a:rPr lang="en-US" dirty="0" smtClean="0"/>
              <a:t>P</a:t>
            </a:r>
            <a:r>
              <a:rPr lang="en-US" baseline="-25000" dirty="0" smtClean="0"/>
              <a:t>1</a:t>
            </a:r>
            <a:endParaRPr lang="en-US" baseline="-25000" dirty="0"/>
          </a:p>
        </p:txBody>
      </p:sp>
      <p:cxnSp>
        <p:nvCxnSpPr>
          <p:cNvPr id="22" name="Straight Connector 21"/>
          <p:cNvCxnSpPr/>
          <p:nvPr/>
        </p:nvCxnSpPr>
        <p:spPr>
          <a:xfrm>
            <a:off x="4114800" y="1600200"/>
            <a:ext cx="990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3" cstate="print"/>
          <a:stretch>
            <a:fillRect/>
          </a:stretch>
        </p:blipFill>
        <p:spPr>
          <a:xfrm>
            <a:off x="3143050" y="2389366"/>
            <a:ext cx="2857899" cy="2847619"/>
          </a:xfrm>
        </p:spPr>
      </p:pic>
      <p:sp>
        <p:nvSpPr>
          <p:cNvPr id="4098" name="Rectangle 2"/>
          <p:cNvSpPr>
            <a:spLocks noGrp="1" noChangeArrowheads="1"/>
          </p:cNvSpPr>
          <p:nvPr>
            <p:ph type="title"/>
          </p:nvPr>
        </p:nvSpPr>
        <p:spPr/>
        <p:txBody>
          <a:bodyPr/>
          <a:lstStyle/>
          <a:p>
            <a:pPr algn="ctr"/>
            <a:r>
              <a:rPr lang="en-US" sz="3200" dirty="0">
                <a:latin typeface="Times New Roman" pitchFamily="18" charset="0"/>
              </a:rPr>
              <a:t>Leapfrog game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utterfly">
  <a:themeElements>
    <a:clrScheme name="Butterfly">
      <a:dk1>
        <a:sysClr val="windowText" lastClr="000000"/>
      </a:dk1>
      <a:lt1>
        <a:sysClr val="window" lastClr="FFFFFF"/>
      </a:lt1>
      <a:dk2>
        <a:srgbClr val="444D26"/>
      </a:dk2>
      <a:lt2>
        <a:srgbClr val="F9FDEF"/>
      </a:lt2>
      <a:accent1>
        <a:srgbClr val="4B7937"/>
      </a:accent1>
      <a:accent2>
        <a:srgbClr val="B79214"/>
      </a:accent2>
      <a:accent3>
        <a:srgbClr val="935409"/>
      </a:accent3>
      <a:accent4>
        <a:srgbClr val="7153A0"/>
      </a:accent4>
      <a:accent5>
        <a:srgbClr val="4E74A3"/>
      </a:accent5>
      <a:accent6>
        <a:srgbClr val="6F6702"/>
      </a:accent6>
      <a:hlink>
        <a:srgbClr val="CB7E0E"/>
      </a:hlink>
      <a:folHlink>
        <a:srgbClr val="7C9263"/>
      </a:folHlink>
    </a:clrScheme>
    <a:fontScheme name="Butterfly">
      <a:majorFont>
        <a:latin typeface="Century"/>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utterfly">
      <a:fillStyleLst>
        <a:solidFill>
          <a:schemeClr val="phClr"/>
        </a:solidFill>
        <a:gradFill rotWithShape="1">
          <a:gsLst>
            <a:gs pos="0">
              <a:schemeClr val="phClr">
                <a:tint val="80000"/>
                <a:satMod val="150000"/>
              </a:schemeClr>
            </a:gs>
            <a:gs pos="35000">
              <a:schemeClr val="phClr">
                <a:tint val="65000"/>
                <a:satMod val="180000"/>
              </a:schemeClr>
            </a:gs>
            <a:gs pos="100000">
              <a:schemeClr val="phClr">
                <a:tint val="50000"/>
                <a:satMod val="200000"/>
              </a:schemeClr>
            </a:gs>
          </a:gsLst>
          <a:lin ang="16200000" scaled="1"/>
        </a:gradFill>
        <a:gradFill rotWithShape="1">
          <a:gsLst>
            <a:gs pos="0">
              <a:schemeClr val="phClr">
                <a:shade val="30000"/>
                <a:satMod val="130000"/>
              </a:schemeClr>
            </a:gs>
            <a:gs pos="80000">
              <a:schemeClr val="phClr">
                <a:shade val="65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101600" dist="25400" dir="13500000">
              <a:srgbClr val="FFFFFF">
                <a:alpha val="80000"/>
              </a:srgbClr>
            </a:innerShdw>
          </a:effectLst>
          <a:scene3d>
            <a:camera prst="orthographicFront">
              <a:rot lat="0" lon="0" rev="0"/>
            </a:camera>
            <a:lightRig rig="soft" dir="tl">
              <a:rot lat="0" lon="0" rev="6000000"/>
            </a:lightRig>
          </a:scene3d>
          <a:sp3d prstMaterial="powder">
            <a:bevelT w="0" h="0"/>
          </a:sp3d>
        </a:effectStyle>
        <a:effectStyle>
          <a:effectLst>
            <a:innerShdw blurRad="127000" dist="25400" dir="13500000">
              <a:srgbClr val="FFFFFF">
                <a:alpha val="80000"/>
              </a:srgbClr>
            </a:innerShdw>
          </a:effectLst>
          <a:scene3d>
            <a:camera prst="orthographicFront">
              <a:rot lat="0" lon="0" rev="0"/>
            </a:camera>
            <a:lightRig rig="morning" dir="t">
              <a:rot lat="0" lon="0" rev="11400000"/>
            </a:lightRig>
          </a:scene3d>
          <a:sp3d prstMaterial="translucentPowder">
            <a:bevelT w="88900" h="38100" prst="softRound"/>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15000"/>
              </a:schemeClr>
              <a:schemeClr val="phClr">
                <a:tint val="85000"/>
                <a:satMod val="165000"/>
              </a:schemeClr>
            </a:duotone>
          </a:blip>
          <a:stretch/>
        </a:blipFill>
      </a:bgFillStyleLst>
    </a:fmtScheme>
  </a:themeElements>
  <a:objectDefaults/>
  <a:extraClrSchemeLst/>
</a:theme>
</file>

<file path=ppt/theme/theme2.xml><?xml version="1.0" encoding="utf-8"?>
<a:theme xmlns:a="http://schemas.openxmlformats.org/drawingml/2006/main" name="Mountain">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4124</TotalTime>
  <Words>4204</Words>
  <Application>Microsoft Office PowerPoint</Application>
  <PresentationFormat>On-screen Show (4:3)</PresentationFormat>
  <Paragraphs>1251</Paragraphs>
  <Slides>67</Slides>
  <Notes>67</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Butterfly</vt:lpstr>
      <vt:lpstr>Mountain</vt:lpstr>
      <vt:lpstr>Phase Resetting and its application to analysis of neural circuits</vt:lpstr>
      <vt:lpstr>History of Coupled Oscillation</vt:lpstr>
      <vt:lpstr>Synchrony in Fireflies</vt:lpstr>
      <vt:lpstr>Nature in Sync</vt:lpstr>
      <vt:lpstr>Phase Locking in Coupled Oscillators</vt:lpstr>
      <vt:lpstr>Specific Aims</vt:lpstr>
      <vt:lpstr>Specific Aim 1</vt:lpstr>
      <vt:lpstr>1:1 and 2:2 modes</vt:lpstr>
      <vt:lpstr>Leapfrog game</vt:lpstr>
      <vt:lpstr>Significance</vt:lpstr>
      <vt:lpstr>Wang and Buzsaki Model – Hippocampal Interneuron</vt:lpstr>
      <vt:lpstr>Construction of  Open Loop PRC</vt:lpstr>
      <vt:lpstr>Basic Assumptions</vt:lpstr>
      <vt:lpstr>Stimulus Interval (ts) and Response Interval (tr) Construction</vt:lpstr>
      <vt:lpstr>1:1 Phase locking In Two Neuron Heterogeneous Network</vt:lpstr>
      <vt:lpstr>Existence Criterion for 1:1</vt:lpstr>
      <vt:lpstr>Graphical Method</vt:lpstr>
      <vt:lpstr>Slide 18</vt:lpstr>
      <vt:lpstr>Expression for Stability Criterion</vt:lpstr>
      <vt:lpstr>Stable and unstable points</vt:lpstr>
      <vt:lpstr>Observed Modes</vt:lpstr>
      <vt:lpstr>Slide 22</vt:lpstr>
      <vt:lpstr>Comparison between Predicted and Observed Modes </vt:lpstr>
      <vt:lpstr>Effect of heterogeneity in Epsilon</vt:lpstr>
      <vt:lpstr>Slide 25</vt:lpstr>
      <vt:lpstr>Slide 26</vt:lpstr>
      <vt:lpstr>2:2 Phase locking In Two Neuron Heterogeneous Network </vt:lpstr>
      <vt:lpstr>2:2 locking with constant firing order</vt:lpstr>
      <vt:lpstr>Graphical Method –(2:2 regular)</vt:lpstr>
      <vt:lpstr>Stability criterion for 2:2 locking with constant firing order</vt:lpstr>
      <vt:lpstr>2:2 leapfrog locking</vt:lpstr>
      <vt:lpstr>Graphical Method (Leap frog)</vt:lpstr>
      <vt:lpstr>Stability criterion for 2:2 leapfrog locking</vt:lpstr>
      <vt:lpstr>Effect of synaptic time constant</vt:lpstr>
      <vt:lpstr>Effect of second order resetting (f2) on prediction</vt:lpstr>
      <vt:lpstr>Summary (Aim 1)</vt:lpstr>
      <vt:lpstr>Specific  Aim 2</vt:lpstr>
      <vt:lpstr>Specific  Aim 2</vt:lpstr>
      <vt:lpstr>Bursting</vt:lpstr>
      <vt:lpstr>Experimental Setup</vt:lpstr>
      <vt:lpstr>Phase Resetting Curve</vt:lpstr>
      <vt:lpstr>Five different PRC shapes</vt:lpstr>
      <vt:lpstr>Phase plane Analysis</vt:lpstr>
      <vt:lpstr>Branch switching hypothesis </vt:lpstr>
      <vt:lpstr>Branch Switching in Single Compartmental model</vt:lpstr>
      <vt:lpstr>Absence of Branch Switching in biological neuron</vt:lpstr>
      <vt:lpstr>Multicompartmental Model</vt:lpstr>
      <vt:lpstr>Absence of Branch Switching (Explained)</vt:lpstr>
      <vt:lpstr>Burst is reestablished for strong continuous excitatory input in biological neuron</vt:lpstr>
      <vt:lpstr>Trilinear PRC (Strong long inputs)</vt:lpstr>
      <vt:lpstr>Very Slow Outward Current is sufficient for reestablishing burst in model neuron</vt:lpstr>
      <vt:lpstr>Model with Very Slow Outward Current reproduced Trilinear PRC</vt:lpstr>
      <vt:lpstr>Trilinear PRC (Explained)</vt:lpstr>
      <vt:lpstr>Model neuron captures all five PRC categories</vt:lpstr>
      <vt:lpstr>Circuit diagram for Model</vt:lpstr>
      <vt:lpstr>Summary (Aim 2)</vt:lpstr>
      <vt:lpstr>Specific Aim 3</vt:lpstr>
      <vt:lpstr>Post Inhibitory Rebound (PIR) Neuron</vt:lpstr>
      <vt:lpstr>fPRC construction for PIR Neuron</vt:lpstr>
      <vt:lpstr>fPRC Generation for a pacemaker</vt:lpstr>
      <vt:lpstr>Prediction of Phase locked intervals</vt:lpstr>
      <vt:lpstr> Observed Mode in Network</vt:lpstr>
      <vt:lpstr>Comparison between predicted and Observed Modes</vt:lpstr>
      <vt:lpstr>Summary and Application (Aim 3)</vt:lpstr>
      <vt:lpstr>Conclusions</vt:lpstr>
      <vt:lpstr>Acknowledgement</vt:lpstr>
      <vt:lpstr>Slide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 Aims</dc:title>
  <dc:creator/>
  <cp:lastModifiedBy>sselan</cp:lastModifiedBy>
  <cp:revision>716</cp:revision>
  <dcterms:created xsi:type="dcterms:W3CDTF">2006-08-16T00:00:00Z</dcterms:created>
  <dcterms:modified xsi:type="dcterms:W3CDTF">2009-11-23T03:52:15Z</dcterms:modified>
</cp:coreProperties>
</file>