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9"/>
  </p:notesMasterIdLst>
  <p:handoutMasterIdLst>
    <p:handoutMasterId r:id="rId20"/>
  </p:handoutMasterIdLst>
  <p:sldIdLst>
    <p:sldId id="299" r:id="rId2"/>
    <p:sldId id="298" r:id="rId3"/>
    <p:sldId id="291" r:id="rId4"/>
    <p:sldId id="293" r:id="rId5"/>
    <p:sldId id="294" r:id="rId6"/>
    <p:sldId id="270" r:id="rId7"/>
    <p:sldId id="271" r:id="rId8"/>
    <p:sldId id="292" r:id="rId9"/>
    <p:sldId id="272" r:id="rId10"/>
    <p:sldId id="273" r:id="rId11"/>
    <p:sldId id="300" r:id="rId12"/>
    <p:sldId id="295" r:id="rId13"/>
    <p:sldId id="274" r:id="rId14"/>
    <p:sldId id="284" r:id="rId15"/>
    <p:sldId id="285" r:id="rId16"/>
    <p:sldId id="296" r:id="rId17"/>
    <p:sldId id="263" r:id="rId18"/>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597" autoAdjust="0"/>
    <p:restoredTop sz="85775" autoAdjust="0"/>
  </p:normalViewPr>
  <p:slideViewPr>
    <p:cSldViewPr>
      <p:cViewPr>
        <p:scale>
          <a:sx n="90" d="100"/>
          <a:sy n="90" d="100"/>
        </p:scale>
        <p:origin x="-804"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3988" y="0"/>
            <a:ext cx="3032125" cy="463550"/>
          </a:xfrm>
          <a:prstGeom prst="rect">
            <a:avLst/>
          </a:prstGeom>
        </p:spPr>
        <p:txBody>
          <a:bodyPr vert="horz" lIns="91440" tIns="45720" rIns="91440" bIns="45720" rtlCol="0"/>
          <a:lstStyle>
            <a:lvl1pPr algn="r">
              <a:defRPr sz="1200"/>
            </a:lvl1pPr>
          </a:lstStyle>
          <a:p>
            <a:fld id="{220C826F-6208-40CC-B1E2-120277A86A01}" type="datetimeFigureOut">
              <a:rPr lang="en-US" smtClean="0"/>
              <a:pPr/>
              <a:t>6/1/2009</a:t>
            </a:fld>
            <a:endParaRPr lang="en-US"/>
          </a:p>
        </p:txBody>
      </p:sp>
      <p:sp>
        <p:nvSpPr>
          <p:cNvPr id="4" name="Footer Placeholder 3"/>
          <p:cNvSpPr>
            <a:spLocks noGrp="1"/>
          </p:cNvSpPr>
          <p:nvPr>
            <p:ph type="ftr" sz="quarter" idx="2"/>
          </p:nvPr>
        </p:nvSpPr>
        <p:spPr>
          <a:xfrm>
            <a:off x="0" y="8818563"/>
            <a:ext cx="303212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3988" y="8818563"/>
            <a:ext cx="3032125" cy="463550"/>
          </a:xfrm>
          <a:prstGeom prst="rect">
            <a:avLst/>
          </a:prstGeom>
        </p:spPr>
        <p:txBody>
          <a:bodyPr vert="horz" lIns="91440" tIns="45720" rIns="91440" bIns="45720" rtlCol="0" anchor="b"/>
          <a:lstStyle>
            <a:lvl1pPr algn="r">
              <a:defRPr sz="1200"/>
            </a:lvl1pPr>
          </a:lstStyle>
          <a:p>
            <a:fld id="{F0B0E570-1849-4146-88E0-9C8D6C35EEA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4185"/>
          </a:xfrm>
          <a:prstGeom prst="rect">
            <a:avLst/>
          </a:prstGeom>
        </p:spPr>
        <p:txBody>
          <a:bodyPr vert="horz" lIns="93021" tIns="46512" rIns="93021" bIns="46512" rtlCol="0"/>
          <a:lstStyle>
            <a:lvl1pPr algn="l">
              <a:defRPr sz="1200"/>
            </a:lvl1pPr>
          </a:lstStyle>
          <a:p>
            <a:endParaRPr lang="en-US"/>
          </a:p>
        </p:txBody>
      </p:sp>
      <p:sp>
        <p:nvSpPr>
          <p:cNvPr id="3" name="Date Placeholder 2"/>
          <p:cNvSpPr>
            <a:spLocks noGrp="1"/>
          </p:cNvSpPr>
          <p:nvPr>
            <p:ph type="dt" idx="1"/>
          </p:nvPr>
        </p:nvSpPr>
        <p:spPr>
          <a:xfrm>
            <a:off x="3963745" y="0"/>
            <a:ext cx="3032337" cy="464185"/>
          </a:xfrm>
          <a:prstGeom prst="rect">
            <a:avLst/>
          </a:prstGeom>
        </p:spPr>
        <p:txBody>
          <a:bodyPr vert="horz" lIns="93021" tIns="46512" rIns="93021" bIns="46512" rtlCol="0"/>
          <a:lstStyle>
            <a:lvl1pPr algn="r">
              <a:defRPr sz="1200"/>
            </a:lvl1pPr>
          </a:lstStyle>
          <a:p>
            <a:fld id="{ACAD3E7C-177B-433E-B5B5-7DE36B3CBA80}" type="datetimeFigureOut">
              <a:rPr lang="en-US" smtClean="0"/>
              <a:pPr/>
              <a:t>6/1/2009</a:t>
            </a:fld>
            <a:endParaRPr lang="en-US"/>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3021" tIns="46512" rIns="93021" bIns="46512" rtlCol="0" anchor="ctr"/>
          <a:lstStyle/>
          <a:p>
            <a:endParaRPr lang="en-US"/>
          </a:p>
        </p:txBody>
      </p:sp>
      <p:sp>
        <p:nvSpPr>
          <p:cNvPr id="5" name="Notes Placeholder 4"/>
          <p:cNvSpPr>
            <a:spLocks noGrp="1"/>
          </p:cNvSpPr>
          <p:nvPr>
            <p:ph type="body" sz="quarter" idx="3"/>
          </p:nvPr>
        </p:nvSpPr>
        <p:spPr>
          <a:xfrm>
            <a:off x="699770" y="4409759"/>
            <a:ext cx="5598160" cy="4177665"/>
          </a:xfrm>
          <a:prstGeom prst="rect">
            <a:avLst/>
          </a:prstGeom>
        </p:spPr>
        <p:txBody>
          <a:bodyPr vert="horz" lIns="93021" tIns="46512" rIns="93021" bIns="4651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5"/>
            <a:ext cx="3032337" cy="464185"/>
          </a:xfrm>
          <a:prstGeom prst="rect">
            <a:avLst/>
          </a:prstGeom>
        </p:spPr>
        <p:txBody>
          <a:bodyPr vert="horz" lIns="93021" tIns="46512" rIns="93021" bIns="46512" rtlCol="0" anchor="b"/>
          <a:lstStyle>
            <a:lvl1pPr algn="l">
              <a:defRPr sz="1200"/>
            </a:lvl1pPr>
          </a:lstStyle>
          <a:p>
            <a:endParaRPr lang="en-US"/>
          </a:p>
        </p:txBody>
      </p:sp>
      <p:sp>
        <p:nvSpPr>
          <p:cNvPr id="7" name="Slide Number Placeholder 6"/>
          <p:cNvSpPr>
            <a:spLocks noGrp="1"/>
          </p:cNvSpPr>
          <p:nvPr>
            <p:ph type="sldNum" sz="quarter" idx="5"/>
          </p:nvPr>
        </p:nvSpPr>
        <p:spPr>
          <a:xfrm>
            <a:off x="3963745" y="8817905"/>
            <a:ext cx="3032337" cy="464185"/>
          </a:xfrm>
          <a:prstGeom prst="rect">
            <a:avLst/>
          </a:prstGeom>
        </p:spPr>
        <p:txBody>
          <a:bodyPr vert="horz" lIns="93021" tIns="46512" rIns="93021" bIns="46512" rtlCol="0" anchor="b"/>
          <a:lstStyle>
            <a:lvl1pPr algn="r">
              <a:defRPr sz="1200"/>
            </a:lvl1pPr>
          </a:lstStyle>
          <a:p>
            <a:fld id="{444A89C5-BBFE-4DA2-ABA8-796AE86EC1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4A89C5-BBFE-4DA2-ABA8-796AE86EC16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PRC</a:t>
            </a:r>
          </a:p>
          <a:p>
            <a:r>
              <a:rPr lang="en-US" dirty="0" smtClean="0"/>
              <a:t>Model</a:t>
            </a:r>
          </a:p>
          <a:p>
            <a:r>
              <a:rPr lang="en-US" dirty="0" smtClean="0"/>
              <a:t>Top, Bottom</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Caption</a:t>
            </a:r>
          </a:p>
          <a:p>
            <a:r>
              <a:rPr lang="en-US" dirty="0" smtClean="0"/>
              <a:t>A1 and B1, C1 and D1</a:t>
            </a:r>
          </a:p>
          <a:p>
            <a:r>
              <a:rPr lang="en-US" dirty="0" smtClean="0"/>
              <a:t>Top</a:t>
            </a:r>
          </a:p>
          <a:p>
            <a:r>
              <a:rPr lang="en-US" dirty="0" smtClean="0"/>
              <a:t>A1,B1 during</a:t>
            </a:r>
            <a:r>
              <a:rPr lang="en-US" baseline="0" dirty="0" smtClean="0"/>
              <a:t> burst and during interburst</a:t>
            </a:r>
          </a:p>
          <a:p>
            <a:r>
              <a:rPr lang="en-US" b="1" baseline="0" dirty="0" smtClean="0"/>
              <a:t>Explain</a:t>
            </a:r>
            <a:endParaRPr lang="en-US" b="1" dirty="0" smtClean="0"/>
          </a:p>
          <a:p>
            <a:r>
              <a:rPr lang="en-US" dirty="0" smtClean="0"/>
              <a:t>The inputs given during the early phases, increases the period, and the inputs given during the late phases, advance the next cycle by shortening of interburst interval (Fig. ). </a:t>
            </a:r>
          </a:p>
          <a:p>
            <a:r>
              <a:rPr lang="en-US" dirty="0" smtClean="0"/>
              <a:t>Smooth transition</a:t>
            </a:r>
          </a:p>
          <a:p>
            <a:r>
              <a:rPr lang="en-US" dirty="0" smtClean="0"/>
              <a:t>F2 zero</a:t>
            </a:r>
          </a:p>
          <a:p>
            <a:r>
              <a:rPr lang="en-US" b="1" dirty="0" smtClean="0"/>
              <a:t>Phase plane</a:t>
            </a:r>
            <a:r>
              <a:rPr lang="en-US" dirty="0" smtClean="0"/>
              <a:t>	</a:t>
            </a:r>
          </a:p>
          <a:p>
            <a:r>
              <a:rPr lang="en-US" dirty="0" smtClean="0"/>
              <a:t>Green, blue, red</a:t>
            </a:r>
          </a:p>
          <a:p>
            <a:r>
              <a:rPr lang="en-US" dirty="0" smtClean="0"/>
              <a:t>In fig you can see the input makes the neuron to prolong the stay in the upper branch. </a:t>
            </a:r>
          </a:p>
          <a:p>
            <a:r>
              <a:rPr lang="en-US" dirty="0" smtClean="0"/>
              <a:t>In fig you can for the input given during the interburst cause the transition to the upper branch to occur sooner resulting in an advance. </a:t>
            </a:r>
          </a:p>
          <a:p>
            <a:endParaRPr lang="en-US" dirty="0" smtClean="0"/>
          </a:p>
          <a:p>
            <a:r>
              <a:rPr lang="en-US" b="1" dirty="0" smtClean="0"/>
              <a:t>Next</a:t>
            </a:r>
            <a:r>
              <a:rPr lang="en-US" b="1" baseline="0" dirty="0" smtClean="0"/>
              <a:t> Case (Tough to follow)</a:t>
            </a:r>
            <a:endParaRPr lang="en-US" b="1" dirty="0" smtClean="0"/>
          </a:p>
          <a:p>
            <a:r>
              <a:rPr lang="en-US" dirty="0" smtClean="0"/>
              <a:t>C1 and D1, Strong</a:t>
            </a:r>
            <a:r>
              <a:rPr lang="en-US" baseline="0" dirty="0" smtClean="0"/>
              <a:t> intermediate, </a:t>
            </a:r>
            <a:r>
              <a:rPr lang="en-US" dirty="0" smtClean="0"/>
              <a:t>during</a:t>
            </a:r>
            <a:r>
              <a:rPr lang="en-US" baseline="0" dirty="0" smtClean="0"/>
              <a:t> burst and during interburst</a:t>
            </a:r>
            <a:endParaRPr lang="en-US" dirty="0" smtClean="0"/>
          </a:p>
          <a:p>
            <a:endParaRPr lang="en-US" dirty="0" smtClean="0"/>
          </a:p>
          <a:p>
            <a:r>
              <a:rPr lang="en-US" dirty="0" smtClean="0"/>
              <a:t>pulses given during a burst prolong the burst for the full duration of the pulse</a:t>
            </a:r>
            <a:r>
              <a:rPr lang="en-US" baseline="0" dirty="0" smtClean="0"/>
              <a:t> unlike ….</a:t>
            </a:r>
            <a:endParaRPr lang="en-US" dirty="0" smtClean="0"/>
          </a:p>
          <a:p>
            <a:r>
              <a:rPr lang="en-US" b="1" dirty="0" smtClean="0"/>
              <a:t>Linear F1, R – constant</a:t>
            </a:r>
          </a:p>
          <a:p>
            <a:r>
              <a:rPr lang="en-US" b="1" dirty="0" smtClean="0"/>
              <a:t>F2 – zero</a:t>
            </a:r>
          </a:p>
          <a:p>
            <a:r>
              <a:rPr lang="en-US" dirty="0" smtClean="0"/>
              <a:t>Pulses given at any point during the interburst immediately evoke spiking (which is counted as a burst in the PRC protocol)</a:t>
            </a:r>
          </a:p>
          <a:p>
            <a:r>
              <a:rPr lang="en-US" dirty="0" smtClean="0"/>
              <a:t>1-phase</a:t>
            </a:r>
          </a:p>
          <a:p>
            <a:r>
              <a:rPr lang="en-US" b="1" dirty="0" smtClean="0"/>
              <a:t>R – constant</a:t>
            </a:r>
            <a:endParaRPr lang="en-US" dirty="0" smtClean="0"/>
          </a:p>
          <a:p>
            <a:r>
              <a:rPr lang="en-US" dirty="0" smtClean="0"/>
              <a:t>F2 constant(input </a:t>
            </a:r>
            <a:r>
              <a:rPr lang="en-US" dirty="0" err="1" smtClean="0"/>
              <a:t>dur</a:t>
            </a:r>
            <a:r>
              <a:rPr lang="en-US" dirty="0" smtClean="0"/>
              <a:t> + R)</a:t>
            </a:r>
          </a:p>
          <a:p>
            <a:endParaRPr lang="en-US" dirty="0" smtClean="0"/>
          </a:p>
          <a:p>
            <a:r>
              <a:rPr lang="en-US" dirty="0" smtClean="0"/>
              <a:t>The </a:t>
            </a:r>
            <a:r>
              <a:rPr lang="en-US" b="1" dirty="0" smtClean="0"/>
              <a:t>phase plane</a:t>
            </a:r>
            <a:r>
              <a:rPr lang="en-US" dirty="0" smtClean="0"/>
              <a:t> shows that the neuron always goes to a compact phase space (shown as a black circle) which is reason for constant rebound</a:t>
            </a:r>
          </a:p>
          <a:p>
            <a:endParaRPr lang="en-US" dirty="0"/>
          </a:p>
        </p:txBody>
      </p:sp>
      <p:sp>
        <p:nvSpPr>
          <p:cNvPr id="4" name="Slide Number Placeholder 3"/>
          <p:cNvSpPr>
            <a:spLocks noGrp="1"/>
          </p:cNvSpPr>
          <p:nvPr>
            <p:ph type="sldNum" sz="quarter" idx="10"/>
          </p:nvPr>
        </p:nvSpPr>
        <p:spPr/>
        <p:txBody>
          <a:bodyPr/>
          <a:lstStyle/>
          <a:p>
            <a:fld id="{444A89C5-BBFE-4DA2-ABA8-796AE86EC16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4A89C5-BBFE-4DA2-ABA8-796AE86EC16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0216">
              <a:defRPr/>
            </a:pPr>
            <a:r>
              <a:rPr lang="en-US" b="1" dirty="0" smtClean="0"/>
              <a:t>PRC</a:t>
            </a:r>
          </a:p>
          <a:p>
            <a:pPr defTabSz="930216">
              <a:defRPr/>
            </a:pPr>
            <a:r>
              <a:rPr lang="en-US" dirty="0" smtClean="0"/>
              <a:t>When the duration of weak inputs are further prolonged we get roughly a U-shaped PRC.</a:t>
            </a:r>
          </a:p>
          <a:p>
            <a:pPr defTabSz="930216">
              <a:defRPr/>
            </a:pPr>
            <a:endParaRPr lang="en-US" dirty="0" smtClean="0"/>
          </a:p>
          <a:p>
            <a:pPr defTabSz="930216">
              <a:defRPr/>
            </a:pPr>
            <a:r>
              <a:rPr lang="en-US" dirty="0" smtClean="0"/>
              <a:t>Except for very early phases we see only advancement due to the phase resetting.  </a:t>
            </a:r>
          </a:p>
          <a:p>
            <a:pPr defTabSz="930216">
              <a:defRPr/>
            </a:pPr>
            <a:r>
              <a:rPr lang="en-US" b="1" dirty="0" smtClean="0"/>
              <a:t>There is also significant second order resetting for the inputs given during the latter half of the cycle.</a:t>
            </a:r>
          </a:p>
          <a:p>
            <a:pPr defTabSz="930216">
              <a:defRPr/>
            </a:pPr>
            <a:endParaRPr lang="en-US" dirty="0" smtClean="0"/>
          </a:p>
          <a:p>
            <a:pPr defTabSz="930216">
              <a:defRPr/>
            </a:pPr>
            <a:r>
              <a:rPr lang="en-US" b="1" dirty="0" smtClean="0"/>
              <a:t>V trace </a:t>
            </a:r>
          </a:p>
          <a:p>
            <a:pPr defTabSz="930216">
              <a:defRPr/>
            </a:pPr>
            <a:r>
              <a:rPr lang="en-US" dirty="0" smtClean="0"/>
              <a:t>In some cases the input given during burst extends the full length of interburst interval and ends in the burst of the next cycle. </a:t>
            </a:r>
          </a:p>
          <a:p>
            <a:pPr defTabSz="930216">
              <a:defRPr/>
            </a:pPr>
            <a:endParaRPr lang="en-US" dirty="0" smtClean="0"/>
          </a:p>
          <a:p>
            <a:pPr defTabSz="930216">
              <a:defRPr/>
            </a:pPr>
            <a:r>
              <a:rPr lang="en-US" b="1" dirty="0" smtClean="0"/>
              <a:t>PP</a:t>
            </a:r>
          </a:p>
          <a:p>
            <a:pPr defTabSz="930216">
              <a:defRPr/>
            </a:pPr>
            <a:r>
              <a:rPr lang="en-US" dirty="0" smtClean="0"/>
              <a:t>Just explain</a:t>
            </a:r>
          </a:p>
          <a:p>
            <a:pPr defTabSz="930216">
              <a:defRPr/>
            </a:pPr>
            <a:r>
              <a:rPr lang="en-US" dirty="0" smtClean="0"/>
              <a:t>The advance is because the</a:t>
            </a:r>
            <a:r>
              <a:rPr lang="en-US" baseline="0" dirty="0" smtClean="0"/>
              <a:t>  early </a:t>
            </a:r>
            <a:r>
              <a:rPr lang="en-US" dirty="0" smtClean="0"/>
              <a:t>transition</a:t>
            </a:r>
            <a:r>
              <a:rPr lang="en-US" baseline="0" dirty="0" smtClean="0"/>
              <a:t> to the  next cycle is more than delay due to the stay in upper branch</a:t>
            </a:r>
          </a:p>
          <a:p>
            <a:pPr defTabSz="930216">
              <a:defRPr/>
            </a:pPr>
            <a:endParaRPr lang="en-US" dirty="0" smtClean="0"/>
          </a:p>
        </p:txBody>
      </p:sp>
      <p:sp>
        <p:nvSpPr>
          <p:cNvPr id="4" name="Slide Number Placeholder 3"/>
          <p:cNvSpPr>
            <a:spLocks noGrp="1"/>
          </p:cNvSpPr>
          <p:nvPr>
            <p:ph type="sldNum" sz="quarter" idx="10"/>
          </p:nvPr>
        </p:nvSpPr>
        <p:spPr/>
        <p:txBody>
          <a:bodyPr/>
          <a:lstStyle/>
          <a:p>
            <a:fld id="{444A89C5-BBFE-4DA2-ABA8-796AE86EC16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0216">
              <a:defRPr/>
            </a:pPr>
            <a:r>
              <a:rPr lang="en-US" b="1" dirty="0" smtClean="0"/>
              <a:t>PRC</a:t>
            </a:r>
          </a:p>
          <a:p>
            <a:pPr defTabSz="930216">
              <a:defRPr/>
            </a:pPr>
            <a:r>
              <a:rPr lang="en-US" dirty="0" smtClean="0"/>
              <a:t>Discontinuity in F1 for</a:t>
            </a:r>
            <a:r>
              <a:rPr lang="en-US" baseline="0" dirty="0" smtClean="0"/>
              <a:t> inputs given during burst</a:t>
            </a:r>
            <a:endParaRPr lang="en-US" dirty="0" smtClean="0"/>
          </a:p>
          <a:p>
            <a:pPr defTabSz="930216">
              <a:defRPr/>
            </a:pPr>
            <a:r>
              <a:rPr lang="en-US" dirty="0" smtClean="0"/>
              <a:t>Tri</a:t>
            </a:r>
            <a:r>
              <a:rPr lang="en-US" baseline="0" dirty="0" smtClean="0"/>
              <a:t> linear PRC</a:t>
            </a:r>
            <a:endParaRPr lang="en-US" dirty="0" smtClean="0"/>
          </a:p>
          <a:p>
            <a:pPr defTabSz="930216">
              <a:defRPr/>
            </a:pPr>
            <a:endParaRPr lang="en-US" dirty="0" smtClean="0"/>
          </a:p>
          <a:p>
            <a:pPr defTabSz="930216">
              <a:defRPr/>
            </a:pPr>
            <a:r>
              <a:rPr lang="en-US" b="1" dirty="0" smtClean="0"/>
              <a:t>Voltage trace</a:t>
            </a:r>
          </a:p>
          <a:p>
            <a:pPr defTabSz="930216">
              <a:defRPr/>
            </a:pPr>
            <a:r>
              <a:rPr lang="en-US" dirty="0" smtClean="0"/>
              <a:t>Just explain P1 is large</a:t>
            </a:r>
            <a:r>
              <a:rPr lang="en-US" baseline="0" dirty="0" smtClean="0"/>
              <a:t> for B1 than A1</a:t>
            </a:r>
          </a:p>
          <a:p>
            <a:pPr defTabSz="930216">
              <a:defRPr/>
            </a:pPr>
            <a:endParaRPr lang="en-US" baseline="0" dirty="0" smtClean="0"/>
          </a:p>
          <a:p>
            <a:pPr defTabSz="930216">
              <a:defRPr/>
            </a:pPr>
            <a:r>
              <a:rPr lang="en-US" b="1" baseline="0" dirty="0" smtClean="0"/>
              <a:t>PP</a:t>
            </a:r>
            <a:endParaRPr lang="en-US" b="1" dirty="0" smtClean="0"/>
          </a:p>
          <a:p>
            <a:pPr defTabSz="930216">
              <a:defRPr/>
            </a:pPr>
            <a:endParaRPr lang="en-US" dirty="0" smtClean="0"/>
          </a:p>
          <a:p>
            <a:pPr defTabSz="930216">
              <a:defRPr/>
            </a:pPr>
            <a:r>
              <a:rPr lang="en-US" dirty="0" smtClean="0"/>
              <a:t>A2, Similar to the strong and intermediate pulses, the inputs given during the burst prolonged the burst and neuron goes to compact phase space but however it relaxes from the compact spaces and goes to lower branch </a:t>
            </a:r>
            <a:r>
              <a:rPr lang="en-US" b="1" dirty="0" smtClean="0"/>
              <a:t>but it continues</a:t>
            </a:r>
            <a:r>
              <a:rPr lang="en-US" b="1" baseline="0" dirty="0" smtClean="0"/>
              <a:t> spikes </a:t>
            </a:r>
            <a:r>
              <a:rPr lang="en-US" baseline="0" dirty="0" smtClean="0"/>
              <a:t>……</a:t>
            </a:r>
            <a:endParaRPr lang="en-US" dirty="0" smtClean="0"/>
          </a:p>
          <a:p>
            <a:pPr marL="0" marR="0" indent="0" algn="l" defTabSz="930216" rtl="0" eaLnBrk="1" fontAlgn="auto" latinLnBrk="0" hangingPunct="1">
              <a:lnSpc>
                <a:spcPct val="100000"/>
              </a:lnSpc>
              <a:spcBef>
                <a:spcPts val="0"/>
              </a:spcBef>
              <a:spcAft>
                <a:spcPts val="0"/>
              </a:spcAft>
              <a:buClrTx/>
              <a:buSzTx/>
              <a:buFontTx/>
              <a:buNone/>
              <a:tabLst/>
              <a:defRPr/>
            </a:pPr>
            <a:endParaRPr lang="en-US" dirty="0" smtClean="0"/>
          </a:p>
          <a:p>
            <a:pPr defTabSz="930216">
              <a:defRPr/>
            </a:pPr>
            <a:endParaRPr lang="en-US" dirty="0" smtClean="0"/>
          </a:p>
          <a:p>
            <a:pPr marL="0" marR="0" indent="0" algn="l" defTabSz="930216" rtl="0" eaLnBrk="1" fontAlgn="auto" latinLnBrk="0" hangingPunct="1">
              <a:lnSpc>
                <a:spcPct val="100000"/>
              </a:lnSpc>
              <a:spcBef>
                <a:spcPts val="0"/>
              </a:spcBef>
              <a:spcAft>
                <a:spcPts val="0"/>
              </a:spcAft>
              <a:buClrTx/>
              <a:buSzTx/>
              <a:buFontTx/>
              <a:buNone/>
              <a:tabLst/>
              <a:defRPr/>
            </a:pPr>
            <a:r>
              <a:rPr lang="en-US" dirty="0" smtClean="0"/>
              <a:t>B2,</a:t>
            </a:r>
            <a:r>
              <a:rPr lang="en-US" baseline="0" dirty="0" smtClean="0"/>
              <a:t> </a:t>
            </a:r>
            <a:r>
              <a:rPr lang="en-US" dirty="0" smtClean="0"/>
              <a:t>Shifts</a:t>
            </a:r>
            <a:r>
              <a:rPr lang="en-US" baseline="0" dirty="0" smtClean="0"/>
              <a:t> to upper branch  but doesn't spike. Because of </a:t>
            </a:r>
            <a:r>
              <a:rPr lang="en-US" dirty="0" smtClean="0"/>
              <a:t>very slow outward current …………(explain further …….).  That’s</a:t>
            </a:r>
            <a:r>
              <a:rPr lang="en-US" baseline="0" dirty="0" smtClean="0"/>
              <a:t> why u get large P1</a:t>
            </a:r>
            <a:endParaRPr lang="en-US" dirty="0" smtClean="0"/>
          </a:p>
          <a:p>
            <a:pPr marL="0" marR="0" indent="0" algn="l" defTabSz="930216" rtl="0" eaLnBrk="1" fontAlgn="auto" latinLnBrk="0" hangingPunct="1">
              <a:lnSpc>
                <a:spcPct val="100000"/>
              </a:lnSpc>
              <a:spcBef>
                <a:spcPts val="0"/>
              </a:spcBef>
              <a:spcAft>
                <a:spcPts val="0"/>
              </a:spcAft>
              <a:buClrTx/>
              <a:buSzTx/>
              <a:buFontTx/>
              <a:buNone/>
              <a:tabLst/>
              <a:defRPr/>
            </a:pPr>
            <a:r>
              <a:rPr lang="en-US" b="1" dirty="0" smtClean="0"/>
              <a:t>This is unlike weak long cases, where there is immediate spikes after the input.</a:t>
            </a:r>
          </a:p>
          <a:p>
            <a:pPr marL="0" marR="0" indent="0" algn="l" defTabSz="930216" rtl="0" eaLnBrk="1" fontAlgn="auto" latinLnBrk="0" hangingPunct="1">
              <a:lnSpc>
                <a:spcPct val="100000"/>
              </a:lnSpc>
              <a:spcBef>
                <a:spcPts val="0"/>
              </a:spcBef>
              <a:spcAft>
                <a:spcPts val="0"/>
              </a:spcAft>
              <a:buClrTx/>
              <a:buSzTx/>
              <a:buFontTx/>
              <a:buNone/>
              <a:tabLst/>
              <a:defRPr/>
            </a:pPr>
            <a:r>
              <a:rPr lang="en-US" dirty="0" smtClean="0"/>
              <a:t>The neurons spikes only when input is on,</a:t>
            </a:r>
            <a:r>
              <a:rPr lang="en-US" baseline="0" dirty="0" smtClean="0"/>
              <a:t> irrespective of  whether it is in upper branch</a:t>
            </a:r>
            <a:endParaRPr lang="en-US" dirty="0" smtClean="0"/>
          </a:p>
          <a:p>
            <a:pPr defTabSz="930216">
              <a:defRPr/>
            </a:pPr>
            <a:endParaRPr lang="en-US" dirty="0" smtClean="0"/>
          </a:p>
          <a:p>
            <a:pPr defTabSz="930216">
              <a:defRPr/>
            </a:pPr>
            <a:r>
              <a:rPr lang="en-US" dirty="0" smtClean="0"/>
              <a:t>C2, Input given during interburst evoked the burst immediately. Goes to compact space</a:t>
            </a:r>
            <a:r>
              <a:rPr lang="en-US" baseline="0" dirty="0" smtClean="0"/>
              <a:t> and r</a:t>
            </a:r>
            <a:r>
              <a:rPr lang="en-US" dirty="0" smtClean="0"/>
              <a:t>elaxes from compact space,</a:t>
            </a:r>
            <a:r>
              <a:rPr lang="en-US" baseline="0" dirty="0" smtClean="0"/>
              <a:t> and </a:t>
            </a:r>
            <a:r>
              <a:rPr lang="en-US" dirty="0" smtClean="0"/>
              <a:t> the rebound is not constant, </a:t>
            </a:r>
          </a:p>
          <a:p>
            <a:pPr defTabSz="930216">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44A89C5-BBFE-4DA2-ABA8-796AE86EC16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D0A21E0A-76A0-49EA-9E58-BFDE318ABA7B}"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defTabSz="930216">
              <a:spcBef>
                <a:spcPct val="0"/>
              </a:spcBef>
              <a:defRPr/>
            </a:pPr>
            <a:r>
              <a:rPr lang="en-US" dirty="0" smtClean="0"/>
              <a:t>The branch switching explanation for the inhibitory PRCs could not explain Excitatory PRCs</a:t>
            </a:r>
          </a:p>
          <a:p>
            <a:pPr defTabSz="930216">
              <a:spcBef>
                <a:spcPct val="0"/>
              </a:spcBef>
              <a:defRPr/>
            </a:pPr>
            <a:r>
              <a:rPr lang="en-US" dirty="0" smtClean="0"/>
              <a:t>Existing models did not capture the response so we built a minimal model that can explain the different PRCs.</a:t>
            </a:r>
          </a:p>
          <a:p>
            <a:pPr eaLnBrk="1" hangingPunct="1">
              <a:spcBef>
                <a:spcPct val="0"/>
              </a:spcBef>
            </a:pPr>
            <a:endParaRPr lang="en-US" dirty="0"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69C6EB-852E-453D-96EA-F9899E775598}"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4A89C5-BBFE-4DA2-ABA8-796AE86EC16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dirty="0"/>
          </a:p>
        </p:txBody>
      </p:sp>
      <p:sp>
        <p:nvSpPr>
          <p:cNvPr id="4" name="Slide Number Placeholder 3"/>
          <p:cNvSpPr>
            <a:spLocks noGrp="1"/>
          </p:cNvSpPr>
          <p:nvPr>
            <p:ph type="sldNum" sz="quarter" idx="10"/>
          </p:nvPr>
        </p:nvSpPr>
        <p:spPr/>
        <p:txBody>
          <a:bodyPr/>
          <a:lstStyle/>
          <a:p>
            <a:fld id="{E678ABCC-1CD5-4A5D-B30D-1D4C8452680D}"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4A89C5-BBFE-4DA2-ABA8-796AE86EC16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4A89C5-BBFE-4DA2-ABA8-796AE86EC16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Experimental</a:t>
            </a:r>
            <a:r>
              <a:rPr lang="en-US" baseline="0" dirty="0" smtClean="0"/>
              <a:t> part and Modeling part, analysis</a:t>
            </a:r>
            <a:endParaRPr lang="en-US" dirty="0" smtClean="0"/>
          </a:p>
          <a:p>
            <a:pPr>
              <a:buFontTx/>
              <a:buChar char="-"/>
            </a:pPr>
            <a:r>
              <a:rPr lang="en-US" dirty="0" smtClean="0"/>
              <a:t>Done</a:t>
            </a:r>
            <a:r>
              <a:rPr lang="en-US" baseline="0" dirty="0" smtClean="0"/>
              <a:t> in Dr Astrid Prinz lab</a:t>
            </a:r>
            <a:endParaRPr lang="en-US" dirty="0" smtClean="0"/>
          </a:p>
          <a:p>
            <a:pPr defTabSz="930216">
              <a:defRPr/>
            </a:pPr>
            <a:r>
              <a:rPr lang="en-US" b="1" dirty="0" smtClean="0"/>
              <a:t>Pyloric circuit </a:t>
            </a:r>
            <a:r>
              <a:rPr lang="en-US" b="0" dirty="0" smtClean="0"/>
              <a:t>(starting</a:t>
            </a:r>
            <a:r>
              <a:rPr lang="en-US" b="0" baseline="0" dirty="0" smtClean="0"/>
              <a:t> with an idea and then correcting it on the flow</a:t>
            </a:r>
            <a:r>
              <a:rPr lang="en-US" b="0" dirty="0" smtClean="0"/>
              <a:t>)</a:t>
            </a:r>
          </a:p>
          <a:p>
            <a:pPr>
              <a:buFontTx/>
              <a:buChar char="-"/>
            </a:pPr>
            <a:r>
              <a:rPr lang="en-US" dirty="0" smtClean="0"/>
              <a:t>Experimental</a:t>
            </a:r>
            <a:r>
              <a:rPr lang="en-US" baseline="0" dirty="0" smtClean="0"/>
              <a:t> study done in , digestion</a:t>
            </a:r>
          </a:p>
          <a:p>
            <a:pPr>
              <a:buFontTx/>
              <a:buChar char="-"/>
            </a:pPr>
            <a:endParaRPr lang="en-US" baseline="0" dirty="0" smtClean="0"/>
          </a:p>
          <a:p>
            <a:pPr>
              <a:buFontTx/>
              <a:buChar char="-"/>
            </a:pPr>
            <a:r>
              <a:rPr lang="en-US" baseline="0" dirty="0" smtClean="0"/>
              <a:t>Neurons</a:t>
            </a:r>
          </a:p>
          <a:p>
            <a:pPr>
              <a:buFontTx/>
              <a:buChar char="-"/>
            </a:pPr>
            <a:r>
              <a:rPr lang="en-US" baseline="0" dirty="0" smtClean="0"/>
              <a:t>Pacemaker</a:t>
            </a:r>
          </a:p>
          <a:p>
            <a:pPr defTabSz="930216">
              <a:buFontTx/>
              <a:buChar char="-"/>
              <a:defRPr/>
            </a:pPr>
            <a:r>
              <a:rPr lang="en-US" dirty="0" smtClean="0"/>
              <a:t>Block</a:t>
            </a:r>
            <a:r>
              <a:rPr lang="en-US" baseline="0" dirty="0" smtClean="0"/>
              <a:t> LP to isolate pacemaker</a:t>
            </a:r>
          </a:p>
          <a:p>
            <a:pPr>
              <a:buFontTx/>
              <a:buChar char="-"/>
            </a:pPr>
            <a:endParaRPr lang="en-US" baseline="0" dirty="0" smtClean="0"/>
          </a:p>
          <a:p>
            <a:pPr>
              <a:buFontTx/>
              <a:buChar char="-"/>
            </a:pPr>
            <a:r>
              <a:rPr lang="en-US" baseline="0" dirty="0" smtClean="0"/>
              <a:t>Why inject PD (missing crucial points and confusing with difficulty in preparation )</a:t>
            </a:r>
          </a:p>
          <a:p>
            <a:pPr>
              <a:buFontTx/>
              <a:buChar char="-"/>
            </a:pPr>
            <a:r>
              <a:rPr lang="en-US" dirty="0" smtClean="0"/>
              <a:t>No excitatory connections</a:t>
            </a:r>
            <a:endParaRPr lang="en-US" baseline="0" dirty="0" smtClean="0"/>
          </a:p>
          <a:p>
            <a:pPr defTabSz="930216">
              <a:defRPr/>
            </a:pPr>
            <a:r>
              <a:rPr lang="en-US" dirty="0" smtClean="0"/>
              <a:t>	</a:t>
            </a:r>
            <a:endParaRPr lang="en-US" baseline="0" dirty="0" smtClean="0"/>
          </a:p>
          <a:p>
            <a:r>
              <a:rPr lang="en-US" b="1" baseline="0" dirty="0" smtClean="0"/>
              <a:t>Experimental setup</a:t>
            </a:r>
          </a:p>
          <a:p>
            <a:r>
              <a:rPr lang="en-US" baseline="0" dirty="0" smtClean="0"/>
              <a:t>-Dynamic clamp</a:t>
            </a:r>
          </a:p>
          <a:p>
            <a:pPr>
              <a:buFontTx/>
              <a:buChar char="-"/>
            </a:pPr>
            <a:r>
              <a:rPr lang="en-US" baseline="0" dirty="0" smtClean="0"/>
              <a:t>Procedure</a:t>
            </a:r>
          </a:p>
          <a:p>
            <a:pPr>
              <a:buFontTx/>
              <a:buChar char="-"/>
            </a:pPr>
            <a:r>
              <a:rPr lang="en-US" baseline="0" dirty="0" smtClean="0"/>
              <a:t>Why dynamic clamp</a:t>
            </a:r>
          </a:p>
        </p:txBody>
      </p:sp>
      <p:sp>
        <p:nvSpPr>
          <p:cNvPr id="4" name="Slide Number Placeholder 3"/>
          <p:cNvSpPr>
            <a:spLocks noGrp="1"/>
          </p:cNvSpPr>
          <p:nvPr>
            <p:ph type="sldNum" sz="quarter" idx="10"/>
          </p:nvPr>
        </p:nvSpPr>
        <p:spPr/>
        <p:txBody>
          <a:bodyPr/>
          <a:lstStyle/>
          <a:p>
            <a:fld id="{444A89C5-BBFE-4DA2-ABA8-796AE86EC16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phase resetting curve</a:t>
            </a:r>
          </a:p>
          <a:p>
            <a:endParaRPr lang="en-US" dirty="0" smtClean="0"/>
          </a:p>
          <a:p>
            <a:r>
              <a:rPr lang="en-US" b="1" dirty="0" smtClean="0"/>
              <a:t>How do we measure PR</a:t>
            </a:r>
          </a:p>
          <a:p>
            <a:pPr defTabSz="930216">
              <a:buFontTx/>
              <a:buChar char="-"/>
              <a:defRPr/>
            </a:pPr>
            <a:r>
              <a:rPr lang="en-US" dirty="0" smtClean="0"/>
              <a:t>Voltage trace (Slow</a:t>
            </a:r>
            <a:r>
              <a:rPr lang="en-US" baseline="0" dirty="0" smtClean="0"/>
              <a:t> Oscillation, truncated spikes</a:t>
            </a:r>
            <a:r>
              <a:rPr lang="en-US" dirty="0" smtClean="0"/>
              <a:t>)</a:t>
            </a:r>
          </a:p>
          <a:p>
            <a:pPr defTabSz="930216">
              <a:buFontTx/>
              <a:buChar char="-"/>
              <a:defRPr/>
            </a:pPr>
            <a:endParaRPr lang="en-US" dirty="0" smtClean="0"/>
          </a:p>
          <a:p>
            <a:pPr defTabSz="930216">
              <a:buFontTx/>
              <a:buChar char="-"/>
              <a:defRPr/>
            </a:pPr>
            <a:r>
              <a:rPr lang="en-US" baseline="0" dirty="0" smtClean="0"/>
              <a:t>P0,reference point, </a:t>
            </a:r>
            <a:r>
              <a:rPr lang="en-US" baseline="0" dirty="0" err="1" smtClean="0"/>
              <a:t>ts</a:t>
            </a:r>
            <a:endParaRPr lang="en-US" baseline="0" dirty="0" smtClean="0"/>
          </a:p>
          <a:p>
            <a:pPr defTabSz="930216">
              <a:buFontTx/>
              <a:buChar char="-"/>
              <a:defRPr/>
            </a:pPr>
            <a:r>
              <a:rPr lang="en-US" baseline="0" dirty="0" smtClean="0"/>
              <a:t>phase</a:t>
            </a:r>
          </a:p>
          <a:p>
            <a:pPr defTabSz="930216">
              <a:buFontTx/>
              <a:buChar char="-"/>
              <a:defRPr/>
            </a:pPr>
            <a:r>
              <a:rPr lang="en-US" baseline="0" dirty="0" smtClean="0"/>
              <a:t>Phase resetting</a:t>
            </a:r>
          </a:p>
          <a:p>
            <a:pPr marL="0" marR="0" indent="0" algn="l" defTabSz="930216" rtl="0" eaLnBrk="1" fontAlgn="auto" latinLnBrk="0" hangingPunct="1">
              <a:lnSpc>
                <a:spcPct val="100000"/>
              </a:lnSpc>
              <a:spcBef>
                <a:spcPts val="0"/>
              </a:spcBef>
              <a:spcAft>
                <a:spcPts val="0"/>
              </a:spcAft>
              <a:buClrTx/>
              <a:buSzTx/>
              <a:buFontTx/>
              <a:buChar char="-"/>
              <a:tabLst/>
              <a:defRPr/>
            </a:pPr>
            <a:r>
              <a:rPr lang="en-US" baseline="0" dirty="0" smtClean="0"/>
              <a:t>PRC</a:t>
            </a:r>
          </a:p>
          <a:p>
            <a:pPr defTabSz="930216">
              <a:buFontTx/>
              <a:buChar char="-"/>
              <a:defRPr/>
            </a:pPr>
            <a:r>
              <a:rPr lang="en-US" baseline="0" dirty="0" smtClean="0"/>
              <a:t>Measure pr at phases from 0 to 1 </a:t>
            </a:r>
          </a:p>
          <a:p>
            <a:pPr defTabSz="930216">
              <a:buFontTx/>
              <a:buChar char="-"/>
              <a:defRPr/>
            </a:pPr>
            <a:endParaRPr lang="en-US" baseline="0" dirty="0" smtClean="0"/>
          </a:p>
          <a:p>
            <a:pPr defTabSz="930216">
              <a:buFontTx/>
              <a:buNone/>
              <a:defRPr/>
            </a:pPr>
            <a:r>
              <a:rPr lang="en-US" b="1" baseline="0" dirty="0" smtClean="0"/>
              <a:t>PRC</a:t>
            </a:r>
          </a:p>
          <a:p>
            <a:pPr defTabSz="930216">
              <a:buFontTx/>
              <a:buChar char="-"/>
              <a:defRPr/>
            </a:pPr>
            <a:r>
              <a:rPr lang="en-US" dirty="0" smtClean="0"/>
              <a:t>x-axis</a:t>
            </a:r>
            <a:r>
              <a:rPr lang="en-US" baseline="0" dirty="0" smtClean="0"/>
              <a:t> is the phase and y-axis is the phase resetting </a:t>
            </a:r>
            <a:r>
              <a:rPr lang="en-US" b="0" baseline="0" dirty="0" smtClean="0"/>
              <a:t>(this you assume and miss)</a:t>
            </a:r>
            <a:endParaRPr lang="en-US" b="0" dirty="0" smtClean="0"/>
          </a:p>
          <a:p>
            <a:pPr defTabSz="930216">
              <a:buFontTx/>
              <a:buChar char="-"/>
              <a:defRPr/>
            </a:pPr>
            <a:r>
              <a:rPr lang="en-US" baseline="0" dirty="0" smtClean="0"/>
              <a:t>Red, Green</a:t>
            </a:r>
          </a:p>
          <a:p>
            <a:pPr defTabSz="930216">
              <a:buFontTx/>
              <a:buChar char="-"/>
              <a:defRPr/>
            </a:pPr>
            <a:r>
              <a:rPr lang="en-US" dirty="0" smtClean="0"/>
              <a:t>Noise</a:t>
            </a:r>
          </a:p>
          <a:p>
            <a:r>
              <a:rPr lang="en-US" baseline="0" dirty="0" smtClean="0"/>
              <a:t>- Positive , negative values mean ……..</a:t>
            </a:r>
          </a:p>
          <a:p>
            <a:endParaRPr lang="en-US" dirty="0" smtClean="0"/>
          </a:p>
          <a:p>
            <a:endParaRPr lang="en-US" dirty="0" smtClean="0"/>
          </a:p>
          <a:p>
            <a:endParaRPr lang="en-US" b="1" baseline="0" dirty="0" smtClean="0"/>
          </a:p>
        </p:txBody>
      </p:sp>
      <p:sp>
        <p:nvSpPr>
          <p:cNvPr id="4" name="Slide Number Placeholder 3"/>
          <p:cNvSpPr>
            <a:spLocks noGrp="1"/>
          </p:cNvSpPr>
          <p:nvPr>
            <p:ph type="sldNum" sz="quarter" idx="10"/>
          </p:nvPr>
        </p:nvSpPr>
        <p:spPr/>
        <p:txBody>
          <a:bodyPr/>
          <a:lstStyle/>
          <a:p>
            <a:fld id="{444A89C5-BBFE-4DA2-ABA8-796AE86EC16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Schematic</a:t>
            </a:r>
            <a:r>
              <a:rPr lang="en-US" b="1" baseline="0" dirty="0" smtClean="0"/>
              <a:t> structure of pacemaker complex</a:t>
            </a:r>
          </a:p>
          <a:p>
            <a:pPr>
              <a:buFontTx/>
              <a:buNone/>
            </a:pPr>
            <a:endParaRPr lang="en-US" dirty="0" smtClean="0"/>
          </a:p>
          <a:p>
            <a:pPr>
              <a:buFontTx/>
              <a:buNone/>
            </a:pPr>
            <a:r>
              <a:rPr lang="en-US" dirty="0" smtClean="0"/>
              <a:t>Model</a:t>
            </a:r>
          </a:p>
          <a:p>
            <a:pPr>
              <a:buFontTx/>
              <a:buChar char="-"/>
            </a:pPr>
            <a:r>
              <a:rPr lang="en-US" dirty="0" smtClean="0"/>
              <a:t>Bursting Dendrites</a:t>
            </a:r>
          </a:p>
          <a:p>
            <a:pPr marL="465108" lvl="1" defTabSz="930216">
              <a:buFontTx/>
              <a:buChar char="-"/>
              <a:defRPr/>
            </a:pPr>
            <a:r>
              <a:rPr lang="en-US" baseline="0" dirty="0" smtClean="0"/>
              <a:t>Represents dendrites of 2 PD and 1 AB neurons</a:t>
            </a:r>
          </a:p>
          <a:p>
            <a:pPr defTabSz="930216">
              <a:buFontTx/>
              <a:buChar char="-"/>
              <a:defRPr/>
            </a:pPr>
            <a:r>
              <a:rPr lang="en-US" b="1" baseline="0" dirty="0" smtClean="0"/>
              <a:t>currents</a:t>
            </a:r>
            <a:r>
              <a:rPr lang="en-US" baseline="0" dirty="0" smtClean="0"/>
              <a:t> in each compartment</a:t>
            </a:r>
          </a:p>
          <a:p>
            <a:pPr defTabSz="930216">
              <a:buFontTx/>
              <a:buChar char="-"/>
              <a:defRPr/>
            </a:pPr>
            <a:endParaRPr lang="en-US" baseline="0" dirty="0" smtClean="0"/>
          </a:p>
          <a:p>
            <a:pPr marL="0" marR="0" lvl="0" indent="0" algn="l" defTabSz="930216" rtl="0" eaLnBrk="1" fontAlgn="auto" latinLnBrk="0" hangingPunct="1">
              <a:lnSpc>
                <a:spcPct val="100000"/>
              </a:lnSpc>
              <a:spcBef>
                <a:spcPts val="0"/>
              </a:spcBef>
              <a:spcAft>
                <a:spcPts val="0"/>
              </a:spcAft>
              <a:buClrTx/>
              <a:buSzTx/>
              <a:buFontTx/>
              <a:buChar char="-"/>
              <a:tabLst/>
              <a:defRPr/>
            </a:pPr>
            <a:r>
              <a:rPr lang="en-US" sz="1200" dirty="0" smtClean="0">
                <a:solidFill>
                  <a:srgbClr val="FF0000"/>
                </a:solidFill>
              </a:rPr>
              <a:t>We build the model based on the previous models and incorporating currents and compartments that can possibly explain the phase resetting that we observed (this is the right sentence and you get </a:t>
            </a:r>
            <a:r>
              <a:rPr lang="en-US" sz="1200" baseline="0" dirty="0" smtClean="0">
                <a:solidFill>
                  <a:srgbClr val="FF0000"/>
                </a:solidFill>
              </a:rPr>
              <a:t>confused</a:t>
            </a:r>
            <a:r>
              <a:rPr lang="en-US" sz="1200" dirty="0" smtClean="0">
                <a:solidFill>
                  <a:srgbClr val="FF0000"/>
                </a:solidFill>
              </a:rPr>
              <a:t>)</a:t>
            </a:r>
          </a:p>
          <a:p>
            <a:pPr defTabSz="930216">
              <a:buFontTx/>
              <a:buChar char="-"/>
              <a:defRPr/>
            </a:pPr>
            <a:endParaRPr lang="en-US" baseline="0" dirty="0" smtClean="0"/>
          </a:p>
        </p:txBody>
      </p:sp>
      <p:sp>
        <p:nvSpPr>
          <p:cNvPr id="4" name="Slide Number Placeholder 3"/>
          <p:cNvSpPr>
            <a:spLocks noGrp="1"/>
          </p:cNvSpPr>
          <p:nvPr>
            <p:ph type="sldNum" sz="quarter" idx="10"/>
          </p:nvPr>
        </p:nvSpPr>
        <p:spPr/>
        <p:txBody>
          <a:bodyPr/>
          <a:lstStyle/>
          <a:p>
            <a:fld id="{444A89C5-BBFE-4DA2-ABA8-796AE86EC16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Weak and Strong</a:t>
            </a:r>
            <a:r>
              <a:rPr lang="en-US" baseline="0" dirty="0" smtClean="0"/>
              <a:t> and short, int. and long are relative</a:t>
            </a:r>
          </a:p>
          <a:p>
            <a:r>
              <a:rPr lang="en-US" dirty="0" smtClean="0"/>
              <a:t>No of Experimental</a:t>
            </a:r>
            <a:r>
              <a:rPr lang="en-US" baseline="0" dirty="0" smtClean="0"/>
              <a:t> cases</a:t>
            </a:r>
            <a:endParaRPr lang="en-US" dirty="0" smtClean="0"/>
          </a:p>
          <a:p>
            <a:r>
              <a:rPr lang="en-US" dirty="0" smtClean="0"/>
              <a:t>N =</a:t>
            </a:r>
          </a:p>
          <a:p>
            <a:r>
              <a:rPr lang="en-US" dirty="0" smtClean="0"/>
              <a:t>Weak short</a:t>
            </a:r>
            <a:endParaRPr lang="en-US" dirty="0"/>
          </a:p>
        </p:txBody>
      </p:sp>
      <p:sp>
        <p:nvSpPr>
          <p:cNvPr id="4" name="Slide Number Placeholder 3"/>
          <p:cNvSpPr>
            <a:spLocks noGrp="1"/>
          </p:cNvSpPr>
          <p:nvPr>
            <p:ph type="sldNum" sz="quarter" idx="10"/>
          </p:nvPr>
        </p:nvSpPr>
        <p:spPr/>
        <p:txBody>
          <a:bodyPr/>
          <a:lstStyle/>
          <a:p>
            <a:fld id="{444A89C5-BBFE-4DA2-ABA8-796AE86EC16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category have different shapes</a:t>
            </a:r>
          </a:p>
          <a:p>
            <a:r>
              <a:rPr lang="en-US" dirty="0" smtClean="0"/>
              <a:t>Biological and</a:t>
            </a:r>
            <a:r>
              <a:rPr lang="en-US" baseline="0" dirty="0" smtClean="0"/>
              <a:t> model</a:t>
            </a:r>
            <a:endParaRPr lang="en-US" dirty="0" smtClean="0"/>
          </a:p>
          <a:p>
            <a:r>
              <a:rPr lang="en-US" dirty="0" smtClean="0"/>
              <a:t>Just go around and</a:t>
            </a:r>
            <a:r>
              <a:rPr lang="en-US" baseline="0" dirty="0" smtClean="0"/>
              <a:t> show the similarity</a:t>
            </a:r>
          </a:p>
          <a:p>
            <a:r>
              <a:rPr lang="en-US" dirty="0" smtClean="0"/>
              <a:t>More</a:t>
            </a:r>
            <a:r>
              <a:rPr lang="en-US" baseline="0" dirty="0" smtClean="0"/>
              <a:t> Noisy</a:t>
            </a:r>
            <a:endParaRPr lang="en-US" dirty="0"/>
          </a:p>
        </p:txBody>
      </p:sp>
      <p:sp>
        <p:nvSpPr>
          <p:cNvPr id="4" name="Slide Number Placeholder 3"/>
          <p:cNvSpPr>
            <a:spLocks noGrp="1"/>
          </p:cNvSpPr>
          <p:nvPr>
            <p:ph type="sldNum" sz="quarter" idx="10"/>
          </p:nvPr>
        </p:nvSpPr>
        <p:spPr/>
        <p:txBody>
          <a:bodyPr/>
          <a:lstStyle/>
          <a:p>
            <a:fld id="{444A89C5-BBFE-4DA2-ABA8-796AE86EC16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Short weak</a:t>
            </a:r>
          </a:p>
          <a:p>
            <a:r>
              <a:rPr lang="en-US" dirty="0" smtClean="0"/>
              <a:t>PRC</a:t>
            </a:r>
          </a:p>
          <a:p>
            <a:endParaRPr lang="en-US" dirty="0" smtClean="0"/>
          </a:p>
          <a:p>
            <a:r>
              <a:rPr lang="en-US" b="1" dirty="0" smtClean="0"/>
              <a:t>Caption</a:t>
            </a:r>
          </a:p>
          <a:p>
            <a:r>
              <a:rPr lang="en-US" dirty="0" smtClean="0"/>
              <a:t>A1 and B1 </a:t>
            </a:r>
            <a:r>
              <a:rPr lang="en-US" b="0" dirty="0" smtClean="0"/>
              <a:t>Voltage traces</a:t>
            </a:r>
            <a:endParaRPr lang="en-US" b="0" baseline="0" dirty="0" smtClean="0"/>
          </a:p>
          <a:p>
            <a:r>
              <a:rPr lang="en-US" baseline="0" dirty="0" smtClean="0"/>
              <a:t>Bio, Model</a:t>
            </a:r>
          </a:p>
          <a:p>
            <a:r>
              <a:rPr lang="en-US" baseline="0" dirty="0" smtClean="0"/>
              <a:t>Model color</a:t>
            </a:r>
          </a:p>
          <a:p>
            <a:r>
              <a:rPr lang="en-US" sz="900" b="1" i="0" baseline="0" dirty="0" smtClean="0">
                <a:latin typeface="Arial" pitchFamily="34" charset="0"/>
                <a:cs typeface="Arial" pitchFamily="34" charset="0"/>
              </a:rPr>
              <a:t>A1, Input is given at, ….. Corresponds to in PRC diagram In B1, , Input is given at, ….. Corresponds to in PRC diagram </a:t>
            </a:r>
          </a:p>
          <a:p>
            <a:endParaRPr lang="en-US" baseline="0" dirty="0" smtClean="0"/>
          </a:p>
          <a:p>
            <a:r>
              <a:rPr lang="en-US" sz="1600" b="1" baseline="0" dirty="0" smtClean="0"/>
              <a:t>PRC structure</a:t>
            </a:r>
          </a:p>
          <a:p>
            <a:r>
              <a:rPr lang="en-US" baseline="0" dirty="0" smtClean="0"/>
              <a:t>Evokes spikes immediately, </a:t>
            </a:r>
            <a:r>
              <a:rPr lang="en-US" baseline="0" dirty="0" err="1" smtClean="0"/>
              <a:t>ts</a:t>
            </a:r>
            <a:r>
              <a:rPr lang="en-US" baseline="0" dirty="0" smtClean="0"/>
              <a:t>=p1</a:t>
            </a:r>
            <a:r>
              <a:rPr lang="en-US" b="1" baseline="0" dirty="0" smtClean="0"/>
              <a:t>, click mouse</a:t>
            </a:r>
          </a:p>
          <a:p>
            <a:r>
              <a:rPr lang="en-US" baseline="0" dirty="0" smtClean="0"/>
              <a:t>A1, End of input, P2, f2, why advance delay</a:t>
            </a:r>
            <a:endParaRPr lang="en-US" dirty="0" smtClean="0"/>
          </a:p>
          <a:p>
            <a:r>
              <a:rPr lang="en-US" dirty="0" smtClean="0"/>
              <a:t>A2</a:t>
            </a:r>
          </a:p>
          <a:p>
            <a:endParaRPr lang="en-US" dirty="0" smtClean="0"/>
          </a:p>
          <a:p>
            <a:r>
              <a:rPr lang="en-US" b="1" dirty="0" smtClean="0"/>
              <a:t>A2, B2</a:t>
            </a:r>
            <a:r>
              <a:rPr lang="en-US" b="1" baseline="0" dirty="0" smtClean="0"/>
              <a:t> </a:t>
            </a:r>
            <a:r>
              <a:rPr lang="en-US" b="1" dirty="0" smtClean="0"/>
              <a:t>Phase plane</a:t>
            </a:r>
          </a:p>
          <a:p>
            <a:pPr>
              <a:buFontTx/>
              <a:buChar char="-"/>
            </a:pPr>
            <a:r>
              <a:rPr lang="en-US" baseline="0" dirty="0" smtClean="0"/>
              <a:t>Fast, slow</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Limit cycle, green, </a:t>
            </a:r>
            <a:r>
              <a:rPr lang="en-US" dirty="0" smtClean="0"/>
              <a:t>Upper (</a:t>
            </a:r>
            <a:r>
              <a:rPr lang="en-US" dirty="0" err="1" smtClean="0"/>
              <a:t>bumps,spikes</a:t>
            </a:r>
            <a:r>
              <a:rPr lang="en-US" dirty="0" smtClean="0"/>
              <a:t>) and lower branch (interburst), </a:t>
            </a:r>
            <a:r>
              <a:rPr lang="en-US" b="1" dirty="0" smtClean="0"/>
              <a:t>starts spiking when it goes upper</a:t>
            </a:r>
            <a:r>
              <a:rPr lang="en-US" b="1" baseline="0" dirty="0" smtClean="0"/>
              <a:t> branch</a:t>
            </a:r>
            <a:endParaRPr lang="en-US" b="1" dirty="0" smtClean="0"/>
          </a:p>
          <a:p>
            <a:pPr>
              <a:buFontTx/>
              <a:buChar char="-"/>
            </a:pPr>
            <a:r>
              <a:rPr lang="en-US" dirty="0" smtClean="0"/>
              <a:t>Red, green,</a:t>
            </a:r>
            <a:r>
              <a:rPr lang="en-US" baseline="0" dirty="0" smtClean="0"/>
              <a:t> </a:t>
            </a:r>
            <a:r>
              <a:rPr lang="en-US" dirty="0" smtClean="0"/>
              <a:t>flow</a:t>
            </a:r>
          </a:p>
          <a:p>
            <a:pPr>
              <a:buFontTx/>
              <a:buChar char="-"/>
            </a:pPr>
            <a:endParaRPr lang="en-US" dirty="0" smtClean="0"/>
          </a:p>
          <a:p>
            <a:pPr>
              <a:buFontTx/>
              <a:buChar char="-"/>
            </a:pPr>
            <a:r>
              <a:rPr lang="en-US" dirty="0" err="1" smtClean="0"/>
              <a:t>Nullclines</a:t>
            </a:r>
            <a:endParaRPr lang="en-US" dirty="0" smtClean="0"/>
          </a:p>
          <a:p>
            <a:pPr>
              <a:buFontTx/>
              <a:buChar char="-"/>
            </a:pPr>
            <a:r>
              <a:rPr lang="en-US" dirty="0" smtClean="0"/>
              <a:t>Don’t explain</a:t>
            </a:r>
            <a:r>
              <a:rPr lang="en-US" baseline="0" dirty="0" smtClean="0"/>
              <a:t> </a:t>
            </a:r>
            <a:r>
              <a:rPr lang="en-US" dirty="0" smtClean="0"/>
              <a:t>Jump between branches here but do</a:t>
            </a:r>
            <a:r>
              <a:rPr lang="en-US" baseline="0" dirty="0" smtClean="0"/>
              <a:t> it in next</a:t>
            </a:r>
            <a:endParaRPr lang="en-US" dirty="0" smtClean="0"/>
          </a:p>
          <a:p>
            <a:pPr>
              <a:buFontTx/>
              <a:buChar char="-"/>
            </a:pPr>
            <a:endParaRPr lang="en-US" dirty="0" smtClean="0"/>
          </a:p>
          <a:p>
            <a:r>
              <a:rPr lang="en-US" b="1" dirty="0" smtClean="0"/>
              <a:t>Explain for this specific case</a:t>
            </a:r>
          </a:p>
          <a:p>
            <a:pPr lvl="0">
              <a:buFontTx/>
              <a:buChar char="-"/>
            </a:pPr>
            <a:r>
              <a:rPr lang="en-US" b="1" dirty="0" smtClean="0"/>
              <a:t>When the input is given,</a:t>
            </a:r>
            <a:r>
              <a:rPr lang="en-US" b="1" baseline="0" dirty="0" smtClean="0"/>
              <a:t> the neuron is in this phase space and what you see</a:t>
            </a:r>
            <a:endParaRPr lang="en-US" b="1" dirty="0" smtClean="0"/>
          </a:p>
          <a:p>
            <a:pPr>
              <a:buFontTx/>
              <a:buChar char="-"/>
            </a:pPr>
            <a:r>
              <a:rPr lang="en-US" dirty="0" smtClean="0"/>
              <a:t>Lower</a:t>
            </a:r>
            <a:r>
              <a:rPr lang="en-US" baseline="0" dirty="0" smtClean="0"/>
              <a:t> </a:t>
            </a:r>
            <a:r>
              <a:rPr lang="en-US" baseline="0" dirty="0" err="1" smtClean="0"/>
              <a:t>br</a:t>
            </a:r>
            <a:r>
              <a:rPr lang="en-US" baseline="0" dirty="0" smtClean="0"/>
              <a:t> but spikes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dirty="0" smtClean="0"/>
              <a:t>From voltage</a:t>
            </a:r>
            <a:r>
              <a:rPr lang="en-US" baseline="0" dirty="0" smtClean="0"/>
              <a:t> trace its not clear whether it jumps to upper branch or not, but from phase plane it </a:t>
            </a:r>
          </a:p>
          <a:p>
            <a:r>
              <a:rPr lang="en-US" b="1" baseline="0" dirty="0" smtClean="0"/>
              <a:t>Main point</a:t>
            </a:r>
            <a:endParaRPr lang="en-US" b="1" dirty="0"/>
          </a:p>
        </p:txBody>
      </p:sp>
      <p:sp>
        <p:nvSpPr>
          <p:cNvPr id="4" name="Slide Number Placeholder 3"/>
          <p:cNvSpPr>
            <a:spLocks noGrp="1"/>
          </p:cNvSpPr>
          <p:nvPr>
            <p:ph type="sldNum" sz="quarter" idx="10"/>
          </p:nvPr>
        </p:nvSpPr>
        <p:spPr/>
        <p:txBody>
          <a:bodyPr/>
          <a:lstStyle/>
          <a:p>
            <a:fld id="{444A89C5-BBFE-4DA2-ABA8-796AE86EC16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Central pattern generators </a:t>
            </a:r>
          </a:p>
          <a:p>
            <a:pPr lvl="1"/>
            <a:r>
              <a:rPr lang="en-US" sz="2400" dirty="0" smtClean="0"/>
              <a:t>Neurons</a:t>
            </a:r>
          </a:p>
          <a:p>
            <a:pPr lvl="1"/>
            <a:r>
              <a:rPr lang="en-US" sz="2400" dirty="0" smtClean="0"/>
              <a:t>Stereotypic behaviors</a:t>
            </a:r>
          </a:p>
          <a:p>
            <a:r>
              <a:rPr lang="en-US" sz="2400" dirty="0" smtClean="0"/>
              <a:t>Bursting neurons</a:t>
            </a:r>
          </a:p>
          <a:p>
            <a:pPr lvl="1"/>
            <a:r>
              <a:rPr lang="en-US" sz="2400" dirty="0" smtClean="0"/>
              <a:t>Burst</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sselan\My Documents\selva_oldcomputer\modes\synchrony\jclub\presentations\Dept_seminar\commitee_meeting\pre_thesis_meeting\weak_strong_int_bio_model_vtrace2.png"/>
          <p:cNvPicPr>
            <a:picLocks noGrp="1" noChangeAspect="1" noChangeArrowheads="1"/>
          </p:cNvPicPr>
          <p:nvPr>
            <p:ph sz="half" idx="2"/>
          </p:nvPr>
        </p:nvPicPr>
        <p:blipFill>
          <a:blip r:embed="rId3" cstate="print"/>
          <a:srcRect/>
          <a:stretch>
            <a:fillRect/>
          </a:stretch>
        </p:blipFill>
        <p:spPr bwMode="auto">
          <a:xfrm>
            <a:off x="4267200" y="1371600"/>
            <a:ext cx="3474282" cy="4525963"/>
          </a:xfrm>
          <a:prstGeom prst="rect">
            <a:avLst/>
          </a:prstGeom>
          <a:noFill/>
        </p:spPr>
      </p:pic>
      <p:sp>
        <p:nvSpPr>
          <p:cNvPr id="2" name="Title 1"/>
          <p:cNvSpPr>
            <a:spLocks noGrp="1"/>
          </p:cNvSpPr>
          <p:nvPr>
            <p:ph type="title"/>
          </p:nvPr>
        </p:nvSpPr>
        <p:spPr>
          <a:xfrm>
            <a:off x="457200" y="0"/>
            <a:ext cx="8229600" cy="1143000"/>
          </a:xfrm>
        </p:spPr>
        <p:txBody>
          <a:bodyPr/>
          <a:lstStyle/>
          <a:p>
            <a:r>
              <a:rPr lang="en-US" dirty="0" smtClean="0"/>
              <a:t>Intermediate Inputs</a:t>
            </a:r>
            <a:endParaRPr lang="en-US" dirty="0"/>
          </a:p>
        </p:txBody>
      </p:sp>
      <p:sp>
        <p:nvSpPr>
          <p:cNvPr id="5" name="Right Brace 4"/>
          <p:cNvSpPr/>
          <p:nvPr/>
        </p:nvSpPr>
        <p:spPr>
          <a:xfrm>
            <a:off x="7848600" y="3962400"/>
            <a:ext cx="4572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7772400" y="1600200"/>
            <a:ext cx="4572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8229600" y="2286000"/>
            <a:ext cx="596445" cy="307777"/>
          </a:xfrm>
          <a:prstGeom prst="rect">
            <a:avLst/>
          </a:prstGeom>
        </p:spPr>
        <p:txBody>
          <a:bodyPr wrap="none">
            <a:spAutoFit/>
          </a:bodyPr>
          <a:lstStyle/>
          <a:p>
            <a:r>
              <a:rPr lang="en-US" sz="1400" dirty="0" smtClean="0"/>
              <a:t>Weak</a:t>
            </a:r>
            <a:endParaRPr lang="en-US" sz="1400" dirty="0"/>
          </a:p>
        </p:txBody>
      </p:sp>
      <p:sp>
        <p:nvSpPr>
          <p:cNvPr id="10" name="Rectangle 9"/>
          <p:cNvSpPr/>
          <p:nvPr/>
        </p:nvSpPr>
        <p:spPr>
          <a:xfrm>
            <a:off x="8305800" y="4648200"/>
            <a:ext cx="661078" cy="307777"/>
          </a:xfrm>
          <a:prstGeom prst="rect">
            <a:avLst/>
          </a:prstGeom>
        </p:spPr>
        <p:txBody>
          <a:bodyPr wrap="none">
            <a:spAutoFit/>
          </a:bodyPr>
          <a:lstStyle/>
          <a:p>
            <a:r>
              <a:rPr lang="en-US" sz="1400" dirty="0" smtClean="0"/>
              <a:t>Strong</a:t>
            </a:r>
            <a:endParaRPr lang="en-US" sz="1400" dirty="0"/>
          </a:p>
        </p:txBody>
      </p:sp>
      <p:sp>
        <p:nvSpPr>
          <p:cNvPr id="11" name="Rectangle 10"/>
          <p:cNvSpPr/>
          <p:nvPr/>
        </p:nvSpPr>
        <p:spPr>
          <a:xfrm>
            <a:off x="1828800" y="1143000"/>
            <a:ext cx="1841273" cy="369332"/>
          </a:xfrm>
          <a:prstGeom prst="rect">
            <a:avLst/>
          </a:prstGeom>
        </p:spPr>
        <p:txBody>
          <a:bodyPr wrap="none">
            <a:spAutoFit/>
          </a:bodyPr>
          <a:lstStyle/>
          <a:p>
            <a:r>
              <a:rPr lang="en-US" dirty="0" smtClean="0"/>
              <a:t>Cubic PRC (Weak)</a:t>
            </a:r>
            <a:endParaRPr lang="en-US" dirty="0"/>
          </a:p>
        </p:txBody>
      </p:sp>
      <p:sp>
        <p:nvSpPr>
          <p:cNvPr id="15" name="Rectangle 14"/>
          <p:cNvSpPr/>
          <p:nvPr/>
        </p:nvSpPr>
        <p:spPr>
          <a:xfrm>
            <a:off x="6705600" y="2680156"/>
            <a:ext cx="760144" cy="215444"/>
          </a:xfrm>
          <a:prstGeom prst="rect">
            <a:avLst/>
          </a:prstGeom>
        </p:spPr>
        <p:txBody>
          <a:bodyPr wrap="none">
            <a:spAutoFit/>
          </a:bodyPr>
          <a:lstStyle/>
          <a:p>
            <a:r>
              <a:rPr lang="en-US" sz="800" dirty="0" smtClean="0"/>
              <a:t>Upper branch</a:t>
            </a:r>
            <a:endParaRPr lang="en-US" sz="800" dirty="0"/>
          </a:p>
        </p:txBody>
      </p:sp>
      <p:sp>
        <p:nvSpPr>
          <p:cNvPr id="16" name="Rectangle 15"/>
          <p:cNvSpPr/>
          <p:nvPr/>
        </p:nvSpPr>
        <p:spPr>
          <a:xfrm>
            <a:off x="6629400" y="3137356"/>
            <a:ext cx="737702" cy="215444"/>
          </a:xfrm>
          <a:prstGeom prst="rect">
            <a:avLst/>
          </a:prstGeom>
        </p:spPr>
        <p:txBody>
          <a:bodyPr wrap="none">
            <a:spAutoFit/>
          </a:bodyPr>
          <a:lstStyle/>
          <a:p>
            <a:r>
              <a:rPr lang="en-US" sz="800" dirty="0" smtClean="0"/>
              <a:t>lower branch</a:t>
            </a:r>
            <a:endParaRPr lang="en-US" sz="800" dirty="0"/>
          </a:p>
        </p:txBody>
      </p:sp>
      <p:pic>
        <p:nvPicPr>
          <p:cNvPr id="1027" name="Picture 3" descr="C:\Documents and Settings\sselan\My Documents\selva_oldcomputer\modes\synchrony\jclub\presentations\Dept_seminar\commitee_meeting\pre_thesis_meeting\prc Int model.png"/>
          <p:cNvPicPr>
            <a:picLocks noGrp="1" noChangeAspect="1" noChangeArrowheads="1"/>
          </p:cNvPicPr>
          <p:nvPr>
            <p:ph sz="half" idx="1"/>
          </p:nvPr>
        </p:nvPicPr>
        <p:blipFill>
          <a:blip r:embed="rId4" cstate="print"/>
          <a:srcRect/>
          <a:stretch>
            <a:fillRect/>
          </a:stretch>
        </p:blipFill>
        <p:spPr bwMode="auto">
          <a:xfrm>
            <a:off x="1066800" y="1447800"/>
            <a:ext cx="2932182" cy="4443993"/>
          </a:xfrm>
          <a:prstGeom prst="rect">
            <a:avLst/>
          </a:prstGeom>
          <a:noFill/>
        </p:spPr>
      </p:pic>
      <p:sp>
        <p:nvSpPr>
          <p:cNvPr id="12" name="Rectangle 11"/>
          <p:cNvSpPr/>
          <p:nvPr/>
        </p:nvSpPr>
        <p:spPr>
          <a:xfrm>
            <a:off x="1752600" y="3505200"/>
            <a:ext cx="2173031" cy="369332"/>
          </a:xfrm>
          <a:prstGeom prst="rect">
            <a:avLst/>
          </a:prstGeom>
        </p:spPr>
        <p:txBody>
          <a:bodyPr wrap="none">
            <a:spAutoFit/>
          </a:bodyPr>
          <a:lstStyle/>
          <a:p>
            <a:r>
              <a:rPr lang="en-US" dirty="0" smtClean="0"/>
              <a:t>Bilinear  PRC (Strong)</a:t>
            </a:r>
            <a:endParaRPr lang="en-US" dirty="0"/>
          </a:p>
        </p:txBody>
      </p:sp>
      <p:sp>
        <p:nvSpPr>
          <p:cNvPr id="19" name="Rectangle 18"/>
          <p:cNvSpPr/>
          <p:nvPr/>
        </p:nvSpPr>
        <p:spPr>
          <a:xfrm>
            <a:off x="3200400" y="1676400"/>
            <a:ext cx="659155" cy="369332"/>
          </a:xfrm>
          <a:prstGeom prst="rect">
            <a:avLst/>
          </a:prstGeom>
        </p:spPr>
        <p:txBody>
          <a:bodyPr wrap="none">
            <a:spAutoFit/>
          </a:bodyPr>
          <a:lstStyle/>
          <a:p>
            <a:r>
              <a:rPr lang="en-US" dirty="0" smtClean="0">
                <a:solidFill>
                  <a:srgbClr val="FF0000"/>
                </a:solidFill>
              </a:rPr>
              <a:t>F</a:t>
            </a:r>
            <a:r>
              <a:rPr lang="en-US" baseline="-25000" dirty="0" smtClean="0">
                <a:solidFill>
                  <a:srgbClr val="FF0000"/>
                </a:solidFill>
              </a:rPr>
              <a:t>1</a:t>
            </a:r>
            <a:r>
              <a:rPr lang="en-US" dirty="0" smtClean="0"/>
              <a:t>  </a:t>
            </a:r>
            <a:r>
              <a:rPr lang="en-US" dirty="0" smtClean="0">
                <a:solidFill>
                  <a:srgbClr val="00B050"/>
                </a:solidFill>
              </a:rPr>
              <a:t>F</a:t>
            </a:r>
            <a:r>
              <a:rPr lang="en-US" baseline="-25000" dirty="0" smtClean="0">
                <a:solidFill>
                  <a:srgbClr val="00B050"/>
                </a:solidFill>
              </a:rPr>
              <a:t>2</a:t>
            </a:r>
            <a:endParaRPr lang="en-US" baseline="-25000" dirty="0">
              <a:solidFill>
                <a:srgbClr val="00B050"/>
              </a:solidFill>
            </a:endParaRPr>
          </a:p>
        </p:txBody>
      </p:sp>
      <p:sp>
        <p:nvSpPr>
          <p:cNvPr id="20" name="Rectangle 19"/>
          <p:cNvSpPr/>
          <p:nvPr/>
        </p:nvSpPr>
        <p:spPr>
          <a:xfrm>
            <a:off x="3200400" y="4038600"/>
            <a:ext cx="659155" cy="369332"/>
          </a:xfrm>
          <a:prstGeom prst="rect">
            <a:avLst/>
          </a:prstGeom>
        </p:spPr>
        <p:txBody>
          <a:bodyPr wrap="none">
            <a:spAutoFit/>
          </a:bodyPr>
          <a:lstStyle/>
          <a:p>
            <a:r>
              <a:rPr lang="en-US" dirty="0" smtClean="0">
                <a:solidFill>
                  <a:srgbClr val="FF0000"/>
                </a:solidFill>
              </a:rPr>
              <a:t>F</a:t>
            </a:r>
            <a:r>
              <a:rPr lang="en-US" baseline="-25000" dirty="0" smtClean="0">
                <a:solidFill>
                  <a:srgbClr val="FF0000"/>
                </a:solidFill>
              </a:rPr>
              <a:t>1</a:t>
            </a:r>
            <a:r>
              <a:rPr lang="en-US" dirty="0" smtClean="0"/>
              <a:t>  </a:t>
            </a:r>
            <a:r>
              <a:rPr lang="en-US" dirty="0" smtClean="0">
                <a:solidFill>
                  <a:srgbClr val="00B050"/>
                </a:solidFill>
              </a:rPr>
              <a:t>F</a:t>
            </a:r>
            <a:r>
              <a:rPr lang="en-US" baseline="-25000" dirty="0" smtClean="0">
                <a:solidFill>
                  <a:srgbClr val="00B050"/>
                </a:solidFill>
              </a:rPr>
              <a:t>2</a:t>
            </a:r>
            <a:endParaRPr lang="en-US" baseline="-25000" dirty="0">
              <a:solidFill>
                <a:srgbClr val="00B050"/>
              </a:solidFill>
            </a:endParaRPr>
          </a:p>
        </p:txBody>
      </p:sp>
      <p:sp>
        <p:nvSpPr>
          <p:cNvPr id="23" name="Rectangle 22"/>
          <p:cNvSpPr/>
          <p:nvPr/>
        </p:nvSpPr>
        <p:spPr>
          <a:xfrm>
            <a:off x="5181600" y="5858470"/>
            <a:ext cx="2103333" cy="923330"/>
          </a:xfrm>
          <a:prstGeom prst="rect">
            <a:avLst/>
          </a:prstGeom>
        </p:spPr>
        <p:txBody>
          <a:bodyPr wrap="none">
            <a:spAutoFit/>
          </a:bodyPr>
          <a:lstStyle/>
          <a:p>
            <a:r>
              <a:rPr lang="en-US" dirty="0" smtClean="0">
                <a:solidFill>
                  <a:srgbClr val="92D050"/>
                </a:solidFill>
              </a:rPr>
              <a:t>Green - Before input</a:t>
            </a:r>
          </a:p>
          <a:p>
            <a:r>
              <a:rPr lang="en-US" dirty="0" smtClean="0">
                <a:solidFill>
                  <a:schemeClr val="accent1">
                    <a:lumMod val="75000"/>
                  </a:schemeClr>
                </a:solidFill>
              </a:rPr>
              <a:t>Blue - During Input</a:t>
            </a:r>
          </a:p>
          <a:p>
            <a:r>
              <a:rPr lang="en-US" dirty="0" smtClean="0">
                <a:solidFill>
                  <a:srgbClr val="FF0000"/>
                </a:solidFill>
              </a:rPr>
              <a:t>Red - After Input</a:t>
            </a:r>
            <a:endParaRPr lang="en-US" dirty="0">
              <a:solidFill>
                <a:srgbClr val="FF0000"/>
              </a:solidFill>
            </a:endParaRPr>
          </a:p>
        </p:txBody>
      </p:sp>
      <p:sp>
        <p:nvSpPr>
          <p:cNvPr id="17" name="Rectangle 16"/>
          <p:cNvSpPr/>
          <p:nvPr/>
        </p:nvSpPr>
        <p:spPr>
          <a:xfrm>
            <a:off x="8001000" y="2590800"/>
            <a:ext cx="1136080" cy="307777"/>
          </a:xfrm>
          <a:prstGeom prst="rect">
            <a:avLst/>
          </a:prstGeom>
        </p:spPr>
        <p:txBody>
          <a:bodyPr wrap="none">
            <a:spAutoFit/>
          </a:bodyPr>
          <a:lstStyle/>
          <a:p>
            <a:r>
              <a:rPr lang="en-US" sz="1400" dirty="0" smtClean="0"/>
              <a:t>Intermediate</a:t>
            </a:r>
            <a:endParaRPr lang="en-US" sz="1400" dirty="0"/>
          </a:p>
        </p:txBody>
      </p:sp>
      <p:sp>
        <p:nvSpPr>
          <p:cNvPr id="18" name="Rectangle 17"/>
          <p:cNvSpPr/>
          <p:nvPr/>
        </p:nvSpPr>
        <p:spPr>
          <a:xfrm>
            <a:off x="8001000" y="4953000"/>
            <a:ext cx="1136080" cy="307777"/>
          </a:xfrm>
          <a:prstGeom prst="rect">
            <a:avLst/>
          </a:prstGeom>
        </p:spPr>
        <p:txBody>
          <a:bodyPr wrap="none">
            <a:spAutoFit/>
          </a:bodyPr>
          <a:lstStyle/>
          <a:p>
            <a:r>
              <a:rPr lang="en-US" sz="1400" dirty="0" smtClean="0"/>
              <a:t>Intermediate</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Inputs</a:t>
            </a:r>
            <a:endParaRPr lang="en-US" dirty="0"/>
          </a:p>
        </p:txBody>
      </p:sp>
      <p:sp>
        <p:nvSpPr>
          <p:cNvPr id="3" name="Content Placeholder 2"/>
          <p:cNvSpPr>
            <a:spLocks noGrp="1"/>
          </p:cNvSpPr>
          <p:nvPr>
            <p:ph sz="half" idx="1"/>
          </p:nvPr>
        </p:nvSpPr>
        <p:spPr/>
        <p:txBody>
          <a:bodyPr>
            <a:normAutofit/>
          </a:bodyPr>
          <a:lstStyle/>
          <a:p>
            <a:pPr algn="just"/>
            <a:r>
              <a:rPr lang="en-US" sz="1200" dirty="0" smtClean="0"/>
              <a:t>PRC</a:t>
            </a:r>
          </a:p>
          <a:p>
            <a:pPr lvl="1" algn="just"/>
            <a:r>
              <a:rPr lang="en-US" sz="1000" dirty="0" smtClean="0"/>
              <a:t>In general for the weak inputs in the first order resetting, the inputs given during the early phases, there is a delay, and for the inputs given during the late phases, there is an advance (Fig.). Transition from delay to advance is gradual. Except for inputs given during the very late phases, there is no significant second order resetting. When the strength of the synaptic conductance is increased, both delays and advances are accentuated resulting in a discontinuity at the transition from delay to advance.</a:t>
            </a:r>
          </a:p>
          <a:p>
            <a:pPr algn="just"/>
            <a:r>
              <a:rPr lang="en-US" sz="1200" dirty="0" smtClean="0"/>
              <a:t>Voltage trace</a:t>
            </a:r>
          </a:p>
          <a:p>
            <a:pPr lvl="1" algn="just"/>
            <a:r>
              <a:rPr lang="en-US" sz="1000" dirty="0" smtClean="0"/>
              <a:t>The delay in early phases is due to lengthening of both the burst and the interburst interval. The advance seen during the late phases is due to the shortening of interburst interval (Fig). </a:t>
            </a:r>
          </a:p>
          <a:p>
            <a:pPr algn="just"/>
            <a:r>
              <a:rPr lang="en-US" sz="1200" dirty="0" smtClean="0"/>
              <a:t>Model neuron prc</a:t>
            </a:r>
          </a:p>
          <a:p>
            <a:pPr lvl="1" algn="just"/>
            <a:r>
              <a:rPr lang="en-US" sz="1000" dirty="0" smtClean="0"/>
              <a:t>A model neuron was used to gain insight into the phenomenology of resetting of a bursting neuron in response to excitation.  The model captures the cubic shape of the PRC reasonably well (Fig.).  </a:t>
            </a:r>
          </a:p>
          <a:p>
            <a:pPr algn="just"/>
            <a:r>
              <a:rPr lang="en-US" sz="1400" dirty="0" smtClean="0"/>
              <a:t>Phase plane</a:t>
            </a:r>
          </a:p>
          <a:p>
            <a:pPr lvl="1" algn="just"/>
            <a:r>
              <a:rPr lang="en-US" sz="1000" dirty="0" smtClean="0"/>
              <a:t>Fig shows a two dimensional phase plane projection of the trajectory in the full state space. The input given during burst prolongs the neuron’s stay in the upper branch. The input given during the interburst causes a transition to the upper branch to occur sooner resulting in an advance. </a:t>
            </a:r>
          </a:p>
          <a:p>
            <a:pPr algn="just"/>
            <a:endParaRPr lang="en-US" sz="1000" dirty="0"/>
          </a:p>
        </p:txBody>
      </p:sp>
      <p:sp>
        <p:nvSpPr>
          <p:cNvPr id="4" name="Content Placeholder 3"/>
          <p:cNvSpPr>
            <a:spLocks noGrp="1"/>
          </p:cNvSpPr>
          <p:nvPr>
            <p:ph sz="half" idx="2"/>
          </p:nvPr>
        </p:nvSpPr>
        <p:spPr/>
        <p:txBody>
          <a:bodyPr>
            <a:normAutofit/>
          </a:bodyPr>
          <a:lstStyle/>
          <a:p>
            <a:pPr algn="just"/>
            <a:r>
              <a:rPr lang="en-US" sz="1200" dirty="0" smtClean="0"/>
              <a:t>PRC</a:t>
            </a:r>
          </a:p>
          <a:p>
            <a:pPr lvl="1"/>
            <a:r>
              <a:rPr lang="en-US" sz="1000" dirty="0" smtClean="0"/>
              <a:t>For stronger pulses of the intermediate duration, we got a bilinear F</a:t>
            </a:r>
            <a:r>
              <a:rPr lang="en-US" sz="1000" baseline="-25000" dirty="0" smtClean="0"/>
              <a:t>1</a:t>
            </a:r>
            <a:r>
              <a:rPr lang="en-US" sz="1000" dirty="0" smtClean="0"/>
              <a:t> PRC. The F</a:t>
            </a:r>
            <a:r>
              <a:rPr lang="en-US" sz="1000" baseline="-25000" dirty="0" smtClean="0"/>
              <a:t>2</a:t>
            </a:r>
            <a:r>
              <a:rPr lang="en-US" sz="1000" dirty="0" smtClean="0"/>
              <a:t> is zero for phases during burst and constant for phases during interburst. </a:t>
            </a:r>
          </a:p>
          <a:p>
            <a:pPr algn="just"/>
            <a:r>
              <a:rPr lang="en-US" sz="1200" dirty="0" smtClean="0"/>
              <a:t>Voltage trace</a:t>
            </a:r>
          </a:p>
          <a:p>
            <a:pPr lvl="1"/>
            <a:r>
              <a:rPr lang="en-US" sz="1000" dirty="0" smtClean="0"/>
              <a:t>The pulses given during a burst prolong the burst for the full duration of the pulse. Pulses given at any point during the interburst immediately evoke spiking (which is counted as a burst in the PRC protocol). There is an essential constant rebound time to the next burst after the end of the input. </a:t>
            </a:r>
          </a:p>
          <a:p>
            <a:pPr algn="just"/>
            <a:r>
              <a:rPr lang="en-US" sz="1400" dirty="0" smtClean="0"/>
              <a:t>Phase plane</a:t>
            </a:r>
          </a:p>
          <a:p>
            <a:pPr lvl="1"/>
            <a:r>
              <a:rPr lang="en-US" sz="1100" dirty="0" smtClean="0"/>
              <a:t>Fig shows the phase plane view. The phase plane shows that the neuron always goes to a compact phase space (shown as a black circle) resulting in constant rebound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Long Inputs</a:t>
            </a:r>
            <a:endParaRPr lang="en-US" dirty="0"/>
          </a:p>
        </p:txBody>
      </p:sp>
      <p:pic>
        <p:nvPicPr>
          <p:cNvPr id="8195" name="Picture 3" descr="C:\Documents and Settings\sselan\My Documents\selva_oldcomputer\modes\synchrony\jclub\presentations\Dept_seminar\commitee_meeting\pre_thesis_meeting\weak_long.png"/>
          <p:cNvPicPr>
            <a:picLocks noGrp="1" noChangeAspect="1" noChangeArrowheads="1"/>
          </p:cNvPicPr>
          <p:nvPr>
            <p:ph idx="1"/>
          </p:nvPr>
        </p:nvPicPr>
        <p:blipFill>
          <a:blip r:embed="rId3" cstate="print"/>
          <a:srcRect/>
          <a:stretch>
            <a:fillRect/>
          </a:stretch>
        </p:blipFill>
        <p:spPr bwMode="auto">
          <a:xfrm>
            <a:off x="609600" y="1676400"/>
            <a:ext cx="6327005" cy="4525963"/>
          </a:xfrm>
          <a:prstGeom prst="rect">
            <a:avLst/>
          </a:prstGeom>
          <a:noFill/>
        </p:spPr>
      </p:pic>
      <p:sp>
        <p:nvSpPr>
          <p:cNvPr id="4" name="Rectangle 3"/>
          <p:cNvSpPr/>
          <p:nvPr/>
        </p:nvSpPr>
        <p:spPr>
          <a:xfrm>
            <a:off x="1143000" y="2667000"/>
            <a:ext cx="1599669" cy="369332"/>
          </a:xfrm>
          <a:prstGeom prst="rect">
            <a:avLst/>
          </a:prstGeom>
        </p:spPr>
        <p:txBody>
          <a:bodyPr wrap="none">
            <a:spAutoFit/>
          </a:bodyPr>
          <a:lstStyle/>
          <a:p>
            <a:r>
              <a:rPr lang="en-US" dirty="0" smtClean="0"/>
              <a:t>‘U’ shaped PRC</a:t>
            </a:r>
            <a:endParaRPr lang="en-US" dirty="0"/>
          </a:p>
        </p:txBody>
      </p:sp>
      <p:sp>
        <p:nvSpPr>
          <p:cNvPr id="6" name="Rectangle 5"/>
          <p:cNvSpPr/>
          <p:nvPr/>
        </p:nvSpPr>
        <p:spPr>
          <a:xfrm>
            <a:off x="2286000" y="3124200"/>
            <a:ext cx="659155" cy="369332"/>
          </a:xfrm>
          <a:prstGeom prst="rect">
            <a:avLst/>
          </a:prstGeom>
        </p:spPr>
        <p:txBody>
          <a:bodyPr wrap="none">
            <a:spAutoFit/>
          </a:bodyPr>
          <a:lstStyle/>
          <a:p>
            <a:r>
              <a:rPr lang="en-US" dirty="0" smtClean="0">
                <a:solidFill>
                  <a:srgbClr val="FF0000"/>
                </a:solidFill>
              </a:rPr>
              <a:t>F</a:t>
            </a:r>
            <a:r>
              <a:rPr lang="en-US" baseline="-25000" dirty="0" smtClean="0">
                <a:solidFill>
                  <a:srgbClr val="FF0000"/>
                </a:solidFill>
              </a:rPr>
              <a:t>1</a:t>
            </a:r>
            <a:r>
              <a:rPr lang="en-US" dirty="0" smtClean="0"/>
              <a:t>  </a:t>
            </a:r>
            <a:r>
              <a:rPr lang="en-US" dirty="0" smtClean="0">
                <a:solidFill>
                  <a:srgbClr val="00B050"/>
                </a:solidFill>
              </a:rPr>
              <a:t>F</a:t>
            </a:r>
            <a:r>
              <a:rPr lang="en-US" baseline="-25000" dirty="0" smtClean="0">
                <a:solidFill>
                  <a:srgbClr val="00B050"/>
                </a:solidFill>
              </a:rPr>
              <a:t>2</a:t>
            </a:r>
            <a:endParaRPr lang="en-US" baseline="-25000" dirty="0">
              <a:solidFill>
                <a:srgbClr val="00B050"/>
              </a:solidFill>
            </a:endParaRPr>
          </a:p>
        </p:txBody>
      </p:sp>
      <p:sp>
        <p:nvSpPr>
          <p:cNvPr id="7" name="Rectangle 6"/>
          <p:cNvSpPr/>
          <p:nvPr/>
        </p:nvSpPr>
        <p:spPr>
          <a:xfrm>
            <a:off x="7040667" y="3352800"/>
            <a:ext cx="2103333" cy="923330"/>
          </a:xfrm>
          <a:prstGeom prst="rect">
            <a:avLst/>
          </a:prstGeom>
        </p:spPr>
        <p:txBody>
          <a:bodyPr wrap="none">
            <a:spAutoFit/>
          </a:bodyPr>
          <a:lstStyle/>
          <a:p>
            <a:r>
              <a:rPr lang="en-US" dirty="0" smtClean="0">
                <a:solidFill>
                  <a:srgbClr val="92D050"/>
                </a:solidFill>
              </a:rPr>
              <a:t>Green - Before input</a:t>
            </a:r>
          </a:p>
          <a:p>
            <a:r>
              <a:rPr lang="en-US" dirty="0" smtClean="0">
                <a:solidFill>
                  <a:schemeClr val="accent1">
                    <a:lumMod val="75000"/>
                  </a:schemeClr>
                </a:solidFill>
              </a:rPr>
              <a:t>Blue - During Input</a:t>
            </a:r>
          </a:p>
          <a:p>
            <a:r>
              <a:rPr lang="en-US" dirty="0" smtClean="0">
                <a:solidFill>
                  <a:srgbClr val="FF0000"/>
                </a:solidFill>
              </a:rPr>
              <a:t>Red - After Input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Long Inputs</a:t>
            </a:r>
            <a:endParaRPr lang="en-US" dirty="0"/>
          </a:p>
        </p:txBody>
      </p:sp>
      <p:pic>
        <p:nvPicPr>
          <p:cNvPr id="7170" name="Picture 2" descr="C:\Documents and Settings\sselan\My Documents\selva_oldcomputer\modes\synchrony\jclub\presentations\Dept_seminar\commitee_meeting\pre_thesis_meeting\prc sl.png"/>
          <p:cNvPicPr>
            <a:picLocks noChangeAspect="1" noChangeArrowheads="1"/>
          </p:cNvPicPr>
          <p:nvPr/>
        </p:nvPicPr>
        <p:blipFill>
          <a:blip r:embed="rId3" cstate="print"/>
          <a:srcRect/>
          <a:stretch>
            <a:fillRect/>
          </a:stretch>
        </p:blipFill>
        <p:spPr bwMode="auto">
          <a:xfrm>
            <a:off x="609600" y="2514600"/>
            <a:ext cx="2840037" cy="2124075"/>
          </a:xfrm>
          <a:prstGeom prst="rect">
            <a:avLst/>
          </a:prstGeom>
          <a:noFill/>
        </p:spPr>
      </p:pic>
      <p:sp>
        <p:nvSpPr>
          <p:cNvPr id="6" name="Rectangle 5"/>
          <p:cNvSpPr/>
          <p:nvPr/>
        </p:nvSpPr>
        <p:spPr>
          <a:xfrm>
            <a:off x="1371600" y="2133600"/>
            <a:ext cx="1367362" cy="369332"/>
          </a:xfrm>
          <a:prstGeom prst="rect">
            <a:avLst/>
          </a:prstGeom>
        </p:spPr>
        <p:txBody>
          <a:bodyPr wrap="none">
            <a:spAutoFit/>
          </a:bodyPr>
          <a:lstStyle/>
          <a:p>
            <a:r>
              <a:rPr lang="en-US" dirty="0" err="1" smtClean="0"/>
              <a:t>Trilinear</a:t>
            </a:r>
            <a:r>
              <a:rPr lang="en-US" dirty="0" smtClean="0"/>
              <a:t> PRC</a:t>
            </a:r>
            <a:endParaRPr lang="en-US" dirty="0"/>
          </a:p>
        </p:txBody>
      </p:sp>
      <p:sp>
        <p:nvSpPr>
          <p:cNvPr id="22" name="Rectangle 21"/>
          <p:cNvSpPr/>
          <p:nvPr/>
        </p:nvSpPr>
        <p:spPr>
          <a:xfrm>
            <a:off x="2590800" y="2590800"/>
            <a:ext cx="659155" cy="369332"/>
          </a:xfrm>
          <a:prstGeom prst="rect">
            <a:avLst/>
          </a:prstGeom>
        </p:spPr>
        <p:txBody>
          <a:bodyPr wrap="none">
            <a:spAutoFit/>
          </a:bodyPr>
          <a:lstStyle/>
          <a:p>
            <a:r>
              <a:rPr lang="en-US" dirty="0" smtClean="0">
                <a:solidFill>
                  <a:srgbClr val="FF0000"/>
                </a:solidFill>
              </a:rPr>
              <a:t>F</a:t>
            </a:r>
            <a:r>
              <a:rPr lang="en-US" baseline="-25000" dirty="0" smtClean="0">
                <a:solidFill>
                  <a:srgbClr val="FF0000"/>
                </a:solidFill>
              </a:rPr>
              <a:t>1</a:t>
            </a:r>
            <a:r>
              <a:rPr lang="en-US" dirty="0" smtClean="0"/>
              <a:t>  </a:t>
            </a:r>
            <a:r>
              <a:rPr lang="en-US" dirty="0" smtClean="0">
                <a:solidFill>
                  <a:srgbClr val="00B050"/>
                </a:solidFill>
              </a:rPr>
              <a:t>F</a:t>
            </a:r>
            <a:r>
              <a:rPr lang="en-US" baseline="-25000" dirty="0" smtClean="0">
                <a:solidFill>
                  <a:srgbClr val="00B050"/>
                </a:solidFill>
              </a:rPr>
              <a:t>2</a:t>
            </a:r>
            <a:endParaRPr lang="en-US" baseline="-25000" dirty="0">
              <a:solidFill>
                <a:srgbClr val="00B050"/>
              </a:solidFill>
            </a:endParaRPr>
          </a:p>
        </p:txBody>
      </p:sp>
      <p:sp>
        <p:nvSpPr>
          <p:cNvPr id="23" name="Rectangle 22"/>
          <p:cNvSpPr/>
          <p:nvPr/>
        </p:nvSpPr>
        <p:spPr>
          <a:xfrm>
            <a:off x="7086600" y="3505200"/>
            <a:ext cx="2103333" cy="923330"/>
          </a:xfrm>
          <a:prstGeom prst="rect">
            <a:avLst/>
          </a:prstGeom>
        </p:spPr>
        <p:txBody>
          <a:bodyPr wrap="none">
            <a:spAutoFit/>
          </a:bodyPr>
          <a:lstStyle/>
          <a:p>
            <a:r>
              <a:rPr lang="en-US" dirty="0" smtClean="0">
                <a:solidFill>
                  <a:srgbClr val="92D050"/>
                </a:solidFill>
              </a:rPr>
              <a:t>Green - Before input</a:t>
            </a:r>
          </a:p>
          <a:p>
            <a:r>
              <a:rPr lang="en-US" dirty="0" smtClean="0">
                <a:solidFill>
                  <a:schemeClr val="accent1">
                    <a:lumMod val="75000"/>
                  </a:schemeClr>
                </a:solidFill>
              </a:rPr>
              <a:t>Blue - During Input</a:t>
            </a:r>
          </a:p>
          <a:p>
            <a:r>
              <a:rPr lang="en-US" dirty="0" smtClean="0">
                <a:solidFill>
                  <a:srgbClr val="FF0000"/>
                </a:solidFill>
              </a:rPr>
              <a:t>Red - After Input</a:t>
            </a:r>
            <a:endParaRPr lang="en-US" dirty="0">
              <a:solidFill>
                <a:srgbClr val="FF0000"/>
              </a:solidFill>
            </a:endParaRPr>
          </a:p>
        </p:txBody>
      </p:sp>
      <p:pic>
        <p:nvPicPr>
          <p:cNvPr id="24" name="Picture 4" descr="C:\Documents and Settings\sselan\My Documents\selva_oldcomputer\modes\synchrony\jclub\presentations\Dept_seminar\commitee_meeting\pre_thesis_meeting\model neuron.png"/>
          <p:cNvPicPr>
            <a:picLocks noChangeAspect="1" noChangeArrowheads="1"/>
          </p:cNvPicPr>
          <p:nvPr/>
        </p:nvPicPr>
        <p:blipFill>
          <a:blip r:embed="rId4" cstate="print"/>
          <a:srcRect/>
          <a:stretch>
            <a:fillRect/>
          </a:stretch>
        </p:blipFill>
        <p:spPr bwMode="auto">
          <a:xfrm>
            <a:off x="685800" y="4800600"/>
            <a:ext cx="2438400" cy="1353840"/>
          </a:xfrm>
          <a:prstGeom prst="rect">
            <a:avLst/>
          </a:prstGeom>
          <a:noFill/>
        </p:spPr>
      </p:pic>
      <p:sp>
        <p:nvSpPr>
          <p:cNvPr id="25" name="Rectangle 24"/>
          <p:cNvSpPr/>
          <p:nvPr/>
        </p:nvSpPr>
        <p:spPr>
          <a:xfrm>
            <a:off x="533400" y="6172200"/>
            <a:ext cx="2971800" cy="498598"/>
          </a:xfrm>
          <a:prstGeom prst="rect">
            <a:avLst/>
          </a:prstGeom>
        </p:spPr>
        <p:txBody>
          <a:bodyPr wrap="square">
            <a:spAutoFit/>
          </a:bodyPr>
          <a:lstStyle/>
          <a:p>
            <a:pPr marL="285750" indent="-285750">
              <a:spcBef>
                <a:spcPct val="20000"/>
              </a:spcBef>
              <a:buFont typeface="Arial" pitchFamily="34" charset="0"/>
              <a:buChar char="•"/>
            </a:pPr>
            <a:r>
              <a:rPr lang="en-US" sz="1200" dirty="0" smtClean="0"/>
              <a:t>Primary neurite</a:t>
            </a:r>
          </a:p>
          <a:p>
            <a:pPr marL="742950" lvl="1" indent="-285750">
              <a:spcBef>
                <a:spcPct val="20000"/>
              </a:spcBef>
              <a:buFont typeface="Arial" pitchFamily="34" charset="0"/>
              <a:buChar char="•"/>
            </a:pPr>
            <a:r>
              <a:rPr lang="en-US" sz="1200" dirty="0" smtClean="0"/>
              <a:t>Very slowly activating K</a:t>
            </a:r>
            <a:r>
              <a:rPr lang="en-US" sz="1200" baseline="30000" dirty="0" smtClean="0"/>
              <a:t>+</a:t>
            </a:r>
            <a:r>
              <a:rPr lang="en-US" sz="1200" dirty="0" smtClean="0"/>
              <a:t> current</a:t>
            </a:r>
          </a:p>
        </p:txBody>
      </p:sp>
      <p:pic>
        <p:nvPicPr>
          <p:cNvPr id="5122" name="Picture 2" descr="C:\Documents and Settings\sselan\My Documents\selva_oldcomputer\modes\synchrony\jclub\presentations\Dept_seminar\commitee_meeting\pre_thesis_meeting\strong_long_model_burst.png"/>
          <p:cNvPicPr>
            <a:picLocks noGrp="1" noChangeAspect="1" noChangeArrowheads="1"/>
          </p:cNvPicPr>
          <p:nvPr>
            <p:ph sz="half" idx="2"/>
          </p:nvPr>
        </p:nvPicPr>
        <p:blipFill>
          <a:blip r:embed="rId5" cstate="print"/>
          <a:srcRect/>
          <a:stretch>
            <a:fillRect/>
          </a:stretch>
        </p:blipFill>
        <p:spPr bwMode="auto">
          <a:xfrm>
            <a:off x="3581400" y="1752600"/>
            <a:ext cx="3522987" cy="4525963"/>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Summary of the results for Aim 2</a:t>
            </a:r>
            <a:endParaRPr lang="en-US" dirty="0"/>
          </a:p>
        </p:txBody>
      </p:sp>
      <p:sp>
        <p:nvSpPr>
          <p:cNvPr id="3" name="Content Placeholder 2"/>
          <p:cNvSpPr>
            <a:spLocks noGrp="1"/>
          </p:cNvSpPr>
          <p:nvPr>
            <p:ph idx="1"/>
          </p:nvPr>
        </p:nvSpPr>
        <p:spPr/>
        <p:txBody>
          <a:bodyPr>
            <a:normAutofit fontScale="92500" lnSpcReduction="20000"/>
          </a:bodyPr>
          <a:lstStyle/>
          <a:p>
            <a:pPr marL="342900" lvl="1" indent="-342900">
              <a:buFont typeface="Arial" pitchFamily="34" charset="0"/>
              <a:buChar char="•"/>
              <a:defRPr/>
            </a:pPr>
            <a:r>
              <a:rPr lang="en-US" sz="2000" dirty="0" smtClean="0"/>
              <a:t>During weak inputs</a:t>
            </a:r>
            <a:endParaRPr lang="en-US" sz="1800" dirty="0" smtClean="0"/>
          </a:p>
          <a:p>
            <a:pPr lvl="1">
              <a:defRPr/>
            </a:pPr>
            <a:r>
              <a:rPr lang="en-US" sz="1800" dirty="0" smtClean="0"/>
              <a:t>Neuron goes to a new shifted Limit Cycle</a:t>
            </a:r>
          </a:p>
          <a:p>
            <a:pPr lvl="1">
              <a:defRPr/>
            </a:pPr>
            <a:r>
              <a:rPr lang="en-US" sz="1800" dirty="0" smtClean="0"/>
              <a:t>Input with Intermediate duration gives rise to cubic PRCs</a:t>
            </a:r>
          </a:p>
          <a:p>
            <a:pPr lvl="1">
              <a:defRPr/>
            </a:pPr>
            <a:r>
              <a:rPr lang="en-US" sz="1800" dirty="0" smtClean="0"/>
              <a:t>Input with long duration give rise to ‘U’ shaped PRCs</a:t>
            </a:r>
          </a:p>
          <a:p>
            <a:pPr lvl="1">
              <a:defRPr/>
            </a:pPr>
            <a:endParaRPr lang="en-US" sz="2000" dirty="0" smtClean="0"/>
          </a:p>
          <a:p>
            <a:pPr>
              <a:defRPr/>
            </a:pPr>
            <a:r>
              <a:rPr lang="en-US" sz="2000" dirty="0" smtClean="0"/>
              <a:t>Strong and short input</a:t>
            </a:r>
          </a:p>
          <a:p>
            <a:pPr lvl="1">
              <a:defRPr/>
            </a:pPr>
            <a:r>
              <a:rPr lang="en-US" sz="1800" dirty="0" smtClean="0"/>
              <a:t>Branch switching  is seen  only at  very late phases</a:t>
            </a:r>
          </a:p>
          <a:p>
            <a:pPr>
              <a:defRPr/>
            </a:pPr>
            <a:endParaRPr lang="en-US" sz="2000" dirty="0" smtClean="0"/>
          </a:p>
          <a:p>
            <a:pPr>
              <a:defRPr/>
            </a:pPr>
            <a:r>
              <a:rPr lang="en-US" sz="2000" dirty="0" smtClean="0"/>
              <a:t>Strong input with intermediate duration</a:t>
            </a:r>
          </a:p>
          <a:p>
            <a:pPr lvl="1">
              <a:defRPr/>
            </a:pPr>
            <a:r>
              <a:rPr lang="en-US" sz="1800" dirty="0" smtClean="0"/>
              <a:t>Neuron goes to compact phase space</a:t>
            </a:r>
          </a:p>
          <a:p>
            <a:pPr lvl="1">
              <a:defRPr/>
            </a:pPr>
            <a:r>
              <a:rPr lang="en-US" sz="1800" dirty="0" smtClean="0"/>
              <a:t>Rebound time is fairly constant</a:t>
            </a:r>
          </a:p>
          <a:p>
            <a:pPr lvl="1">
              <a:defRPr/>
            </a:pPr>
            <a:r>
              <a:rPr lang="en-US" sz="1800" dirty="0" smtClean="0"/>
              <a:t>Bilinear PRCs</a:t>
            </a:r>
          </a:p>
          <a:p>
            <a:pPr marL="342900" lvl="1" indent="-342900">
              <a:buFont typeface="Arial" pitchFamily="34" charset="0"/>
              <a:buChar char="•"/>
              <a:defRPr/>
            </a:pPr>
            <a:r>
              <a:rPr lang="en-US" sz="2000" dirty="0" smtClean="0"/>
              <a:t>Strong and long input</a:t>
            </a:r>
            <a:endParaRPr lang="en-US" sz="1600" dirty="0" smtClean="0"/>
          </a:p>
          <a:p>
            <a:pPr lvl="1">
              <a:defRPr/>
            </a:pPr>
            <a:r>
              <a:rPr lang="en-US" sz="1800" dirty="0" smtClean="0"/>
              <a:t>The neuron relaxes from compact phase space</a:t>
            </a:r>
          </a:p>
          <a:p>
            <a:pPr lvl="1">
              <a:defRPr/>
            </a:pPr>
            <a:r>
              <a:rPr lang="en-US" sz="1800" dirty="0" smtClean="0"/>
              <a:t>The next burst is terminated</a:t>
            </a:r>
          </a:p>
          <a:p>
            <a:pPr lvl="1">
              <a:defRPr/>
            </a:pPr>
            <a:r>
              <a:rPr lang="en-US" sz="1800" dirty="0" err="1" smtClean="0"/>
              <a:t>Trilinear</a:t>
            </a:r>
            <a:r>
              <a:rPr lang="en-US" sz="1800" dirty="0" smtClean="0"/>
              <a:t> PRCs with Smaller and larger delays</a:t>
            </a:r>
          </a:p>
          <a:p>
            <a:pPr>
              <a:defRPr/>
            </a:pPr>
            <a:endParaRPr lang="en-US" sz="2200" dirty="0" smtClean="0"/>
          </a:p>
          <a:p>
            <a:pPr lvl="1">
              <a:defRPr/>
            </a:pPr>
            <a:endParaRPr lang="en-US" sz="1800" dirty="0" smtClean="0"/>
          </a:p>
          <a:p>
            <a:pPr lvl="1">
              <a:defRPr/>
            </a:pPr>
            <a:endParaRPr lang="en-US" sz="1800" dirty="0" smtClean="0"/>
          </a:p>
          <a:p>
            <a:pPr>
              <a:defRPr/>
            </a:pPr>
            <a:endParaRPr lang="en-US" sz="2200" dirty="0" smtClean="0"/>
          </a:p>
          <a:p>
            <a:pPr marL="1031875" lvl="3" indent="-411163">
              <a:buClr>
                <a:srgbClr val="F9F9F9"/>
              </a:buClr>
              <a:buSzPct val="65000"/>
              <a:defRPr/>
            </a:pPr>
            <a:endParaRPr lang="en-US" dirty="0" smtClean="0"/>
          </a:p>
          <a:p>
            <a:pPr lvl="1">
              <a:buFont typeface="Wingdings 2" pitchFamily="18" charset="2"/>
              <a:buNone/>
              <a:defRPr/>
            </a:pPr>
            <a:endParaRPr lang="en-US" dirty="0" smtClean="0"/>
          </a:p>
          <a:p>
            <a:pPr>
              <a:defRPr/>
            </a:pPr>
            <a:endParaRPr lang="en-US" dirty="0" smtClean="0"/>
          </a:p>
          <a:p>
            <a:pPr lvl="1">
              <a:defRPr/>
            </a:pP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fontAlgn="auto" hangingPunct="1">
              <a:spcAft>
                <a:spcPts val="0"/>
              </a:spcAft>
              <a:defRPr/>
            </a:pPr>
            <a:r>
              <a:rPr lang="en-US" dirty="0" smtClean="0"/>
              <a:t>Conclusion</a:t>
            </a:r>
          </a:p>
        </p:txBody>
      </p:sp>
      <p:sp>
        <p:nvSpPr>
          <p:cNvPr id="34819" name="Content Placeholder 2"/>
          <p:cNvSpPr>
            <a:spLocks noGrp="1"/>
          </p:cNvSpPr>
          <p:nvPr>
            <p:ph idx="1"/>
          </p:nvPr>
        </p:nvSpPr>
        <p:spPr>
          <a:xfrm>
            <a:off x="381000" y="1524000"/>
            <a:ext cx="8229600" cy="4525963"/>
          </a:xfrm>
        </p:spPr>
        <p:txBody>
          <a:bodyPr>
            <a:normAutofit/>
          </a:bodyPr>
          <a:lstStyle/>
          <a:p>
            <a:pPr algn="just" eaLnBrk="1" hangingPunct="1"/>
            <a:r>
              <a:rPr lang="en-US" sz="1900" dirty="0" smtClean="0"/>
              <a:t>The model we built was able to explain the different PRCs that we observed and was able to explain possible biophysical mechanism for the phase resetting</a:t>
            </a:r>
          </a:p>
          <a:p>
            <a:pPr algn="just" eaLnBrk="1" hangingPunct="1"/>
            <a:endParaRPr lang="en-US" sz="1900" dirty="0" smtClean="0"/>
          </a:p>
          <a:p>
            <a:pPr algn="just" eaLnBrk="1" hangingPunct="1"/>
            <a:r>
              <a:rPr lang="en-US" sz="1900" dirty="0" smtClean="0"/>
              <a:t>Since Short Strong inputs affected axon more than dendrites, one reason for not seeing the branching switching might be because we are not perturbing the dendrites effectively</a:t>
            </a:r>
          </a:p>
          <a:p>
            <a:pPr algn="just" eaLnBrk="1" hangingPunct="1"/>
            <a:endParaRPr lang="en-US" sz="1900" dirty="0" smtClean="0"/>
          </a:p>
          <a:p>
            <a:pPr marL="342900" lvl="1" indent="-342900" algn="just">
              <a:buFont typeface="Arial" pitchFamily="34" charset="0"/>
              <a:buChar char="•"/>
            </a:pPr>
            <a:r>
              <a:rPr lang="en-US" sz="1900" dirty="0" smtClean="0"/>
              <a:t>For the Strong inputs, results have to be interpreted with caution as physiological inputs may not directly influence the spikes</a:t>
            </a:r>
          </a:p>
          <a:p>
            <a:pPr algn="just" eaLnBrk="1" hangingPunct="1"/>
            <a:endParaRPr lang="en-US" sz="1900" dirty="0" smtClean="0"/>
          </a:p>
          <a:p>
            <a:pPr algn="just" eaLnBrk="1" hangingPunct="1"/>
            <a:r>
              <a:rPr lang="en-US" sz="1900" dirty="0" smtClean="0"/>
              <a:t>The fact that Excitatory PRCs are more complex may be one reason why CPGs mainly rely on inhibitory synapses for their network interaction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lvl="1" algn="ctr" rtl="0">
              <a:spcBef>
                <a:spcPct val="0"/>
              </a:spcBef>
            </a:pPr>
            <a:r>
              <a:rPr lang="en-US" sz="3600" dirty="0" smtClean="0"/>
              <a:t>Strong and long input</a:t>
            </a:r>
            <a:br>
              <a:rPr lang="en-US" sz="3600" dirty="0" smtClean="0"/>
            </a:br>
            <a:endParaRPr lang="en-US" sz="3600" dirty="0"/>
          </a:p>
        </p:txBody>
      </p:sp>
      <p:sp>
        <p:nvSpPr>
          <p:cNvPr id="6" name="Content Placeholder 5"/>
          <p:cNvSpPr>
            <a:spLocks noGrp="1"/>
          </p:cNvSpPr>
          <p:nvPr>
            <p:ph idx="1"/>
          </p:nvPr>
        </p:nvSpPr>
        <p:spPr/>
        <p:txBody>
          <a:bodyPr/>
          <a:lstStyle/>
          <a:p>
            <a:pPr marL="342900" lvl="1" indent="-342900">
              <a:buFont typeface="Arial" pitchFamily="34" charset="0"/>
              <a:buChar char="•"/>
              <a:defRPr/>
            </a:pPr>
            <a:r>
              <a:rPr lang="en-US" sz="2000" dirty="0" smtClean="0"/>
              <a:t>Strong and long input</a:t>
            </a:r>
            <a:endParaRPr lang="en-US" sz="1600" dirty="0" smtClean="0"/>
          </a:p>
          <a:p>
            <a:pPr lvl="1">
              <a:defRPr/>
            </a:pPr>
            <a:r>
              <a:rPr lang="en-US" sz="1800" dirty="0" smtClean="0"/>
              <a:t>The neuron relaxes from compact phase space</a:t>
            </a:r>
          </a:p>
          <a:p>
            <a:pPr lvl="1">
              <a:defRPr/>
            </a:pPr>
            <a:r>
              <a:rPr lang="en-US" sz="1800" dirty="0" smtClean="0"/>
              <a:t>The next burst is terminated</a:t>
            </a:r>
          </a:p>
          <a:p>
            <a:pPr lvl="1">
              <a:defRPr/>
            </a:pPr>
            <a:r>
              <a:rPr lang="en-US" sz="1800" dirty="0" err="1" smtClean="0"/>
              <a:t>Trilinear</a:t>
            </a:r>
            <a:r>
              <a:rPr lang="en-US" sz="1800" dirty="0" smtClean="0"/>
              <a:t> PRCs with Smaller and larger delays</a:t>
            </a:r>
          </a:p>
          <a:p>
            <a:pPr lvl="1">
              <a:defRPr/>
            </a:pPr>
            <a:r>
              <a:rPr lang="en-US" sz="1800" dirty="0" smtClean="0"/>
              <a:t>Results have to be interpreted with caution as physiological inputs may not directly influence the spikes</a:t>
            </a:r>
          </a:p>
          <a:p>
            <a:pPr lvl="1">
              <a:defRPr/>
            </a:pPr>
            <a:endParaRPr lang="en-US" sz="1800" dirty="0" smtClean="0"/>
          </a:p>
          <a:p>
            <a:pPr lvl="1"/>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dirty="0"/>
              <a:t>Acknowledgement</a:t>
            </a:r>
          </a:p>
        </p:txBody>
      </p:sp>
      <p:sp>
        <p:nvSpPr>
          <p:cNvPr id="275459" name="Rectangle 3"/>
          <p:cNvSpPr>
            <a:spLocks noGrp="1" noChangeArrowheads="1"/>
          </p:cNvSpPr>
          <p:nvPr>
            <p:ph idx="1"/>
          </p:nvPr>
        </p:nvSpPr>
        <p:spPr/>
        <p:txBody>
          <a:bodyPr/>
          <a:lstStyle/>
          <a:p>
            <a:pPr>
              <a:lnSpc>
                <a:spcPct val="90000"/>
              </a:lnSpc>
            </a:pPr>
            <a:r>
              <a:rPr lang="en-US" sz="2800" dirty="0"/>
              <a:t>Dr. Carmen C. Canavier.</a:t>
            </a:r>
          </a:p>
          <a:p>
            <a:pPr>
              <a:lnSpc>
                <a:spcPct val="90000"/>
              </a:lnSpc>
            </a:pPr>
            <a:r>
              <a:rPr lang="en-US" sz="2800" dirty="0"/>
              <a:t>Lab Members:</a:t>
            </a:r>
          </a:p>
          <a:p>
            <a:pPr lvl="1">
              <a:lnSpc>
                <a:spcPct val="90000"/>
              </a:lnSpc>
            </a:pPr>
            <a:r>
              <a:rPr lang="en-US" sz="2400" dirty="0"/>
              <a:t>Dr. </a:t>
            </a:r>
            <a:r>
              <a:rPr lang="en-US" sz="2400" dirty="0" err="1"/>
              <a:t>Sairam</a:t>
            </a:r>
            <a:r>
              <a:rPr lang="en-US" sz="2400" dirty="0"/>
              <a:t> Achuthan.</a:t>
            </a:r>
          </a:p>
          <a:p>
            <a:pPr lvl="1">
              <a:lnSpc>
                <a:spcPct val="90000"/>
              </a:lnSpc>
            </a:pPr>
            <a:r>
              <a:rPr lang="en-US" sz="2400" dirty="0" smtClean="0"/>
              <a:t>Will </a:t>
            </a:r>
            <a:r>
              <a:rPr lang="en-US" sz="2400" dirty="0"/>
              <a:t>Curry</a:t>
            </a:r>
            <a:r>
              <a:rPr lang="en-US" sz="2400" dirty="0" smtClean="0"/>
              <a:t>.</a:t>
            </a:r>
          </a:p>
          <a:p>
            <a:pPr lvl="1">
              <a:lnSpc>
                <a:spcPct val="90000"/>
              </a:lnSpc>
            </a:pPr>
            <a:r>
              <a:rPr lang="en-US" sz="2400" dirty="0" err="1" smtClean="0"/>
              <a:t>Shuo</a:t>
            </a:r>
            <a:r>
              <a:rPr lang="en-US" sz="2400" dirty="0" smtClean="0"/>
              <a:t> </a:t>
            </a:r>
            <a:r>
              <a:rPr lang="en-US" sz="2400" dirty="0" err="1" smtClean="0"/>
              <a:t>Guo</a:t>
            </a:r>
            <a:r>
              <a:rPr lang="en-US" sz="2400" dirty="0" smtClean="0"/>
              <a:t>.</a:t>
            </a:r>
          </a:p>
          <a:p>
            <a:pPr lvl="1">
              <a:lnSpc>
                <a:spcPct val="90000"/>
              </a:lnSpc>
            </a:pPr>
            <a:r>
              <a:rPr lang="en-US" sz="2400" dirty="0" smtClean="0"/>
              <a:t>Dr. Suresh K. </a:t>
            </a:r>
            <a:r>
              <a:rPr lang="en-US" sz="2400" dirty="0" err="1" smtClean="0"/>
              <a:t>Maran</a:t>
            </a:r>
            <a:endParaRPr lang="en-US" sz="2400" dirty="0"/>
          </a:p>
          <a:p>
            <a:pPr>
              <a:lnSpc>
                <a:spcPct val="90000"/>
              </a:lnSpc>
              <a:buFont typeface="Wingdings" pitchFamily="2" charset="2"/>
              <a:buNone/>
            </a:pPr>
            <a:r>
              <a:rPr lang="en-US" sz="2800" dirty="0" err="1"/>
              <a:t>Colloborators</a:t>
            </a:r>
            <a:endParaRPr lang="en-US" sz="2800" dirty="0"/>
          </a:p>
          <a:p>
            <a:pPr>
              <a:lnSpc>
                <a:spcPct val="90000"/>
              </a:lnSpc>
            </a:pPr>
            <a:r>
              <a:rPr lang="en-US" sz="2800" dirty="0"/>
              <a:t>Dr. Astrid Prinz (Emory Uni.).</a:t>
            </a:r>
          </a:p>
          <a:p>
            <a:pPr lvl="1">
              <a:lnSpc>
                <a:spcPct val="90000"/>
              </a:lnSpc>
            </a:pPr>
            <a:r>
              <a:rPr lang="en-US" sz="2400" dirty="0"/>
              <a:t>Fred </a:t>
            </a:r>
            <a:r>
              <a:rPr lang="en-US" sz="2400" dirty="0" err="1"/>
              <a:t>Siegling</a:t>
            </a:r>
            <a:r>
              <a:rPr lang="en-US" sz="2400" dirty="0"/>
              <a:t>, </a:t>
            </a:r>
            <a:r>
              <a:rPr lang="en-US" sz="2400" dirty="0" err="1"/>
              <a:t>Kavita</a:t>
            </a:r>
            <a:r>
              <a:rPr lang="en-US" sz="2400" dirty="0"/>
              <a:t> </a:t>
            </a:r>
            <a:r>
              <a:rPr lang="en-US" sz="2400" dirty="0" err="1"/>
              <a:t>Demla</a:t>
            </a:r>
            <a:r>
              <a:rPr lang="en-US" sz="2400" dirty="0"/>
              <a:t>, Ryan Hooper. </a:t>
            </a:r>
          </a:p>
          <a:p>
            <a:pPr>
              <a:lnSpc>
                <a:spcPct val="90000"/>
              </a:lnSpc>
            </a:pPr>
            <a:r>
              <a:rPr lang="en-US" sz="2800" dirty="0"/>
              <a:t>Dr. Robert Butera (Georgia Tech.).</a:t>
            </a:r>
          </a:p>
          <a:p>
            <a:pPr>
              <a:lnSpc>
                <a:spcPct val="90000"/>
              </a:lnSpc>
            </a:pPr>
            <a:endParaRPr lang="en-US" sz="2800" dirty="0"/>
          </a:p>
          <a:p>
            <a:pPr>
              <a:lnSpc>
                <a:spcPct val="90000"/>
              </a:lnSpc>
            </a:pPr>
            <a:endParaRPr lang="en-US" sz="2800" dirty="0"/>
          </a:p>
        </p:txBody>
      </p:sp>
      <p:sp>
        <p:nvSpPr>
          <p:cNvPr id="4" name="Slide Number Placeholder 5"/>
          <p:cNvSpPr>
            <a:spLocks noGrp="1"/>
          </p:cNvSpPr>
          <p:nvPr>
            <p:ph type="sldNum" sz="quarter" idx="12"/>
          </p:nvPr>
        </p:nvSpPr>
        <p:spPr/>
        <p:txBody>
          <a:bodyPr/>
          <a:lstStyle/>
          <a:p>
            <a:fld id="{D6A1BDEE-93EE-4CD1-ACD8-66EA16811F81}" type="slidenum">
              <a:rPr lang="en-US"/>
              <a:pPr/>
              <a:t>17</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sz="2400" dirty="0" smtClean="0"/>
              <a:t>Phase Resetting Curves can be used to understand how the intrinsic dynamics and synaptic input interaction will affect the network dynamics</a:t>
            </a:r>
          </a:p>
          <a:p>
            <a:r>
              <a:rPr lang="en-US" sz="2400" dirty="0" smtClean="0"/>
              <a:t>Briefly about methods</a:t>
            </a:r>
          </a:p>
          <a:p>
            <a:r>
              <a:rPr lang="en-US" sz="2400" dirty="0" smtClean="0"/>
              <a:t>Previous work on inhibition</a:t>
            </a:r>
          </a:p>
          <a:p>
            <a:r>
              <a:rPr lang="en-US" sz="2400" dirty="0" smtClean="0"/>
              <a:t>Winfree work</a:t>
            </a:r>
          </a:p>
          <a:p>
            <a:pPr lvl="1"/>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Significance</a:t>
            </a:r>
            <a:endParaRPr lang="en-US" dirty="0"/>
          </a:p>
        </p:txBody>
      </p:sp>
      <p:sp>
        <p:nvSpPr>
          <p:cNvPr id="3" name="Content Placeholder 2"/>
          <p:cNvSpPr>
            <a:spLocks noGrp="1"/>
          </p:cNvSpPr>
          <p:nvPr>
            <p:ph idx="1"/>
          </p:nvPr>
        </p:nvSpPr>
        <p:spPr>
          <a:xfrm>
            <a:off x="457200" y="1295400"/>
            <a:ext cx="8229600" cy="4525963"/>
          </a:xfrm>
        </p:spPr>
        <p:txBody>
          <a:bodyPr>
            <a:normAutofit/>
          </a:bodyPr>
          <a:lstStyle/>
          <a:p>
            <a:pPr algn="just"/>
            <a:r>
              <a:rPr lang="en-US" sz="2400" dirty="0" smtClean="0"/>
              <a:t>There has been little experimental study done to investigate the biophysical mechanisms of phase resetting in bursting neurons</a:t>
            </a:r>
          </a:p>
          <a:p>
            <a:pPr algn="just"/>
            <a:endParaRPr lang="en-US" sz="2400" dirty="0" smtClean="0"/>
          </a:p>
          <a:p>
            <a:pPr algn="just"/>
            <a:r>
              <a:rPr lang="en-US" sz="2400" dirty="0" smtClean="0"/>
              <a:t>Can helps us to predict the phase response curve</a:t>
            </a:r>
          </a:p>
          <a:p>
            <a:pPr algn="just"/>
            <a:endParaRPr lang="en-US" sz="2400" dirty="0" smtClean="0"/>
          </a:p>
          <a:p>
            <a:pPr algn="just"/>
            <a:r>
              <a:rPr lang="en-US" sz="2400" dirty="0" smtClean="0"/>
              <a:t>Will provide better understanding of  central pattern generators (CPGs) that control swimming, walking, flying etc</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pic>
        <p:nvPicPr>
          <p:cNvPr id="1026" name="Picture 2" descr="C:\Documents and Settings\sselan\My Documents\selva_oldcomputer\modes\synchrony\jclub\presentations\Dept_seminar\commitee_meeting\pre_thesis_meeting\pyloric_dynamic_clamp.png"/>
          <p:cNvPicPr>
            <a:picLocks noGrp="1" noChangeAspect="1" noChangeArrowheads="1"/>
          </p:cNvPicPr>
          <p:nvPr>
            <p:ph idx="1"/>
          </p:nvPr>
        </p:nvPicPr>
        <p:blipFill>
          <a:blip r:embed="rId3" cstate="print"/>
          <a:srcRect/>
          <a:stretch>
            <a:fillRect/>
          </a:stretch>
        </p:blipFill>
        <p:spPr bwMode="auto">
          <a:xfrm>
            <a:off x="838200" y="1828800"/>
            <a:ext cx="7357887" cy="3773432"/>
          </a:xfrm>
          <a:prstGeom prst="rect">
            <a:avLst/>
          </a:prstGeom>
          <a:noFill/>
        </p:spPr>
      </p:pic>
      <p:sp>
        <p:nvSpPr>
          <p:cNvPr id="4" name="Rectangle 3"/>
          <p:cNvSpPr/>
          <p:nvPr/>
        </p:nvSpPr>
        <p:spPr>
          <a:xfrm>
            <a:off x="1295400" y="1905000"/>
            <a:ext cx="2454070" cy="369332"/>
          </a:xfrm>
          <a:prstGeom prst="rect">
            <a:avLst/>
          </a:prstGeom>
        </p:spPr>
        <p:txBody>
          <a:bodyPr wrap="none">
            <a:spAutoFit/>
          </a:bodyPr>
          <a:lstStyle/>
          <a:p>
            <a:pPr marL="342900" lvl="0" indent="-342900">
              <a:spcBef>
                <a:spcPct val="20000"/>
              </a:spcBef>
              <a:defRPr/>
            </a:pPr>
            <a:r>
              <a:rPr lang="en-US" dirty="0" smtClean="0"/>
              <a:t>Simplified Pyloric Circuit</a:t>
            </a:r>
          </a:p>
        </p:txBody>
      </p:sp>
      <p:sp>
        <p:nvSpPr>
          <p:cNvPr id="5" name="Rectangle 4"/>
          <p:cNvSpPr/>
          <p:nvPr/>
        </p:nvSpPr>
        <p:spPr>
          <a:xfrm>
            <a:off x="4953000" y="2438400"/>
            <a:ext cx="1619354" cy="369332"/>
          </a:xfrm>
          <a:prstGeom prst="rect">
            <a:avLst/>
          </a:prstGeom>
        </p:spPr>
        <p:txBody>
          <a:bodyPr wrap="none">
            <a:spAutoFit/>
          </a:bodyPr>
          <a:lstStyle/>
          <a:p>
            <a:pPr marL="342900" lvl="0" indent="-342900">
              <a:spcBef>
                <a:spcPct val="20000"/>
              </a:spcBef>
              <a:defRPr/>
            </a:pPr>
            <a:r>
              <a:rPr lang="en-US" dirty="0" smtClean="0"/>
              <a:t>Dynamic clamp</a:t>
            </a:r>
          </a:p>
        </p:txBody>
      </p:sp>
      <p:sp>
        <p:nvSpPr>
          <p:cNvPr id="6" name="Rectangle 5"/>
          <p:cNvSpPr/>
          <p:nvPr/>
        </p:nvSpPr>
        <p:spPr>
          <a:xfrm>
            <a:off x="5562600" y="1828800"/>
            <a:ext cx="2070054" cy="369332"/>
          </a:xfrm>
          <a:prstGeom prst="rect">
            <a:avLst/>
          </a:prstGeom>
        </p:spPr>
        <p:txBody>
          <a:bodyPr wrap="none">
            <a:spAutoFit/>
          </a:bodyPr>
          <a:lstStyle/>
          <a:p>
            <a:pPr marL="342900" lvl="0" indent="-342900">
              <a:spcBef>
                <a:spcPct val="20000"/>
              </a:spcBef>
              <a:defRPr/>
            </a:pPr>
            <a:r>
              <a:rPr lang="en-US" dirty="0" smtClean="0"/>
              <a:t>Experimental Set up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Methods(cont’d)</a:t>
            </a:r>
            <a:endParaRPr lang="en-US" dirty="0"/>
          </a:p>
        </p:txBody>
      </p:sp>
      <p:sp>
        <p:nvSpPr>
          <p:cNvPr id="5" name="Rectangle 4"/>
          <p:cNvSpPr/>
          <p:nvPr/>
        </p:nvSpPr>
        <p:spPr>
          <a:xfrm>
            <a:off x="3505200" y="5562600"/>
            <a:ext cx="2209800" cy="615553"/>
          </a:xfrm>
          <a:prstGeom prst="rect">
            <a:avLst/>
          </a:prstGeom>
        </p:spPr>
        <p:txBody>
          <a:bodyPr wrap="square">
            <a:spAutoFit/>
          </a:bodyPr>
          <a:lstStyle/>
          <a:p>
            <a:r>
              <a:rPr lang="en-US" dirty="0" smtClean="0"/>
              <a:t>F</a:t>
            </a:r>
            <a:r>
              <a:rPr lang="en-US" baseline="-25000" dirty="0" smtClean="0"/>
              <a:t>n</a:t>
            </a:r>
            <a:r>
              <a:rPr lang="en-US" dirty="0" smtClean="0"/>
              <a:t>(</a:t>
            </a:r>
            <a:r>
              <a:rPr lang="el-GR" dirty="0" smtClean="0"/>
              <a:t>Φ</a:t>
            </a:r>
            <a:r>
              <a:rPr lang="en-US" dirty="0" smtClean="0"/>
              <a:t>) = (</a:t>
            </a:r>
            <a:r>
              <a:rPr lang="en-US" dirty="0" err="1" smtClean="0"/>
              <a:t>P</a:t>
            </a:r>
            <a:r>
              <a:rPr lang="en-US" baseline="-25000" dirty="0" err="1" smtClean="0"/>
              <a:t>n</a:t>
            </a:r>
            <a:r>
              <a:rPr lang="en-US" baseline="-25000" dirty="0" smtClean="0"/>
              <a:t>(</a:t>
            </a:r>
            <a:r>
              <a:rPr lang="el-GR" baseline="-25000" dirty="0" smtClean="0"/>
              <a:t>Φ</a:t>
            </a:r>
            <a:r>
              <a:rPr lang="en-US" baseline="-25000" dirty="0" smtClean="0"/>
              <a:t>)</a:t>
            </a:r>
            <a:r>
              <a:rPr lang="en-US" dirty="0" smtClean="0"/>
              <a:t>- P</a:t>
            </a:r>
            <a:r>
              <a:rPr lang="en-US" baseline="-25000" dirty="0" smtClean="0"/>
              <a:t>0</a:t>
            </a:r>
            <a:r>
              <a:rPr lang="en-US" dirty="0" smtClean="0"/>
              <a:t>)/P</a:t>
            </a:r>
            <a:r>
              <a:rPr lang="en-US" baseline="-25000" dirty="0" smtClean="0"/>
              <a:t>0</a:t>
            </a:r>
          </a:p>
          <a:p>
            <a:r>
              <a:rPr lang="en-US" sz="1600" dirty="0" smtClean="0"/>
              <a:t>n=1,2,3…</a:t>
            </a:r>
            <a:endParaRPr lang="en-US" sz="1600" dirty="0"/>
          </a:p>
        </p:txBody>
      </p:sp>
      <p:sp>
        <p:nvSpPr>
          <p:cNvPr id="6" name="Rectangle 5"/>
          <p:cNvSpPr/>
          <p:nvPr/>
        </p:nvSpPr>
        <p:spPr>
          <a:xfrm>
            <a:off x="2971800" y="1371600"/>
            <a:ext cx="3810000" cy="523220"/>
          </a:xfrm>
          <a:prstGeom prst="rect">
            <a:avLst/>
          </a:prstGeom>
        </p:spPr>
        <p:txBody>
          <a:bodyPr wrap="square">
            <a:spAutoFit/>
          </a:bodyPr>
          <a:lstStyle/>
          <a:p>
            <a:r>
              <a:rPr lang="en-US" sz="2800" dirty="0" smtClean="0"/>
              <a:t>Phase Response Curve</a:t>
            </a:r>
          </a:p>
        </p:txBody>
      </p:sp>
      <p:pic>
        <p:nvPicPr>
          <p:cNvPr id="4098" name="Picture 2" descr="C:\Documents and Settings\sselan\My Documents\selva_oldcomputer\modes\synchrony\jclub\presentations\Dept_seminar\commitee_meeting\pre_thesis_meeting\phase resetting curve.png"/>
          <p:cNvPicPr>
            <a:picLocks noGrp="1" noChangeAspect="1" noChangeArrowheads="1"/>
          </p:cNvPicPr>
          <p:nvPr>
            <p:ph idx="1"/>
          </p:nvPr>
        </p:nvPicPr>
        <p:blipFill>
          <a:blip r:embed="rId3" cstate="print"/>
          <a:srcRect/>
          <a:stretch>
            <a:fillRect/>
          </a:stretch>
        </p:blipFill>
        <p:spPr bwMode="auto">
          <a:xfrm>
            <a:off x="1088129" y="2456526"/>
            <a:ext cx="6967742" cy="281331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smtClean="0"/>
              <a:t>Model</a:t>
            </a:r>
            <a:endParaRPr lang="en-US" dirty="0"/>
          </a:p>
        </p:txBody>
      </p:sp>
      <p:pic>
        <p:nvPicPr>
          <p:cNvPr id="3075" name="Picture 3" descr="C:\Documents and Settings\sselan\My Documents\selva_oldcomputer\modes\synchrony\jclub\presentations\Dept_seminar\commitee_meeting\pre_thesis_meeting\pace maker structure.png"/>
          <p:cNvPicPr>
            <a:picLocks noGrp="1" noChangeAspect="1" noChangeArrowheads="1"/>
          </p:cNvPicPr>
          <p:nvPr>
            <p:ph sz="half" idx="1"/>
          </p:nvPr>
        </p:nvPicPr>
        <p:blipFill>
          <a:blip r:embed="rId3" cstate="print"/>
          <a:srcRect/>
          <a:stretch>
            <a:fillRect/>
          </a:stretch>
        </p:blipFill>
        <p:spPr bwMode="auto">
          <a:xfrm>
            <a:off x="304800" y="1447800"/>
            <a:ext cx="3490503" cy="4525963"/>
          </a:xfrm>
          <a:prstGeom prst="rect">
            <a:avLst/>
          </a:prstGeom>
          <a:noFill/>
        </p:spPr>
      </p:pic>
      <p:pic>
        <p:nvPicPr>
          <p:cNvPr id="3076" name="Picture 4" descr="C:\Documents and Settings\sselan\My Documents\selva_oldcomputer\modes\synchrony\jclub\presentations\Dept_seminar\commitee_meeting\pre_thesis_meeting\model neuron.png"/>
          <p:cNvPicPr>
            <a:picLocks noGrp="1" noChangeAspect="1" noChangeArrowheads="1"/>
          </p:cNvPicPr>
          <p:nvPr>
            <p:ph sz="half" idx="2"/>
          </p:nvPr>
        </p:nvPicPr>
        <p:blipFill>
          <a:blip r:embed="rId4" cstate="print"/>
          <a:srcRect/>
          <a:stretch>
            <a:fillRect/>
          </a:stretch>
        </p:blipFill>
        <p:spPr bwMode="auto">
          <a:xfrm>
            <a:off x="4343400" y="838200"/>
            <a:ext cx="4038600" cy="2242297"/>
          </a:xfrm>
          <a:prstGeom prst="rect">
            <a:avLst/>
          </a:prstGeom>
          <a:noFill/>
        </p:spPr>
      </p:pic>
      <p:sp>
        <p:nvSpPr>
          <p:cNvPr id="11" name="Content Placeholder 5"/>
          <p:cNvSpPr txBox="1">
            <a:spLocks/>
          </p:cNvSpPr>
          <p:nvPr/>
        </p:nvSpPr>
        <p:spPr>
          <a:xfrm>
            <a:off x="4648200" y="3200400"/>
            <a:ext cx="3886200" cy="29718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All compartments have leak current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Dendrites</a:t>
            </a:r>
          </a:p>
          <a:p>
            <a:pPr marL="742950" lvl="1" indent="-285750">
              <a:spcBef>
                <a:spcPct val="20000"/>
              </a:spcBef>
              <a:buFont typeface="Arial" pitchFamily="34" charset="0"/>
              <a:buChar char="•"/>
            </a:pPr>
            <a:r>
              <a:rPr lang="en-US" sz="1700" dirty="0" smtClean="0"/>
              <a:t>Fast </a:t>
            </a:r>
            <a:r>
              <a:rPr lang="en-US" sz="1700" dirty="0" err="1" smtClean="0"/>
              <a:t>I</a:t>
            </a:r>
            <a:r>
              <a:rPr lang="en-US" sz="1700" baseline="-25000" dirty="0" err="1" smtClean="0"/>
              <a:t>k</a:t>
            </a:r>
            <a:endParaRPr lang="en-US" sz="1700" baseline="-25000" dirty="0" smtClean="0"/>
          </a:p>
          <a:p>
            <a:pPr marL="742950" lvl="1" indent="-285750">
              <a:spcBef>
                <a:spcPct val="20000"/>
              </a:spcBef>
              <a:buFont typeface="Arial" pitchFamily="34" charset="0"/>
              <a:buChar cha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Two slow  currents</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7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700" b="0" i="0" u="none" strike="noStrike" kern="1200" cap="none" spc="0" normalizeH="0" baseline="-25000" noProof="0" dirty="0" err="1" smtClean="0">
                <a:ln>
                  <a:noFill/>
                </a:ln>
                <a:solidFill>
                  <a:schemeClr val="tx1"/>
                </a:solidFill>
                <a:effectLst/>
                <a:uLnTx/>
                <a:uFillTx/>
                <a:latin typeface="+mn-lt"/>
                <a:ea typeface="+mn-ea"/>
                <a:cs typeface="+mn-cs"/>
              </a:rPr>
              <a:t>CaS</a:t>
            </a:r>
            <a:r>
              <a:rPr kumimoji="0" lang="en-US" sz="17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17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1700" b="0" i="0" u="none" strike="noStrike" kern="1200" cap="none" spc="0" normalizeH="0" baseline="-25000" noProof="0" dirty="0" err="1" smtClean="0">
                <a:ln>
                  <a:noFill/>
                </a:ln>
                <a:solidFill>
                  <a:schemeClr val="tx1"/>
                </a:solidFill>
                <a:effectLst/>
                <a:uLnTx/>
                <a:uFillTx/>
                <a:latin typeface="+mn-lt"/>
                <a:ea typeface="+mn-ea"/>
                <a:cs typeface="+mn-cs"/>
              </a:rPr>
              <a:t>CaK</a:t>
            </a:r>
            <a:endParaRPr kumimoji="0" lang="en-US" sz="1700" b="0" i="0" u="none" strike="noStrike" kern="1200" cap="none" spc="0" normalizeH="0" baseline="-2500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Soma</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Receives synaptic input</a:t>
            </a:r>
          </a:p>
          <a:p>
            <a:pPr marL="285750" indent="-285750">
              <a:spcBef>
                <a:spcPct val="20000"/>
              </a:spcBef>
              <a:buFont typeface="Arial" pitchFamily="34" charset="0"/>
              <a:buChar char="•"/>
            </a:pPr>
            <a:r>
              <a:rPr lang="en-US" sz="2100" dirty="0" smtClean="0"/>
              <a:t>Primary neurite</a:t>
            </a:r>
          </a:p>
          <a:p>
            <a:pPr marL="742950" lvl="1" indent="-285750">
              <a:spcBef>
                <a:spcPct val="20000"/>
              </a:spcBef>
              <a:buFont typeface="Arial" pitchFamily="34" charset="0"/>
              <a:buChar char="•"/>
            </a:pPr>
            <a:r>
              <a:rPr lang="en-US" sz="1700" dirty="0" smtClean="0"/>
              <a:t>Very slowly activating K</a:t>
            </a:r>
            <a:r>
              <a:rPr lang="en-US" sz="1700" baseline="30000" dirty="0" smtClean="0"/>
              <a:t>+</a:t>
            </a:r>
            <a:r>
              <a:rPr lang="en-US" sz="1700" dirty="0" smtClean="0"/>
              <a:t> current</a:t>
            </a:r>
          </a:p>
          <a:p>
            <a:pPr marL="342900" lvl="0" indent="-342900">
              <a:spcBef>
                <a:spcPct val="20000"/>
              </a:spcBef>
              <a:buFont typeface="Arial" pitchFamily="34" charset="0"/>
              <a:buChar char="•"/>
              <a:defRPr/>
            </a:pPr>
            <a:r>
              <a:rPr lang="en-US" sz="2200" dirty="0" smtClean="0"/>
              <a:t>Axon</a:t>
            </a:r>
          </a:p>
          <a:p>
            <a:pPr marL="742950" lvl="1" indent="-285750">
              <a:spcBef>
                <a:spcPct val="20000"/>
              </a:spcBef>
              <a:buFont typeface="Arial" pitchFamily="34" charset="0"/>
              <a:buChar char="•"/>
              <a:defRPr/>
            </a:pPr>
            <a:r>
              <a:rPr lang="en-US" sz="1700" dirty="0" smtClean="0"/>
              <a:t>Spikes</a:t>
            </a:r>
          </a:p>
          <a:p>
            <a:pPr marL="1143000" lvl="2" indent="-228600">
              <a:spcBef>
                <a:spcPct val="20000"/>
              </a:spcBef>
              <a:buFont typeface="Arial" pitchFamily="34" charset="0"/>
              <a:buChar char="•"/>
              <a:defRPr/>
            </a:pPr>
            <a:r>
              <a:rPr lang="en-US" sz="1700" dirty="0" err="1" smtClean="0"/>
              <a:t>I</a:t>
            </a:r>
            <a:r>
              <a:rPr lang="en-US" sz="1700" baseline="-25000" dirty="0" err="1" smtClean="0"/>
              <a:t>Na</a:t>
            </a:r>
            <a:r>
              <a:rPr lang="en-US" sz="1700" dirty="0" smtClean="0"/>
              <a:t> and </a:t>
            </a:r>
            <a:r>
              <a:rPr lang="en-US" sz="1700" dirty="0" err="1" smtClean="0"/>
              <a:t>I</a:t>
            </a:r>
            <a:r>
              <a:rPr lang="en-US" sz="1700" baseline="-25000" dirty="0" err="1" smtClean="0"/>
              <a:t>K,dr</a:t>
            </a:r>
            <a:endParaRPr lang="en-US" sz="1700" baseline="-25000" dirty="0" smtClean="0"/>
          </a:p>
          <a:p>
            <a:pPr marL="228600" indent="-228600">
              <a:spcBef>
                <a:spcPct val="20000"/>
              </a:spcBef>
              <a:defRPr/>
            </a:pPr>
            <a:endParaRPr lang="en-US" sz="2000" baseline="-25000"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85750" indent="-285750">
              <a:spcBef>
                <a:spcPct val="20000"/>
              </a:spcBef>
              <a:buFont typeface="Arial" pitchFamily="34" charset="0"/>
              <a:buChar cha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Rectangle 5"/>
          <p:cNvSpPr/>
          <p:nvPr/>
        </p:nvSpPr>
        <p:spPr>
          <a:xfrm>
            <a:off x="4724400" y="5943600"/>
            <a:ext cx="3886200" cy="954107"/>
          </a:xfrm>
          <a:prstGeom prst="rect">
            <a:avLst/>
          </a:prstGeom>
        </p:spPr>
        <p:txBody>
          <a:bodyPr wrap="square">
            <a:spAutoFit/>
          </a:bodyPr>
          <a:lstStyle/>
          <a:p>
            <a:pPr marL="342900" lvl="0" indent="-342900">
              <a:spcBef>
                <a:spcPct val="20000"/>
              </a:spcBef>
              <a:buFont typeface="Arial" pitchFamily="34" charset="0"/>
              <a:buChar char="•"/>
              <a:defRPr/>
            </a:pPr>
            <a:r>
              <a:rPr lang="en-US" sz="1400" dirty="0" smtClean="0">
                <a:solidFill>
                  <a:srgbClr val="FF0000"/>
                </a:solidFill>
              </a:rPr>
              <a:t>We build the model based on the previous models and incorporating currents and compartments that can possibly explain the phase resetting that we observed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Experimental </a:t>
            </a:r>
            <a:r>
              <a:rPr lang="en-US" dirty="0" err="1" smtClean="0"/>
              <a:t>Datas</a:t>
            </a:r>
            <a:endParaRPr lang="en-US" dirty="0"/>
          </a:p>
        </p:txBody>
      </p:sp>
      <p:graphicFrame>
        <p:nvGraphicFramePr>
          <p:cNvPr id="6" name="Content Placeholder 5"/>
          <p:cNvGraphicFramePr>
            <a:graphicFrameLocks noGrp="1"/>
          </p:cNvGraphicFramePr>
          <p:nvPr>
            <p:ph idx="1"/>
          </p:nvPr>
        </p:nvGraphicFramePr>
        <p:xfrm>
          <a:off x="533400" y="2209800"/>
          <a:ext cx="8305800" cy="3429000"/>
        </p:xfrm>
        <a:graphic>
          <a:graphicData uri="http://schemas.openxmlformats.org/drawingml/2006/table">
            <a:tbl>
              <a:tblPr firstRow="1" bandRow="1">
                <a:tableStyleId>{5C22544A-7EE6-4342-B048-85BDC9FD1C3A}</a:tableStyleId>
              </a:tblPr>
              <a:tblGrid>
                <a:gridCol w="2057400"/>
                <a:gridCol w="2095500"/>
                <a:gridCol w="2076450"/>
                <a:gridCol w="2076450"/>
              </a:tblGrid>
              <a:tr h="1143000">
                <a:tc>
                  <a:txBody>
                    <a:bodyPr/>
                    <a:lstStyle/>
                    <a:p>
                      <a:r>
                        <a:rPr lang="en-US" dirty="0" smtClean="0">
                          <a:solidFill>
                            <a:schemeClr val="tx1"/>
                          </a:solidFill>
                        </a:rPr>
                        <a:t>               Duration</a:t>
                      </a:r>
                      <a:r>
                        <a:rPr lang="en-US" baseline="0" dirty="0" smtClean="0">
                          <a:solidFill>
                            <a:schemeClr val="tx1"/>
                          </a:solidFill>
                        </a:rPr>
                        <a:t>  </a:t>
                      </a:r>
                    </a:p>
                    <a:p>
                      <a:endParaRPr lang="en-US" baseline="0" dirty="0" smtClean="0">
                        <a:solidFill>
                          <a:schemeClr val="tx1"/>
                        </a:solidFill>
                      </a:endParaRPr>
                    </a:p>
                    <a:p>
                      <a:r>
                        <a:rPr lang="en-US" baseline="0" dirty="0" smtClean="0">
                          <a:solidFill>
                            <a:schemeClr val="tx1"/>
                          </a:solidFill>
                        </a:rPr>
                        <a:t>Strength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Short </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intermediate</a:t>
                      </a:r>
                    </a:p>
                    <a:p>
                      <a:endParaRPr lang="en-US"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long</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43000">
                <a:tc>
                  <a:txBody>
                    <a:bodyPr/>
                    <a:lstStyle/>
                    <a:p>
                      <a:r>
                        <a:rPr lang="en-US" dirty="0" smtClean="0"/>
                        <a:t>Weak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21(N=5)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17(N=9)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1(N=1)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43000">
                <a:tc>
                  <a:txBody>
                    <a:bodyPr/>
                    <a:lstStyle/>
                    <a:p>
                      <a:r>
                        <a:rPr lang="en-US" dirty="0" smtClean="0"/>
                        <a:t>Strong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24(N=5)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12(N=4)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7(N=3)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0" name="Straight Connector 9"/>
          <p:cNvCxnSpPr/>
          <p:nvPr/>
        </p:nvCxnSpPr>
        <p:spPr>
          <a:xfrm>
            <a:off x="533400" y="2209800"/>
            <a:ext cx="20574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895600" y="5867400"/>
            <a:ext cx="3748975" cy="646331"/>
          </a:xfrm>
          <a:prstGeom prst="rect">
            <a:avLst/>
          </a:prstGeom>
        </p:spPr>
        <p:txBody>
          <a:bodyPr wrap="none">
            <a:spAutoFit/>
          </a:bodyPr>
          <a:lstStyle/>
          <a:p>
            <a:r>
              <a:rPr lang="en-US" dirty="0" smtClean="0"/>
              <a:t>N -&gt; Number of neuronal preparation </a:t>
            </a:r>
            <a:endParaRPr lang="en-US" dirty="0" smtClean="0"/>
          </a:p>
          <a:p>
            <a:r>
              <a:rPr lang="en-US" smtClean="0"/>
              <a:t>Transitional cases - 7</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dirty="0" smtClean="0"/>
              <a:t>PRC summary</a:t>
            </a:r>
            <a:endParaRPr lang="en-US" dirty="0"/>
          </a:p>
        </p:txBody>
      </p:sp>
      <p:pic>
        <p:nvPicPr>
          <p:cNvPr id="4101" name="Picture 5" descr="C:\Documents and Settings\sselan\My Documents\selva_oldcomputer\modes\synchrony\jclub\presentations\Dept_seminar\commitee_meeting\pre_thesis_meeting\bio_model_prc.png"/>
          <p:cNvPicPr>
            <a:picLocks noGrp="1" noChangeAspect="1" noChangeArrowheads="1"/>
          </p:cNvPicPr>
          <p:nvPr>
            <p:ph idx="1"/>
          </p:nvPr>
        </p:nvPicPr>
        <p:blipFill>
          <a:blip r:embed="rId3" cstate="print"/>
          <a:srcRect/>
          <a:stretch>
            <a:fillRect/>
          </a:stretch>
        </p:blipFill>
        <p:spPr bwMode="auto">
          <a:xfrm>
            <a:off x="2895600" y="838200"/>
            <a:ext cx="3276600" cy="5693734"/>
          </a:xfrm>
          <a:prstGeom prst="rect">
            <a:avLst/>
          </a:prstGeom>
          <a:noFill/>
        </p:spPr>
      </p:pic>
      <p:sp>
        <p:nvSpPr>
          <p:cNvPr id="4" name="Rectangle 3"/>
          <p:cNvSpPr/>
          <p:nvPr/>
        </p:nvSpPr>
        <p:spPr>
          <a:xfrm>
            <a:off x="6315996" y="1219200"/>
            <a:ext cx="1908984" cy="369332"/>
          </a:xfrm>
          <a:prstGeom prst="rect">
            <a:avLst/>
          </a:prstGeom>
        </p:spPr>
        <p:txBody>
          <a:bodyPr wrap="none">
            <a:spAutoFit/>
          </a:bodyPr>
          <a:lstStyle/>
          <a:p>
            <a:r>
              <a:rPr lang="en-US" dirty="0" smtClean="0"/>
              <a:t>Strong Short Input</a:t>
            </a:r>
            <a:endParaRPr lang="en-US" dirty="0"/>
          </a:p>
        </p:txBody>
      </p:sp>
      <p:sp>
        <p:nvSpPr>
          <p:cNvPr id="5" name="Rectangle 4"/>
          <p:cNvSpPr/>
          <p:nvPr/>
        </p:nvSpPr>
        <p:spPr>
          <a:xfrm>
            <a:off x="6315996" y="2209800"/>
            <a:ext cx="2537811" cy="369332"/>
          </a:xfrm>
          <a:prstGeom prst="rect">
            <a:avLst/>
          </a:prstGeom>
        </p:spPr>
        <p:txBody>
          <a:bodyPr wrap="none">
            <a:spAutoFit/>
          </a:bodyPr>
          <a:lstStyle/>
          <a:p>
            <a:r>
              <a:rPr lang="en-US" dirty="0" smtClean="0"/>
              <a:t>Weak Intermediate Input</a:t>
            </a:r>
            <a:endParaRPr lang="en-US" dirty="0"/>
          </a:p>
        </p:txBody>
      </p:sp>
      <p:sp>
        <p:nvSpPr>
          <p:cNvPr id="6" name="Rectangle 5"/>
          <p:cNvSpPr/>
          <p:nvPr/>
        </p:nvSpPr>
        <p:spPr>
          <a:xfrm>
            <a:off x="6315996" y="3429000"/>
            <a:ext cx="2675604" cy="369332"/>
          </a:xfrm>
          <a:prstGeom prst="rect">
            <a:avLst/>
          </a:prstGeom>
        </p:spPr>
        <p:txBody>
          <a:bodyPr wrap="none">
            <a:spAutoFit/>
          </a:bodyPr>
          <a:lstStyle/>
          <a:p>
            <a:r>
              <a:rPr lang="en-US" dirty="0" smtClean="0"/>
              <a:t>Strong  Intermediate Input</a:t>
            </a:r>
            <a:endParaRPr lang="en-US" dirty="0"/>
          </a:p>
        </p:txBody>
      </p:sp>
      <p:sp>
        <p:nvSpPr>
          <p:cNvPr id="7" name="Rectangle 6"/>
          <p:cNvSpPr/>
          <p:nvPr/>
        </p:nvSpPr>
        <p:spPr>
          <a:xfrm>
            <a:off x="6315996" y="4572000"/>
            <a:ext cx="1723100" cy="369332"/>
          </a:xfrm>
          <a:prstGeom prst="rect">
            <a:avLst/>
          </a:prstGeom>
        </p:spPr>
        <p:txBody>
          <a:bodyPr wrap="none">
            <a:spAutoFit/>
          </a:bodyPr>
          <a:lstStyle/>
          <a:p>
            <a:r>
              <a:rPr lang="en-US" dirty="0" smtClean="0"/>
              <a:t>Weak long Input</a:t>
            </a:r>
            <a:endParaRPr lang="en-US" dirty="0"/>
          </a:p>
        </p:txBody>
      </p:sp>
      <p:sp>
        <p:nvSpPr>
          <p:cNvPr id="8" name="Rectangle 7"/>
          <p:cNvSpPr/>
          <p:nvPr/>
        </p:nvSpPr>
        <p:spPr>
          <a:xfrm>
            <a:off x="6315996" y="5715000"/>
            <a:ext cx="1807995" cy="369332"/>
          </a:xfrm>
          <a:prstGeom prst="rect">
            <a:avLst/>
          </a:prstGeom>
        </p:spPr>
        <p:txBody>
          <a:bodyPr wrap="none">
            <a:spAutoFit/>
          </a:bodyPr>
          <a:lstStyle/>
          <a:p>
            <a:r>
              <a:rPr lang="en-US" dirty="0" smtClean="0"/>
              <a:t>Strong long Input</a:t>
            </a:r>
            <a:endParaRPr lang="en-US" dirty="0"/>
          </a:p>
        </p:txBody>
      </p:sp>
      <p:sp>
        <p:nvSpPr>
          <p:cNvPr id="10" name="Rectangle 9"/>
          <p:cNvSpPr/>
          <p:nvPr/>
        </p:nvSpPr>
        <p:spPr>
          <a:xfrm>
            <a:off x="4000896" y="914400"/>
            <a:ext cx="418704" cy="230832"/>
          </a:xfrm>
          <a:prstGeom prst="rect">
            <a:avLst/>
          </a:prstGeom>
        </p:spPr>
        <p:txBody>
          <a:bodyPr wrap="none">
            <a:spAutoFit/>
          </a:bodyPr>
          <a:lstStyle/>
          <a:p>
            <a:r>
              <a:rPr lang="en-US" sz="900" dirty="0" smtClean="0">
                <a:solidFill>
                  <a:srgbClr val="FF0000"/>
                </a:solidFill>
              </a:rPr>
              <a:t>F</a:t>
            </a:r>
            <a:r>
              <a:rPr lang="en-US" sz="900" baseline="-25000" dirty="0" smtClean="0">
                <a:solidFill>
                  <a:srgbClr val="FF0000"/>
                </a:solidFill>
              </a:rPr>
              <a:t>1</a:t>
            </a:r>
            <a:r>
              <a:rPr lang="en-US" sz="900" dirty="0" smtClean="0"/>
              <a:t>  </a:t>
            </a:r>
            <a:r>
              <a:rPr lang="en-US" sz="900" dirty="0" smtClean="0">
                <a:solidFill>
                  <a:srgbClr val="00B050"/>
                </a:solidFill>
              </a:rPr>
              <a:t>F</a:t>
            </a:r>
            <a:r>
              <a:rPr lang="en-US" sz="900" baseline="-25000" dirty="0" smtClean="0">
                <a:solidFill>
                  <a:srgbClr val="00B050"/>
                </a:solidFill>
              </a:rPr>
              <a:t>2</a:t>
            </a:r>
            <a:endParaRPr lang="en-US" sz="900" baseline="-25000" dirty="0">
              <a:solidFill>
                <a:srgbClr val="00B050"/>
              </a:solidFill>
            </a:endParaRPr>
          </a:p>
        </p:txBody>
      </p:sp>
      <p:sp>
        <p:nvSpPr>
          <p:cNvPr id="11" name="Rectangle 10"/>
          <p:cNvSpPr/>
          <p:nvPr/>
        </p:nvSpPr>
        <p:spPr>
          <a:xfrm>
            <a:off x="4077096" y="1981200"/>
            <a:ext cx="418704" cy="230832"/>
          </a:xfrm>
          <a:prstGeom prst="rect">
            <a:avLst/>
          </a:prstGeom>
        </p:spPr>
        <p:txBody>
          <a:bodyPr wrap="none">
            <a:spAutoFit/>
          </a:bodyPr>
          <a:lstStyle/>
          <a:p>
            <a:r>
              <a:rPr lang="en-US" sz="900" dirty="0" smtClean="0">
                <a:solidFill>
                  <a:srgbClr val="FF0000"/>
                </a:solidFill>
              </a:rPr>
              <a:t>F</a:t>
            </a:r>
            <a:r>
              <a:rPr lang="en-US" sz="900" baseline="-25000" dirty="0" smtClean="0">
                <a:solidFill>
                  <a:srgbClr val="FF0000"/>
                </a:solidFill>
              </a:rPr>
              <a:t>1</a:t>
            </a:r>
            <a:r>
              <a:rPr lang="en-US" sz="900" dirty="0" smtClean="0"/>
              <a:t>  </a:t>
            </a:r>
            <a:r>
              <a:rPr lang="en-US" sz="900" dirty="0" smtClean="0">
                <a:solidFill>
                  <a:srgbClr val="00B050"/>
                </a:solidFill>
              </a:rPr>
              <a:t>F</a:t>
            </a:r>
            <a:r>
              <a:rPr lang="en-US" sz="900" baseline="-25000" dirty="0" smtClean="0">
                <a:solidFill>
                  <a:srgbClr val="00B050"/>
                </a:solidFill>
              </a:rPr>
              <a:t>2</a:t>
            </a:r>
            <a:endParaRPr lang="en-US" sz="900" baseline="-25000" dirty="0">
              <a:solidFill>
                <a:srgbClr val="00B050"/>
              </a:solidFill>
            </a:endParaRPr>
          </a:p>
        </p:txBody>
      </p:sp>
      <p:sp>
        <p:nvSpPr>
          <p:cNvPr id="12" name="Rectangle 11"/>
          <p:cNvSpPr/>
          <p:nvPr/>
        </p:nvSpPr>
        <p:spPr>
          <a:xfrm>
            <a:off x="4077096" y="3124200"/>
            <a:ext cx="418704" cy="230832"/>
          </a:xfrm>
          <a:prstGeom prst="rect">
            <a:avLst/>
          </a:prstGeom>
        </p:spPr>
        <p:txBody>
          <a:bodyPr wrap="none">
            <a:spAutoFit/>
          </a:bodyPr>
          <a:lstStyle/>
          <a:p>
            <a:r>
              <a:rPr lang="en-US" sz="900" dirty="0" smtClean="0">
                <a:solidFill>
                  <a:srgbClr val="FF0000"/>
                </a:solidFill>
              </a:rPr>
              <a:t>F</a:t>
            </a:r>
            <a:r>
              <a:rPr lang="en-US" sz="900" baseline="-25000" dirty="0" smtClean="0">
                <a:solidFill>
                  <a:srgbClr val="FF0000"/>
                </a:solidFill>
              </a:rPr>
              <a:t>1</a:t>
            </a:r>
            <a:r>
              <a:rPr lang="en-US" sz="900" dirty="0" smtClean="0"/>
              <a:t>  </a:t>
            </a:r>
            <a:r>
              <a:rPr lang="en-US" sz="900" dirty="0" smtClean="0">
                <a:solidFill>
                  <a:srgbClr val="00B050"/>
                </a:solidFill>
              </a:rPr>
              <a:t>F</a:t>
            </a:r>
            <a:r>
              <a:rPr lang="en-US" sz="900" baseline="-25000" dirty="0" smtClean="0">
                <a:solidFill>
                  <a:srgbClr val="00B050"/>
                </a:solidFill>
              </a:rPr>
              <a:t>2</a:t>
            </a:r>
            <a:endParaRPr lang="en-US" sz="900" baseline="-25000" dirty="0">
              <a:solidFill>
                <a:srgbClr val="00B050"/>
              </a:solidFill>
            </a:endParaRPr>
          </a:p>
        </p:txBody>
      </p:sp>
      <p:sp>
        <p:nvSpPr>
          <p:cNvPr id="13" name="Rectangle 12"/>
          <p:cNvSpPr/>
          <p:nvPr/>
        </p:nvSpPr>
        <p:spPr>
          <a:xfrm>
            <a:off x="4077096" y="4267200"/>
            <a:ext cx="418704" cy="230832"/>
          </a:xfrm>
          <a:prstGeom prst="rect">
            <a:avLst/>
          </a:prstGeom>
        </p:spPr>
        <p:txBody>
          <a:bodyPr wrap="none">
            <a:spAutoFit/>
          </a:bodyPr>
          <a:lstStyle/>
          <a:p>
            <a:r>
              <a:rPr lang="en-US" sz="900" dirty="0" smtClean="0">
                <a:solidFill>
                  <a:srgbClr val="FF0000"/>
                </a:solidFill>
              </a:rPr>
              <a:t>F</a:t>
            </a:r>
            <a:r>
              <a:rPr lang="en-US" sz="900" baseline="-25000" dirty="0" smtClean="0">
                <a:solidFill>
                  <a:srgbClr val="FF0000"/>
                </a:solidFill>
              </a:rPr>
              <a:t>1</a:t>
            </a:r>
            <a:r>
              <a:rPr lang="en-US" sz="900" dirty="0" smtClean="0"/>
              <a:t>  </a:t>
            </a:r>
            <a:r>
              <a:rPr lang="en-US" sz="900" dirty="0" smtClean="0">
                <a:solidFill>
                  <a:srgbClr val="00B050"/>
                </a:solidFill>
              </a:rPr>
              <a:t>F</a:t>
            </a:r>
            <a:r>
              <a:rPr lang="en-US" sz="900" baseline="-25000" dirty="0" smtClean="0">
                <a:solidFill>
                  <a:srgbClr val="00B050"/>
                </a:solidFill>
              </a:rPr>
              <a:t>2</a:t>
            </a:r>
            <a:endParaRPr lang="en-US" sz="900" baseline="-25000" dirty="0">
              <a:solidFill>
                <a:srgbClr val="00B050"/>
              </a:solidFill>
            </a:endParaRPr>
          </a:p>
        </p:txBody>
      </p:sp>
      <p:sp>
        <p:nvSpPr>
          <p:cNvPr id="14" name="Rectangle 13"/>
          <p:cNvSpPr/>
          <p:nvPr/>
        </p:nvSpPr>
        <p:spPr>
          <a:xfrm>
            <a:off x="4077096" y="5334000"/>
            <a:ext cx="418704" cy="230832"/>
          </a:xfrm>
          <a:prstGeom prst="rect">
            <a:avLst/>
          </a:prstGeom>
        </p:spPr>
        <p:txBody>
          <a:bodyPr wrap="none">
            <a:spAutoFit/>
          </a:bodyPr>
          <a:lstStyle/>
          <a:p>
            <a:r>
              <a:rPr lang="en-US" sz="900" dirty="0" smtClean="0">
                <a:solidFill>
                  <a:srgbClr val="FF0000"/>
                </a:solidFill>
              </a:rPr>
              <a:t>F</a:t>
            </a:r>
            <a:r>
              <a:rPr lang="en-US" sz="900" baseline="-25000" dirty="0" smtClean="0">
                <a:solidFill>
                  <a:srgbClr val="FF0000"/>
                </a:solidFill>
              </a:rPr>
              <a:t>1</a:t>
            </a:r>
            <a:r>
              <a:rPr lang="en-US" sz="900" dirty="0" smtClean="0"/>
              <a:t>  </a:t>
            </a:r>
            <a:r>
              <a:rPr lang="en-US" sz="900" dirty="0" smtClean="0">
                <a:solidFill>
                  <a:srgbClr val="00B050"/>
                </a:solidFill>
              </a:rPr>
              <a:t>F</a:t>
            </a:r>
            <a:r>
              <a:rPr lang="en-US" sz="900" baseline="-25000" dirty="0" smtClean="0">
                <a:solidFill>
                  <a:srgbClr val="00B050"/>
                </a:solidFill>
              </a:rPr>
              <a:t>2</a:t>
            </a:r>
            <a:endParaRPr lang="en-US" sz="900" baseline="-25000" dirty="0">
              <a:solidFill>
                <a:srgbClr val="00B050"/>
              </a:solidFill>
            </a:endParaRPr>
          </a:p>
        </p:txBody>
      </p:sp>
      <p:sp>
        <p:nvSpPr>
          <p:cNvPr id="15" name="Rectangle 14"/>
          <p:cNvSpPr/>
          <p:nvPr/>
        </p:nvSpPr>
        <p:spPr>
          <a:xfrm>
            <a:off x="5524896" y="838200"/>
            <a:ext cx="418704" cy="230832"/>
          </a:xfrm>
          <a:prstGeom prst="rect">
            <a:avLst/>
          </a:prstGeom>
        </p:spPr>
        <p:txBody>
          <a:bodyPr wrap="none">
            <a:spAutoFit/>
          </a:bodyPr>
          <a:lstStyle/>
          <a:p>
            <a:r>
              <a:rPr lang="en-US" sz="900" dirty="0" smtClean="0">
                <a:solidFill>
                  <a:srgbClr val="FF0000"/>
                </a:solidFill>
              </a:rPr>
              <a:t>F</a:t>
            </a:r>
            <a:r>
              <a:rPr lang="en-US" sz="900" baseline="-25000" dirty="0" smtClean="0">
                <a:solidFill>
                  <a:srgbClr val="FF0000"/>
                </a:solidFill>
              </a:rPr>
              <a:t>1</a:t>
            </a:r>
            <a:r>
              <a:rPr lang="en-US" sz="900" dirty="0" smtClean="0"/>
              <a:t>  </a:t>
            </a:r>
            <a:r>
              <a:rPr lang="en-US" sz="900" dirty="0" smtClean="0">
                <a:solidFill>
                  <a:srgbClr val="00B050"/>
                </a:solidFill>
              </a:rPr>
              <a:t>F</a:t>
            </a:r>
            <a:r>
              <a:rPr lang="en-US" sz="900" baseline="-25000" dirty="0" smtClean="0">
                <a:solidFill>
                  <a:srgbClr val="00B050"/>
                </a:solidFill>
              </a:rPr>
              <a:t>2</a:t>
            </a:r>
            <a:endParaRPr lang="en-US" sz="900" baseline="-25000" dirty="0">
              <a:solidFill>
                <a:srgbClr val="00B050"/>
              </a:solidFill>
            </a:endParaRPr>
          </a:p>
        </p:txBody>
      </p:sp>
      <p:sp>
        <p:nvSpPr>
          <p:cNvPr id="16" name="Rectangle 15"/>
          <p:cNvSpPr/>
          <p:nvPr/>
        </p:nvSpPr>
        <p:spPr>
          <a:xfrm>
            <a:off x="5601096" y="1981200"/>
            <a:ext cx="418704" cy="230832"/>
          </a:xfrm>
          <a:prstGeom prst="rect">
            <a:avLst/>
          </a:prstGeom>
        </p:spPr>
        <p:txBody>
          <a:bodyPr wrap="none">
            <a:spAutoFit/>
          </a:bodyPr>
          <a:lstStyle/>
          <a:p>
            <a:r>
              <a:rPr lang="en-US" sz="900" dirty="0" smtClean="0">
                <a:solidFill>
                  <a:srgbClr val="FF0000"/>
                </a:solidFill>
              </a:rPr>
              <a:t>F</a:t>
            </a:r>
            <a:r>
              <a:rPr lang="en-US" sz="900" baseline="-25000" dirty="0" smtClean="0">
                <a:solidFill>
                  <a:srgbClr val="FF0000"/>
                </a:solidFill>
              </a:rPr>
              <a:t>1</a:t>
            </a:r>
            <a:r>
              <a:rPr lang="en-US" sz="900" dirty="0" smtClean="0"/>
              <a:t>  </a:t>
            </a:r>
            <a:r>
              <a:rPr lang="en-US" sz="900" dirty="0" smtClean="0">
                <a:solidFill>
                  <a:srgbClr val="00B050"/>
                </a:solidFill>
              </a:rPr>
              <a:t>F</a:t>
            </a:r>
            <a:r>
              <a:rPr lang="en-US" sz="900" baseline="-25000" dirty="0" smtClean="0">
                <a:solidFill>
                  <a:srgbClr val="00B050"/>
                </a:solidFill>
              </a:rPr>
              <a:t>2</a:t>
            </a:r>
            <a:endParaRPr lang="en-US" sz="900" baseline="-25000" dirty="0">
              <a:solidFill>
                <a:srgbClr val="00B050"/>
              </a:solidFill>
            </a:endParaRPr>
          </a:p>
        </p:txBody>
      </p:sp>
      <p:sp>
        <p:nvSpPr>
          <p:cNvPr id="17" name="Rectangle 16"/>
          <p:cNvSpPr/>
          <p:nvPr/>
        </p:nvSpPr>
        <p:spPr>
          <a:xfrm>
            <a:off x="5601096" y="3048000"/>
            <a:ext cx="418704" cy="230832"/>
          </a:xfrm>
          <a:prstGeom prst="rect">
            <a:avLst/>
          </a:prstGeom>
        </p:spPr>
        <p:txBody>
          <a:bodyPr wrap="none">
            <a:spAutoFit/>
          </a:bodyPr>
          <a:lstStyle/>
          <a:p>
            <a:r>
              <a:rPr lang="en-US" sz="900" dirty="0" smtClean="0">
                <a:solidFill>
                  <a:srgbClr val="FF0000"/>
                </a:solidFill>
              </a:rPr>
              <a:t>F</a:t>
            </a:r>
            <a:r>
              <a:rPr lang="en-US" sz="900" baseline="-25000" dirty="0" smtClean="0">
                <a:solidFill>
                  <a:srgbClr val="FF0000"/>
                </a:solidFill>
              </a:rPr>
              <a:t>1</a:t>
            </a:r>
            <a:r>
              <a:rPr lang="en-US" sz="900" dirty="0" smtClean="0"/>
              <a:t>  </a:t>
            </a:r>
            <a:r>
              <a:rPr lang="en-US" sz="900" dirty="0" smtClean="0">
                <a:solidFill>
                  <a:srgbClr val="00B050"/>
                </a:solidFill>
              </a:rPr>
              <a:t>F</a:t>
            </a:r>
            <a:r>
              <a:rPr lang="en-US" sz="900" baseline="-25000" dirty="0" smtClean="0">
                <a:solidFill>
                  <a:srgbClr val="00B050"/>
                </a:solidFill>
              </a:rPr>
              <a:t>2</a:t>
            </a:r>
            <a:endParaRPr lang="en-US" sz="900" baseline="-25000" dirty="0">
              <a:solidFill>
                <a:srgbClr val="00B050"/>
              </a:solidFill>
            </a:endParaRPr>
          </a:p>
        </p:txBody>
      </p:sp>
      <p:sp>
        <p:nvSpPr>
          <p:cNvPr id="18" name="Rectangle 17"/>
          <p:cNvSpPr/>
          <p:nvPr/>
        </p:nvSpPr>
        <p:spPr>
          <a:xfrm>
            <a:off x="5677296" y="4191000"/>
            <a:ext cx="418704" cy="230832"/>
          </a:xfrm>
          <a:prstGeom prst="rect">
            <a:avLst/>
          </a:prstGeom>
        </p:spPr>
        <p:txBody>
          <a:bodyPr wrap="none">
            <a:spAutoFit/>
          </a:bodyPr>
          <a:lstStyle/>
          <a:p>
            <a:r>
              <a:rPr lang="en-US" sz="900" dirty="0" smtClean="0">
                <a:solidFill>
                  <a:srgbClr val="FF0000"/>
                </a:solidFill>
              </a:rPr>
              <a:t>F</a:t>
            </a:r>
            <a:r>
              <a:rPr lang="en-US" sz="900" baseline="-25000" dirty="0" smtClean="0">
                <a:solidFill>
                  <a:srgbClr val="FF0000"/>
                </a:solidFill>
              </a:rPr>
              <a:t>1</a:t>
            </a:r>
            <a:r>
              <a:rPr lang="en-US" sz="900" dirty="0" smtClean="0"/>
              <a:t>  </a:t>
            </a:r>
            <a:r>
              <a:rPr lang="en-US" sz="900" dirty="0" smtClean="0">
                <a:solidFill>
                  <a:srgbClr val="00B050"/>
                </a:solidFill>
              </a:rPr>
              <a:t>F</a:t>
            </a:r>
            <a:r>
              <a:rPr lang="en-US" sz="900" baseline="-25000" dirty="0" smtClean="0">
                <a:solidFill>
                  <a:srgbClr val="00B050"/>
                </a:solidFill>
              </a:rPr>
              <a:t>2</a:t>
            </a:r>
            <a:endParaRPr lang="en-US" sz="900" baseline="-25000" dirty="0">
              <a:solidFill>
                <a:srgbClr val="00B050"/>
              </a:solidFill>
            </a:endParaRPr>
          </a:p>
        </p:txBody>
      </p:sp>
      <p:sp>
        <p:nvSpPr>
          <p:cNvPr id="19" name="Rectangle 18"/>
          <p:cNvSpPr/>
          <p:nvPr/>
        </p:nvSpPr>
        <p:spPr>
          <a:xfrm>
            <a:off x="5677296" y="5257800"/>
            <a:ext cx="418704" cy="230832"/>
          </a:xfrm>
          <a:prstGeom prst="rect">
            <a:avLst/>
          </a:prstGeom>
        </p:spPr>
        <p:txBody>
          <a:bodyPr wrap="none">
            <a:spAutoFit/>
          </a:bodyPr>
          <a:lstStyle/>
          <a:p>
            <a:r>
              <a:rPr lang="en-US" sz="900" dirty="0" smtClean="0">
                <a:solidFill>
                  <a:srgbClr val="FF0000"/>
                </a:solidFill>
              </a:rPr>
              <a:t>F</a:t>
            </a:r>
            <a:r>
              <a:rPr lang="en-US" sz="900" baseline="-25000" dirty="0" smtClean="0">
                <a:solidFill>
                  <a:srgbClr val="FF0000"/>
                </a:solidFill>
              </a:rPr>
              <a:t>1</a:t>
            </a:r>
            <a:r>
              <a:rPr lang="en-US" sz="900" dirty="0" smtClean="0"/>
              <a:t>  </a:t>
            </a:r>
            <a:r>
              <a:rPr lang="en-US" sz="900" dirty="0" smtClean="0">
                <a:solidFill>
                  <a:srgbClr val="00B050"/>
                </a:solidFill>
              </a:rPr>
              <a:t>F</a:t>
            </a:r>
            <a:r>
              <a:rPr lang="en-US" sz="900" baseline="-25000" dirty="0" smtClean="0">
                <a:solidFill>
                  <a:srgbClr val="00B050"/>
                </a:solidFill>
              </a:rPr>
              <a:t>2</a:t>
            </a:r>
            <a:endParaRPr lang="en-US" sz="900" baseline="-25000" dirty="0">
              <a:solidFill>
                <a:srgbClr val="00B050"/>
              </a:solidFill>
            </a:endParaRPr>
          </a:p>
        </p:txBody>
      </p:sp>
      <p:sp>
        <p:nvSpPr>
          <p:cNvPr id="20" name="Rectangle 19"/>
          <p:cNvSpPr/>
          <p:nvPr/>
        </p:nvSpPr>
        <p:spPr>
          <a:xfrm>
            <a:off x="2971800" y="6488668"/>
            <a:ext cx="3233962" cy="369332"/>
          </a:xfrm>
          <a:prstGeom prst="rect">
            <a:avLst/>
          </a:prstGeom>
        </p:spPr>
        <p:txBody>
          <a:bodyPr wrap="none">
            <a:spAutoFit/>
          </a:bodyPr>
          <a:lstStyle/>
          <a:p>
            <a:r>
              <a:rPr lang="en-US" dirty="0" smtClean="0"/>
              <a:t>Biological PRCs          Model PRCs</a:t>
            </a:r>
            <a:endParaRPr lang="en-US" baseline="-25000" dirty="0"/>
          </a:p>
        </p:txBody>
      </p:sp>
      <p:sp>
        <p:nvSpPr>
          <p:cNvPr id="21" name="Rectangle 20"/>
          <p:cNvSpPr/>
          <p:nvPr/>
        </p:nvSpPr>
        <p:spPr>
          <a:xfrm>
            <a:off x="0" y="2667000"/>
            <a:ext cx="2590800" cy="1754326"/>
          </a:xfrm>
          <a:prstGeom prst="rect">
            <a:avLst/>
          </a:prstGeom>
        </p:spPr>
        <p:txBody>
          <a:bodyPr wrap="square">
            <a:spAutoFit/>
          </a:bodyPr>
          <a:lstStyle/>
          <a:p>
            <a:pPr marL="342900" lvl="0" indent="-342900">
              <a:spcBef>
                <a:spcPct val="20000"/>
              </a:spcBef>
              <a:buFont typeface="Arial" pitchFamily="34" charset="0"/>
              <a:buChar char="•"/>
              <a:defRPr/>
            </a:pPr>
            <a:r>
              <a:rPr lang="en-US" dirty="0" smtClean="0">
                <a:solidFill>
                  <a:srgbClr val="FF0000"/>
                </a:solidFill>
              </a:rPr>
              <a:t>The experimental PRCs that  we observed, we were able to reproduce in the model that we built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Strong Input</a:t>
            </a:r>
            <a:endParaRPr lang="en-US" dirty="0"/>
          </a:p>
        </p:txBody>
      </p:sp>
      <p:pic>
        <p:nvPicPr>
          <p:cNvPr id="10" name="Picture 4" descr="C:\Documents and Settings\sselan\My Documents\selva_oldcomputer\modes\synchrony\jclub\presentations\Dept_seminar\commitee_meeting\pre_thesis_meeting\prc ss.png"/>
          <p:cNvPicPr>
            <a:picLocks noGrp="1" noChangeAspect="1" noChangeArrowheads="1"/>
          </p:cNvPicPr>
          <p:nvPr>
            <p:ph sz="half" idx="1"/>
          </p:nvPr>
        </p:nvPicPr>
        <p:blipFill>
          <a:blip r:embed="rId3" cstate="print"/>
          <a:stretch>
            <a:fillRect/>
          </a:stretch>
        </p:blipFill>
        <p:spPr bwMode="auto">
          <a:xfrm>
            <a:off x="685800" y="2133600"/>
            <a:ext cx="2828550" cy="2090932"/>
          </a:xfrm>
          <a:prstGeom prst="rect">
            <a:avLst/>
          </a:prstGeom>
          <a:noFill/>
        </p:spPr>
      </p:pic>
      <p:sp>
        <p:nvSpPr>
          <p:cNvPr id="6" name="Rectangle 5"/>
          <p:cNvSpPr/>
          <p:nvPr/>
        </p:nvSpPr>
        <p:spPr>
          <a:xfrm>
            <a:off x="5867400" y="5715000"/>
            <a:ext cx="2103333" cy="923330"/>
          </a:xfrm>
          <a:prstGeom prst="rect">
            <a:avLst/>
          </a:prstGeom>
        </p:spPr>
        <p:txBody>
          <a:bodyPr wrap="none">
            <a:spAutoFit/>
          </a:bodyPr>
          <a:lstStyle/>
          <a:p>
            <a:r>
              <a:rPr lang="en-US" dirty="0" smtClean="0">
                <a:solidFill>
                  <a:srgbClr val="92D050"/>
                </a:solidFill>
              </a:rPr>
              <a:t>Green - Before input</a:t>
            </a:r>
          </a:p>
          <a:p>
            <a:r>
              <a:rPr lang="en-US" dirty="0" smtClean="0">
                <a:solidFill>
                  <a:schemeClr val="accent1">
                    <a:lumMod val="75000"/>
                  </a:schemeClr>
                </a:solidFill>
              </a:rPr>
              <a:t>Blue - During Input</a:t>
            </a:r>
          </a:p>
          <a:p>
            <a:r>
              <a:rPr lang="en-US" dirty="0" smtClean="0">
                <a:solidFill>
                  <a:srgbClr val="FF0000"/>
                </a:solidFill>
              </a:rPr>
              <a:t>Red - After Input</a:t>
            </a:r>
            <a:endParaRPr lang="en-US" dirty="0">
              <a:solidFill>
                <a:srgbClr val="FF0000"/>
              </a:solidFill>
            </a:endParaRPr>
          </a:p>
        </p:txBody>
      </p:sp>
      <p:cxnSp>
        <p:nvCxnSpPr>
          <p:cNvPr id="8" name="Straight Connector 7"/>
          <p:cNvCxnSpPr/>
          <p:nvPr/>
        </p:nvCxnSpPr>
        <p:spPr>
          <a:xfrm rot="5400000">
            <a:off x="190500" y="2781300"/>
            <a:ext cx="297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47700" y="2781300"/>
            <a:ext cx="2971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4" descr="C:\Documents and Settings\sselan\My Documents\selva_oldcomputer\modes\synchrony\jclub\presentations\Dept_seminar\commitee_meeting\pre_thesis_meeting\model neuron.png"/>
          <p:cNvPicPr>
            <a:picLocks noChangeAspect="1" noChangeArrowheads="1"/>
          </p:cNvPicPr>
          <p:nvPr/>
        </p:nvPicPr>
        <p:blipFill>
          <a:blip r:embed="rId4" cstate="print"/>
          <a:srcRect/>
          <a:stretch>
            <a:fillRect/>
          </a:stretch>
        </p:blipFill>
        <p:spPr bwMode="auto">
          <a:xfrm>
            <a:off x="914400" y="4894560"/>
            <a:ext cx="2438400" cy="1353840"/>
          </a:xfrm>
          <a:prstGeom prst="rect">
            <a:avLst/>
          </a:prstGeom>
          <a:noFill/>
        </p:spPr>
      </p:pic>
      <p:sp>
        <p:nvSpPr>
          <p:cNvPr id="14" name="Rectangle 13"/>
          <p:cNvSpPr/>
          <p:nvPr/>
        </p:nvSpPr>
        <p:spPr>
          <a:xfrm>
            <a:off x="457200" y="4355068"/>
            <a:ext cx="3246402" cy="369332"/>
          </a:xfrm>
          <a:prstGeom prst="rect">
            <a:avLst/>
          </a:prstGeom>
        </p:spPr>
        <p:txBody>
          <a:bodyPr wrap="none">
            <a:spAutoFit/>
          </a:bodyPr>
          <a:lstStyle/>
          <a:p>
            <a:r>
              <a:rPr lang="en-US" dirty="0" smtClean="0"/>
              <a:t>F</a:t>
            </a:r>
            <a:r>
              <a:rPr lang="en-US" baseline="-25000" dirty="0" smtClean="0"/>
              <a:t>1</a:t>
            </a:r>
            <a:r>
              <a:rPr lang="en-US" dirty="0" smtClean="0"/>
              <a:t> = (P</a:t>
            </a:r>
            <a:r>
              <a:rPr lang="en-US" baseline="-25000" dirty="0" smtClean="0"/>
              <a:t>1</a:t>
            </a:r>
            <a:r>
              <a:rPr lang="en-US" dirty="0" smtClean="0"/>
              <a:t>- P</a:t>
            </a:r>
            <a:r>
              <a:rPr lang="en-US" baseline="-25000" dirty="0" smtClean="0"/>
              <a:t>0</a:t>
            </a:r>
            <a:r>
              <a:rPr lang="en-US" dirty="0" smtClean="0"/>
              <a:t>)/P</a:t>
            </a:r>
            <a:r>
              <a:rPr lang="en-US" baseline="-25000" dirty="0" smtClean="0"/>
              <a:t>0 </a:t>
            </a:r>
            <a:r>
              <a:rPr lang="en-US" dirty="0" smtClean="0"/>
              <a:t>= (</a:t>
            </a:r>
            <a:r>
              <a:rPr lang="en-US" dirty="0" err="1" smtClean="0"/>
              <a:t>ts</a:t>
            </a:r>
            <a:r>
              <a:rPr lang="en-US" dirty="0" smtClean="0"/>
              <a:t>/P</a:t>
            </a:r>
            <a:r>
              <a:rPr lang="en-US" baseline="-25000" dirty="0" smtClean="0"/>
              <a:t>0</a:t>
            </a:r>
            <a:r>
              <a:rPr lang="en-US" dirty="0" smtClean="0"/>
              <a:t>)- 1</a:t>
            </a:r>
            <a:r>
              <a:rPr lang="en-US" baseline="-25000" dirty="0" smtClean="0"/>
              <a:t> </a:t>
            </a:r>
            <a:r>
              <a:rPr lang="en-US" dirty="0" smtClean="0"/>
              <a:t>= </a:t>
            </a:r>
            <a:r>
              <a:rPr lang="el-GR" dirty="0" smtClean="0"/>
              <a:t>Φ</a:t>
            </a:r>
            <a:r>
              <a:rPr lang="en-US" dirty="0" smtClean="0"/>
              <a:t>-1</a:t>
            </a:r>
            <a:r>
              <a:rPr lang="en-US" baseline="-25000" dirty="0" smtClean="0"/>
              <a:t> </a:t>
            </a:r>
            <a:endParaRPr lang="en-US" dirty="0"/>
          </a:p>
        </p:txBody>
      </p:sp>
      <p:pic>
        <p:nvPicPr>
          <p:cNvPr id="2050" name="Picture 2" descr="C:\Documents and Settings\sselan\My Documents\selva_oldcomputer\modes\synchrony\jclub\presentations\Dept_seminar\commitee_meeting\pre_thesis_meeting\strong_short_Bio_model_125.png"/>
          <p:cNvPicPr>
            <a:picLocks noGrp="1" noChangeAspect="1" noChangeArrowheads="1"/>
          </p:cNvPicPr>
          <p:nvPr>
            <p:ph sz="half" idx="2"/>
          </p:nvPr>
        </p:nvPicPr>
        <p:blipFill>
          <a:blip r:embed="rId5" cstate="print"/>
          <a:srcRect/>
          <a:stretch>
            <a:fillRect/>
          </a:stretch>
        </p:blipFill>
        <p:spPr bwMode="auto">
          <a:xfrm>
            <a:off x="4419600" y="1981200"/>
            <a:ext cx="4038600" cy="3702454"/>
          </a:xfrm>
          <a:prstGeom prst="rect">
            <a:avLst/>
          </a:prstGeom>
          <a:noFill/>
        </p:spPr>
      </p:pic>
      <p:sp>
        <p:nvSpPr>
          <p:cNvPr id="12" name="Rectangle 11"/>
          <p:cNvSpPr/>
          <p:nvPr/>
        </p:nvSpPr>
        <p:spPr>
          <a:xfrm>
            <a:off x="7467600" y="2209800"/>
            <a:ext cx="760144" cy="215444"/>
          </a:xfrm>
          <a:prstGeom prst="rect">
            <a:avLst/>
          </a:prstGeom>
        </p:spPr>
        <p:txBody>
          <a:bodyPr wrap="none">
            <a:spAutoFit/>
          </a:bodyPr>
          <a:lstStyle/>
          <a:p>
            <a:r>
              <a:rPr lang="en-US" sz="800" dirty="0" smtClean="0"/>
              <a:t>Upper branch</a:t>
            </a:r>
            <a:endParaRPr lang="en-US" sz="800" dirty="0"/>
          </a:p>
        </p:txBody>
      </p:sp>
      <p:sp>
        <p:nvSpPr>
          <p:cNvPr id="13" name="Rectangle 12"/>
          <p:cNvSpPr/>
          <p:nvPr/>
        </p:nvSpPr>
        <p:spPr>
          <a:xfrm>
            <a:off x="7162800" y="2819400"/>
            <a:ext cx="737702" cy="215444"/>
          </a:xfrm>
          <a:prstGeom prst="rect">
            <a:avLst/>
          </a:prstGeom>
        </p:spPr>
        <p:txBody>
          <a:bodyPr wrap="none">
            <a:spAutoFit/>
          </a:bodyPr>
          <a:lstStyle/>
          <a:p>
            <a:r>
              <a:rPr lang="en-US" sz="800" dirty="0" smtClean="0"/>
              <a:t>lower branch</a:t>
            </a:r>
            <a:endParaRPr lang="en-US" sz="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2634</TotalTime>
  <Words>1773</Words>
  <Application>Microsoft Office PowerPoint</Application>
  <PresentationFormat>On-screen Show (4:3)</PresentationFormat>
  <Paragraphs>330</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Introduction</vt:lpstr>
      <vt:lpstr>Introduction</vt:lpstr>
      <vt:lpstr>Significance</vt:lpstr>
      <vt:lpstr>Methods</vt:lpstr>
      <vt:lpstr>Methods(cont’d)</vt:lpstr>
      <vt:lpstr>Model</vt:lpstr>
      <vt:lpstr>Results – Experimental Datas</vt:lpstr>
      <vt:lpstr>PRC summary</vt:lpstr>
      <vt:lpstr>Short Strong Input</vt:lpstr>
      <vt:lpstr>Intermediate Inputs</vt:lpstr>
      <vt:lpstr>Intermediate Inputs</vt:lpstr>
      <vt:lpstr>Weak Long Inputs</vt:lpstr>
      <vt:lpstr>Strong Long Inputs</vt:lpstr>
      <vt:lpstr>Summary of the results for Aim 2</vt:lpstr>
      <vt:lpstr>Conclusion</vt:lpstr>
      <vt:lpstr>Strong and long input </vt:lpstr>
      <vt:lpstr>Acknowledgement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sselan</cp:lastModifiedBy>
  <cp:revision>510</cp:revision>
  <dcterms:created xsi:type="dcterms:W3CDTF">2006-08-16T00:00:00Z</dcterms:created>
  <dcterms:modified xsi:type="dcterms:W3CDTF">2009-06-01T05:12:15Z</dcterms:modified>
</cp:coreProperties>
</file>