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84" r:id="rId3"/>
    <p:sldId id="271" r:id="rId4"/>
    <p:sldId id="277" r:id="rId5"/>
    <p:sldId id="289" r:id="rId6"/>
    <p:sldId id="290" r:id="rId7"/>
    <p:sldId id="270" r:id="rId8"/>
    <p:sldId id="267" r:id="rId9"/>
    <p:sldId id="263" r:id="rId10"/>
    <p:sldId id="293" r:id="rId11"/>
    <p:sldId id="292" r:id="rId12"/>
    <p:sldId id="29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34" autoAdjust="0"/>
  </p:normalViewPr>
  <p:slideViewPr>
    <p:cSldViewPr snapToGrid="0">
      <p:cViewPr varScale="1">
        <p:scale>
          <a:sx n="46" d="100"/>
          <a:sy n="46" d="100"/>
        </p:scale>
        <p:origin x="614" y="3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E7DA9-E45C-4B43-AA75-453805C42756}"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8FDE6-2A4D-492C-BC6A-E10D51483044}" type="slidenum">
              <a:rPr lang="en-US" smtClean="0"/>
              <a:t>‹#›</a:t>
            </a:fld>
            <a:endParaRPr lang="en-US"/>
          </a:p>
        </p:txBody>
      </p:sp>
    </p:spTree>
    <p:extLst>
      <p:ext uri="{BB962C8B-B14F-4D97-AF65-F5344CB8AC3E}">
        <p14:creationId xmlns:p14="http://schemas.microsoft.com/office/powerpoint/2010/main" val="958589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pnas.org/content/93/24/13481.full#F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8" name="Text Box 2"/>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lstStyle/>
          <a:p>
            <a:pPr marL="85725" indent="-85725" eaLnBrk="1">
              <a:lnSpc>
                <a:spcPct val="93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dirty="0">
                <a:latin typeface="Arial" panose="020B0604020202020204" pitchFamily="34" charset="0"/>
                <a:ea typeface="msgothic" charset="0"/>
                <a:cs typeface="msgothic" charset="0"/>
              </a:rPr>
              <a:t>Different patterns of activity in a model neuron. Computer simulations using a model modified from that in ref. 12. (A) Silent neuron. (B) Tonic activity. (C) Oscillatory activity. (D) Plots of four of the seven currents in the model showing the relative balance of </a:t>
            </a:r>
            <a:r>
              <a:rPr lang="en-GB" dirty="0" err="1">
                <a:latin typeface="Arial" panose="020B0604020202020204" pitchFamily="34" charset="0"/>
                <a:ea typeface="msgothic" charset="0"/>
                <a:cs typeface="msgothic" charset="0"/>
              </a:rPr>
              <a:t>conductances</a:t>
            </a:r>
            <a:r>
              <a:rPr lang="en-GB" dirty="0">
                <a:latin typeface="Arial" panose="020B0604020202020204" pitchFamily="34" charset="0"/>
                <a:ea typeface="msgothic" charset="0"/>
                <a:cs typeface="msgothic" charset="0"/>
              </a:rPr>
              <a:t> giving rise to the patterns of activity shown in A, B, and C (Z.L., unpublished data). Taken from ref. 12</a:t>
            </a:r>
            <a:r>
              <a:rPr lang="en-GB" dirty="0" smtClean="0">
                <a:latin typeface="Arial" panose="020B0604020202020204" pitchFamily="34" charset="0"/>
                <a:ea typeface="msgothic" charset="0"/>
                <a:cs typeface="msgothic" charset="0"/>
              </a:rPr>
              <a:t>.</a:t>
            </a:r>
          </a:p>
          <a:p>
            <a:pPr marL="85725" indent="-85725" eaLnBrk="1">
              <a:lnSpc>
                <a:spcPct val="93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US" dirty="0" smtClean="0"/>
              <a:t>Neurons can display a variety of activity patterns that depend on the number and type of voltage channels in their membranes (Fig. </a:t>
            </a:r>
            <a:r>
              <a:rPr lang="en-US" dirty="0" smtClean="0">
                <a:hlinkClick r:id="rId3"/>
              </a:rPr>
              <a:t>1</a:t>
            </a:r>
            <a:r>
              <a:rPr lang="en-US" dirty="0" smtClean="0"/>
              <a:t>). Some neurons are silent unless excited; others are spontaneously active. Some neurons display intrinsic oscillatory properties involving periodic bursts of action potentials</a:t>
            </a:r>
            <a:endParaRPr lang="en-GB" dirty="0">
              <a:latin typeface="Arial" panose="020B0604020202020204" pitchFamily="34" charset="0"/>
              <a:ea typeface="msgothic" charset="0"/>
              <a:cs typeface="msgothic" charset="0"/>
            </a:endParaRPr>
          </a:p>
        </p:txBody>
      </p:sp>
    </p:spTree>
    <p:extLst>
      <p:ext uri="{BB962C8B-B14F-4D97-AF65-F5344CB8AC3E}">
        <p14:creationId xmlns:p14="http://schemas.microsoft.com/office/powerpoint/2010/main" val="78534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87D6C09-6AF7-4925-92E4-BF8A8C2FDCF9}" type="slidenum">
              <a:rPr lang="en-US" smtClean="0"/>
              <a:pPr/>
              <a:t>4</a:t>
            </a:fld>
            <a:endParaRPr lang="en-US"/>
          </a:p>
        </p:txBody>
      </p:sp>
    </p:spTree>
    <p:extLst>
      <p:ext uri="{BB962C8B-B14F-4D97-AF65-F5344CB8AC3E}">
        <p14:creationId xmlns:p14="http://schemas.microsoft.com/office/powerpoint/2010/main" val="4036509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8" name="Text Box 2"/>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lstStyle/>
          <a:p>
            <a:pPr marL="85725" indent="-85725" eaLnBrk="1">
              <a:lnSpc>
                <a:spcPct val="93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atin typeface="Arial" panose="020B0604020202020204" pitchFamily="34" charset="0"/>
                <a:ea typeface="msgothic" charset="0"/>
                <a:cs typeface="msgothic" charset="0"/>
              </a:rPr>
              <a:t>Mode switches between tonic firing and oscillatory action. (A) Model neuron initially in a bursting mode. A short depolarization flips the model into the tonic firing mode, where it remains until a second perturbing pulse, which switches it back into the bursting model (Z.L., unpublished data). (B) Intracellular recording from R15 in Aplysia. The neuron was initially in the bursting mode but was switched into the tonic firing mode by a short depolarizing current pulse (modified from ref. 18).</a:t>
            </a:r>
          </a:p>
        </p:txBody>
      </p:sp>
    </p:spTree>
    <p:extLst>
      <p:ext uri="{BB962C8B-B14F-4D97-AF65-F5344CB8AC3E}">
        <p14:creationId xmlns:p14="http://schemas.microsoft.com/office/powerpoint/2010/main" val="2363772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5143CF-C11B-464A-A607-95B873A77F92}"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596E2-9D14-456F-ABC4-39FFE035CFF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143CF-C11B-464A-A607-95B873A77F92}"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596E2-9D14-456F-ABC4-39FFE035CF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143CF-C11B-464A-A607-95B873A77F92}"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596E2-9D14-456F-ABC4-39FFE035CF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5143CF-C11B-464A-A607-95B873A77F92}"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596E2-9D14-456F-ABC4-39FFE035CFF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5143CF-C11B-464A-A607-95B873A77F92}"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596E2-9D14-456F-ABC4-39FFE035CFF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5143CF-C11B-464A-A607-95B873A77F92}"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596E2-9D14-456F-ABC4-39FFE035CFF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5143CF-C11B-464A-A607-95B873A77F92}"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4596E2-9D14-456F-ABC4-39FFE035CFF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5143CF-C11B-464A-A607-95B873A77F92}"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4596E2-9D14-456F-ABC4-39FFE035CF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5143CF-C11B-464A-A607-95B873A77F92}"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4596E2-9D14-456F-ABC4-39FFE035CF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5143CF-C11B-464A-A607-95B873A77F92}"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596E2-9D14-456F-ABC4-39FFE035CFF3}"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C5143CF-C11B-464A-A607-95B873A77F92}" type="datetimeFigureOut">
              <a:rPr lang="en-US" smtClean="0"/>
              <a:t>12/8/2021</a:t>
            </a:fld>
            <a:endParaRPr lang="en-US"/>
          </a:p>
        </p:txBody>
      </p:sp>
      <p:sp>
        <p:nvSpPr>
          <p:cNvPr id="9" name="Slide Number Placeholder 8"/>
          <p:cNvSpPr>
            <a:spLocks noGrp="1"/>
          </p:cNvSpPr>
          <p:nvPr>
            <p:ph type="sldNum" sz="quarter" idx="11"/>
          </p:nvPr>
        </p:nvSpPr>
        <p:spPr/>
        <p:txBody>
          <a:bodyPr/>
          <a:lstStyle/>
          <a:p>
            <a:fld id="{3A4596E2-9D14-456F-ABC4-39FFE035CFF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A4596E2-9D14-456F-ABC4-39FFE035CFF3}"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6C5143CF-C11B-464A-A607-95B873A77F92}" type="datetimeFigureOut">
              <a:rPr lang="en-US" smtClean="0"/>
              <a:t>12/8/2021</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7522" y="1364775"/>
            <a:ext cx="9144000" cy="1667515"/>
          </a:xfrm>
        </p:spPr>
        <p:txBody>
          <a:bodyPr/>
          <a:lstStyle/>
          <a:p>
            <a:pPr algn="ctr"/>
            <a:r>
              <a:rPr lang="en-US" dirty="0" smtClean="0"/>
              <a:t>When do we call neurons are firing in  burst?</a:t>
            </a:r>
            <a:endParaRPr lang="en-US" dirty="0"/>
          </a:p>
        </p:txBody>
      </p:sp>
      <p:sp>
        <p:nvSpPr>
          <p:cNvPr id="3" name="Subtitle 2"/>
          <p:cNvSpPr>
            <a:spLocks noGrp="1"/>
          </p:cNvSpPr>
          <p:nvPr>
            <p:ph type="subTitle" idx="1"/>
          </p:nvPr>
        </p:nvSpPr>
        <p:spPr>
          <a:xfrm>
            <a:off x="1251045" y="4339018"/>
            <a:ext cx="9144000" cy="1133734"/>
          </a:xfrm>
        </p:spPr>
        <p:txBody>
          <a:bodyPr/>
          <a:lstStyle/>
          <a:p>
            <a:pPr algn="ctr"/>
            <a:r>
              <a:rPr lang="en-US" dirty="0" smtClean="0"/>
              <a:t>Joint Lab </a:t>
            </a:r>
            <a:r>
              <a:rPr lang="en-US" dirty="0" smtClean="0"/>
              <a:t>Meeting</a:t>
            </a:r>
            <a:endParaRPr lang="en-US" dirty="0" smtClean="0"/>
          </a:p>
          <a:p>
            <a:pPr algn="ctr"/>
            <a:r>
              <a:rPr lang="en-US" dirty="0" smtClean="0"/>
              <a:t>Selva Maran</a:t>
            </a:r>
            <a:endParaRPr lang="en-US" dirty="0"/>
          </a:p>
        </p:txBody>
      </p:sp>
    </p:spTree>
    <p:extLst>
      <p:ext uri="{BB962C8B-B14F-4D97-AF65-F5344CB8AC3E}">
        <p14:creationId xmlns:p14="http://schemas.microsoft.com/office/powerpoint/2010/main" val="2800613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6769" y="3957850"/>
            <a:ext cx="10160000" cy="1651380"/>
          </a:xfrm>
        </p:spPr>
        <p:txBody>
          <a:bodyPr>
            <a:normAutofit fontScale="92500"/>
          </a:bodyPr>
          <a:lstStyle/>
          <a:p>
            <a:pPr marL="342900" lvl="1">
              <a:buClr>
                <a:schemeClr val="accent1"/>
              </a:buClr>
            </a:pPr>
            <a:r>
              <a:rPr lang="en-US" b="1" dirty="0"/>
              <a:t>If a neuron bursts regularly – a neuron in the </a:t>
            </a:r>
            <a:r>
              <a:rPr lang="en-US" b="1" dirty="0" err="1"/>
              <a:t>stomatogastric</a:t>
            </a:r>
            <a:r>
              <a:rPr lang="en-US" b="1" dirty="0"/>
              <a:t> ganglion, for example – then this definition would say that there are no “bursts</a:t>
            </a:r>
            <a:r>
              <a:rPr lang="en-US" b="1" dirty="0" smtClean="0"/>
              <a:t>”</a:t>
            </a:r>
          </a:p>
          <a:p>
            <a:r>
              <a:rPr lang="en-US" b="1" dirty="0" smtClean="0"/>
              <a:t>Does Bursting have to be transient increase in firing rate above the background activity</a:t>
            </a:r>
          </a:p>
          <a:p>
            <a:r>
              <a:rPr lang="en-US" b="1" dirty="0" smtClean="0"/>
              <a:t>How </a:t>
            </a:r>
            <a:r>
              <a:rPr lang="en-US" b="1" dirty="0"/>
              <a:t>do we measure or quantify Bursting ?</a:t>
            </a:r>
          </a:p>
        </p:txBody>
      </p:sp>
      <p:sp>
        <p:nvSpPr>
          <p:cNvPr id="3" name="Content Placeholder 2"/>
          <p:cNvSpPr txBox="1">
            <a:spLocks/>
          </p:cNvSpPr>
          <p:nvPr/>
        </p:nvSpPr>
        <p:spPr>
          <a:xfrm>
            <a:off x="691486" y="1310186"/>
            <a:ext cx="10515600" cy="2101754"/>
          </a:xfrm>
          <a:prstGeom prst="rect">
            <a:avLst/>
          </a:prstGeom>
        </p:spPr>
        <p:txBody>
          <a:bodyPr>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i="1" dirty="0" smtClean="0"/>
              <a:t>1) physiologically relevant</a:t>
            </a:r>
          </a:p>
          <a:p>
            <a:r>
              <a:rPr lang="en-US" i="1" dirty="0" smtClean="0"/>
              <a:t>2) transient</a:t>
            </a:r>
          </a:p>
          <a:p>
            <a:r>
              <a:rPr lang="en-US" i="1" dirty="0" smtClean="0"/>
              <a:t>3) increase in firing rate</a:t>
            </a:r>
          </a:p>
          <a:p>
            <a:r>
              <a:rPr lang="en-US" i="1" dirty="0" smtClean="0"/>
              <a:t>4) above the background activity</a:t>
            </a:r>
          </a:p>
          <a:p>
            <a:pPr marL="457200" lvl="1" indent="0">
              <a:buFont typeface="Arial" pitchFamily="34" charset="0"/>
              <a:buNone/>
            </a:pPr>
            <a:r>
              <a:rPr lang="en-US" dirty="0" smtClean="0"/>
              <a:t>(</a:t>
            </a:r>
            <a:r>
              <a:rPr lang="en-US" dirty="0" err="1" smtClean="0"/>
              <a:t>Lobb</a:t>
            </a:r>
            <a:r>
              <a:rPr lang="en-US" dirty="0" smtClean="0"/>
              <a:t> 2013)</a:t>
            </a:r>
            <a:endParaRPr lang="en-US" dirty="0"/>
          </a:p>
        </p:txBody>
      </p:sp>
    </p:spTree>
    <p:extLst>
      <p:ext uri="{BB962C8B-B14F-4D97-AF65-F5344CB8AC3E}">
        <p14:creationId xmlns:p14="http://schemas.microsoft.com/office/powerpoint/2010/main" val="2078851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15" y="37768"/>
            <a:ext cx="10515600" cy="1325563"/>
          </a:xfrm>
        </p:spPr>
        <p:txBody>
          <a:bodyPr/>
          <a:lstStyle/>
          <a:p>
            <a:r>
              <a:rPr lang="en-US" sz="4000" dirty="0" smtClean="0"/>
              <a:t>Does bursting have 1) any role 2) unique role in coding behavior in higher brain regions? </a:t>
            </a:r>
            <a:endParaRPr lang="en-US" sz="4000" dirty="0"/>
          </a:p>
        </p:txBody>
      </p:sp>
      <p:sp>
        <p:nvSpPr>
          <p:cNvPr id="3" name="Content Placeholder 2"/>
          <p:cNvSpPr>
            <a:spLocks noGrp="1"/>
          </p:cNvSpPr>
          <p:nvPr>
            <p:ph sz="half" idx="1"/>
          </p:nvPr>
        </p:nvSpPr>
        <p:spPr>
          <a:xfrm>
            <a:off x="1112557" y="1798330"/>
            <a:ext cx="9841333" cy="4351338"/>
          </a:xfrm>
        </p:spPr>
        <p:txBody>
          <a:bodyPr>
            <a:normAutofit fontScale="92500" lnSpcReduction="10000"/>
          </a:bodyPr>
          <a:lstStyle/>
          <a:p>
            <a:r>
              <a:rPr lang="en-US" dirty="0" smtClean="0"/>
              <a:t>Bursting in thalamus are more often considered to happen during behaviorally irrelevant state – drowsiness, sleep and diseases</a:t>
            </a:r>
          </a:p>
          <a:p>
            <a:pPr lvl="1"/>
            <a:r>
              <a:rPr lang="en-US" dirty="0" smtClean="0"/>
              <a:t>Arthur Sherman work – does have a unique role that is different from tonic mode</a:t>
            </a:r>
          </a:p>
          <a:p>
            <a:pPr lvl="2"/>
            <a:r>
              <a:rPr lang="en-US" dirty="0" smtClean="0"/>
              <a:t>Tonic mode – linear coding</a:t>
            </a:r>
          </a:p>
          <a:p>
            <a:pPr lvl="2"/>
            <a:r>
              <a:rPr lang="en-US" dirty="0" smtClean="0"/>
              <a:t>Bursting mode – Wake up call, coding surprise event, nonlinear coding</a:t>
            </a:r>
          </a:p>
          <a:p>
            <a:r>
              <a:rPr lang="en-US" dirty="0" smtClean="0"/>
              <a:t>Dopaminergic neuron</a:t>
            </a:r>
          </a:p>
          <a:p>
            <a:pPr lvl="1"/>
            <a:r>
              <a:rPr lang="en-US" dirty="0" smtClean="0"/>
              <a:t>Tonic activity - vigilance</a:t>
            </a:r>
          </a:p>
          <a:p>
            <a:pPr lvl="1"/>
            <a:r>
              <a:rPr lang="en-US" dirty="0" smtClean="0"/>
              <a:t>Phasic or bursting activity – reward predicting events</a:t>
            </a:r>
          </a:p>
          <a:p>
            <a:r>
              <a:rPr lang="en-US" dirty="0" smtClean="0"/>
              <a:t>Does bursting should always be due to a unique physiological mechanism ?</a:t>
            </a:r>
          </a:p>
          <a:p>
            <a:endParaRPr lang="en-US" dirty="0"/>
          </a:p>
        </p:txBody>
      </p:sp>
    </p:spTree>
    <p:extLst>
      <p:ext uri="{BB962C8B-B14F-4D97-AF65-F5344CB8AC3E}">
        <p14:creationId xmlns:p14="http://schemas.microsoft.com/office/powerpoint/2010/main" val="3774630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mtClean="0"/>
              <a:t>Summary</a:t>
            </a:r>
            <a:endParaRPr lang="en-US"/>
          </a:p>
        </p:txBody>
      </p:sp>
      <p:sp>
        <p:nvSpPr>
          <p:cNvPr id="6" name="Content Placeholder 5"/>
          <p:cNvSpPr>
            <a:spLocks noGrp="1"/>
          </p:cNvSpPr>
          <p:nvPr>
            <p:ph idx="1"/>
          </p:nvPr>
        </p:nvSpPr>
        <p:spPr>
          <a:xfrm>
            <a:off x="609600" y="2241645"/>
            <a:ext cx="10160000" cy="3531358"/>
          </a:xfrm>
        </p:spPr>
        <p:txBody>
          <a:bodyPr/>
          <a:lstStyle/>
          <a:p>
            <a:r>
              <a:rPr lang="en-US" sz="2400" b="1" dirty="0"/>
              <a:t>Do we call the burst in CPGs as burst or oscillation </a:t>
            </a:r>
            <a:r>
              <a:rPr lang="en-US" sz="2400" b="1" dirty="0" smtClean="0"/>
              <a:t>?</a:t>
            </a:r>
          </a:p>
          <a:p>
            <a:r>
              <a:rPr lang="en-US" sz="2400" b="1" dirty="0"/>
              <a:t>Does Bursting have to be transient increase in firing rate above the background activity</a:t>
            </a:r>
          </a:p>
          <a:p>
            <a:r>
              <a:rPr lang="en-US" sz="2400" b="1" dirty="0"/>
              <a:t>How do we measure or quantify Bursting </a:t>
            </a:r>
            <a:r>
              <a:rPr lang="en-US" sz="2400" b="1" dirty="0" smtClean="0"/>
              <a:t>?</a:t>
            </a:r>
          </a:p>
          <a:p>
            <a:r>
              <a:rPr lang="en-US" sz="2400" b="1" dirty="0"/>
              <a:t>Does bursting have 1) any role </a:t>
            </a:r>
            <a:r>
              <a:rPr lang="en-US" sz="2400" b="1" dirty="0" smtClean="0"/>
              <a:t>or 2</a:t>
            </a:r>
            <a:r>
              <a:rPr lang="en-US" sz="2400" b="1" dirty="0"/>
              <a:t>) unique role in coding behavior in higher brain regions? </a:t>
            </a:r>
            <a:endParaRPr lang="en-US" sz="2400" b="1" dirty="0" smtClean="0"/>
          </a:p>
          <a:p>
            <a:r>
              <a:rPr lang="en-US" sz="2400" b="1" dirty="0"/>
              <a:t>Does bursting should always be due to a unique physiological mechanism ?</a:t>
            </a:r>
          </a:p>
          <a:p>
            <a:endParaRPr lang="en-US" sz="2400" b="1" dirty="0" smtClean="0"/>
          </a:p>
          <a:p>
            <a:endParaRPr lang="en-US" sz="2400" b="1" dirty="0"/>
          </a:p>
          <a:p>
            <a:endParaRPr lang="en-US" dirty="0" smtClean="0"/>
          </a:p>
          <a:p>
            <a:endParaRPr lang="en-US" dirty="0"/>
          </a:p>
          <a:p>
            <a:endParaRPr lang="en-US" dirty="0"/>
          </a:p>
        </p:txBody>
      </p:sp>
    </p:spTree>
    <p:extLst>
      <p:ext uri="{BB962C8B-B14F-4D97-AF65-F5344CB8AC3E}">
        <p14:creationId xmlns:p14="http://schemas.microsoft.com/office/powerpoint/2010/main" val="1804850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One definition of a burst</a:t>
            </a:r>
            <a:endParaRPr lang="en-US" dirty="0"/>
          </a:p>
        </p:txBody>
      </p:sp>
      <p:sp>
        <p:nvSpPr>
          <p:cNvPr id="3" name="Content Placeholder 2"/>
          <p:cNvSpPr>
            <a:spLocks noGrp="1"/>
          </p:cNvSpPr>
          <p:nvPr>
            <p:ph idx="1"/>
          </p:nvPr>
        </p:nvSpPr>
        <p:spPr>
          <a:xfrm>
            <a:off x="838200" y="1825624"/>
            <a:ext cx="10515600" cy="4670709"/>
          </a:xfrm>
        </p:spPr>
        <p:txBody>
          <a:bodyPr>
            <a:normAutofit/>
          </a:bodyPr>
          <a:lstStyle/>
          <a:p>
            <a:r>
              <a:rPr lang="en-US" i="1" dirty="0" smtClean="0"/>
              <a:t>1) physiologically relevant</a:t>
            </a:r>
          </a:p>
          <a:p>
            <a:r>
              <a:rPr lang="en-US" i="1" dirty="0" smtClean="0"/>
              <a:t>2) transient</a:t>
            </a:r>
          </a:p>
          <a:p>
            <a:r>
              <a:rPr lang="en-US" i="1" dirty="0" smtClean="0"/>
              <a:t>3) increase in firing rate</a:t>
            </a:r>
          </a:p>
          <a:p>
            <a:r>
              <a:rPr lang="en-US" i="1" dirty="0" smtClean="0"/>
              <a:t>4) above the background activity</a:t>
            </a:r>
          </a:p>
          <a:p>
            <a:pPr marL="457200" lvl="1" indent="0">
              <a:buNone/>
            </a:pPr>
            <a:r>
              <a:rPr lang="en-US" dirty="0" smtClean="0"/>
              <a:t>(</a:t>
            </a:r>
            <a:r>
              <a:rPr lang="en-US" dirty="0" err="1" smtClean="0"/>
              <a:t>Lobb</a:t>
            </a:r>
            <a:r>
              <a:rPr lang="en-US" dirty="0" smtClean="0"/>
              <a:t> 2013)</a:t>
            </a:r>
            <a:endParaRPr lang="en-US" dirty="0"/>
          </a:p>
        </p:txBody>
      </p:sp>
    </p:spTree>
    <p:extLst>
      <p:ext uri="{BB962C8B-B14F-4D97-AF65-F5344CB8AC3E}">
        <p14:creationId xmlns:p14="http://schemas.microsoft.com/office/powerpoint/2010/main" val="706982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6401" y="5943505"/>
            <a:ext cx="9107516" cy="943299"/>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6146" y="1424367"/>
            <a:ext cx="2627405" cy="435069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4766456" y="5950234"/>
            <a:ext cx="3918652" cy="2318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9pPr>
          </a:lstStyle>
          <a:p>
            <a:r>
              <a:rPr lang="en-GB" sz="1089" b="1" dirty="0" err="1">
                <a:latin typeface="Arial" panose="020B0604020202020204" pitchFamily="34" charset="0"/>
              </a:rPr>
              <a:t>Marder</a:t>
            </a:r>
            <a:r>
              <a:rPr lang="en-GB" sz="1089" b="1" dirty="0">
                <a:latin typeface="Arial" panose="020B0604020202020204" pitchFamily="34" charset="0"/>
              </a:rPr>
              <a:t> E et al. PNAS 1996;93:13481-13486</a:t>
            </a:r>
          </a:p>
        </p:txBody>
      </p:sp>
      <p:sp>
        <p:nvSpPr>
          <p:cNvPr id="3077" name="Text Box 5"/>
          <p:cNvSpPr txBox="1">
            <a:spLocks noChangeArrowheads="1"/>
          </p:cNvSpPr>
          <p:nvPr/>
        </p:nvSpPr>
        <p:spPr bwMode="auto">
          <a:xfrm>
            <a:off x="1621451" y="6613175"/>
            <a:ext cx="4931078" cy="34707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9pPr>
          </a:lstStyle>
          <a:p>
            <a:r>
              <a:rPr lang="en-GB" sz="907">
                <a:latin typeface="Arial" panose="020B0604020202020204" pitchFamily="34" charset="0"/>
              </a:rPr>
              <a:t>©1996 by National Academy of Sciences</a:t>
            </a:r>
          </a:p>
        </p:txBody>
      </p:sp>
      <p:sp>
        <p:nvSpPr>
          <p:cNvPr id="8" name="Title 1"/>
          <p:cNvSpPr txBox="1">
            <a:spLocks/>
          </p:cNvSpPr>
          <p:nvPr/>
        </p:nvSpPr>
        <p:spPr>
          <a:xfrm>
            <a:off x="609600" y="274638"/>
            <a:ext cx="10160000" cy="1143000"/>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GB" sz="4000" b="1" dirty="0" smtClean="0"/>
              <a:t>Neuron </a:t>
            </a:r>
            <a:r>
              <a:rPr lang="en-GB" sz="4000" b="1" dirty="0"/>
              <a:t>in Different </a:t>
            </a:r>
            <a:r>
              <a:rPr lang="en-GB" sz="4000" b="1" dirty="0" smtClean="0"/>
              <a:t>firing mode </a:t>
            </a:r>
            <a:endParaRPr lang="en-GB" sz="4000" b="1" dirty="0"/>
          </a:p>
          <a:p>
            <a:pPr algn="ctr"/>
            <a:r>
              <a:rPr lang="en-GB" sz="4000" b="1" dirty="0"/>
              <a:t>– silent, tonic and bursting </a:t>
            </a:r>
            <a:endParaRPr lang="en-US" sz="4000" dirty="0"/>
          </a:p>
        </p:txBody>
      </p:sp>
      <p:pic>
        <p:nvPicPr>
          <p:cNvPr id="3" name="Picture 2"/>
          <p:cNvPicPr>
            <a:picLocks noChangeAspect="1"/>
          </p:cNvPicPr>
          <p:nvPr/>
        </p:nvPicPr>
        <p:blipFill>
          <a:blip r:embed="rId5"/>
          <a:stretch>
            <a:fillRect/>
          </a:stretch>
        </p:blipFill>
        <p:spPr>
          <a:xfrm>
            <a:off x="7520788" y="1941152"/>
            <a:ext cx="1864616" cy="1910821"/>
          </a:xfrm>
          <a:prstGeom prst="rect">
            <a:avLst/>
          </a:prstGeom>
        </p:spPr>
      </p:pic>
    </p:spTree>
    <p:extLst>
      <p:ext uri="{BB962C8B-B14F-4D97-AF65-F5344CB8AC3E}">
        <p14:creationId xmlns:p14="http://schemas.microsoft.com/office/powerpoint/2010/main" val="11962305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8648" y="1004112"/>
            <a:ext cx="8229600" cy="838200"/>
          </a:xfrm>
        </p:spPr>
        <p:txBody>
          <a:bodyPr>
            <a:normAutofit fontScale="90000"/>
          </a:bodyPr>
          <a:lstStyle/>
          <a:p>
            <a:r>
              <a:rPr lang="en-US" dirty="0" smtClean="0"/>
              <a:t>Bursting from the point of a typical central pattern generator</a:t>
            </a:r>
            <a:br>
              <a:rPr lang="en-US" dirty="0" smtClean="0"/>
            </a:b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4</a:t>
            </a:fld>
            <a:endParaRPr lang="en-US"/>
          </a:p>
        </p:txBody>
      </p:sp>
      <p:sp>
        <p:nvSpPr>
          <p:cNvPr id="5" name="Rectangle 4"/>
          <p:cNvSpPr/>
          <p:nvPr/>
        </p:nvSpPr>
        <p:spPr>
          <a:xfrm>
            <a:off x="2528887" y="4605830"/>
            <a:ext cx="6553200" cy="2031325"/>
          </a:xfrm>
          <a:prstGeom prst="rect">
            <a:avLst/>
          </a:prstGeom>
        </p:spPr>
        <p:txBody>
          <a:bodyPr wrap="square">
            <a:spAutoFit/>
          </a:bodyPr>
          <a:lstStyle/>
          <a:p>
            <a:pPr>
              <a:buFont typeface="Wingdings" pitchFamily="2" charset="2"/>
              <a:buChar char="Ø"/>
            </a:pPr>
            <a:r>
              <a:rPr lang="en-US" dirty="0" smtClean="0"/>
              <a:t>Bursting is due to periodic shift in membrane potential between </a:t>
            </a:r>
            <a:r>
              <a:rPr lang="en-US" dirty="0" err="1" smtClean="0"/>
              <a:t>suprathrehold</a:t>
            </a:r>
            <a:r>
              <a:rPr lang="en-US" dirty="0" smtClean="0"/>
              <a:t> and </a:t>
            </a:r>
            <a:r>
              <a:rPr lang="en-US" dirty="0" err="1" smtClean="0"/>
              <a:t>subthreshold</a:t>
            </a:r>
            <a:r>
              <a:rPr lang="en-US" dirty="0" smtClean="0"/>
              <a:t> levels for action potential generation.</a:t>
            </a:r>
          </a:p>
          <a:p>
            <a:pPr>
              <a:buFont typeface="Wingdings" pitchFamily="2" charset="2"/>
              <a:buChar char="Ø"/>
            </a:pPr>
            <a:r>
              <a:rPr lang="en-US" dirty="0" smtClean="0"/>
              <a:t>Most often Slow channels play important role in generating the slow membrane potential oscillation</a:t>
            </a:r>
          </a:p>
          <a:p>
            <a:pPr>
              <a:buFont typeface="Wingdings" pitchFamily="2" charset="2"/>
              <a:buChar char="Ø"/>
            </a:pPr>
            <a:r>
              <a:rPr lang="en-US" dirty="0" smtClean="0"/>
              <a:t>In many cases change from one mode to other mode is more steep</a:t>
            </a:r>
            <a:endParaRPr lang="en-US" dirty="0"/>
          </a:p>
        </p:txBody>
      </p:sp>
      <p:sp>
        <p:nvSpPr>
          <p:cNvPr id="4" name="TextBox 3"/>
          <p:cNvSpPr txBox="1"/>
          <p:nvPr/>
        </p:nvSpPr>
        <p:spPr>
          <a:xfrm>
            <a:off x="8362510" y="4193270"/>
            <a:ext cx="2149691" cy="369332"/>
          </a:xfrm>
          <a:prstGeom prst="rect">
            <a:avLst/>
          </a:prstGeom>
          <a:noFill/>
        </p:spPr>
        <p:txBody>
          <a:bodyPr wrap="none" rtlCol="0">
            <a:spAutoFit/>
          </a:bodyPr>
          <a:lstStyle/>
          <a:p>
            <a:r>
              <a:rPr lang="en-US" dirty="0" err="1" smtClean="0"/>
              <a:t>Canavier</a:t>
            </a:r>
            <a:r>
              <a:rPr lang="en-US" dirty="0" smtClean="0"/>
              <a:t> et al.,  1999</a:t>
            </a:r>
            <a:endParaRPr lang="en-US" dirty="0"/>
          </a:p>
        </p:txBody>
      </p:sp>
      <p:pic>
        <p:nvPicPr>
          <p:cNvPr id="6" name="Picture 5"/>
          <p:cNvPicPr>
            <a:picLocks noChangeAspect="1"/>
          </p:cNvPicPr>
          <p:nvPr/>
        </p:nvPicPr>
        <p:blipFill>
          <a:blip r:embed="rId3"/>
          <a:stretch>
            <a:fillRect/>
          </a:stretch>
        </p:blipFill>
        <p:spPr>
          <a:xfrm>
            <a:off x="6033448" y="2429204"/>
            <a:ext cx="3731455" cy="1720838"/>
          </a:xfrm>
          <a:prstGeom prst="rect">
            <a:avLst/>
          </a:prstGeom>
        </p:spPr>
      </p:pic>
      <p:pic>
        <p:nvPicPr>
          <p:cNvPr id="7" name="Picture 6"/>
          <p:cNvPicPr>
            <a:picLocks noChangeAspect="1"/>
          </p:cNvPicPr>
          <p:nvPr/>
        </p:nvPicPr>
        <p:blipFill>
          <a:blip r:embed="rId4"/>
          <a:stretch>
            <a:fillRect/>
          </a:stretch>
        </p:blipFill>
        <p:spPr>
          <a:xfrm>
            <a:off x="1048344" y="2565780"/>
            <a:ext cx="4356415" cy="1439511"/>
          </a:xfrm>
          <a:prstGeom prst="rect">
            <a:avLst/>
          </a:prstGeom>
        </p:spPr>
      </p:pic>
    </p:spTree>
    <p:extLst>
      <p:ext uri="{BB962C8B-B14F-4D97-AF65-F5344CB8AC3E}">
        <p14:creationId xmlns:p14="http://schemas.microsoft.com/office/powerpoint/2010/main" val="3065715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Single spikes riding on membrane potential Oscillation</a:t>
            </a:r>
            <a:endParaRPr lang="en-US" dirty="0"/>
          </a:p>
        </p:txBody>
      </p:sp>
      <p:pic>
        <p:nvPicPr>
          <p:cNvPr id="1026" name="Picture 2" descr="http://origin-ars.els-cdn.com/content/image/1-s2.0-S030645229600588X-gr5.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4462" y="1747837"/>
            <a:ext cx="6010275" cy="4505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48466" y="6428096"/>
            <a:ext cx="1974002" cy="369332"/>
          </a:xfrm>
          <a:prstGeom prst="rect">
            <a:avLst/>
          </a:prstGeom>
          <a:noFill/>
        </p:spPr>
        <p:txBody>
          <a:bodyPr wrap="none" rtlCol="0">
            <a:spAutoFit/>
          </a:bodyPr>
          <a:lstStyle/>
          <a:p>
            <a:r>
              <a:rPr lang="en-US" dirty="0" err="1" smtClean="0"/>
              <a:t>Lampl</a:t>
            </a:r>
            <a:r>
              <a:rPr lang="en-US" dirty="0" smtClean="0"/>
              <a:t>, </a:t>
            </a:r>
            <a:r>
              <a:rPr lang="en-US" dirty="0" err="1" smtClean="0"/>
              <a:t>Yarom</a:t>
            </a:r>
            <a:r>
              <a:rPr lang="en-US" dirty="0" smtClean="0"/>
              <a:t> 1997</a:t>
            </a:r>
            <a:endParaRPr lang="en-US" dirty="0"/>
          </a:p>
        </p:txBody>
      </p:sp>
    </p:spTree>
    <p:extLst>
      <p:ext uri="{BB962C8B-B14F-4D97-AF65-F5344CB8AC3E}">
        <p14:creationId xmlns:p14="http://schemas.microsoft.com/office/powerpoint/2010/main" val="3726929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191" y="2717588"/>
            <a:ext cx="10160000" cy="1143000"/>
          </a:xfrm>
        </p:spPr>
        <p:txBody>
          <a:bodyPr/>
          <a:lstStyle/>
          <a:p>
            <a:pPr algn="ctr"/>
            <a:r>
              <a:rPr lang="en-US" dirty="0" smtClean="0"/>
              <a:t>Do we call the burst in CPGs as burst or oscillation ?</a:t>
            </a:r>
            <a:endParaRPr lang="en-US" dirty="0"/>
          </a:p>
        </p:txBody>
      </p:sp>
    </p:spTree>
    <p:extLst>
      <p:ext uri="{BB962C8B-B14F-4D97-AF65-F5344CB8AC3E}">
        <p14:creationId xmlns:p14="http://schemas.microsoft.com/office/powerpoint/2010/main" val="3015010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1848995" y="381641"/>
            <a:ext cx="8494012" cy="4147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ea typeface="msgothic"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ea typeface="msgothic"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ea typeface="msgothic"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ea typeface="msgothic"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ea typeface="msgothic" charset="0"/>
                <a:cs typeface="msgothic" charset="0"/>
              </a:defRPr>
            </a:lvl9pPr>
          </a:lstStyle>
          <a:p>
            <a:pPr algn="ctr"/>
            <a:r>
              <a:rPr lang="en-GB" sz="1452" b="1" dirty="0">
                <a:latin typeface="Arial" panose="020B0604020202020204" pitchFamily="34" charset="0"/>
              </a:rPr>
              <a:t>Mode switches between tonic firing and </a:t>
            </a:r>
            <a:r>
              <a:rPr lang="en-GB" sz="1452" b="1" dirty="0" smtClean="0">
                <a:latin typeface="Arial" panose="020B0604020202020204" pitchFamily="34" charset="0"/>
              </a:rPr>
              <a:t>bursting. </a:t>
            </a:r>
            <a:endParaRPr lang="en-GB" sz="1452" b="1" dirty="0">
              <a:latin typeface="Arial" panose="020B0604020202020204" pitchFamily="34" charset="0"/>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6401" y="5943505"/>
            <a:ext cx="9107516" cy="943299"/>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044" y="979304"/>
            <a:ext cx="7562233" cy="4893634"/>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3076" name="Text Box 4"/>
          <p:cNvSpPr txBox="1">
            <a:spLocks noChangeArrowheads="1"/>
          </p:cNvSpPr>
          <p:nvPr/>
        </p:nvSpPr>
        <p:spPr bwMode="auto">
          <a:xfrm>
            <a:off x="2317045" y="5972308"/>
            <a:ext cx="3918651" cy="2318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ea typeface="msgothic" charset="0"/>
                <a:cs typeface="msgothic" charset="0"/>
              </a:defRPr>
            </a:lvl9pPr>
          </a:lstStyle>
          <a:p>
            <a:r>
              <a:rPr lang="en-GB" sz="1089" b="1">
                <a:latin typeface="Arial" panose="020B0604020202020204" pitchFamily="34" charset="0"/>
              </a:rPr>
              <a:t>Marder E et al. PNAS 1996;93:13481-13486</a:t>
            </a:r>
          </a:p>
        </p:txBody>
      </p:sp>
      <p:sp>
        <p:nvSpPr>
          <p:cNvPr id="3077" name="Text Box 5"/>
          <p:cNvSpPr txBox="1">
            <a:spLocks noChangeArrowheads="1"/>
          </p:cNvSpPr>
          <p:nvPr/>
        </p:nvSpPr>
        <p:spPr bwMode="auto">
          <a:xfrm>
            <a:off x="1621451" y="6613175"/>
            <a:ext cx="4931078" cy="34707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ea typeface="msgothic" charset="0"/>
                <a:cs typeface="msgothic" charset="0"/>
              </a:defRPr>
            </a:lvl9pPr>
          </a:lstStyle>
          <a:p>
            <a:r>
              <a:rPr lang="en-GB" sz="907">
                <a:latin typeface="Arial" panose="020B0604020202020204" pitchFamily="34" charset="0"/>
              </a:rPr>
              <a:t>©1996 by National Academy of Sciences</a:t>
            </a:r>
          </a:p>
        </p:txBody>
      </p:sp>
    </p:spTree>
    <p:extLst>
      <p:ext uri="{BB962C8B-B14F-4D97-AF65-F5344CB8AC3E}">
        <p14:creationId xmlns:p14="http://schemas.microsoft.com/office/powerpoint/2010/main" val="4299044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fontScale="90000"/>
          </a:bodyPr>
          <a:lstStyle/>
          <a:p>
            <a:pPr algn="ctr"/>
            <a:r>
              <a:rPr lang="en-US" dirty="0" smtClean="0"/>
              <a:t>Irregular switching between tonic mode and burst mode in thalamus</a:t>
            </a:r>
            <a:endParaRPr lang="en-US" dirty="0"/>
          </a:p>
        </p:txBody>
      </p:sp>
      <p:sp>
        <p:nvSpPr>
          <p:cNvPr id="5" name="TextBox 4"/>
          <p:cNvSpPr txBox="1"/>
          <p:nvPr/>
        </p:nvSpPr>
        <p:spPr>
          <a:xfrm>
            <a:off x="8502555" y="6243431"/>
            <a:ext cx="2081019" cy="369332"/>
          </a:xfrm>
          <a:prstGeom prst="rect">
            <a:avLst/>
          </a:prstGeom>
          <a:noFill/>
        </p:spPr>
        <p:txBody>
          <a:bodyPr wrap="none" rtlCol="0">
            <a:spAutoFit/>
          </a:bodyPr>
          <a:lstStyle/>
          <a:p>
            <a:r>
              <a:rPr lang="en-US" dirty="0" smtClean="0"/>
              <a:t>Sherman 2001, TINS</a:t>
            </a:r>
            <a:endParaRPr lang="en-US" dirty="0"/>
          </a:p>
        </p:txBody>
      </p:sp>
      <p:pic>
        <p:nvPicPr>
          <p:cNvPr id="6" name="Picture 5"/>
          <p:cNvPicPr>
            <a:picLocks noChangeAspect="1"/>
          </p:cNvPicPr>
          <p:nvPr/>
        </p:nvPicPr>
        <p:blipFill>
          <a:blip r:embed="rId2"/>
          <a:stretch>
            <a:fillRect/>
          </a:stretch>
        </p:blipFill>
        <p:spPr>
          <a:xfrm>
            <a:off x="4424574" y="1806032"/>
            <a:ext cx="5852190" cy="3831089"/>
          </a:xfrm>
          <a:prstGeom prst="rect">
            <a:avLst/>
          </a:prstGeom>
        </p:spPr>
      </p:pic>
      <p:sp>
        <p:nvSpPr>
          <p:cNvPr id="3" name="TextBox 2"/>
          <p:cNvSpPr txBox="1"/>
          <p:nvPr/>
        </p:nvSpPr>
        <p:spPr>
          <a:xfrm>
            <a:off x="4758587" y="5702799"/>
            <a:ext cx="5518177" cy="369332"/>
          </a:xfrm>
          <a:prstGeom prst="rect">
            <a:avLst/>
          </a:prstGeom>
          <a:noFill/>
        </p:spPr>
        <p:txBody>
          <a:bodyPr wrap="none" rtlCol="0">
            <a:spAutoFit/>
          </a:bodyPr>
          <a:lstStyle/>
          <a:p>
            <a:r>
              <a:rPr lang="en-US" dirty="0" smtClean="0">
                <a:solidFill>
                  <a:srgbClr val="FF0000"/>
                </a:solidFill>
              </a:rPr>
              <a:t>Red belongs to burst mode. </a:t>
            </a:r>
            <a:r>
              <a:rPr lang="en-US" dirty="0" smtClean="0"/>
              <a:t>Black belongs to tonic mode.</a:t>
            </a:r>
            <a:endParaRPr lang="en-US" dirty="0"/>
          </a:p>
        </p:txBody>
      </p:sp>
      <p:pic>
        <p:nvPicPr>
          <p:cNvPr id="7" name="Content Placeholder 3"/>
          <p:cNvPicPr>
            <a:picLocks noGrp="1" noChangeAspect="1"/>
          </p:cNvPicPr>
          <p:nvPr>
            <p:ph idx="1"/>
          </p:nvPr>
        </p:nvPicPr>
        <p:blipFill>
          <a:blip r:embed="rId3"/>
          <a:stretch>
            <a:fillRect/>
          </a:stretch>
        </p:blipFill>
        <p:spPr>
          <a:xfrm>
            <a:off x="483358" y="1545907"/>
            <a:ext cx="2880239" cy="4351338"/>
          </a:xfrm>
          <a:prstGeom prst="rect">
            <a:avLst/>
          </a:prstGeom>
        </p:spPr>
      </p:pic>
    </p:spTree>
    <p:extLst>
      <p:ext uri="{BB962C8B-B14F-4D97-AF65-F5344CB8AC3E}">
        <p14:creationId xmlns:p14="http://schemas.microsoft.com/office/powerpoint/2010/main" val="2457130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algn="ctr" eaLnBrk="1" hangingPunct="1"/>
            <a:r>
              <a:rPr lang="en-US" sz="4000" dirty="0" smtClean="0"/>
              <a:t>Bursting from view of measuring spiking regularity</a:t>
            </a:r>
            <a:endParaRPr lang="en-US" sz="4000" dirty="0"/>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787525"/>
            <a:ext cx="8337550" cy="3282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393027" y="5063983"/>
            <a:ext cx="3405945" cy="923330"/>
          </a:xfrm>
          <a:prstGeom prst="rect">
            <a:avLst/>
          </a:prstGeom>
        </p:spPr>
        <p:txBody>
          <a:bodyPr wrap="square">
            <a:spAutoFit/>
          </a:bodyPr>
          <a:lstStyle/>
          <a:p>
            <a:r>
              <a:rPr lang="en-US" dirty="0" smtClean="0">
                <a:cs typeface="Arial" charset="0"/>
              </a:rPr>
              <a:t>Gamma distribution</a:t>
            </a:r>
          </a:p>
          <a:p>
            <a:r>
              <a:rPr lang="el-GR" dirty="0" smtClean="0">
                <a:cs typeface="Arial" charset="0"/>
              </a:rPr>
              <a:t>κ</a:t>
            </a:r>
            <a:r>
              <a:rPr lang="en-US" dirty="0" smtClean="0">
                <a:cs typeface="Arial" charset="0"/>
              </a:rPr>
              <a:t> - </a:t>
            </a:r>
            <a:r>
              <a:rPr lang="en-US" dirty="0" smtClean="0"/>
              <a:t>Shape or order parameter</a:t>
            </a:r>
          </a:p>
          <a:p>
            <a:r>
              <a:rPr lang="el-GR" dirty="0" smtClean="0"/>
              <a:t>β</a:t>
            </a:r>
            <a:r>
              <a:rPr lang="en-US" dirty="0" smtClean="0"/>
              <a:t> – rate parameter</a:t>
            </a:r>
            <a:endParaRPr lang="en-US" dirty="0"/>
          </a:p>
        </p:txBody>
      </p:sp>
      <p:sp>
        <p:nvSpPr>
          <p:cNvPr id="3" name="TextBox 2"/>
          <p:cNvSpPr txBox="1"/>
          <p:nvPr/>
        </p:nvSpPr>
        <p:spPr>
          <a:xfrm>
            <a:off x="8056939" y="6348521"/>
            <a:ext cx="2834174" cy="369332"/>
          </a:xfrm>
          <a:prstGeom prst="rect">
            <a:avLst/>
          </a:prstGeom>
          <a:noFill/>
        </p:spPr>
        <p:txBody>
          <a:bodyPr wrap="none" rtlCol="0">
            <a:spAutoFit/>
          </a:bodyPr>
          <a:lstStyle/>
          <a:p>
            <a:r>
              <a:rPr lang="en-US" dirty="0" err="1" smtClean="0"/>
              <a:t>Shinomoto</a:t>
            </a:r>
            <a:r>
              <a:rPr lang="en-US" dirty="0" smtClean="0"/>
              <a:t> et al.,2003, 2009</a:t>
            </a:r>
            <a:endParaRPr lang="en-US" dirty="0"/>
          </a:p>
        </p:txBody>
      </p:sp>
    </p:spTree>
    <p:extLst>
      <p:ext uri="{BB962C8B-B14F-4D97-AF65-F5344CB8AC3E}">
        <p14:creationId xmlns:p14="http://schemas.microsoft.com/office/powerpoint/2010/main" val="5064480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614</TotalTime>
  <Words>695</Words>
  <Application>Microsoft Office PowerPoint</Application>
  <PresentationFormat>Widescreen</PresentationFormat>
  <Paragraphs>63</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vt:lpstr>
      <vt:lpstr>msgothic</vt:lpstr>
      <vt:lpstr>Wingdings</vt:lpstr>
      <vt:lpstr>Adjacency</vt:lpstr>
      <vt:lpstr>When do we call neurons are firing in  burst?</vt:lpstr>
      <vt:lpstr>One definition of a burst</vt:lpstr>
      <vt:lpstr>PowerPoint Presentation</vt:lpstr>
      <vt:lpstr>Bursting from the point of a typical central pattern generator </vt:lpstr>
      <vt:lpstr>Single spikes riding on membrane potential Oscillation</vt:lpstr>
      <vt:lpstr>Do we call the burst in CPGs as burst or oscillation ?</vt:lpstr>
      <vt:lpstr>PowerPoint Presentation</vt:lpstr>
      <vt:lpstr>Irregular switching between tonic mode and burst mode in thalamus</vt:lpstr>
      <vt:lpstr>Bursting from view of measuring spiking regularity</vt:lpstr>
      <vt:lpstr>PowerPoint Presentation</vt:lpstr>
      <vt:lpstr>Does bursting have 1) any role 2) unique role in coding behavior in higher brain regions? </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Selva Maran</dc:creator>
  <cp:lastModifiedBy>Selva Maran</cp:lastModifiedBy>
  <cp:revision>214</cp:revision>
  <dcterms:created xsi:type="dcterms:W3CDTF">2013-10-13T15:20:45Z</dcterms:created>
  <dcterms:modified xsi:type="dcterms:W3CDTF">2021-12-08T12:47:23Z</dcterms:modified>
</cp:coreProperties>
</file>