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51206400" cy="32918400"/>
  <p:notesSz cx="6997700" cy="92837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66CCFF"/>
    <a:srgbClr val="FFCC00"/>
    <a:srgbClr val="CC9900"/>
    <a:srgbClr val="FF9900"/>
    <a:srgbClr val="FF6600"/>
    <a:srgbClr val="FF0000"/>
    <a:srgbClr val="0000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1" autoAdjust="0"/>
    <p:restoredTop sz="98151" autoAdjust="0"/>
  </p:normalViewPr>
  <p:slideViewPr>
    <p:cSldViewPr>
      <p:cViewPr varScale="1">
        <p:scale>
          <a:sx n="19" d="100"/>
          <a:sy n="19" d="100"/>
        </p:scale>
        <p:origin x="-1278" y="-162"/>
      </p:cViewPr>
      <p:guideLst>
        <p:guide orient="horz" pos="10368"/>
        <p:guide pos="161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808" y="-114"/>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2125" cy="46355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defRPr sz="1200">
                <a:latin typeface="Arial" charset="0"/>
              </a:defRPr>
            </a:lvl1pPr>
          </a:lstStyle>
          <a:p>
            <a:endParaRPr lang="en-US"/>
          </a:p>
        </p:txBody>
      </p:sp>
      <p:sp>
        <p:nvSpPr>
          <p:cNvPr id="4099" name="Rectangle 3"/>
          <p:cNvSpPr>
            <a:spLocks noGrp="1" noChangeArrowheads="1"/>
          </p:cNvSpPr>
          <p:nvPr>
            <p:ph type="dt" sz="quarter" idx="1"/>
          </p:nvPr>
        </p:nvSpPr>
        <p:spPr bwMode="auto">
          <a:xfrm>
            <a:off x="3963989" y="0"/>
            <a:ext cx="3032125" cy="46355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lgn="r">
              <a:defRPr sz="1200">
                <a:latin typeface="Arial" charset="0"/>
              </a:defRPr>
            </a:lvl1pPr>
          </a:lstStyle>
          <a:p>
            <a:endParaRPr lang="en-US"/>
          </a:p>
        </p:txBody>
      </p:sp>
      <p:sp>
        <p:nvSpPr>
          <p:cNvPr id="4100" name="Rectangle 4"/>
          <p:cNvSpPr>
            <a:spLocks noGrp="1" noChangeArrowheads="1"/>
          </p:cNvSpPr>
          <p:nvPr>
            <p:ph type="ftr" sz="quarter" idx="2"/>
          </p:nvPr>
        </p:nvSpPr>
        <p:spPr bwMode="auto">
          <a:xfrm>
            <a:off x="2" y="8818563"/>
            <a:ext cx="3032125" cy="46355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defRPr sz="1200">
                <a:latin typeface="Arial" charset="0"/>
              </a:defRPr>
            </a:lvl1pPr>
          </a:lstStyle>
          <a:p>
            <a:endParaRPr lang="en-US"/>
          </a:p>
        </p:txBody>
      </p:sp>
      <p:sp>
        <p:nvSpPr>
          <p:cNvPr id="4101" name="Rectangle 5"/>
          <p:cNvSpPr>
            <a:spLocks noGrp="1" noChangeArrowheads="1"/>
          </p:cNvSpPr>
          <p:nvPr>
            <p:ph type="sldNum" sz="quarter" idx="3"/>
          </p:nvPr>
        </p:nvSpPr>
        <p:spPr bwMode="auto">
          <a:xfrm>
            <a:off x="3963989" y="8818563"/>
            <a:ext cx="3032125" cy="46355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lgn="r">
              <a:defRPr sz="1200">
                <a:latin typeface="Arial" charset="0"/>
              </a:defRPr>
            </a:lvl1pPr>
          </a:lstStyle>
          <a:p>
            <a:fld id="{2A9AF8D7-ED48-45A0-BFD9-A4F361C19A5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2125" cy="463550"/>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idx="1"/>
          </p:nvPr>
        </p:nvSpPr>
        <p:spPr>
          <a:xfrm>
            <a:off x="3963989" y="0"/>
            <a:ext cx="3032125" cy="463550"/>
          </a:xfrm>
          <a:prstGeom prst="rect">
            <a:avLst/>
          </a:prstGeom>
        </p:spPr>
        <p:txBody>
          <a:bodyPr vert="horz" lIns="91430" tIns="45715" rIns="91430" bIns="45715" rtlCol="0"/>
          <a:lstStyle>
            <a:lvl1pPr algn="r">
              <a:defRPr sz="1200"/>
            </a:lvl1pPr>
          </a:lstStyle>
          <a:p>
            <a:fld id="{0B45CB44-9430-453B-9CF6-D1A938082D2C}" type="datetimeFigureOut">
              <a:rPr lang="en-US" smtClean="0"/>
              <a:pPr/>
              <a:t>11/12/2008</a:t>
            </a:fld>
            <a:endParaRPr lang="en-US"/>
          </a:p>
        </p:txBody>
      </p:sp>
      <p:sp>
        <p:nvSpPr>
          <p:cNvPr id="4" name="Slide Image Placeholder 3"/>
          <p:cNvSpPr>
            <a:spLocks noGrp="1" noRot="1" noChangeAspect="1"/>
          </p:cNvSpPr>
          <p:nvPr>
            <p:ph type="sldImg" idx="2"/>
          </p:nvPr>
        </p:nvSpPr>
        <p:spPr>
          <a:xfrm>
            <a:off x="790575" y="698500"/>
            <a:ext cx="5416550" cy="3481388"/>
          </a:xfrm>
          <a:prstGeom prst="rect">
            <a:avLst/>
          </a:prstGeom>
          <a:noFill/>
          <a:ln w="12700">
            <a:solidFill>
              <a:prstClr val="black"/>
            </a:solidFill>
          </a:ln>
        </p:spPr>
        <p:txBody>
          <a:bodyPr vert="horz" lIns="91430" tIns="45715" rIns="91430" bIns="45715" rtlCol="0" anchor="ctr"/>
          <a:lstStyle/>
          <a:p>
            <a:endParaRPr lang="en-US"/>
          </a:p>
        </p:txBody>
      </p:sp>
      <p:sp>
        <p:nvSpPr>
          <p:cNvPr id="5" name="Notes Placeholder 4"/>
          <p:cNvSpPr>
            <a:spLocks noGrp="1"/>
          </p:cNvSpPr>
          <p:nvPr>
            <p:ph type="body" sz="quarter" idx="3"/>
          </p:nvPr>
        </p:nvSpPr>
        <p:spPr>
          <a:xfrm>
            <a:off x="700088" y="4410075"/>
            <a:ext cx="5597525" cy="4176714"/>
          </a:xfrm>
          <a:prstGeom prst="rect">
            <a:avLst/>
          </a:prstGeom>
        </p:spPr>
        <p:txBody>
          <a:bodyPr vert="horz" lIns="91430" tIns="45715" rIns="91430"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8563"/>
            <a:ext cx="3032125" cy="463550"/>
          </a:xfrm>
          <a:prstGeom prst="rect">
            <a:avLst/>
          </a:prstGeom>
        </p:spPr>
        <p:txBody>
          <a:bodyPr vert="horz" lIns="91430" tIns="45715" rIns="91430" bIns="45715" rtlCol="0" anchor="b"/>
          <a:lstStyle>
            <a:lvl1pPr algn="l">
              <a:defRPr sz="1200"/>
            </a:lvl1pPr>
          </a:lstStyle>
          <a:p>
            <a:endParaRPr lang="en-US"/>
          </a:p>
        </p:txBody>
      </p:sp>
      <p:sp>
        <p:nvSpPr>
          <p:cNvPr id="7" name="Slide Number Placeholder 6"/>
          <p:cNvSpPr>
            <a:spLocks noGrp="1"/>
          </p:cNvSpPr>
          <p:nvPr>
            <p:ph type="sldNum" sz="quarter" idx="5"/>
          </p:nvPr>
        </p:nvSpPr>
        <p:spPr>
          <a:xfrm>
            <a:off x="3963989" y="8818563"/>
            <a:ext cx="3032125" cy="463550"/>
          </a:xfrm>
          <a:prstGeom prst="rect">
            <a:avLst/>
          </a:prstGeom>
        </p:spPr>
        <p:txBody>
          <a:bodyPr vert="horz" lIns="91430" tIns="45715" rIns="91430" bIns="45715" rtlCol="0" anchor="b"/>
          <a:lstStyle>
            <a:lvl1pPr algn="r">
              <a:defRPr sz="1200"/>
            </a:lvl1pPr>
          </a:lstStyle>
          <a:p>
            <a:fld id="{7D235AAC-41F1-4B4F-AA26-894CBF71AA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235AAC-41F1-4B4F-AA26-894CBF71AAE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9C5740-02B2-4D67-AA9C-981BC74F5DE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EFAEAC9-B499-44E1-B8C4-76E1975E9F9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317625"/>
            <a:ext cx="11520488"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638" y="1317625"/>
            <a:ext cx="34412237"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AA52-8AF3-4212-A947-B632A3B7270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2503E8-FC74-4A07-85B5-36EDE0253D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110960-FB05-4FEB-83AA-946AEC88D62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638" y="7681913"/>
            <a:ext cx="22966362" cy="2172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7681913"/>
            <a:ext cx="22966363" cy="2172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967C48-5FEB-4DF9-A64F-42DEDC80617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CEE8195-AAE9-4D90-A90E-8D6C0E16A29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00EFA9B-87FB-472B-88F0-33F90741CE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D3DFBC0-9DC6-4C00-A641-D7C9BB829A6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1ACB59E-BD08-4A84-820F-D5576C42B4F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69836E-899F-4F81-AB08-5F8F3D7790F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0638" y="1317625"/>
            <a:ext cx="46085125" cy="5486400"/>
          </a:xfrm>
          <a:prstGeom prst="rect">
            <a:avLst/>
          </a:prstGeom>
          <a:noFill/>
          <a:ln w="9525">
            <a:noFill/>
            <a:miter lim="800000"/>
            <a:headEnd/>
            <a:tailEnd/>
          </a:ln>
          <a:effectLst/>
        </p:spPr>
        <p:txBody>
          <a:bodyPr vert="horz" wrap="square" lIns="491161" tIns="245580" rIns="491161" bIns="24558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560638" y="7681913"/>
            <a:ext cx="46085125" cy="2172335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560638" y="29976763"/>
            <a:ext cx="11947525" cy="2286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defTabSz="4911725">
              <a:defRPr sz="7500">
                <a:latin typeface="+mn-lt"/>
              </a:defRPr>
            </a:lvl1pPr>
          </a:lstStyle>
          <a:p>
            <a:endParaRPr lang="en-US"/>
          </a:p>
        </p:txBody>
      </p:sp>
      <p:sp>
        <p:nvSpPr>
          <p:cNvPr id="1029" name="Rectangle 5"/>
          <p:cNvSpPr>
            <a:spLocks noGrp="1" noChangeArrowheads="1"/>
          </p:cNvSpPr>
          <p:nvPr>
            <p:ph type="ftr" sz="quarter" idx="3"/>
          </p:nvPr>
        </p:nvSpPr>
        <p:spPr bwMode="auto">
          <a:xfrm>
            <a:off x="17495838" y="29976763"/>
            <a:ext cx="16214725" cy="2286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ctr" defTabSz="4911725">
              <a:defRPr sz="7500">
                <a:latin typeface="+mn-lt"/>
              </a:defRPr>
            </a:lvl1pPr>
          </a:lstStyle>
          <a:p>
            <a:endParaRPr lang="en-US"/>
          </a:p>
        </p:txBody>
      </p:sp>
      <p:sp>
        <p:nvSpPr>
          <p:cNvPr id="1030" name="Rectangle 6"/>
          <p:cNvSpPr>
            <a:spLocks noGrp="1" noChangeArrowheads="1"/>
          </p:cNvSpPr>
          <p:nvPr>
            <p:ph type="sldNum" sz="quarter" idx="4"/>
          </p:nvPr>
        </p:nvSpPr>
        <p:spPr bwMode="auto">
          <a:xfrm>
            <a:off x="36698238" y="29976763"/>
            <a:ext cx="11947525" cy="2286000"/>
          </a:xfrm>
          <a:prstGeom prst="rect">
            <a:avLst/>
          </a:prstGeom>
          <a:noFill/>
          <a:ln w="9525">
            <a:noFill/>
            <a:miter lim="800000"/>
            <a:headEnd/>
            <a:tailEnd/>
          </a:ln>
          <a:effectLst/>
        </p:spPr>
        <p:txBody>
          <a:bodyPr vert="horz" wrap="square" lIns="491161" tIns="245580" rIns="491161" bIns="245580" numCol="1" anchor="t" anchorCtr="0" compatLnSpc="1">
            <a:prstTxWarp prst="textNoShape">
              <a:avLst/>
            </a:prstTxWarp>
          </a:bodyPr>
          <a:lstStyle>
            <a:lvl1pPr algn="r" defTabSz="4911725">
              <a:defRPr sz="7500">
                <a:latin typeface="+mn-lt"/>
              </a:defRPr>
            </a:lvl1pPr>
          </a:lstStyle>
          <a:p>
            <a:fld id="{7F0440B4-2A55-47AE-AEE3-7F22F605FAC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11725" rtl="0" fontAlgn="base">
        <a:spcBef>
          <a:spcPct val="0"/>
        </a:spcBef>
        <a:spcAft>
          <a:spcPct val="0"/>
        </a:spcAft>
        <a:defRPr sz="23600">
          <a:solidFill>
            <a:schemeClr val="tx2"/>
          </a:solidFill>
          <a:latin typeface="+mj-lt"/>
          <a:ea typeface="+mj-ea"/>
          <a:cs typeface="+mj-cs"/>
        </a:defRPr>
      </a:lvl1pPr>
      <a:lvl2pPr algn="ctr" defTabSz="4911725" rtl="0" fontAlgn="base">
        <a:spcBef>
          <a:spcPct val="0"/>
        </a:spcBef>
        <a:spcAft>
          <a:spcPct val="0"/>
        </a:spcAft>
        <a:defRPr sz="23600">
          <a:solidFill>
            <a:schemeClr val="tx2"/>
          </a:solidFill>
          <a:latin typeface="Arial" charset="0"/>
        </a:defRPr>
      </a:lvl2pPr>
      <a:lvl3pPr algn="ctr" defTabSz="4911725" rtl="0" fontAlgn="base">
        <a:spcBef>
          <a:spcPct val="0"/>
        </a:spcBef>
        <a:spcAft>
          <a:spcPct val="0"/>
        </a:spcAft>
        <a:defRPr sz="23600">
          <a:solidFill>
            <a:schemeClr val="tx2"/>
          </a:solidFill>
          <a:latin typeface="Arial" charset="0"/>
        </a:defRPr>
      </a:lvl3pPr>
      <a:lvl4pPr algn="ctr" defTabSz="4911725" rtl="0" fontAlgn="base">
        <a:spcBef>
          <a:spcPct val="0"/>
        </a:spcBef>
        <a:spcAft>
          <a:spcPct val="0"/>
        </a:spcAft>
        <a:defRPr sz="23600">
          <a:solidFill>
            <a:schemeClr val="tx2"/>
          </a:solidFill>
          <a:latin typeface="Arial" charset="0"/>
        </a:defRPr>
      </a:lvl4pPr>
      <a:lvl5pPr algn="ctr" defTabSz="4911725" rtl="0" fontAlgn="base">
        <a:spcBef>
          <a:spcPct val="0"/>
        </a:spcBef>
        <a:spcAft>
          <a:spcPct val="0"/>
        </a:spcAft>
        <a:defRPr sz="23600">
          <a:solidFill>
            <a:schemeClr val="tx2"/>
          </a:solidFill>
          <a:latin typeface="Arial" charset="0"/>
        </a:defRPr>
      </a:lvl5pPr>
      <a:lvl6pPr marL="457200" algn="ctr" defTabSz="4911725" rtl="0" fontAlgn="base">
        <a:spcBef>
          <a:spcPct val="0"/>
        </a:spcBef>
        <a:spcAft>
          <a:spcPct val="0"/>
        </a:spcAft>
        <a:defRPr sz="23600">
          <a:solidFill>
            <a:schemeClr val="tx2"/>
          </a:solidFill>
          <a:latin typeface="Arial" charset="0"/>
        </a:defRPr>
      </a:lvl6pPr>
      <a:lvl7pPr marL="914400" algn="ctr" defTabSz="4911725" rtl="0" fontAlgn="base">
        <a:spcBef>
          <a:spcPct val="0"/>
        </a:spcBef>
        <a:spcAft>
          <a:spcPct val="0"/>
        </a:spcAft>
        <a:defRPr sz="23600">
          <a:solidFill>
            <a:schemeClr val="tx2"/>
          </a:solidFill>
          <a:latin typeface="Arial" charset="0"/>
        </a:defRPr>
      </a:lvl7pPr>
      <a:lvl8pPr marL="1371600" algn="ctr" defTabSz="4911725" rtl="0" fontAlgn="base">
        <a:spcBef>
          <a:spcPct val="0"/>
        </a:spcBef>
        <a:spcAft>
          <a:spcPct val="0"/>
        </a:spcAft>
        <a:defRPr sz="23600">
          <a:solidFill>
            <a:schemeClr val="tx2"/>
          </a:solidFill>
          <a:latin typeface="Arial" charset="0"/>
        </a:defRPr>
      </a:lvl8pPr>
      <a:lvl9pPr marL="1828800" algn="ctr" defTabSz="4911725" rtl="0" fontAlgn="base">
        <a:spcBef>
          <a:spcPct val="0"/>
        </a:spcBef>
        <a:spcAft>
          <a:spcPct val="0"/>
        </a:spcAft>
        <a:defRPr sz="23600">
          <a:solidFill>
            <a:schemeClr val="tx2"/>
          </a:solidFill>
          <a:latin typeface="Arial" charset="0"/>
        </a:defRPr>
      </a:lvl9pPr>
    </p:titleStyle>
    <p:bodyStyle>
      <a:lvl1pPr marL="1841500" indent="-1841500" algn="l" defTabSz="4911725" rtl="0" fontAlgn="base">
        <a:spcBef>
          <a:spcPct val="20000"/>
        </a:spcBef>
        <a:spcAft>
          <a:spcPct val="0"/>
        </a:spcAft>
        <a:buChar char="•"/>
        <a:defRPr sz="17200">
          <a:solidFill>
            <a:schemeClr val="tx1"/>
          </a:solidFill>
          <a:latin typeface="+mn-lt"/>
          <a:ea typeface="+mn-ea"/>
          <a:cs typeface="+mn-cs"/>
        </a:defRPr>
      </a:lvl1pPr>
      <a:lvl2pPr marL="3990975" indent="-1535113" algn="l" defTabSz="4911725" rtl="0" fontAlgn="base">
        <a:spcBef>
          <a:spcPct val="20000"/>
        </a:spcBef>
        <a:spcAft>
          <a:spcPct val="0"/>
        </a:spcAft>
        <a:buChar char="–"/>
        <a:defRPr sz="15000">
          <a:solidFill>
            <a:schemeClr val="tx1"/>
          </a:solidFill>
          <a:latin typeface="+mn-lt"/>
        </a:defRPr>
      </a:lvl2pPr>
      <a:lvl3pPr marL="6138863" indent="-1227138" algn="l" defTabSz="4911725" rtl="0" fontAlgn="base">
        <a:spcBef>
          <a:spcPct val="20000"/>
        </a:spcBef>
        <a:spcAft>
          <a:spcPct val="0"/>
        </a:spcAft>
        <a:buChar char="•"/>
        <a:defRPr sz="12900">
          <a:solidFill>
            <a:schemeClr val="tx1"/>
          </a:solidFill>
          <a:latin typeface="+mn-lt"/>
        </a:defRPr>
      </a:lvl3pPr>
      <a:lvl4pPr marL="8594725" indent="-1227138" algn="l" defTabSz="4911725" rtl="0" fontAlgn="base">
        <a:spcBef>
          <a:spcPct val="20000"/>
        </a:spcBef>
        <a:spcAft>
          <a:spcPct val="0"/>
        </a:spcAft>
        <a:buChar char="–"/>
        <a:defRPr sz="10700">
          <a:solidFill>
            <a:schemeClr val="tx1"/>
          </a:solidFill>
          <a:latin typeface="+mn-lt"/>
        </a:defRPr>
      </a:lvl4pPr>
      <a:lvl5pPr marL="11050588" indent="-1227138" algn="l" defTabSz="4911725" rtl="0" fontAlgn="base">
        <a:spcBef>
          <a:spcPct val="20000"/>
        </a:spcBef>
        <a:spcAft>
          <a:spcPct val="0"/>
        </a:spcAft>
        <a:buChar char="»"/>
        <a:defRPr sz="10700">
          <a:solidFill>
            <a:schemeClr val="tx1"/>
          </a:solidFill>
          <a:latin typeface="+mn-lt"/>
        </a:defRPr>
      </a:lvl5pPr>
      <a:lvl6pPr marL="11507788" indent="-1227138" algn="l" defTabSz="4911725" rtl="0" fontAlgn="base">
        <a:spcBef>
          <a:spcPct val="20000"/>
        </a:spcBef>
        <a:spcAft>
          <a:spcPct val="0"/>
        </a:spcAft>
        <a:buChar char="»"/>
        <a:defRPr sz="10700">
          <a:solidFill>
            <a:schemeClr val="tx1"/>
          </a:solidFill>
          <a:latin typeface="+mn-lt"/>
        </a:defRPr>
      </a:lvl6pPr>
      <a:lvl7pPr marL="11964988" indent="-1227138" algn="l" defTabSz="4911725" rtl="0" fontAlgn="base">
        <a:spcBef>
          <a:spcPct val="20000"/>
        </a:spcBef>
        <a:spcAft>
          <a:spcPct val="0"/>
        </a:spcAft>
        <a:buChar char="»"/>
        <a:defRPr sz="10700">
          <a:solidFill>
            <a:schemeClr val="tx1"/>
          </a:solidFill>
          <a:latin typeface="+mn-lt"/>
        </a:defRPr>
      </a:lvl7pPr>
      <a:lvl8pPr marL="12422188" indent="-1227138" algn="l" defTabSz="4911725" rtl="0" fontAlgn="base">
        <a:spcBef>
          <a:spcPct val="20000"/>
        </a:spcBef>
        <a:spcAft>
          <a:spcPct val="0"/>
        </a:spcAft>
        <a:buChar char="»"/>
        <a:defRPr sz="10700">
          <a:solidFill>
            <a:schemeClr val="tx1"/>
          </a:solidFill>
          <a:latin typeface="+mn-lt"/>
        </a:defRPr>
      </a:lvl8pPr>
      <a:lvl9pPr marL="12879388" indent="-1227138" algn="l" defTabSz="4911725" rtl="0" fontAlgn="base">
        <a:spcBef>
          <a:spcPct val="20000"/>
        </a:spcBef>
        <a:spcAft>
          <a:spcPct val="0"/>
        </a:spcAft>
        <a:buChar char="»"/>
        <a:defRPr sz="10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Text Box 17"/>
          <p:cNvSpPr txBox="1">
            <a:spLocks noChangeArrowheads="1"/>
          </p:cNvSpPr>
          <p:nvPr/>
        </p:nvSpPr>
        <p:spPr bwMode="auto">
          <a:xfrm>
            <a:off x="0" y="1"/>
            <a:ext cx="51206400" cy="4641271"/>
          </a:xfrm>
          <a:prstGeom prst="rect">
            <a:avLst/>
          </a:prstGeom>
          <a:solidFill>
            <a:srgbClr val="FFCC00"/>
          </a:solidFill>
          <a:ln w="9525">
            <a:noFill/>
            <a:miter lim="800000"/>
            <a:headEnd/>
            <a:tailEnd/>
          </a:ln>
          <a:effectLst>
            <a:prstShdw prst="shdw17" dist="17961" dir="2700000">
              <a:srgbClr val="FFCC00">
                <a:gamma/>
                <a:shade val="60000"/>
                <a:invGamma/>
              </a:srgbClr>
            </a:prstShdw>
          </a:effectLst>
        </p:spPr>
        <p:txBody>
          <a:bodyPr wrap="square">
            <a:spAutoFit/>
          </a:bodyPr>
          <a:lstStyle/>
          <a:p>
            <a:pPr algn="ctr" defTabSz="4911725">
              <a:lnSpc>
                <a:spcPct val="60000"/>
              </a:lnSpc>
              <a:spcBef>
                <a:spcPct val="50000"/>
              </a:spcBef>
            </a:pPr>
            <a:endParaRPr lang="en-US" sz="1600" b="1" dirty="0"/>
          </a:p>
          <a:p>
            <a:pPr algn="ctr" defTabSz="4911725">
              <a:lnSpc>
                <a:spcPct val="60000"/>
              </a:lnSpc>
              <a:spcBef>
                <a:spcPct val="50000"/>
              </a:spcBef>
            </a:pPr>
            <a:r>
              <a:rPr lang="en-US" sz="9600" b="1" dirty="0"/>
              <a:t>Phenomenology of Phase Resetting </a:t>
            </a:r>
            <a:r>
              <a:rPr lang="en-US" sz="9600" b="1" dirty="0" smtClean="0"/>
              <a:t>in </a:t>
            </a:r>
            <a:r>
              <a:rPr lang="en-US" sz="9600" b="1" dirty="0"/>
              <a:t>a Bursting Neuron in Response to Excitation</a:t>
            </a:r>
            <a:endParaRPr lang="en-US" sz="9600" dirty="0"/>
          </a:p>
          <a:p>
            <a:pPr algn="ctr" defTabSz="4911725">
              <a:lnSpc>
                <a:spcPct val="60000"/>
              </a:lnSpc>
              <a:spcBef>
                <a:spcPct val="50000"/>
              </a:spcBef>
            </a:pPr>
            <a:endParaRPr lang="en-US" sz="2000" b="1" dirty="0" smtClean="0"/>
          </a:p>
          <a:p>
            <a:pPr algn="ctr" defTabSz="4911725">
              <a:lnSpc>
                <a:spcPct val="60000"/>
              </a:lnSpc>
              <a:spcBef>
                <a:spcPct val="50000"/>
              </a:spcBef>
            </a:pPr>
            <a:r>
              <a:rPr lang="en-US" sz="6600" b="1" dirty="0" err="1" smtClean="0"/>
              <a:t>Selva</a:t>
            </a:r>
            <a:r>
              <a:rPr lang="en-US" sz="6600" b="1" dirty="0" smtClean="0"/>
              <a:t> K. Maran</a:t>
            </a:r>
            <a:r>
              <a:rPr lang="en-US" sz="6600" b="1" baseline="30000" dirty="0" smtClean="0"/>
              <a:t>1</a:t>
            </a:r>
            <a:r>
              <a:rPr lang="en-US" sz="6600" dirty="0" smtClean="0"/>
              <a:t>, K.Demla</a:t>
            </a:r>
            <a:r>
              <a:rPr lang="en-US" sz="6600" baseline="30000" dirty="0" smtClean="0"/>
              <a:t>2</a:t>
            </a:r>
            <a:r>
              <a:rPr lang="en-US" sz="6600" dirty="0" smtClean="0"/>
              <a:t>, F.Sieling</a:t>
            </a:r>
            <a:r>
              <a:rPr lang="en-US" sz="6600" baseline="30000" dirty="0" smtClean="0"/>
              <a:t>3</a:t>
            </a:r>
            <a:r>
              <a:rPr lang="en-US" sz="6600" dirty="0" smtClean="0"/>
              <a:t>, A.A.Prinz</a:t>
            </a:r>
            <a:r>
              <a:rPr lang="en-US" sz="6600" baseline="30000" dirty="0" smtClean="0"/>
              <a:t>2,3</a:t>
            </a:r>
            <a:r>
              <a:rPr lang="en-US" sz="6600" dirty="0" smtClean="0"/>
              <a:t> </a:t>
            </a:r>
            <a:r>
              <a:rPr lang="en-US" sz="6600" dirty="0"/>
              <a:t>and C.C. </a:t>
            </a:r>
            <a:r>
              <a:rPr lang="en-US" sz="6600" dirty="0" err="1" smtClean="0"/>
              <a:t>Canavier</a:t>
            </a:r>
            <a:r>
              <a:rPr lang="en-US" sz="6600" baseline="30000" dirty="0" err="1" smtClean="0"/>
              <a:t>1</a:t>
            </a:r>
            <a:endParaRPr lang="en-US" sz="6600" baseline="30000" dirty="0" smtClean="0"/>
          </a:p>
          <a:p>
            <a:pPr algn="ctr" defTabSz="4911725">
              <a:lnSpc>
                <a:spcPct val="60000"/>
              </a:lnSpc>
              <a:spcBef>
                <a:spcPct val="50000"/>
              </a:spcBef>
            </a:pPr>
            <a:endParaRPr lang="en-US" sz="2000" dirty="0"/>
          </a:p>
          <a:p>
            <a:pPr algn="ctr" defTabSz="4911725">
              <a:lnSpc>
                <a:spcPct val="60000"/>
              </a:lnSpc>
              <a:spcBef>
                <a:spcPct val="50000"/>
              </a:spcBef>
            </a:pPr>
            <a:r>
              <a:rPr lang="en-US" sz="4000" baseline="30000" dirty="0"/>
              <a:t>1</a:t>
            </a:r>
            <a:r>
              <a:rPr lang="en-US" sz="4000" dirty="0"/>
              <a:t>Neuroscience </a:t>
            </a:r>
            <a:r>
              <a:rPr lang="en-US" sz="4000" dirty="0" smtClean="0"/>
              <a:t>Center of </a:t>
            </a:r>
            <a:r>
              <a:rPr lang="en-US" sz="4000" dirty="0"/>
              <a:t>Excellence, LSUHSC, New Orleans, </a:t>
            </a:r>
            <a:r>
              <a:rPr lang="en-US" sz="4000" baseline="30000" dirty="0" smtClean="0"/>
              <a:t>2</a:t>
            </a:r>
            <a:r>
              <a:rPr lang="en-US" sz="4000" dirty="0" smtClean="0"/>
              <a:t>Biology Dept, Emory University,  Atlanta, </a:t>
            </a:r>
            <a:r>
              <a:rPr lang="en-US" sz="4000" baseline="30000" dirty="0" smtClean="0"/>
              <a:t>3</a:t>
            </a:r>
            <a:r>
              <a:rPr lang="en-US" sz="4000" dirty="0" smtClean="0"/>
              <a:t>Wallace </a:t>
            </a:r>
            <a:r>
              <a:rPr lang="en-US" sz="4000" dirty="0"/>
              <a:t>H. Coulter Department </a:t>
            </a:r>
            <a:r>
              <a:rPr lang="en-US" sz="4000" dirty="0" smtClean="0"/>
              <a:t>of Biomedical </a:t>
            </a:r>
            <a:r>
              <a:rPr lang="en-US" sz="4000" dirty="0"/>
              <a:t>Engineering, Georgia Tech </a:t>
            </a:r>
            <a:r>
              <a:rPr lang="en-US" sz="4000" dirty="0" smtClean="0"/>
              <a:t>and </a:t>
            </a:r>
            <a:r>
              <a:rPr lang="en-US" sz="4000" dirty="0"/>
              <a:t>Emory </a:t>
            </a:r>
            <a:r>
              <a:rPr lang="en-US" sz="4000" dirty="0" smtClean="0"/>
              <a:t>University.</a:t>
            </a:r>
            <a:endParaRPr lang="en-US" sz="4000" dirty="0"/>
          </a:p>
          <a:p>
            <a:pPr algn="ctr" defTabSz="4911725">
              <a:lnSpc>
                <a:spcPct val="60000"/>
              </a:lnSpc>
              <a:spcBef>
                <a:spcPct val="50000"/>
              </a:spcBef>
            </a:pPr>
            <a:endParaRPr lang="en-US" sz="1400" dirty="0"/>
          </a:p>
        </p:txBody>
      </p:sp>
      <p:sp>
        <p:nvSpPr>
          <p:cNvPr id="2343" name="Text Box 295"/>
          <p:cNvSpPr txBox="1">
            <a:spLocks noChangeArrowheads="1"/>
          </p:cNvSpPr>
          <p:nvPr/>
        </p:nvSpPr>
        <p:spPr bwMode="auto">
          <a:xfrm>
            <a:off x="1371600" y="16515814"/>
            <a:ext cx="12725400" cy="3600986"/>
          </a:xfrm>
          <a:prstGeom prst="rect">
            <a:avLst/>
          </a:prstGeom>
          <a:noFill/>
          <a:ln w="9525">
            <a:noFill/>
            <a:miter lim="800000"/>
            <a:headEnd/>
            <a:tailEnd/>
          </a:ln>
          <a:effectLst/>
        </p:spPr>
        <p:txBody>
          <a:bodyPr>
            <a:spAutoFit/>
          </a:bodyPr>
          <a:lstStyle/>
          <a:p>
            <a:pPr algn="just" defTabSz="4911725"/>
            <a:r>
              <a:rPr lang="en-US" b="1" dirty="0" smtClean="0"/>
              <a:t>Figure 1. A. </a:t>
            </a:r>
            <a:r>
              <a:rPr lang="en-US" sz="2800" dirty="0" smtClean="0"/>
              <a:t>Pyloric </a:t>
            </a:r>
            <a:r>
              <a:rPr lang="en-US" sz="2800" dirty="0"/>
              <a:t>circuit of the crustacean stomatogastric ganglion.</a:t>
            </a:r>
            <a:r>
              <a:rPr lang="en-US" dirty="0"/>
              <a:t> </a:t>
            </a:r>
            <a:r>
              <a:rPr lang="en-US" sz="2800" dirty="0"/>
              <a:t>An electrode is inserted into a pyloric dilator (PD) neuron whose </a:t>
            </a:r>
            <a:r>
              <a:rPr lang="en-US" sz="2800" dirty="0" err="1"/>
              <a:t>neurites</a:t>
            </a:r>
            <a:r>
              <a:rPr lang="en-US" sz="2800" dirty="0"/>
              <a:t> are electrically coupled to those of  an intrinsically bursting neuron, the anterior </a:t>
            </a:r>
            <a:r>
              <a:rPr lang="en-US" sz="2800" dirty="0" err="1"/>
              <a:t>burster</a:t>
            </a:r>
            <a:r>
              <a:rPr lang="en-US" sz="2800" dirty="0"/>
              <a:t> (AB). </a:t>
            </a:r>
            <a:r>
              <a:rPr lang="en-US" sz="2800" b="1" dirty="0" smtClean="0"/>
              <a:t>B.</a:t>
            </a:r>
            <a:r>
              <a:rPr lang="en-US" sz="2800" dirty="0" smtClean="0"/>
              <a:t> The </a:t>
            </a:r>
            <a:r>
              <a:rPr lang="en-US" sz="2800" dirty="0"/>
              <a:t>dynamic clamp is used to inject artificial square conductance pulses of fixed duration at 100 different points in the phase of the pacemaker rhythm. </a:t>
            </a:r>
            <a:r>
              <a:rPr lang="en-US" sz="2800" dirty="0" smtClean="0"/>
              <a:t>The synapse from LP to PD is blocked with </a:t>
            </a:r>
            <a:r>
              <a:rPr lang="en-US" sz="2800" dirty="0" err="1" smtClean="0"/>
              <a:t>picrotoxin</a:t>
            </a:r>
            <a:r>
              <a:rPr lang="en-US" sz="2800" dirty="0" smtClean="0"/>
              <a:t>. </a:t>
            </a:r>
            <a:r>
              <a:rPr lang="en-US" sz="2800" b="1" dirty="0" smtClean="0"/>
              <a:t>C.</a:t>
            </a:r>
            <a:r>
              <a:rPr lang="en-US" sz="2800" dirty="0" smtClean="0"/>
              <a:t> The </a:t>
            </a:r>
            <a:r>
              <a:rPr lang="en-US" sz="2800" dirty="0"/>
              <a:t>model neuron used </a:t>
            </a:r>
            <a:r>
              <a:rPr lang="en-US" sz="2800" dirty="0" smtClean="0"/>
              <a:t>has a passive soma electrically coupled to a spiking axonal compartment and a dendrite with a slow oscillation that causes bursting. </a:t>
            </a:r>
            <a:endParaRPr lang="en-US" sz="2800" dirty="0">
              <a:solidFill>
                <a:srgbClr val="0000FF"/>
              </a:solidFill>
            </a:endParaRPr>
          </a:p>
        </p:txBody>
      </p:sp>
      <p:sp>
        <p:nvSpPr>
          <p:cNvPr id="2418" name="Text Box 370"/>
          <p:cNvSpPr txBox="1">
            <a:spLocks noChangeArrowheads="1"/>
          </p:cNvSpPr>
          <p:nvPr/>
        </p:nvSpPr>
        <p:spPr bwMode="auto">
          <a:xfrm>
            <a:off x="40309800" y="31775400"/>
            <a:ext cx="8507457" cy="646331"/>
          </a:xfrm>
          <a:prstGeom prst="rect">
            <a:avLst/>
          </a:prstGeom>
          <a:noFill/>
          <a:ln w="9525">
            <a:noFill/>
            <a:miter lim="800000"/>
            <a:headEnd/>
            <a:tailEnd/>
          </a:ln>
          <a:effectLst/>
        </p:spPr>
        <p:txBody>
          <a:bodyPr wrap="none">
            <a:spAutoFit/>
          </a:bodyPr>
          <a:lstStyle/>
          <a:p>
            <a:pPr defTabSz="4911725"/>
            <a:r>
              <a:rPr lang="en-US" sz="3600" dirty="0"/>
              <a:t>Supported by </a:t>
            </a:r>
            <a:r>
              <a:rPr lang="en-US" sz="3600" dirty="0" smtClean="0"/>
              <a:t>CRCNS grant  NIH  </a:t>
            </a:r>
            <a:r>
              <a:rPr lang="en-US" sz="3600" dirty="0"/>
              <a:t>NS54281</a:t>
            </a:r>
          </a:p>
        </p:txBody>
      </p:sp>
      <p:sp>
        <p:nvSpPr>
          <p:cNvPr id="15389" name="Text Box 29"/>
          <p:cNvSpPr txBox="1">
            <a:spLocks noChangeArrowheads="1"/>
          </p:cNvSpPr>
          <p:nvPr/>
        </p:nvSpPr>
        <p:spPr bwMode="auto">
          <a:xfrm>
            <a:off x="990600" y="5486400"/>
            <a:ext cx="12573000" cy="5909310"/>
          </a:xfrm>
          <a:prstGeom prst="rect">
            <a:avLst/>
          </a:prstGeom>
          <a:noFill/>
          <a:ln w="9525">
            <a:noFill/>
            <a:miter lim="800000"/>
            <a:headEnd/>
            <a:tailEnd/>
          </a:ln>
          <a:effectLst/>
        </p:spPr>
        <p:txBody>
          <a:bodyPr wrap="square">
            <a:spAutoFit/>
          </a:bodyPr>
          <a:lstStyle/>
          <a:p>
            <a:pPr algn="ctr" defTabSz="4911725"/>
            <a:r>
              <a:rPr lang="en-US" sz="4000" b="1" dirty="0" smtClean="0"/>
              <a:t>Introduction</a:t>
            </a:r>
          </a:p>
          <a:p>
            <a:pPr algn="just" defTabSz="4911725"/>
            <a:r>
              <a:rPr lang="en-US" sz="2800" dirty="0" smtClean="0"/>
              <a:t>Phase </a:t>
            </a:r>
            <a:r>
              <a:rPr lang="en-US" sz="2800" dirty="0"/>
              <a:t>resetting curve (PRC) recordings in open loop configuration are useful for predicting phase-locking in closed-loop networks of bursting </a:t>
            </a:r>
            <a:r>
              <a:rPr lang="en-US" sz="2800" dirty="0" smtClean="0"/>
              <a:t>neurons[1,2]. In a </a:t>
            </a:r>
            <a:r>
              <a:rPr lang="en-US" sz="2800" dirty="0"/>
              <a:t>bursting network, the duration and intensity of the burst can change as a result of the coupling in the network. Rather than generating PRCs for every possible burst </a:t>
            </a:r>
            <a:r>
              <a:rPr lang="en-US" sz="2800" dirty="0" smtClean="0"/>
              <a:t>duration and coupling strength, </a:t>
            </a:r>
            <a:r>
              <a:rPr lang="en-US" sz="2800" dirty="0"/>
              <a:t>we would like to understand </a:t>
            </a:r>
            <a:r>
              <a:rPr lang="en-US" sz="2800" dirty="0" smtClean="0"/>
              <a:t>how these parameters impact the </a:t>
            </a:r>
            <a:r>
              <a:rPr lang="en-US" sz="2800" dirty="0"/>
              <a:t>phenomenology of </a:t>
            </a:r>
            <a:r>
              <a:rPr lang="en-US" sz="2800" dirty="0" smtClean="0"/>
              <a:t>phase. Previously,  we found that for inhibitory pulses above a threshold strength, the effects of duration could be accounted for simply by assuming relaxation oscillator dynamics with one slow variable. Here we constructed PRCs </a:t>
            </a:r>
            <a:r>
              <a:rPr lang="en-US" sz="2800" dirty="0"/>
              <a:t>for excitatory inputs of different strengths and durations by injecting artificial synaptic conductance pulses into bursting pyloric pacemaker neurons of the lobster and crab stomatogastric ganglion using the dynamic </a:t>
            </a:r>
            <a:r>
              <a:rPr lang="en-US" sz="2800" dirty="0" smtClean="0"/>
              <a:t>clamp</a:t>
            </a:r>
            <a:r>
              <a:rPr lang="en-US" sz="3000" dirty="0" smtClean="0"/>
              <a:t>. </a:t>
            </a:r>
            <a:r>
              <a:rPr lang="en-US" sz="2800" dirty="0" smtClean="0"/>
              <a:t>The </a:t>
            </a:r>
            <a:r>
              <a:rPr lang="en-US" sz="2800" dirty="0"/>
              <a:t>phase resetting in a model neuron was used to gain insight into the phenomenology of resetting. </a:t>
            </a:r>
            <a:endParaRPr lang="en-US" sz="3000" dirty="0"/>
          </a:p>
        </p:txBody>
      </p:sp>
      <p:sp>
        <p:nvSpPr>
          <p:cNvPr id="15405" name="Text Box 45"/>
          <p:cNvSpPr txBox="1">
            <a:spLocks noChangeArrowheads="1"/>
          </p:cNvSpPr>
          <p:nvPr/>
        </p:nvSpPr>
        <p:spPr bwMode="auto">
          <a:xfrm>
            <a:off x="26670000" y="10668000"/>
            <a:ext cx="10972800" cy="523220"/>
          </a:xfrm>
          <a:prstGeom prst="rect">
            <a:avLst/>
          </a:prstGeom>
          <a:solidFill>
            <a:schemeClr val="bg1"/>
          </a:solidFill>
          <a:ln w="9525">
            <a:solidFill>
              <a:schemeClr val="bg1"/>
            </a:solidFill>
            <a:miter lim="800000"/>
            <a:headEnd/>
            <a:tailEnd/>
          </a:ln>
          <a:effectLst/>
        </p:spPr>
        <p:txBody>
          <a:bodyPr wrap="square">
            <a:spAutoFit/>
          </a:bodyPr>
          <a:lstStyle/>
          <a:p>
            <a:pPr algn="just" defTabSz="4911725">
              <a:spcBef>
                <a:spcPct val="20000"/>
              </a:spcBef>
              <a:buClr>
                <a:schemeClr val="hlink"/>
              </a:buClr>
              <a:buFont typeface="Wingdings" pitchFamily="2" charset="2"/>
              <a:buNone/>
            </a:pPr>
            <a:endParaRPr lang="en-US" sz="2800" dirty="0"/>
          </a:p>
        </p:txBody>
      </p:sp>
      <p:sp>
        <p:nvSpPr>
          <p:cNvPr id="15415" name="Text Box 55"/>
          <p:cNvSpPr txBox="1">
            <a:spLocks noChangeArrowheads="1"/>
          </p:cNvSpPr>
          <p:nvPr/>
        </p:nvSpPr>
        <p:spPr bwMode="auto">
          <a:xfrm>
            <a:off x="15392400" y="27127200"/>
            <a:ext cx="10210800" cy="5570756"/>
          </a:xfrm>
          <a:prstGeom prst="rect">
            <a:avLst/>
          </a:prstGeom>
          <a:noFill/>
          <a:ln w="9525">
            <a:noFill/>
            <a:miter lim="800000"/>
            <a:headEnd/>
            <a:tailEnd/>
          </a:ln>
          <a:effectLst/>
        </p:spPr>
        <p:txBody>
          <a:bodyPr wrap="square">
            <a:spAutoFit/>
          </a:bodyPr>
          <a:lstStyle/>
          <a:p>
            <a:pPr algn="just" defTabSz="4911725"/>
            <a:r>
              <a:rPr lang="en-US" b="1" dirty="0">
                <a:solidFill>
                  <a:schemeClr val="tx2"/>
                </a:solidFill>
              </a:rPr>
              <a:t>Figure </a:t>
            </a:r>
            <a:r>
              <a:rPr lang="en-US" b="1" dirty="0" smtClean="0">
                <a:solidFill>
                  <a:schemeClr val="tx2"/>
                </a:solidFill>
              </a:rPr>
              <a:t>4:</a:t>
            </a:r>
            <a:r>
              <a:rPr lang="en-US" sz="2800" b="1" dirty="0" smtClean="0">
                <a:solidFill>
                  <a:schemeClr val="tx2"/>
                </a:solidFill>
              </a:rPr>
              <a:t> Partial Reset. </a:t>
            </a:r>
            <a:r>
              <a:rPr lang="en-US" sz="2700" dirty="0" smtClean="0">
                <a:solidFill>
                  <a:schemeClr val="tx2"/>
                </a:solidFill>
              </a:rPr>
              <a:t>A partial reset is seen when short strong inputs are given. The slow rise time of the  inward currents and the  slow oscillator being not effectively perturbed by the input  seem to be responsible for the prevention of branch switching. </a:t>
            </a:r>
            <a:r>
              <a:rPr lang="en-US" sz="2700" b="1" dirty="0" smtClean="0">
                <a:solidFill>
                  <a:schemeClr val="tx2"/>
                </a:solidFill>
              </a:rPr>
              <a:t>A1</a:t>
            </a:r>
            <a:r>
              <a:rPr lang="en-US" sz="2700" dirty="0" smtClean="0">
                <a:solidFill>
                  <a:schemeClr val="tx2"/>
                </a:solidFill>
              </a:rPr>
              <a:t>. Biological neuron PRC. </a:t>
            </a:r>
            <a:r>
              <a:rPr lang="en-US" sz="2700" b="1" dirty="0" smtClean="0">
                <a:solidFill>
                  <a:schemeClr val="tx2"/>
                </a:solidFill>
              </a:rPr>
              <a:t>A2.</a:t>
            </a:r>
            <a:r>
              <a:rPr lang="en-US" sz="2700" dirty="0" smtClean="0">
                <a:solidFill>
                  <a:schemeClr val="tx2"/>
                </a:solidFill>
              </a:rPr>
              <a:t> Model Neuron PRC. </a:t>
            </a:r>
            <a:r>
              <a:rPr lang="en-US" sz="2700" b="1" dirty="0" smtClean="0">
                <a:solidFill>
                  <a:schemeClr val="tx2"/>
                </a:solidFill>
              </a:rPr>
              <a:t>B. </a:t>
            </a:r>
            <a:r>
              <a:rPr lang="en-US" sz="2700" dirty="0" smtClean="0">
                <a:solidFill>
                  <a:schemeClr val="tx2"/>
                </a:solidFill>
              </a:rPr>
              <a:t>Voltage trace. The green trace shows the duration and time of stimulus input. </a:t>
            </a:r>
            <a:r>
              <a:rPr lang="en-US" sz="2700" b="1" dirty="0" smtClean="0">
                <a:solidFill>
                  <a:schemeClr val="tx2"/>
                </a:solidFill>
              </a:rPr>
              <a:t>B1 </a:t>
            </a:r>
            <a:r>
              <a:rPr lang="en-US" sz="2700" dirty="0" smtClean="0">
                <a:solidFill>
                  <a:schemeClr val="tx2"/>
                </a:solidFill>
              </a:rPr>
              <a:t>Biological neuron. </a:t>
            </a:r>
            <a:r>
              <a:rPr lang="en-US" sz="2700" b="1" dirty="0" smtClean="0">
                <a:solidFill>
                  <a:schemeClr val="tx2"/>
                </a:solidFill>
              </a:rPr>
              <a:t>B2 </a:t>
            </a:r>
            <a:r>
              <a:rPr lang="en-US" sz="2700" dirty="0" smtClean="0">
                <a:solidFill>
                  <a:schemeClr val="tx2"/>
                </a:solidFill>
              </a:rPr>
              <a:t>Model Neuron. </a:t>
            </a:r>
            <a:r>
              <a:rPr lang="en-US" sz="2700" b="1" dirty="0" smtClean="0">
                <a:solidFill>
                  <a:schemeClr val="tx2"/>
                </a:solidFill>
              </a:rPr>
              <a:t>C. </a:t>
            </a:r>
            <a:r>
              <a:rPr lang="en-US" sz="2700" dirty="0" smtClean="0">
                <a:solidFill>
                  <a:schemeClr val="tx2"/>
                </a:solidFill>
              </a:rPr>
              <a:t>Phase plane analysis. The red trace is the unperturbed limit cycle and green trace is the  trajectory after perturbation. The blue trace shows the trajectory after the perturbation ends before the neuron joins the original limit cycle. The black curved arrow shows the direction of flow. The absence of a branch switch is due to the presence of two slow variables,</a:t>
            </a:r>
            <a:r>
              <a:rPr lang="en-US" sz="2700" dirty="0"/>
              <a:t> </a:t>
            </a:r>
            <a:r>
              <a:rPr lang="en-US" sz="2700" dirty="0" smtClean="0"/>
              <a:t>and the separate compartment for spiking  allows spiking on the hyperpolarized branch.</a:t>
            </a:r>
          </a:p>
        </p:txBody>
      </p:sp>
      <p:sp>
        <p:nvSpPr>
          <p:cNvPr id="15646" name="Text Box 286"/>
          <p:cNvSpPr txBox="1">
            <a:spLocks noChangeArrowheads="1"/>
          </p:cNvSpPr>
          <p:nvPr/>
        </p:nvSpPr>
        <p:spPr bwMode="auto">
          <a:xfrm>
            <a:off x="1066800" y="29032200"/>
            <a:ext cx="12725400" cy="2308324"/>
          </a:xfrm>
          <a:prstGeom prst="rect">
            <a:avLst/>
          </a:prstGeom>
          <a:noFill/>
          <a:ln w="9525">
            <a:noFill/>
            <a:miter lim="800000"/>
            <a:headEnd/>
            <a:tailEnd/>
          </a:ln>
          <a:effectLst/>
        </p:spPr>
        <p:txBody>
          <a:bodyPr wrap="square">
            <a:spAutoFit/>
          </a:bodyPr>
          <a:lstStyle/>
          <a:p>
            <a:pPr algn="just" defTabSz="4911725"/>
            <a:r>
              <a:rPr lang="en-US" b="1" dirty="0"/>
              <a:t>Figure 2: </a:t>
            </a:r>
            <a:r>
              <a:rPr lang="en-US" b="1" dirty="0" smtClean="0"/>
              <a:t>PRC Generation. </a:t>
            </a:r>
            <a:r>
              <a:rPr lang="en-US" sz="2800" dirty="0" smtClean="0"/>
              <a:t>The </a:t>
            </a:r>
            <a:r>
              <a:rPr lang="en-US" sz="2800" dirty="0"/>
              <a:t>first (f</a:t>
            </a:r>
            <a:r>
              <a:rPr lang="en-US" sz="2800" baseline="-25000" dirty="0"/>
              <a:t>1</a:t>
            </a:r>
            <a:r>
              <a:rPr lang="en-US" sz="2800" dirty="0"/>
              <a:t>)  and second (f</a:t>
            </a:r>
            <a:r>
              <a:rPr lang="en-US" sz="2800" baseline="-25000" dirty="0"/>
              <a:t>2</a:t>
            </a:r>
            <a:r>
              <a:rPr lang="en-US" sz="2800" dirty="0"/>
              <a:t>) order resetting are measured from the </a:t>
            </a:r>
            <a:r>
              <a:rPr lang="en-US" sz="2800" dirty="0" smtClean="0"/>
              <a:t>obtained voltage trace. </a:t>
            </a:r>
            <a:r>
              <a:rPr lang="en-US" sz="2800" b="1" dirty="0" smtClean="0"/>
              <a:t>A.</a:t>
            </a:r>
            <a:r>
              <a:rPr lang="en-US" sz="2800" dirty="0" smtClean="0"/>
              <a:t> Weak input given during burst. </a:t>
            </a:r>
            <a:r>
              <a:rPr lang="en-US" sz="2800" b="1" dirty="0" smtClean="0"/>
              <a:t>B. </a:t>
            </a:r>
            <a:r>
              <a:rPr lang="en-US" sz="2800" dirty="0" smtClean="0"/>
              <a:t>Weak input given during interburst. </a:t>
            </a:r>
            <a:r>
              <a:rPr lang="en-US" sz="2800" b="1" dirty="0" smtClean="0"/>
              <a:t>C.</a:t>
            </a:r>
            <a:r>
              <a:rPr lang="en-US" sz="2800" dirty="0" smtClean="0"/>
              <a:t> Strong input given during interburst.</a:t>
            </a:r>
          </a:p>
          <a:p>
            <a:pPr algn="just" defTabSz="4911725"/>
            <a:r>
              <a:rPr lang="en-US" sz="2800" dirty="0" smtClean="0">
                <a:solidFill>
                  <a:schemeClr val="tx2"/>
                </a:solidFill>
              </a:rPr>
              <a:t>P</a:t>
            </a:r>
            <a:r>
              <a:rPr lang="en-US" sz="2800" baseline="-25000" dirty="0" smtClean="0">
                <a:solidFill>
                  <a:schemeClr val="tx2"/>
                </a:solidFill>
              </a:rPr>
              <a:t>0  </a:t>
            </a:r>
            <a:r>
              <a:rPr lang="en-US" sz="2800" dirty="0" smtClean="0">
                <a:solidFill>
                  <a:schemeClr val="tx2"/>
                </a:solidFill>
              </a:rPr>
              <a:t>- intrinsic period, </a:t>
            </a:r>
            <a:r>
              <a:rPr lang="en-US" sz="2800" dirty="0" smtClean="0"/>
              <a:t>f</a:t>
            </a:r>
            <a:r>
              <a:rPr lang="en-US" sz="2800" baseline="-25000" dirty="0" smtClean="0"/>
              <a:t>1</a:t>
            </a:r>
            <a:r>
              <a:rPr lang="en-US" sz="2800" dirty="0" smtClean="0"/>
              <a:t> =(P</a:t>
            </a:r>
            <a:r>
              <a:rPr lang="en-US" sz="2800" baseline="-25000" dirty="0" smtClean="0"/>
              <a:t>1</a:t>
            </a:r>
            <a:r>
              <a:rPr lang="en-US" sz="2800" dirty="0" smtClean="0"/>
              <a:t> –P</a:t>
            </a:r>
            <a:r>
              <a:rPr lang="en-US" sz="2800" baseline="-25000" dirty="0" smtClean="0"/>
              <a:t>0</a:t>
            </a:r>
            <a:r>
              <a:rPr lang="en-US" sz="2800" dirty="0" smtClean="0"/>
              <a:t>)/P</a:t>
            </a:r>
            <a:r>
              <a:rPr lang="en-US" sz="2800" baseline="-25000" dirty="0" smtClean="0"/>
              <a:t>0  </a:t>
            </a:r>
            <a:r>
              <a:rPr lang="en-US" sz="2800" dirty="0" smtClean="0"/>
              <a:t> ;f</a:t>
            </a:r>
            <a:r>
              <a:rPr lang="en-US" sz="2800" baseline="-25000" dirty="0" smtClean="0"/>
              <a:t>2</a:t>
            </a:r>
            <a:r>
              <a:rPr lang="en-US" sz="2800" dirty="0" smtClean="0"/>
              <a:t> =(P</a:t>
            </a:r>
            <a:r>
              <a:rPr lang="en-US" sz="2800" baseline="-25000" dirty="0" smtClean="0"/>
              <a:t>2</a:t>
            </a:r>
            <a:r>
              <a:rPr lang="en-US" sz="2800" dirty="0" smtClean="0"/>
              <a:t>–P</a:t>
            </a:r>
            <a:r>
              <a:rPr lang="en-US" sz="2800" baseline="-25000" dirty="0" smtClean="0"/>
              <a:t>0</a:t>
            </a:r>
            <a:r>
              <a:rPr lang="en-US" sz="2800" dirty="0" smtClean="0"/>
              <a:t>)/P</a:t>
            </a:r>
            <a:r>
              <a:rPr lang="en-US" sz="2800" baseline="-25000" dirty="0" smtClean="0"/>
              <a:t>0</a:t>
            </a:r>
            <a:r>
              <a:rPr lang="en-US" sz="2800" dirty="0" smtClean="0"/>
              <a:t> ; </a:t>
            </a:r>
            <a:r>
              <a:rPr lang="en-US" sz="2800" dirty="0" err="1" smtClean="0">
                <a:solidFill>
                  <a:schemeClr val="tx2"/>
                </a:solidFill>
              </a:rPr>
              <a:t>ts</a:t>
            </a:r>
            <a:r>
              <a:rPr lang="en-US" sz="2800" dirty="0" smtClean="0">
                <a:solidFill>
                  <a:schemeClr val="tx2"/>
                </a:solidFill>
              </a:rPr>
              <a:t> – Stimulus interval</a:t>
            </a:r>
            <a:endParaRPr lang="en-US" sz="2800" dirty="0" smtClean="0"/>
          </a:p>
          <a:p>
            <a:pPr marL="514350" indent="-514350" algn="just" defTabSz="4911725">
              <a:buAutoNum type="alphaUcPeriod"/>
            </a:pPr>
            <a:endParaRPr lang="en-US" sz="2800" dirty="0"/>
          </a:p>
        </p:txBody>
      </p:sp>
      <p:sp>
        <p:nvSpPr>
          <p:cNvPr id="15649" name="Text Box 289"/>
          <p:cNvSpPr txBox="1">
            <a:spLocks noChangeArrowheads="1"/>
          </p:cNvSpPr>
          <p:nvPr/>
        </p:nvSpPr>
        <p:spPr bwMode="auto">
          <a:xfrm>
            <a:off x="39471600" y="22860000"/>
            <a:ext cx="10134600" cy="7417415"/>
          </a:xfrm>
          <a:prstGeom prst="rect">
            <a:avLst/>
          </a:prstGeom>
          <a:noFill/>
          <a:ln w="9525">
            <a:noFill/>
            <a:miter lim="800000"/>
            <a:headEnd/>
            <a:tailEnd/>
          </a:ln>
          <a:effectLst/>
        </p:spPr>
        <p:txBody>
          <a:bodyPr wrap="square">
            <a:spAutoFit/>
          </a:bodyPr>
          <a:lstStyle/>
          <a:p>
            <a:pPr algn="just"/>
            <a:r>
              <a:rPr lang="en-US" sz="2800" dirty="0" smtClean="0"/>
              <a:t>	 A total of 89 PRCs were generated in 13 biological neurons. Of the 89 PRCs, 21 (23.6%) showed negligible resetting, 24 (27%) showed partial resetting, 12 (13.5%) showed complete resetting, 7 (7.9%) showed complex resetting, and 18 (20.2%) showed cubic</a:t>
            </a:r>
          </a:p>
          <a:p>
            <a:pPr algn="just"/>
            <a:r>
              <a:rPr lang="en-US" sz="2800" dirty="0" smtClean="0"/>
              <a:t>resetting. There were also PRCs that fell into different categories depending upon which phases were examined. These 7 transitional</a:t>
            </a:r>
          </a:p>
          <a:p>
            <a:pPr algn="just"/>
            <a:r>
              <a:rPr lang="en-US" sz="2800" dirty="0" smtClean="0"/>
              <a:t>cases account for 7.9% of the total PRCs. The transitional cases result because there is a continuum of resetting phase behavior. </a:t>
            </a:r>
          </a:p>
          <a:p>
            <a:pPr algn="just"/>
            <a:r>
              <a:rPr lang="en-US" sz="2800" dirty="0" smtClean="0"/>
              <a:t>	The resetting observed in response to excitation could not be predicted like the resetting due to excitation, but instead had a complex dependence on strength and duration. Qualitatively, the resetting can be explained by am model with two slow variables and separate compartments for  the slow bursting oscillation and fast spiking. The complexity of phase resetting for excitatory input may explain </a:t>
            </a:r>
            <a:r>
              <a:rPr lang="en-US" sz="2800" dirty="0"/>
              <a:t>why CPGs in general rely on </a:t>
            </a:r>
            <a:r>
              <a:rPr lang="en-US" sz="2800" dirty="0" smtClean="0"/>
              <a:t>the simpler mechanism inhibition. </a:t>
            </a:r>
          </a:p>
          <a:p>
            <a:pPr algn="just" defTabSz="4911725"/>
            <a:endParaRPr lang="en-US" sz="2800" dirty="0" smtClean="0"/>
          </a:p>
        </p:txBody>
      </p:sp>
      <p:sp>
        <p:nvSpPr>
          <p:cNvPr id="110" name="Text Box 288"/>
          <p:cNvSpPr txBox="1">
            <a:spLocks noChangeArrowheads="1"/>
          </p:cNvSpPr>
          <p:nvPr/>
        </p:nvSpPr>
        <p:spPr bwMode="auto">
          <a:xfrm>
            <a:off x="42824400" y="21412200"/>
            <a:ext cx="2971800" cy="830997"/>
          </a:xfrm>
          <a:prstGeom prst="rect">
            <a:avLst/>
          </a:prstGeom>
          <a:solidFill>
            <a:schemeClr val="bg1"/>
          </a:solidFill>
          <a:ln w="9525">
            <a:noFill/>
            <a:miter lim="800000"/>
            <a:headEnd/>
            <a:tailEnd/>
          </a:ln>
          <a:effectLst/>
        </p:spPr>
        <p:txBody>
          <a:bodyPr wrap="square">
            <a:spAutoFit/>
          </a:bodyPr>
          <a:lstStyle/>
          <a:p>
            <a:pPr defTabSz="4911725"/>
            <a:r>
              <a:rPr lang="en-US" sz="4800" b="1" dirty="0"/>
              <a:t> </a:t>
            </a:r>
            <a:r>
              <a:rPr lang="en-US" sz="4000" b="1" dirty="0" smtClean="0"/>
              <a:t>Summary</a:t>
            </a:r>
            <a:endParaRPr lang="en-US" sz="4000" dirty="0"/>
          </a:p>
        </p:txBody>
      </p:sp>
      <p:pic>
        <p:nvPicPr>
          <p:cNvPr id="1032" name="Picture 8" descr="C:\Documents and Settings\sselan\My Documents\Phase restting Paper\CNSmeeting\figures_from 5th revision\png\2f1f2construction.png"/>
          <p:cNvPicPr>
            <a:picLocks noChangeAspect="1" noChangeArrowheads="1"/>
          </p:cNvPicPr>
          <p:nvPr/>
        </p:nvPicPr>
        <p:blipFill>
          <a:blip r:embed="rId3"/>
          <a:srcRect/>
          <a:stretch>
            <a:fillRect/>
          </a:stretch>
        </p:blipFill>
        <p:spPr bwMode="auto">
          <a:xfrm>
            <a:off x="4343400" y="20878800"/>
            <a:ext cx="6400800" cy="8016875"/>
          </a:xfrm>
          <a:prstGeom prst="rect">
            <a:avLst/>
          </a:prstGeom>
          <a:noFill/>
        </p:spPr>
      </p:pic>
      <p:pic>
        <p:nvPicPr>
          <p:cNvPr id="42" name="Picture 41" descr="Copy of Official Vertical 2-color.jpg"/>
          <p:cNvPicPr>
            <a:picLocks noChangeAspect="1"/>
          </p:cNvPicPr>
          <p:nvPr/>
        </p:nvPicPr>
        <p:blipFill>
          <a:blip r:embed="rId4"/>
          <a:stretch>
            <a:fillRect/>
          </a:stretch>
        </p:blipFill>
        <p:spPr>
          <a:xfrm>
            <a:off x="1143000" y="762000"/>
            <a:ext cx="1728611" cy="3200400"/>
          </a:xfrm>
          <a:prstGeom prst="rect">
            <a:avLst/>
          </a:prstGeom>
        </p:spPr>
      </p:pic>
      <p:sp>
        <p:nvSpPr>
          <p:cNvPr id="38" name="Text Box 45"/>
          <p:cNvSpPr txBox="1">
            <a:spLocks noChangeArrowheads="1"/>
          </p:cNvSpPr>
          <p:nvPr/>
        </p:nvSpPr>
        <p:spPr bwMode="auto">
          <a:xfrm>
            <a:off x="26898600" y="27279600"/>
            <a:ext cx="11125200" cy="3970318"/>
          </a:xfrm>
          <a:prstGeom prst="rect">
            <a:avLst/>
          </a:prstGeom>
          <a:solidFill>
            <a:schemeClr val="bg1"/>
          </a:solidFill>
          <a:ln w="9525">
            <a:solidFill>
              <a:schemeClr val="bg1"/>
            </a:solidFill>
            <a:miter lim="800000"/>
            <a:headEnd/>
            <a:tailEnd/>
          </a:ln>
          <a:effectLst/>
        </p:spPr>
        <p:txBody>
          <a:bodyPr wrap="square">
            <a:spAutoFit/>
          </a:bodyPr>
          <a:lstStyle/>
          <a:p>
            <a:pPr algn="just" defTabSz="4911725">
              <a:spcBef>
                <a:spcPct val="20000"/>
              </a:spcBef>
              <a:buClr>
                <a:schemeClr val="hlink"/>
              </a:buClr>
              <a:buFont typeface="Wingdings" pitchFamily="2" charset="2"/>
              <a:buNone/>
            </a:pPr>
            <a:r>
              <a:rPr lang="en-US" sz="2800" b="1" dirty="0" smtClean="0">
                <a:solidFill>
                  <a:schemeClr val="tx2"/>
                </a:solidFill>
              </a:rPr>
              <a:t>Figure 6: Complex Reset. </a:t>
            </a:r>
            <a:r>
              <a:rPr lang="en-US" sz="2800" dirty="0" smtClean="0"/>
              <a:t>Further prolongation of strong inputs results in neuron moving  to an altered  bursting limit cycle and the rebound is no longer constant. The neuron can only relax to certain phases of the original limit cycle.</a:t>
            </a:r>
            <a:r>
              <a:rPr lang="en-US" sz="2800" dirty="0" smtClean="0">
                <a:solidFill>
                  <a:schemeClr val="tx2"/>
                </a:solidFill>
              </a:rPr>
              <a:t> </a:t>
            </a:r>
            <a:r>
              <a:rPr lang="en-US" sz="2800" b="1" dirty="0" smtClean="0">
                <a:solidFill>
                  <a:schemeClr val="tx2"/>
                </a:solidFill>
              </a:rPr>
              <a:t>A. </a:t>
            </a:r>
            <a:r>
              <a:rPr lang="en-US" sz="2800" dirty="0" smtClean="0">
                <a:solidFill>
                  <a:schemeClr val="tx2"/>
                </a:solidFill>
              </a:rPr>
              <a:t>Voltage trace. The green trace shows the duration and time of stimulus input. </a:t>
            </a:r>
            <a:r>
              <a:rPr lang="en-US" sz="2800" b="1" dirty="0" smtClean="0">
                <a:solidFill>
                  <a:schemeClr val="tx2"/>
                </a:solidFill>
              </a:rPr>
              <a:t>A1 </a:t>
            </a:r>
            <a:r>
              <a:rPr lang="en-US" sz="2800" dirty="0" smtClean="0">
                <a:solidFill>
                  <a:schemeClr val="tx2"/>
                </a:solidFill>
              </a:rPr>
              <a:t>Biological neuron. </a:t>
            </a:r>
            <a:r>
              <a:rPr lang="en-US" sz="2800" b="1" dirty="0" smtClean="0">
                <a:solidFill>
                  <a:schemeClr val="tx2"/>
                </a:solidFill>
              </a:rPr>
              <a:t>A2 </a:t>
            </a:r>
            <a:r>
              <a:rPr lang="en-US" sz="2800" dirty="0" smtClean="0">
                <a:solidFill>
                  <a:schemeClr val="tx2"/>
                </a:solidFill>
              </a:rPr>
              <a:t>Model Neuron. </a:t>
            </a:r>
            <a:r>
              <a:rPr lang="en-US" sz="2800" b="1" dirty="0" smtClean="0">
                <a:solidFill>
                  <a:schemeClr val="tx2"/>
                </a:solidFill>
              </a:rPr>
              <a:t>B</a:t>
            </a:r>
            <a:r>
              <a:rPr lang="en-US" sz="2800" dirty="0" smtClean="0">
                <a:solidFill>
                  <a:schemeClr val="tx2"/>
                </a:solidFill>
              </a:rPr>
              <a:t>. Biological neuron PRC. </a:t>
            </a:r>
            <a:r>
              <a:rPr lang="en-US" sz="2800" b="1" dirty="0" smtClean="0">
                <a:solidFill>
                  <a:schemeClr val="tx2"/>
                </a:solidFill>
              </a:rPr>
              <a:t>C. </a:t>
            </a:r>
            <a:r>
              <a:rPr lang="en-US" sz="2800" dirty="0" smtClean="0">
                <a:solidFill>
                  <a:schemeClr val="tx2"/>
                </a:solidFill>
              </a:rPr>
              <a:t>Phase plane analysis. The red trace is the unperturbed limit cycle and green trace is the  trajectory after perturbation. The blue trace shows the trajectory after the perturbation ends before the neuron joins the original limit cycle.  The black curved arrow shows the direction of flow. </a:t>
            </a:r>
            <a:endParaRPr lang="en-US" sz="2800" dirty="0"/>
          </a:p>
        </p:txBody>
      </p:sp>
      <p:sp>
        <p:nvSpPr>
          <p:cNvPr id="65" name="Text Box 55"/>
          <p:cNvSpPr txBox="1">
            <a:spLocks noChangeArrowheads="1"/>
          </p:cNvSpPr>
          <p:nvPr/>
        </p:nvSpPr>
        <p:spPr bwMode="auto">
          <a:xfrm>
            <a:off x="26441400" y="14325600"/>
            <a:ext cx="11811000" cy="5755422"/>
          </a:xfrm>
          <a:prstGeom prst="rect">
            <a:avLst/>
          </a:prstGeom>
          <a:noFill/>
          <a:ln w="9525">
            <a:noFill/>
            <a:miter lim="800000"/>
            <a:headEnd/>
            <a:tailEnd/>
          </a:ln>
          <a:effectLst/>
        </p:spPr>
        <p:txBody>
          <a:bodyPr wrap="square">
            <a:spAutoFit/>
          </a:bodyPr>
          <a:lstStyle/>
          <a:p>
            <a:pPr algn="just" defTabSz="4911725"/>
            <a:r>
              <a:rPr lang="en-US" b="1" dirty="0">
                <a:solidFill>
                  <a:schemeClr val="tx2"/>
                </a:solidFill>
              </a:rPr>
              <a:t>Figure </a:t>
            </a:r>
            <a:r>
              <a:rPr lang="en-US" b="1" dirty="0" smtClean="0">
                <a:solidFill>
                  <a:schemeClr val="tx2"/>
                </a:solidFill>
              </a:rPr>
              <a:t>5:</a:t>
            </a:r>
            <a:r>
              <a:rPr lang="en-US" sz="2800" b="1" dirty="0" smtClean="0">
                <a:solidFill>
                  <a:schemeClr val="tx2"/>
                </a:solidFill>
              </a:rPr>
              <a:t> Complete Reset (Bilinear PRC). </a:t>
            </a:r>
            <a:r>
              <a:rPr lang="en-US" sz="2800" dirty="0" smtClean="0"/>
              <a:t>When the strong inputs in  Fig 4 are prolonged ,the input appears to evoke a complete reset. In other words, at the offset of every input, the neuron goes to the same small region in the state space such that the rebound time (R) to the next burst is constant. </a:t>
            </a:r>
            <a:r>
              <a:rPr lang="en-US" sz="2800" b="1" dirty="0" smtClean="0">
                <a:solidFill>
                  <a:schemeClr val="tx2"/>
                </a:solidFill>
              </a:rPr>
              <a:t>A</a:t>
            </a:r>
            <a:r>
              <a:rPr lang="en-US" sz="2800" dirty="0" smtClean="0">
                <a:solidFill>
                  <a:schemeClr val="tx2"/>
                </a:solidFill>
              </a:rPr>
              <a:t>. PRCs with constant reset bilinear approximation, which for an input that starts during a burst is</a:t>
            </a:r>
            <a:r>
              <a:rPr lang="en-US" sz="2800" dirty="0" smtClean="0"/>
              <a:t> f</a:t>
            </a:r>
            <a:r>
              <a:rPr lang="en-US" sz="2800" baseline="-25000" dirty="0" smtClean="0"/>
              <a:t>1</a:t>
            </a:r>
            <a:r>
              <a:rPr lang="en-US" sz="2800" dirty="0" smtClean="0"/>
              <a:t> =((</a:t>
            </a:r>
            <a:r>
              <a:rPr lang="en-US" sz="2800" dirty="0" err="1" smtClean="0"/>
              <a:t>ts</a:t>
            </a:r>
            <a:r>
              <a:rPr lang="en-US" sz="2800" dirty="0" smtClean="0"/>
              <a:t> + </a:t>
            </a:r>
            <a:r>
              <a:rPr lang="en-US" sz="2800" dirty="0" err="1" smtClean="0"/>
              <a:t>I</a:t>
            </a:r>
            <a:r>
              <a:rPr lang="en-US" sz="2800" baseline="-25000" dirty="0" err="1" smtClean="0"/>
              <a:t>dur</a:t>
            </a:r>
            <a:r>
              <a:rPr lang="en-US" sz="2800" dirty="0" smtClean="0"/>
              <a:t>+ R) –P</a:t>
            </a:r>
            <a:r>
              <a:rPr lang="en-US" sz="2800" baseline="-25000" dirty="0" smtClean="0"/>
              <a:t>0</a:t>
            </a:r>
            <a:r>
              <a:rPr lang="en-US" sz="2800" dirty="0" smtClean="0"/>
              <a:t>)/P</a:t>
            </a:r>
            <a:r>
              <a:rPr lang="en-US" sz="2800" baseline="-25000" dirty="0" smtClean="0"/>
              <a:t>0</a:t>
            </a:r>
            <a:r>
              <a:rPr lang="en-US" sz="2800" dirty="0" smtClean="0"/>
              <a:t>, f2 = 0</a:t>
            </a:r>
            <a:r>
              <a:rPr lang="en-US" sz="2800" dirty="0" smtClean="0">
                <a:solidFill>
                  <a:schemeClr val="tx2"/>
                </a:solidFill>
              </a:rPr>
              <a:t>, and otherwise is f</a:t>
            </a:r>
            <a:r>
              <a:rPr lang="en-US" sz="2800" baseline="-25000" dirty="0" smtClean="0">
                <a:solidFill>
                  <a:schemeClr val="tx2"/>
                </a:solidFill>
              </a:rPr>
              <a:t>1</a:t>
            </a:r>
            <a:r>
              <a:rPr lang="en-US" sz="2800" dirty="0" smtClean="0">
                <a:solidFill>
                  <a:schemeClr val="tx2"/>
                </a:solidFill>
              </a:rPr>
              <a:t> = 1- input phase and </a:t>
            </a:r>
            <a:r>
              <a:rPr lang="en-US" sz="2800" dirty="0" smtClean="0"/>
              <a:t> f</a:t>
            </a:r>
            <a:r>
              <a:rPr lang="en-US" sz="2800" baseline="-25000" dirty="0" smtClean="0"/>
              <a:t>2</a:t>
            </a:r>
            <a:r>
              <a:rPr lang="en-US" sz="2800" dirty="0" smtClean="0"/>
              <a:t> =</a:t>
            </a:r>
          </a:p>
          <a:p>
            <a:pPr algn="just" defTabSz="4911725"/>
            <a:r>
              <a:rPr lang="en-US" sz="2800" dirty="0" smtClean="0"/>
              <a:t> (( </a:t>
            </a:r>
            <a:r>
              <a:rPr lang="en-US" sz="2800" dirty="0" err="1" smtClean="0"/>
              <a:t>I</a:t>
            </a:r>
            <a:r>
              <a:rPr lang="en-US" sz="2800" baseline="-25000" dirty="0" err="1" smtClean="0"/>
              <a:t>dur</a:t>
            </a:r>
            <a:r>
              <a:rPr lang="en-US" sz="2800" dirty="0" smtClean="0"/>
              <a:t>+ R) –P</a:t>
            </a:r>
            <a:r>
              <a:rPr lang="en-US" sz="2800" baseline="-25000" dirty="0" smtClean="0"/>
              <a:t>0</a:t>
            </a:r>
            <a:r>
              <a:rPr lang="en-US" sz="2800" dirty="0" smtClean="0"/>
              <a:t>)/P</a:t>
            </a:r>
            <a:r>
              <a:rPr lang="en-US" sz="2800" baseline="-25000" dirty="0" smtClean="0"/>
              <a:t>0</a:t>
            </a:r>
            <a:r>
              <a:rPr lang="en-US" sz="2800" dirty="0" smtClean="0"/>
              <a:t>  </a:t>
            </a:r>
            <a:r>
              <a:rPr lang="en-US" sz="2800" b="1" dirty="0" smtClean="0">
                <a:solidFill>
                  <a:schemeClr val="tx2"/>
                </a:solidFill>
              </a:rPr>
              <a:t>A1 </a:t>
            </a:r>
            <a:r>
              <a:rPr lang="en-US" sz="2800" dirty="0" smtClean="0">
                <a:solidFill>
                  <a:schemeClr val="tx2"/>
                </a:solidFill>
              </a:rPr>
              <a:t>Model </a:t>
            </a:r>
            <a:r>
              <a:rPr lang="en-US" sz="2800" b="1" dirty="0" smtClean="0">
                <a:solidFill>
                  <a:schemeClr val="tx2"/>
                </a:solidFill>
              </a:rPr>
              <a:t>A2</a:t>
            </a:r>
            <a:r>
              <a:rPr lang="en-US" sz="2800" dirty="0" smtClean="0">
                <a:solidFill>
                  <a:schemeClr val="tx2"/>
                </a:solidFill>
              </a:rPr>
              <a:t> Biological neuron </a:t>
            </a:r>
            <a:r>
              <a:rPr lang="en-US" sz="2800" b="1" dirty="0" smtClean="0">
                <a:solidFill>
                  <a:schemeClr val="tx2"/>
                </a:solidFill>
              </a:rPr>
              <a:t>B</a:t>
            </a:r>
            <a:r>
              <a:rPr lang="en-US" sz="2800" dirty="0" smtClean="0">
                <a:solidFill>
                  <a:schemeClr val="tx2"/>
                </a:solidFill>
              </a:rPr>
              <a:t>. Example PRC experiment with voltage traces in red and the perturbation in green (the duration of the perturbation is </a:t>
            </a:r>
            <a:r>
              <a:rPr lang="en-US" sz="2800" dirty="0" err="1" smtClean="0">
                <a:solidFill>
                  <a:schemeClr val="tx2"/>
                </a:solidFill>
              </a:rPr>
              <a:t>I</a:t>
            </a:r>
            <a:r>
              <a:rPr lang="en-US" sz="2800" baseline="-25000" dirty="0" err="1" smtClean="0">
                <a:solidFill>
                  <a:schemeClr val="tx2"/>
                </a:solidFill>
              </a:rPr>
              <a:t>dur</a:t>
            </a:r>
            <a:r>
              <a:rPr lang="en-US" sz="2800" dirty="0" smtClean="0">
                <a:solidFill>
                  <a:schemeClr val="tx2"/>
                </a:solidFill>
              </a:rPr>
              <a:t>). </a:t>
            </a:r>
            <a:r>
              <a:rPr lang="en-US" sz="2800" b="1" dirty="0" smtClean="0">
                <a:solidFill>
                  <a:schemeClr val="tx2"/>
                </a:solidFill>
              </a:rPr>
              <a:t>B1. </a:t>
            </a:r>
            <a:r>
              <a:rPr lang="en-US" sz="2800" dirty="0" smtClean="0">
                <a:solidFill>
                  <a:schemeClr val="tx2"/>
                </a:solidFill>
              </a:rPr>
              <a:t>Model </a:t>
            </a:r>
            <a:r>
              <a:rPr lang="en-US" sz="2800" b="1" dirty="0" smtClean="0">
                <a:solidFill>
                  <a:schemeClr val="tx2"/>
                </a:solidFill>
              </a:rPr>
              <a:t>B2</a:t>
            </a:r>
            <a:r>
              <a:rPr lang="en-US" sz="2800" dirty="0" smtClean="0">
                <a:solidFill>
                  <a:schemeClr val="tx2"/>
                </a:solidFill>
              </a:rPr>
              <a:t>. Biological neuron. </a:t>
            </a:r>
            <a:r>
              <a:rPr lang="en-US" sz="2800" b="1" dirty="0" smtClean="0">
                <a:solidFill>
                  <a:schemeClr val="tx2"/>
                </a:solidFill>
              </a:rPr>
              <a:t>C. </a:t>
            </a:r>
            <a:r>
              <a:rPr lang="en-US" sz="2800" dirty="0" smtClean="0">
                <a:solidFill>
                  <a:schemeClr val="tx2"/>
                </a:solidFill>
              </a:rPr>
              <a:t>Phase plane analysis. The red trace is the unperturbed limit cycle and green trace is the  trajectory after perturbation. The blue trace shows the trajectory after the perturbation ends before the neuron joins the original limit cycle. The black curved arrow shows the direction of flow.  </a:t>
            </a:r>
            <a:endParaRPr lang="en-US" sz="2800" dirty="0" smtClean="0"/>
          </a:p>
        </p:txBody>
      </p:sp>
      <p:sp>
        <p:nvSpPr>
          <p:cNvPr id="68" name="Text Box 55"/>
          <p:cNvSpPr txBox="1">
            <a:spLocks noChangeArrowheads="1"/>
          </p:cNvSpPr>
          <p:nvPr/>
        </p:nvSpPr>
        <p:spPr bwMode="auto">
          <a:xfrm>
            <a:off x="39243000" y="15544801"/>
            <a:ext cx="10210800" cy="5324535"/>
          </a:xfrm>
          <a:prstGeom prst="rect">
            <a:avLst/>
          </a:prstGeom>
          <a:noFill/>
          <a:ln w="9525">
            <a:noFill/>
            <a:miter lim="800000"/>
            <a:headEnd/>
            <a:tailEnd/>
          </a:ln>
          <a:effectLst/>
        </p:spPr>
        <p:txBody>
          <a:bodyPr wrap="square">
            <a:spAutoFit/>
          </a:bodyPr>
          <a:lstStyle/>
          <a:p>
            <a:pPr algn="just" defTabSz="4911725"/>
            <a:r>
              <a:rPr lang="en-US" b="1" dirty="0">
                <a:solidFill>
                  <a:schemeClr val="tx2"/>
                </a:solidFill>
              </a:rPr>
              <a:t>Figure </a:t>
            </a:r>
            <a:r>
              <a:rPr lang="en-US" b="1" dirty="0" smtClean="0">
                <a:solidFill>
                  <a:schemeClr val="tx2"/>
                </a:solidFill>
              </a:rPr>
              <a:t>7:</a:t>
            </a:r>
            <a:r>
              <a:rPr lang="en-US" sz="2800" b="1" dirty="0" smtClean="0">
                <a:solidFill>
                  <a:schemeClr val="tx2"/>
                </a:solidFill>
              </a:rPr>
              <a:t> Cubic PRC. </a:t>
            </a:r>
            <a:r>
              <a:rPr lang="en-US" sz="2800" dirty="0" smtClean="0"/>
              <a:t>For weaker inputs the PRC has a cubic shape both for the model and the biological neuron.  The input moves the trajectory from the original limit cycle to an altered limit cycle. The neuron can relax to all the phases of the original limit cycle when the input ends. The input prolongs the burst when given during burst and advances the next burst when given during interburst.  </a:t>
            </a:r>
            <a:r>
              <a:rPr lang="en-US" sz="2800" b="1" dirty="0" smtClean="0">
                <a:solidFill>
                  <a:schemeClr val="tx2"/>
                </a:solidFill>
              </a:rPr>
              <a:t>A1</a:t>
            </a:r>
            <a:r>
              <a:rPr lang="en-US" sz="2800" dirty="0" smtClean="0">
                <a:solidFill>
                  <a:schemeClr val="tx2"/>
                </a:solidFill>
              </a:rPr>
              <a:t>. Biological neuron PRC. </a:t>
            </a:r>
            <a:r>
              <a:rPr lang="en-US" sz="2800" b="1" dirty="0" smtClean="0">
                <a:solidFill>
                  <a:schemeClr val="tx2"/>
                </a:solidFill>
              </a:rPr>
              <a:t>A2.</a:t>
            </a:r>
            <a:r>
              <a:rPr lang="en-US" sz="2800" dirty="0" smtClean="0">
                <a:solidFill>
                  <a:schemeClr val="tx2"/>
                </a:solidFill>
              </a:rPr>
              <a:t> Model Neuron PRC. </a:t>
            </a:r>
            <a:r>
              <a:rPr lang="en-US" sz="2800" b="1" dirty="0" smtClean="0">
                <a:solidFill>
                  <a:schemeClr val="tx2"/>
                </a:solidFill>
              </a:rPr>
              <a:t>B. </a:t>
            </a:r>
            <a:r>
              <a:rPr lang="en-US" sz="2800" dirty="0" smtClean="0">
                <a:solidFill>
                  <a:schemeClr val="tx2"/>
                </a:solidFill>
              </a:rPr>
              <a:t>Voltage trace. The green trace shows the duration and time of stimulus input. </a:t>
            </a:r>
            <a:r>
              <a:rPr lang="en-US" sz="2800" b="1" dirty="0" smtClean="0">
                <a:solidFill>
                  <a:schemeClr val="tx2"/>
                </a:solidFill>
              </a:rPr>
              <a:t>B1 </a:t>
            </a:r>
            <a:r>
              <a:rPr lang="en-US" sz="2800" dirty="0" smtClean="0">
                <a:solidFill>
                  <a:schemeClr val="tx2"/>
                </a:solidFill>
              </a:rPr>
              <a:t>Biological neuron. </a:t>
            </a:r>
            <a:r>
              <a:rPr lang="en-US" sz="2800" b="1" dirty="0" smtClean="0">
                <a:solidFill>
                  <a:schemeClr val="tx2"/>
                </a:solidFill>
              </a:rPr>
              <a:t>B2 </a:t>
            </a:r>
            <a:r>
              <a:rPr lang="en-US" sz="2800" dirty="0" smtClean="0">
                <a:solidFill>
                  <a:schemeClr val="tx2"/>
                </a:solidFill>
              </a:rPr>
              <a:t>Model Neuron. The green trace shows the duration and time of stimulus input. </a:t>
            </a:r>
            <a:r>
              <a:rPr lang="en-US" sz="2800" b="1" dirty="0" smtClean="0">
                <a:solidFill>
                  <a:schemeClr val="tx2"/>
                </a:solidFill>
              </a:rPr>
              <a:t>C. </a:t>
            </a:r>
            <a:r>
              <a:rPr lang="en-US" sz="2800" dirty="0" smtClean="0">
                <a:solidFill>
                  <a:schemeClr val="tx2"/>
                </a:solidFill>
              </a:rPr>
              <a:t>Phase plane analysis. The red trace is the unperturbed limit cycle and green trace is the perturbed limit cycle. The black curved arrow shows the direction of flow. </a:t>
            </a:r>
          </a:p>
        </p:txBody>
      </p:sp>
      <p:pic>
        <p:nvPicPr>
          <p:cNvPr id="1026" name="Picture 2" descr="C:\Documents and Settings\sselan\My Documents\Phase restting Paper\sfn 2008\biophysj17061f03.jpeg"/>
          <p:cNvPicPr>
            <a:picLocks noChangeAspect="1" noChangeArrowheads="1"/>
          </p:cNvPicPr>
          <p:nvPr/>
        </p:nvPicPr>
        <p:blipFill>
          <a:blip r:embed="rId5"/>
          <a:srcRect/>
          <a:stretch>
            <a:fillRect/>
          </a:stretch>
        </p:blipFill>
        <p:spPr bwMode="auto">
          <a:xfrm>
            <a:off x="15316200" y="4953000"/>
            <a:ext cx="10210800" cy="4953000"/>
          </a:xfrm>
          <a:prstGeom prst="rect">
            <a:avLst/>
          </a:prstGeom>
          <a:noFill/>
        </p:spPr>
      </p:pic>
      <p:sp>
        <p:nvSpPr>
          <p:cNvPr id="43" name="Text Box 286"/>
          <p:cNvSpPr txBox="1">
            <a:spLocks noChangeArrowheads="1"/>
          </p:cNvSpPr>
          <p:nvPr/>
        </p:nvSpPr>
        <p:spPr bwMode="auto">
          <a:xfrm>
            <a:off x="14935200" y="9923681"/>
            <a:ext cx="10668000" cy="6986528"/>
          </a:xfrm>
          <a:prstGeom prst="rect">
            <a:avLst/>
          </a:prstGeom>
          <a:noFill/>
          <a:ln w="9525">
            <a:noFill/>
            <a:miter lim="800000"/>
            <a:headEnd/>
            <a:tailEnd/>
          </a:ln>
          <a:effectLst/>
        </p:spPr>
        <p:txBody>
          <a:bodyPr wrap="square">
            <a:spAutoFit/>
          </a:bodyPr>
          <a:lstStyle/>
          <a:p>
            <a:pPr algn="just" defTabSz="4911725"/>
            <a:r>
              <a:rPr lang="en-US" b="1" dirty="0"/>
              <a:t>Figure 3</a:t>
            </a:r>
            <a:r>
              <a:rPr lang="en-US" b="1" dirty="0" smtClean="0"/>
              <a:t>:</a:t>
            </a:r>
            <a:r>
              <a:rPr lang="en-US" sz="2600" dirty="0" smtClean="0"/>
              <a:t> </a:t>
            </a:r>
            <a:r>
              <a:rPr lang="en-US" sz="2600" b="1" dirty="0" smtClean="0"/>
              <a:t>PRC for inhibition. </a:t>
            </a:r>
            <a:r>
              <a:rPr lang="en-US" sz="2600" dirty="0" smtClean="0"/>
              <a:t>PRC due to inhibition in the AB/PD complex is predictable (adapted from </a:t>
            </a:r>
            <a:r>
              <a:rPr lang="en-US" sz="2600" dirty="0" err="1" smtClean="0"/>
              <a:t>Oprisan</a:t>
            </a:r>
            <a:r>
              <a:rPr lang="en-US" sz="2600" dirty="0" smtClean="0"/>
              <a:t> et al 2003). A. A 2D limit cycle was created from the voltage trace plus a slow variable, a shifted version of the membrane potential envelope. Spiking occurs on the depolarized branch and silence on the hyperpolarized branch. Inhibitory perturbations applied on the depolarized branch at "1" caused a branch switch to the hyperpolarized branch at "2". B. Phase Map. The phase on the hyperpolarized branch was plotted as a function of the phase on the depolarized branch at the same value of the slow variable. C. PRC prediction. The resetting due to branch switching  accurately predicted the resetting for short pulses, and longer pulses could be accommodated by assuming that switches from the hyperpolarized to the depolarized branch could not occur until pulse offset. Based on this previous work from our lab, we expected that brief depolarizing pulses during the interburst would induce a switch from the hyperpolarized to the depolarized branch, and that phase resetting could easily be predicted. Contrary to these expectations, the next four figures show the much more complicated picture that emerged for resetting due to excitation.</a:t>
            </a:r>
          </a:p>
        </p:txBody>
      </p:sp>
      <p:pic>
        <p:nvPicPr>
          <p:cNvPr id="1033" name="Picture 9" descr="C:\Documents and Settings\sselan\My Documents\Phase restting Paper\sfn 2008\model_neuron.png"/>
          <p:cNvPicPr>
            <a:picLocks noChangeAspect="1" noChangeArrowheads="1"/>
          </p:cNvPicPr>
          <p:nvPr/>
        </p:nvPicPr>
        <p:blipFill>
          <a:blip r:embed="rId6"/>
          <a:srcRect/>
          <a:stretch>
            <a:fillRect/>
          </a:stretch>
        </p:blipFill>
        <p:spPr bwMode="auto">
          <a:xfrm>
            <a:off x="9220200" y="12772489"/>
            <a:ext cx="4700588" cy="3514725"/>
          </a:xfrm>
          <a:prstGeom prst="rect">
            <a:avLst/>
          </a:prstGeom>
          <a:noFill/>
        </p:spPr>
      </p:pic>
      <p:pic>
        <p:nvPicPr>
          <p:cNvPr id="1027" name="Picture 3" descr="C:\Documents and Settings\sselan\My Documents\Phase restting Paper\sfn 2008\complex_reset.png"/>
          <p:cNvPicPr>
            <a:picLocks noChangeAspect="1" noChangeArrowheads="1"/>
          </p:cNvPicPr>
          <p:nvPr/>
        </p:nvPicPr>
        <p:blipFill>
          <a:blip r:embed="rId7"/>
          <a:srcRect/>
          <a:stretch>
            <a:fillRect/>
          </a:stretch>
        </p:blipFill>
        <p:spPr bwMode="auto">
          <a:xfrm>
            <a:off x="28879800" y="20574000"/>
            <a:ext cx="7215187" cy="6040438"/>
          </a:xfrm>
          <a:prstGeom prst="rect">
            <a:avLst/>
          </a:prstGeom>
          <a:noFill/>
        </p:spPr>
      </p:pic>
      <p:pic>
        <p:nvPicPr>
          <p:cNvPr id="3" name="Picture 4" descr="C:\Documents and Settings\sselan\My Documents\Phase restting Paper\sfn 2008\complete reset.png"/>
          <p:cNvPicPr>
            <a:picLocks noChangeAspect="1" noChangeArrowheads="1"/>
          </p:cNvPicPr>
          <p:nvPr/>
        </p:nvPicPr>
        <p:blipFill>
          <a:blip r:embed="rId8"/>
          <a:srcRect/>
          <a:stretch>
            <a:fillRect/>
          </a:stretch>
        </p:blipFill>
        <p:spPr bwMode="auto">
          <a:xfrm>
            <a:off x="28443237" y="4724400"/>
            <a:ext cx="7523163" cy="9693275"/>
          </a:xfrm>
          <a:prstGeom prst="rect">
            <a:avLst/>
          </a:prstGeom>
          <a:noFill/>
        </p:spPr>
      </p:pic>
      <p:pic>
        <p:nvPicPr>
          <p:cNvPr id="7" name="Picture 6" descr="C:\Documents and Settings\sselan\My Documents\Phase restting Paper\sfn 2008\partial_reset.png"/>
          <p:cNvPicPr>
            <a:picLocks noChangeAspect="1" noChangeArrowheads="1"/>
          </p:cNvPicPr>
          <p:nvPr/>
        </p:nvPicPr>
        <p:blipFill>
          <a:blip r:embed="rId9"/>
          <a:srcRect/>
          <a:stretch>
            <a:fillRect/>
          </a:stretch>
        </p:blipFill>
        <p:spPr bwMode="auto">
          <a:xfrm>
            <a:off x="16764000" y="16992600"/>
            <a:ext cx="7632700" cy="10034587"/>
          </a:xfrm>
          <a:prstGeom prst="rect">
            <a:avLst/>
          </a:prstGeom>
          <a:noFill/>
        </p:spPr>
      </p:pic>
      <p:pic>
        <p:nvPicPr>
          <p:cNvPr id="5" name="Picture 2" descr="C:\Documents and Settings\sselan\My Documents\Phase restting Paper\sfn 2008\cubic prc.png"/>
          <p:cNvPicPr>
            <a:picLocks noChangeAspect="1" noChangeArrowheads="1"/>
          </p:cNvPicPr>
          <p:nvPr/>
        </p:nvPicPr>
        <p:blipFill>
          <a:blip r:embed="rId10"/>
          <a:srcRect/>
          <a:stretch>
            <a:fillRect/>
          </a:stretch>
        </p:blipFill>
        <p:spPr bwMode="auto">
          <a:xfrm>
            <a:off x="40462200" y="5110943"/>
            <a:ext cx="7583488" cy="9927445"/>
          </a:xfrm>
          <a:prstGeom prst="rect">
            <a:avLst/>
          </a:prstGeom>
          <a:noFill/>
        </p:spPr>
      </p:pic>
      <p:pic>
        <p:nvPicPr>
          <p:cNvPr id="2" name="Picture 2" descr="C:\Documents and Settings\sselan\My Documents\Phase restting Paper\sfn 2008\1Dynamic_clamp_setup_figure.png"/>
          <p:cNvPicPr>
            <a:picLocks noChangeAspect="1" noChangeArrowheads="1"/>
          </p:cNvPicPr>
          <p:nvPr/>
        </p:nvPicPr>
        <p:blipFill>
          <a:blip r:embed="rId11"/>
          <a:srcRect/>
          <a:stretch>
            <a:fillRect/>
          </a:stretch>
        </p:blipFill>
        <p:spPr bwMode="auto">
          <a:xfrm>
            <a:off x="1371600" y="12636500"/>
            <a:ext cx="7412038" cy="37465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11725"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11725"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10328</TotalTime>
  <Words>882</Words>
  <Application>Microsoft Office PowerPoint</Application>
  <PresentationFormat>Custom</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Emory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Kavita</dc:creator>
  <cp:lastModifiedBy>sselan</cp:lastModifiedBy>
  <cp:revision>730</cp:revision>
  <dcterms:created xsi:type="dcterms:W3CDTF">2006-07-31T15:05:33Z</dcterms:created>
  <dcterms:modified xsi:type="dcterms:W3CDTF">2008-11-13T03:39:31Z</dcterms:modified>
</cp:coreProperties>
</file>