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51206400" cy="32918400"/>
  <p:notesSz cx="6997700" cy="92837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CCFF"/>
    <a:srgbClr val="FFCC00"/>
    <a:srgbClr val="CC9900"/>
    <a:srgbClr val="FF9900"/>
    <a:srgbClr val="FF6600"/>
    <a:srgbClr val="FF0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1" autoAdjust="0"/>
    <p:restoredTop sz="99641" autoAdjust="0"/>
  </p:normalViewPr>
  <p:slideViewPr>
    <p:cSldViewPr>
      <p:cViewPr>
        <p:scale>
          <a:sx n="70" d="100"/>
          <a:sy n="70" d="100"/>
        </p:scale>
        <p:origin x="-78" y="9900"/>
      </p:cViewPr>
      <p:guideLst>
        <p:guide orient="horz" pos="10368"/>
        <p:guide pos="16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08" y="-114"/>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2125" cy="46355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a:latin typeface="Arial" charset="0"/>
              </a:defRPr>
            </a:lvl1pPr>
          </a:lstStyle>
          <a:p>
            <a:endParaRPr lang="en-US"/>
          </a:p>
        </p:txBody>
      </p:sp>
      <p:sp>
        <p:nvSpPr>
          <p:cNvPr id="4099" name="Rectangle 3"/>
          <p:cNvSpPr>
            <a:spLocks noGrp="1" noChangeArrowheads="1"/>
          </p:cNvSpPr>
          <p:nvPr>
            <p:ph type="dt" sz="quarter" idx="1"/>
          </p:nvPr>
        </p:nvSpPr>
        <p:spPr bwMode="auto">
          <a:xfrm>
            <a:off x="3963989" y="0"/>
            <a:ext cx="3032125" cy="46355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a:latin typeface="Arial" charset="0"/>
              </a:defRPr>
            </a:lvl1pPr>
          </a:lstStyle>
          <a:p>
            <a:endParaRPr lang="en-US"/>
          </a:p>
        </p:txBody>
      </p:sp>
      <p:sp>
        <p:nvSpPr>
          <p:cNvPr id="4100" name="Rectangle 4"/>
          <p:cNvSpPr>
            <a:spLocks noGrp="1" noChangeArrowheads="1"/>
          </p:cNvSpPr>
          <p:nvPr>
            <p:ph type="ftr" sz="quarter" idx="2"/>
          </p:nvPr>
        </p:nvSpPr>
        <p:spPr bwMode="auto">
          <a:xfrm>
            <a:off x="2" y="8818563"/>
            <a:ext cx="3032125" cy="46355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a:latin typeface="Arial" charset="0"/>
              </a:defRPr>
            </a:lvl1pPr>
          </a:lstStyle>
          <a:p>
            <a:endParaRPr lang="en-US"/>
          </a:p>
        </p:txBody>
      </p:sp>
      <p:sp>
        <p:nvSpPr>
          <p:cNvPr id="4101" name="Rectangle 5"/>
          <p:cNvSpPr>
            <a:spLocks noGrp="1" noChangeArrowheads="1"/>
          </p:cNvSpPr>
          <p:nvPr>
            <p:ph type="sldNum" sz="quarter" idx="3"/>
          </p:nvPr>
        </p:nvSpPr>
        <p:spPr bwMode="auto">
          <a:xfrm>
            <a:off x="3963989" y="8818563"/>
            <a:ext cx="3032125" cy="46355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a:latin typeface="Arial" charset="0"/>
              </a:defRPr>
            </a:lvl1pPr>
          </a:lstStyle>
          <a:p>
            <a:fld id="{2A9AF8D7-ED48-45A0-BFD9-A4F361C19A5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2125" cy="463550"/>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idx="1"/>
          </p:nvPr>
        </p:nvSpPr>
        <p:spPr>
          <a:xfrm>
            <a:off x="3963989" y="0"/>
            <a:ext cx="3032125" cy="463550"/>
          </a:xfrm>
          <a:prstGeom prst="rect">
            <a:avLst/>
          </a:prstGeom>
        </p:spPr>
        <p:txBody>
          <a:bodyPr vert="horz" lIns="91430" tIns="45715" rIns="91430" bIns="45715" rtlCol="0"/>
          <a:lstStyle>
            <a:lvl1pPr algn="r">
              <a:defRPr sz="1200"/>
            </a:lvl1pPr>
          </a:lstStyle>
          <a:p>
            <a:fld id="{0B45CB44-9430-453B-9CF6-D1A938082D2C}" type="datetimeFigureOut">
              <a:rPr lang="en-US" smtClean="0"/>
              <a:pPr/>
              <a:t>10/23/2009</a:t>
            </a:fld>
            <a:endParaRPr lang="en-US"/>
          </a:p>
        </p:txBody>
      </p:sp>
      <p:sp>
        <p:nvSpPr>
          <p:cNvPr id="4" name="Slide Image Placeholder 3"/>
          <p:cNvSpPr>
            <a:spLocks noGrp="1" noRot="1" noChangeAspect="1"/>
          </p:cNvSpPr>
          <p:nvPr>
            <p:ph type="sldImg" idx="2"/>
          </p:nvPr>
        </p:nvSpPr>
        <p:spPr>
          <a:xfrm>
            <a:off x="790575" y="698500"/>
            <a:ext cx="5416550" cy="3481388"/>
          </a:xfrm>
          <a:prstGeom prst="rect">
            <a:avLst/>
          </a:prstGeom>
          <a:noFill/>
          <a:ln w="12700">
            <a:solidFill>
              <a:prstClr val="black"/>
            </a:solidFill>
          </a:ln>
        </p:spPr>
        <p:txBody>
          <a:bodyPr vert="horz" lIns="91430" tIns="45715" rIns="91430" bIns="45715" rtlCol="0" anchor="ctr"/>
          <a:lstStyle/>
          <a:p>
            <a:endParaRPr lang="en-US"/>
          </a:p>
        </p:txBody>
      </p:sp>
      <p:sp>
        <p:nvSpPr>
          <p:cNvPr id="5" name="Notes Placeholder 4"/>
          <p:cNvSpPr>
            <a:spLocks noGrp="1"/>
          </p:cNvSpPr>
          <p:nvPr>
            <p:ph type="body" sz="quarter" idx="3"/>
          </p:nvPr>
        </p:nvSpPr>
        <p:spPr>
          <a:xfrm>
            <a:off x="700088" y="4410075"/>
            <a:ext cx="5597525" cy="4176714"/>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8563"/>
            <a:ext cx="3032125" cy="463550"/>
          </a:xfrm>
          <a:prstGeom prst="rect">
            <a:avLst/>
          </a:prstGeom>
        </p:spPr>
        <p:txBody>
          <a:bodyPr vert="horz" lIns="91430" tIns="45715" rIns="91430" bIns="45715" rtlCol="0" anchor="b"/>
          <a:lstStyle>
            <a:lvl1pPr algn="l">
              <a:defRPr sz="1200"/>
            </a:lvl1pPr>
          </a:lstStyle>
          <a:p>
            <a:endParaRPr lang="en-US"/>
          </a:p>
        </p:txBody>
      </p:sp>
      <p:sp>
        <p:nvSpPr>
          <p:cNvPr id="7" name="Slide Number Placeholder 6"/>
          <p:cNvSpPr>
            <a:spLocks noGrp="1"/>
          </p:cNvSpPr>
          <p:nvPr>
            <p:ph type="sldNum" sz="quarter" idx="5"/>
          </p:nvPr>
        </p:nvSpPr>
        <p:spPr>
          <a:xfrm>
            <a:off x="3963989" y="8818563"/>
            <a:ext cx="3032125" cy="463550"/>
          </a:xfrm>
          <a:prstGeom prst="rect">
            <a:avLst/>
          </a:prstGeom>
        </p:spPr>
        <p:txBody>
          <a:bodyPr vert="horz" lIns="91430" tIns="45715" rIns="91430" bIns="45715" rtlCol="0" anchor="b"/>
          <a:lstStyle>
            <a:lvl1pPr algn="r">
              <a:defRPr sz="1200"/>
            </a:lvl1pPr>
          </a:lstStyle>
          <a:p>
            <a:fld id="{7D235AAC-41F1-4B4F-AA26-894CBF71AA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235AAC-41F1-4B4F-AA26-894CBF71AAE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9C5740-02B2-4D67-AA9C-981BC74F5DE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FAEAC9-B499-44E1-B8C4-76E1975E9F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317625"/>
            <a:ext cx="11520488"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317625"/>
            <a:ext cx="34412237"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AA52-8AF3-4212-A947-B632A3B7270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503E8-FC74-4A07-85B5-36EDE0253D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110960-FB05-4FEB-83AA-946AEC88D62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638" y="7681913"/>
            <a:ext cx="22966362"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7681913"/>
            <a:ext cx="22966363"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967C48-5FEB-4DF9-A64F-42DEDC8061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CEE8195-AAE9-4D90-A90E-8D6C0E16A2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00EFA9B-87FB-472B-88F0-33F90741CE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3DFBC0-9DC6-4C00-A641-D7C9BB829A6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ACB59E-BD08-4A84-820F-D5576C42B4F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69836E-899F-4F81-AB08-5F8F3D7790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8" y="1317625"/>
            <a:ext cx="46085125" cy="5486400"/>
          </a:xfrm>
          <a:prstGeom prst="rect">
            <a:avLst/>
          </a:prstGeom>
          <a:noFill/>
          <a:ln w="9525">
            <a:noFill/>
            <a:miter lim="800000"/>
            <a:headEnd/>
            <a:tailEnd/>
          </a:ln>
          <a:effectLst/>
        </p:spPr>
        <p:txBody>
          <a:bodyPr vert="horz" wrap="square" lIns="491161" tIns="245580" rIns="491161" bIns="24558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560638" y="7681913"/>
            <a:ext cx="46085125" cy="2172335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560638" y="29976763"/>
            <a:ext cx="119475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defTabSz="4911725">
              <a:defRPr sz="7500">
                <a:latin typeface="+mn-lt"/>
              </a:defRPr>
            </a:lvl1pPr>
          </a:lstStyle>
          <a:p>
            <a:endParaRPr lang="en-US"/>
          </a:p>
        </p:txBody>
      </p:sp>
      <p:sp>
        <p:nvSpPr>
          <p:cNvPr id="1029" name="Rectangle 5"/>
          <p:cNvSpPr>
            <a:spLocks noGrp="1" noChangeArrowheads="1"/>
          </p:cNvSpPr>
          <p:nvPr>
            <p:ph type="ftr" sz="quarter" idx="3"/>
          </p:nvPr>
        </p:nvSpPr>
        <p:spPr bwMode="auto">
          <a:xfrm>
            <a:off x="17495838" y="29976763"/>
            <a:ext cx="162147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ctr" defTabSz="4911725">
              <a:defRPr sz="7500">
                <a:latin typeface="+mn-lt"/>
              </a:defRPr>
            </a:lvl1pPr>
          </a:lstStyle>
          <a:p>
            <a:endParaRPr lang="en-US"/>
          </a:p>
        </p:txBody>
      </p:sp>
      <p:sp>
        <p:nvSpPr>
          <p:cNvPr id="1030" name="Rectangle 6"/>
          <p:cNvSpPr>
            <a:spLocks noGrp="1" noChangeArrowheads="1"/>
          </p:cNvSpPr>
          <p:nvPr>
            <p:ph type="sldNum" sz="quarter" idx="4"/>
          </p:nvPr>
        </p:nvSpPr>
        <p:spPr bwMode="auto">
          <a:xfrm>
            <a:off x="36698238" y="29976763"/>
            <a:ext cx="119475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r" defTabSz="4911725">
              <a:defRPr sz="7500">
                <a:latin typeface="+mn-lt"/>
              </a:defRPr>
            </a:lvl1pPr>
          </a:lstStyle>
          <a:p>
            <a:fld id="{7F0440B4-2A55-47AE-AEE3-7F22F605FA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725" rtl="0" fontAlgn="base">
        <a:spcBef>
          <a:spcPct val="0"/>
        </a:spcBef>
        <a:spcAft>
          <a:spcPct val="0"/>
        </a:spcAft>
        <a:defRPr sz="23600">
          <a:solidFill>
            <a:schemeClr val="tx2"/>
          </a:solidFill>
          <a:latin typeface="+mj-lt"/>
          <a:ea typeface="+mj-ea"/>
          <a:cs typeface="+mj-cs"/>
        </a:defRPr>
      </a:lvl1pPr>
      <a:lvl2pPr algn="ctr" defTabSz="4911725" rtl="0" fontAlgn="base">
        <a:spcBef>
          <a:spcPct val="0"/>
        </a:spcBef>
        <a:spcAft>
          <a:spcPct val="0"/>
        </a:spcAft>
        <a:defRPr sz="23600">
          <a:solidFill>
            <a:schemeClr val="tx2"/>
          </a:solidFill>
          <a:latin typeface="Arial" charset="0"/>
        </a:defRPr>
      </a:lvl2pPr>
      <a:lvl3pPr algn="ctr" defTabSz="4911725" rtl="0" fontAlgn="base">
        <a:spcBef>
          <a:spcPct val="0"/>
        </a:spcBef>
        <a:spcAft>
          <a:spcPct val="0"/>
        </a:spcAft>
        <a:defRPr sz="23600">
          <a:solidFill>
            <a:schemeClr val="tx2"/>
          </a:solidFill>
          <a:latin typeface="Arial" charset="0"/>
        </a:defRPr>
      </a:lvl3pPr>
      <a:lvl4pPr algn="ctr" defTabSz="4911725" rtl="0" fontAlgn="base">
        <a:spcBef>
          <a:spcPct val="0"/>
        </a:spcBef>
        <a:spcAft>
          <a:spcPct val="0"/>
        </a:spcAft>
        <a:defRPr sz="23600">
          <a:solidFill>
            <a:schemeClr val="tx2"/>
          </a:solidFill>
          <a:latin typeface="Arial" charset="0"/>
        </a:defRPr>
      </a:lvl4pPr>
      <a:lvl5pPr algn="ctr" defTabSz="4911725" rtl="0" fontAlgn="base">
        <a:spcBef>
          <a:spcPct val="0"/>
        </a:spcBef>
        <a:spcAft>
          <a:spcPct val="0"/>
        </a:spcAft>
        <a:defRPr sz="23600">
          <a:solidFill>
            <a:schemeClr val="tx2"/>
          </a:solidFill>
          <a:latin typeface="Arial" charset="0"/>
        </a:defRPr>
      </a:lvl5pPr>
      <a:lvl6pPr marL="457200" algn="ctr" defTabSz="4911725" rtl="0" fontAlgn="base">
        <a:spcBef>
          <a:spcPct val="0"/>
        </a:spcBef>
        <a:spcAft>
          <a:spcPct val="0"/>
        </a:spcAft>
        <a:defRPr sz="23600">
          <a:solidFill>
            <a:schemeClr val="tx2"/>
          </a:solidFill>
          <a:latin typeface="Arial" charset="0"/>
        </a:defRPr>
      </a:lvl6pPr>
      <a:lvl7pPr marL="914400" algn="ctr" defTabSz="4911725" rtl="0" fontAlgn="base">
        <a:spcBef>
          <a:spcPct val="0"/>
        </a:spcBef>
        <a:spcAft>
          <a:spcPct val="0"/>
        </a:spcAft>
        <a:defRPr sz="23600">
          <a:solidFill>
            <a:schemeClr val="tx2"/>
          </a:solidFill>
          <a:latin typeface="Arial" charset="0"/>
        </a:defRPr>
      </a:lvl7pPr>
      <a:lvl8pPr marL="1371600" algn="ctr" defTabSz="4911725" rtl="0" fontAlgn="base">
        <a:spcBef>
          <a:spcPct val="0"/>
        </a:spcBef>
        <a:spcAft>
          <a:spcPct val="0"/>
        </a:spcAft>
        <a:defRPr sz="23600">
          <a:solidFill>
            <a:schemeClr val="tx2"/>
          </a:solidFill>
          <a:latin typeface="Arial" charset="0"/>
        </a:defRPr>
      </a:lvl8pPr>
      <a:lvl9pPr marL="1828800" algn="ctr" defTabSz="4911725" rtl="0" fontAlgn="base">
        <a:spcBef>
          <a:spcPct val="0"/>
        </a:spcBef>
        <a:spcAft>
          <a:spcPct val="0"/>
        </a:spcAft>
        <a:defRPr sz="23600">
          <a:solidFill>
            <a:schemeClr val="tx2"/>
          </a:solidFill>
          <a:latin typeface="Arial" charset="0"/>
        </a:defRPr>
      </a:lvl9pPr>
    </p:titleStyle>
    <p:bodyStyle>
      <a:lvl1pPr marL="1841500" indent="-1841500" algn="l" defTabSz="4911725" rtl="0" fontAlgn="base">
        <a:spcBef>
          <a:spcPct val="20000"/>
        </a:spcBef>
        <a:spcAft>
          <a:spcPct val="0"/>
        </a:spcAft>
        <a:buChar char="•"/>
        <a:defRPr sz="17200">
          <a:solidFill>
            <a:schemeClr val="tx1"/>
          </a:solidFill>
          <a:latin typeface="+mn-lt"/>
          <a:ea typeface="+mn-ea"/>
          <a:cs typeface="+mn-cs"/>
        </a:defRPr>
      </a:lvl1pPr>
      <a:lvl2pPr marL="3990975" indent="-1535113" algn="l" defTabSz="4911725" rtl="0" fontAlgn="base">
        <a:spcBef>
          <a:spcPct val="20000"/>
        </a:spcBef>
        <a:spcAft>
          <a:spcPct val="0"/>
        </a:spcAft>
        <a:buChar char="–"/>
        <a:defRPr sz="15000">
          <a:solidFill>
            <a:schemeClr val="tx1"/>
          </a:solidFill>
          <a:latin typeface="+mn-lt"/>
        </a:defRPr>
      </a:lvl2pPr>
      <a:lvl3pPr marL="6138863" indent="-1227138" algn="l" defTabSz="4911725" rtl="0" fontAlgn="base">
        <a:spcBef>
          <a:spcPct val="20000"/>
        </a:spcBef>
        <a:spcAft>
          <a:spcPct val="0"/>
        </a:spcAft>
        <a:buChar char="•"/>
        <a:defRPr sz="12900">
          <a:solidFill>
            <a:schemeClr val="tx1"/>
          </a:solidFill>
          <a:latin typeface="+mn-lt"/>
        </a:defRPr>
      </a:lvl3pPr>
      <a:lvl4pPr marL="8594725" indent="-1227138" algn="l" defTabSz="4911725" rtl="0" fontAlgn="base">
        <a:spcBef>
          <a:spcPct val="20000"/>
        </a:spcBef>
        <a:spcAft>
          <a:spcPct val="0"/>
        </a:spcAft>
        <a:buChar char="–"/>
        <a:defRPr sz="10700">
          <a:solidFill>
            <a:schemeClr val="tx1"/>
          </a:solidFill>
          <a:latin typeface="+mn-lt"/>
        </a:defRPr>
      </a:lvl4pPr>
      <a:lvl5pPr marL="11050588" indent="-1227138" algn="l" defTabSz="4911725" rtl="0" fontAlgn="base">
        <a:spcBef>
          <a:spcPct val="20000"/>
        </a:spcBef>
        <a:spcAft>
          <a:spcPct val="0"/>
        </a:spcAft>
        <a:buChar char="»"/>
        <a:defRPr sz="10700">
          <a:solidFill>
            <a:schemeClr val="tx1"/>
          </a:solidFill>
          <a:latin typeface="+mn-lt"/>
        </a:defRPr>
      </a:lvl5pPr>
      <a:lvl6pPr marL="11507788" indent="-1227138" algn="l" defTabSz="4911725" rtl="0" fontAlgn="base">
        <a:spcBef>
          <a:spcPct val="20000"/>
        </a:spcBef>
        <a:spcAft>
          <a:spcPct val="0"/>
        </a:spcAft>
        <a:buChar char="»"/>
        <a:defRPr sz="10700">
          <a:solidFill>
            <a:schemeClr val="tx1"/>
          </a:solidFill>
          <a:latin typeface="+mn-lt"/>
        </a:defRPr>
      </a:lvl6pPr>
      <a:lvl7pPr marL="11964988" indent="-1227138" algn="l" defTabSz="4911725" rtl="0" fontAlgn="base">
        <a:spcBef>
          <a:spcPct val="20000"/>
        </a:spcBef>
        <a:spcAft>
          <a:spcPct val="0"/>
        </a:spcAft>
        <a:buChar char="»"/>
        <a:defRPr sz="10700">
          <a:solidFill>
            <a:schemeClr val="tx1"/>
          </a:solidFill>
          <a:latin typeface="+mn-lt"/>
        </a:defRPr>
      </a:lvl7pPr>
      <a:lvl8pPr marL="12422188" indent="-1227138" algn="l" defTabSz="4911725" rtl="0" fontAlgn="base">
        <a:spcBef>
          <a:spcPct val="20000"/>
        </a:spcBef>
        <a:spcAft>
          <a:spcPct val="0"/>
        </a:spcAft>
        <a:buChar char="»"/>
        <a:defRPr sz="10700">
          <a:solidFill>
            <a:schemeClr val="tx1"/>
          </a:solidFill>
          <a:latin typeface="+mn-lt"/>
        </a:defRPr>
      </a:lvl8pPr>
      <a:lvl9pPr marL="12879388" indent="-1227138" algn="l" defTabSz="4911725" rtl="0" fontAlgn="base">
        <a:spcBef>
          <a:spcPct val="20000"/>
        </a:spcBef>
        <a:spcAft>
          <a:spcPct val="0"/>
        </a:spcAft>
        <a:buChar char="»"/>
        <a:defRPr sz="10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0" y="-609600"/>
            <a:ext cx="51206400" cy="4001095"/>
          </a:xfrm>
          <a:prstGeom prst="rect">
            <a:avLst/>
          </a:prstGeom>
          <a:gradFill flip="none" rotWithShape="1">
            <a:gsLst>
              <a:gs pos="0">
                <a:schemeClr val="accent6">
                  <a:lumMod val="40000"/>
                  <a:lumOff val="60000"/>
                </a:schemeClr>
              </a:gs>
              <a:gs pos="53000">
                <a:srgbClr val="D4DEFF"/>
              </a:gs>
              <a:gs pos="83000">
                <a:schemeClr val="bg1"/>
              </a:gs>
            </a:gsLst>
            <a:lin ang="5400000" scaled="0"/>
            <a:tileRect/>
          </a:gradFill>
          <a:ln w="9525">
            <a:noFill/>
            <a:miter lim="800000"/>
            <a:headEnd/>
            <a:tailEnd/>
          </a:ln>
          <a:effectLst/>
        </p:spPr>
        <p:txBody>
          <a:bodyPr wrap="square" lIns="182880">
            <a:spAutoFit/>
          </a:bodyPr>
          <a:lstStyle/>
          <a:p>
            <a:pPr algn="ctr" defTabSz="4911725">
              <a:spcBef>
                <a:spcPts val="0"/>
              </a:spcBef>
            </a:pPr>
            <a:endParaRPr lang="en-US" sz="2400" b="1" dirty="0">
              <a:solidFill>
                <a:srgbClr val="0000FF"/>
              </a:solidFill>
              <a:effectLst>
                <a:outerShdw blurRad="38100" dist="38100" dir="2700000" algn="tl">
                  <a:srgbClr val="000000">
                    <a:alpha val="43137"/>
                  </a:srgbClr>
                </a:outerShdw>
              </a:effectLst>
            </a:endParaRPr>
          </a:p>
          <a:p>
            <a:pPr algn="ctr" defTabSz="4911725">
              <a:spcBef>
                <a:spcPts val="0"/>
              </a:spcBef>
            </a:pPr>
            <a:r>
              <a:rPr lang="en-US" sz="11500" b="1" dirty="0" smtClean="0">
                <a:solidFill>
                  <a:srgbClr val="0000FF"/>
                </a:solidFill>
                <a:effectLst>
                  <a:outerShdw blurRad="38100" dist="38100" dir="2700000" algn="tl">
                    <a:srgbClr val="000000">
                      <a:alpha val="43137"/>
                    </a:srgbClr>
                  </a:outerShdw>
                </a:effectLst>
              </a:rPr>
              <a:t>Analyzing circuits comprised of pacemakers and post-inhibitory</a:t>
            </a:r>
          </a:p>
          <a:p>
            <a:pPr algn="ctr" defTabSz="4911725">
              <a:spcBef>
                <a:spcPts val="0"/>
              </a:spcBef>
            </a:pPr>
            <a:r>
              <a:rPr lang="en-US" sz="11500" b="1" dirty="0" smtClean="0">
                <a:solidFill>
                  <a:srgbClr val="0000FF"/>
                </a:solidFill>
                <a:effectLst>
                  <a:outerShdw blurRad="38100" dist="38100" dir="2700000" algn="tl">
                    <a:srgbClr val="000000">
                      <a:alpha val="43137"/>
                    </a:srgbClr>
                  </a:outerShdw>
                </a:effectLst>
              </a:rPr>
              <a:t>rebound neurons using functional phase resetting curves</a:t>
            </a:r>
          </a:p>
        </p:txBody>
      </p:sp>
      <p:sp>
        <p:nvSpPr>
          <p:cNvPr id="2343" name="Text Box 295"/>
          <p:cNvSpPr txBox="1">
            <a:spLocks noChangeArrowheads="1"/>
          </p:cNvSpPr>
          <p:nvPr/>
        </p:nvSpPr>
        <p:spPr bwMode="auto">
          <a:xfrm>
            <a:off x="914400" y="14173200"/>
            <a:ext cx="12801600" cy="3170099"/>
          </a:xfrm>
          <a:prstGeom prst="rect">
            <a:avLst/>
          </a:prstGeom>
          <a:noFill/>
          <a:ln w="9525">
            <a:noFill/>
            <a:miter lim="800000"/>
            <a:headEnd/>
            <a:tailEnd/>
          </a:ln>
          <a:effectLst/>
        </p:spPr>
        <p:txBody>
          <a:bodyPr wrap="square">
            <a:spAutoFit/>
          </a:bodyPr>
          <a:lstStyle/>
          <a:p>
            <a:pPr algn="just" defTabSz="4911725"/>
            <a:r>
              <a:rPr lang="en-US" b="1" dirty="0" smtClean="0"/>
              <a:t>Figure 1. (A) </a:t>
            </a:r>
            <a:r>
              <a:rPr lang="en-US" sz="2800" dirty="0" smtClean="0"/>
              <a:t>For the functional PRC, an input perturbation is applied with a fixed delay </a:t>
            </a:r>
            <a:r>
              <a:rPr lang="en-US" sz="2800" dirty="0" smtClean="0">
                <a:sym typeface="Symbol"/>
              </a:rPr>
              <a:t></a:t>
            </a:r>
            <a:r>
              <a:rPr lang="en-US" sz="2800" dirty="0" smtClean="0"/>
              <a:t> after the onset of each threshold event (spike or burst). Contrary to intuition, the fixed delay protocol does not always produce a stable response time in a pacemaker at phase with significant second order resetting (see proof below). </a:t>
            </a:r>
            <a:r>
              <a:rPr lang="en-US" sz="2800" b="1" dirty="0" smtClean="0"/>
              <a:t>(B)</a:t>
            </a:r>
            <a:r>
              <a:rPr lang="en-US" sz="2800" dirty="0" smtClean="0"/>
              <a:t>. In the closed loop two neuron network, we assume that in a phase-locked mode, the recovery time for each neuron can be calculated as a function of </a:t>
            </a:r>
            <a:r>
              <a:rPr lang="en-US" sz="2800" dirty="0" smtClean="0">
                <a:sym typeface="Symbol"/>
              </a:rPr>
              <a:t></a:t>
            </a:r>
            <a:r>
              <a:rPr lang="en-US" sz="2800" dirty="0" smtClean="0"/>
              <a:t> from A, where </a:t>
            </a:r>
            <a:r>
              <a:rPr lang="en-US" sz="2800" dirty="0" smtClean="0">
                <a:sym typeface="Symbol"/>
              </a:rPr>
              <a:t> </a:t>
            </a:r>
            <a:r>
              <a:rPr lang="en-US" sz="2800" dirty="0" smtClean="0"/>
              <a:t>is equated with the stimulus time.</a:t>
            </a:r>
            <a:endParaRPr lang="en-US" sz="2800" dirty="0">
              <a:solidFill>
                <a:srgbClr val="0000FF"/>
              </a:solidFill>
            </a:endParaRPr>
          </a:p>
        </p:txBody>
      </p:sp>
      <p:sp>
        <p:nvSpPr>
          <p:cNvPr id="2418" name="Text Box 370"/>
          <p:cNvSpPr txBox="1">
            <a:spLocks noChangeArrowheads="1"/>
          </p:cNvSpPr>
          <p:nvPr/>
        </p:nvSpPr>
        <p:spPr bwMode="auto">
          <a:xfrm>
            <a:off x="40489143" y="31165800"/>
            <a:ext cx="8507457" cy="646331"/>
          </a:xfrm>
          <a:prstGeom prst="rect">
            <a:avLst/>
          </a:prstGeom>
          <a:noFill/>
          <a:ln w="9525">
            <a:noFill/>
            <a:miter lim="800000"/>
            <a:headEnd/>
            <a:tailEnd/>
          </a:ln>
          <a:effectLst/>
        </p:spPr>
        <p:txBody>
          <a:bodyPr wrap="none">
            <a:spAutoFit/>
          </a:bodyPr>
          <a:lstStyle/>
          <a:p>
            <a:pPr defTabSz="4911725"/>
            <a:r>
              <a:rPr lang="en-US" sz="3600" dirty="0"/>
              <a:t>Supported by </a:t>
            </a:r>
            <a:r>
              <a:rPr lang="en-US" sz="3600" dirty="0" smtClean="0"/>
              <a:t>CRCNS grant  NIH  </a:t>
            </a:r>
            <a:r>
              <a:rPr lang="en-US" sz="3600" dirty="0"/>
              <a:t>NS54281</a:t>
            </a:r>
          </a:p>
        </p:txBody>
      </p:sp>
      <p:sp>
        <p:nvSpPr>
          <p:cNvPr id="15389" name="Text Box 29"/>
          <p:cNvSpPr txBox="1">
            <a:spLocks noChangeArrowheads="1"/>
          </p:cNvSpPr>
          <p:nvPr/>
        </p:nvSpPr>
        <p:spPr bwMode="auto">
          <a:xfrm>
            <a:off x="914400" y="6172200"/>
            <a:ext cx="12725400" cy="4401205"/>
          </a:xfrm>
          <a:prstGeom prst="rect">
            <a:avLst/>
          </a:prstGeom>
          <a:noFill/>
          <a:ln w="9525">
            <a:noFill/>
            <a:miter lim="800000"/>
            <a:headEnd/>
            <a:tailEnd/>
          </a:ln>
          <a:effectLst/>
        </p:spPr>
        <p:txBody>
          <a:bodyPr wrap="square">
            <a:spAutoFit/>
          </a:bodyPr>
          <a:lstStyle/>
          <a:p>
            <a:pPr algn="just"/>
            <a:r>
              <a:rPr lang="en-US" sz="2800" dirty="0" smtClean="0"/>
              <a:t>	Central pattern generators (CPGs) are responsible for many rhythmic behaviors such as locomotion and respiration. Many CPGs contain intrinsic bursting neurons as pacemakers, and also include other types of neuron. Neurons that exhibit </a:t>
            </a:r>
            <a:r>
              <a:rPr lang="en-US" sz="2800" dirty="0" err="1" smtClean="0"/>
              <a:t>postinihibitory</a:t>
            </a:r>
            <a:r>
              <a:rPr lang="en-US" sz="2800" dirty="0" smtClean="0"/>
              <a:t> rebound (PIR) are a common circuit element. Standard PRC theory can only be applied to pacemakers. Our hypothesis is that functional phase resetting curve (fPRC) could be used to predict phase locking in networks containing both pacemakers and PIR neurons. The </a:t>
            </a:r>
            <a:r>
              <a:rPr lang="en-US" sz="2800" dirty="0" err="1" smtClean="0"/>
              <a:t>fPRCs</a:t>
            </a:r>
            <a:r>
              <a:rPr lang="en-US" sz="2800" dirty="0" smtClean="0"/>
              <a:t> is measured by repeatedly applying a perturbation at a fixed delay after a threshold event, such as a spike or burst, until the recovery time between the perturbation and the next burst or spike stabilizes (Cui et al 2009).  We examine the simplest case of one pacemaker coupled to a PIR neuron via reciprocal inhibition.</a:t>
            </a:r>
            <a:endParaRPr lang="en-US" sz="2800" dirty="0"/>
          </a:p>
        </p:txBody>
      </p:sp>
      <p:sp>
        <p:nvSpPr>
          <p:cNvPr id="15405" name="Text Box 45"/>
          <p:cNvSpPr txBox="1">
            <a:spLocks noChangeArrowheads="1"/>
          </p:cNvSpPr>
          <p:nvPr/>
        </p:nvSpPr>
        <p:spPr bwMode="auto">
          <a:xfrm>
            <a:off x="26136600" y="10515600"/>
            <a:ext cx="10972800" cy="523220"/>
          </a:xfrm>
          <a:prstGeom prst="rect">
            <a:avLst/>
          </a:prstGeom>
          <a:solidFill>
            <a:schemeClr val="bg1"/>
          </a:solidFill>
          <a:ln w="9525">
            <a:solidFill>
              <a:schemeClr val="bg1"/>
            </a:solidFill>
            <a:miter lim="800000"/>
            <a:headEnd/>
            <a:tailEnd/>
          </a:ln>
          <a:effectLst/>
        </p:spPr>
        <p:txBody>
          <a:bodyPr wrap="square">
            <a:spAutoFit/>
          </a:bodyPr>
          <a:lstStyle/>
          <a:p>
            <a:pPr algn="just" defTabSz="4911725">
              <a:spcBef>
                <a:spcPct val="20000"/>
              </a:spcBef>
              <a:buClr>
                <a:schemeClr val="hlink"/>
              </a:buClr>
              <a:buFont typeface="Wingdings" pitchFamily="2" charset="2"/>
              <a:buNone/>
            </a:pPr>
            <a:endParaRPr lang="en-US" sz="2800" dirty="0"/>
          </a:p>
        </p:txBody>
      </p:sp>
      <p:sp>
        <p:nvSpPr>
          <p:cNvPr id="15415" name="Text Box 55"/>
          <p:cNvSpPr txBox="1">
            <a:spLocks noChangeArrowheads="1"/>
          </p:cNvSpPr>
          <p:nvPr/>
        </p:nvSpPr>
        <p:spPr bwMode="auto">
          <a:xfrm>
            <a:off x="27355800" y="13182600"/>
            <a:ext cx="10210800" cy="2308324"/>
          </a:xfrm>
          <a:prstGeom prst="rect">
            <a:avLst/>
          </a:prstGeom>
          <a:noFill/>
          <a:ln w="9525">
            <a:noFill/>
            <a:miter lim="800000"/>
            <a:headEnd/>
            <a:tailEnd/>
          </a:ln>
          <a:effectLst/>
        </p:spPr>
        <p:txBody>
          <a:bodyPr wrap="square">
            <a:spAutoFit/>
          </a:bodyPr>
          <a:lstStyle/>
          <a:p>
            <a:pPr algn="just" defTabSz="4911725"/>
            <a:r>
              <a:rPr lang="en-US" b="1" dirty="0">
                <a:solidFill>
                  <a:schemeClr val="tx2"/>
                </a:solidFill>
              </a:rPr>
              <a:t>Figure </a:t>
            </a:r>
            <a:r>
              <a:rPr lang="en-US" b="1" dirty="0" smtClean="0">
                <a:solidFill>
                  <a:schemeClr val="tx2"/>
                </a:solidFill>
              </a:rPr>
              <a:t>5:</a:t>
            </a:r>
            <a:r>
              <a:rPr lang="en-US" sz="2400" b="1" dirty="0" smtClean="0">
                <a:solidFill>
                  <a:schemeClr val="tx2"/>
                </a:solidFill>
              </a:rPr>
              <a:t> </a:t>
            </a:r>
            <a:r>
              <a:rPr lang="en-US" sz="2800" b="1" dirty="0" smtClean="0">
                <a:solidFill>
                  <a:schemeClr val="tx2"/>
                </a:solidFill>
              </a:rPr>
              <a:t>(Left</a:t>
            </a:r>
            <a:r>
              <a:rPr lang="en-US" sz="2800" dirty="0" smtClean="0">
                <a:solidFill>
                  <a:schemeClr val="tx2"/>
                </a:solidFill>
              </a:rPr>
              <a:t>)  Observed phase locking for (</a:t>
            </a:r>
            <a:r>
              <a:rPr lang="en-US" sz="2800" dirty="0" err="1" smtClean="0">
                <a:solidFill>
                  <a:schemeClr val="tx2"/>
                </a:solidFill>
              </a:rPr>
              <a:t>G</a:t>
            </a:r>
            <a:r>
              <a:rPr lang="en-US" sz="2800" baseline="-25000" dirty="0" err="1" smtClean="0">
                <a:solidFill>
                  <a:schemeClr val="tx2"/>
                </a:solidFill>
              </a:rPr>
              <a:t>syn</a:t>
            </a:r>
            <a:r>
              <a:rPr lang="en-US" sz="2800" dirty="0" smtClean="0">
                <a:solidFill>
                  <a:schemeClr val="tx2"/>
                </a:solidFill>
              </a:rPr>
              <a:t> = 2 ns)  </a:t>
            </a:r>
            <a:r>
              <a:rPr lang="en-US" sz="2800" b="1" dirty="0" smtClean="0">
                <a:solidFill>
                  <a:schemeClr val="tx2"/>
                </a:solidFill>
              </a:rPr>
              <a:t>(Right ) </a:t>
            </a:r>
            <a:r>
              <a:rPr lang="en-US" sz="2800" dirty="0" smtClean="0">
                <a:solidFill>
                  <a:schemeClr val="tx2"/>
                </a:solidFill>
              </a:rPr>
              <a:t>The prediction based on fPRC is compared with the simulation results. The main reason for the small difference  between observed and predicted values is due to change in the width of the action potential  during network interactions.</a:t>
            </a:r>
            <a:endParaRPr lang="en-US" sz="2800" dirty="0" smtClean="0"/>
          </a:p>
        </p:txBody>
      </p:sp>
      <p:sp>
        <p:nvSpPr>
          <p:cNvPr id="15646" name="Text Box 286"/>
          <p:cNvSpPr txBox="1">
            <a:spLocks noChangeArrowheads="1"/>
          </p:cNvSpPr>
          <p:nvPr/>
        </p:nvSpPr>
        <p:spPr bwMode="auto">
          <a:xfrm>
            <a:off x="914400" y="27127200"/>
            <a:ext cx="12801600" cy="4893647"/>
          </a:xfrm>
          <a:prstGeom prst="rect">
            <a:avLst/>
          </a:prstGeom>
          <a:noFill/>
          <a:ln w="9525">
            <a:noFill/>
            <a:miter lim="800000"/>
            <a:headEnd/>
            <a:tailEnd/>
          </a:ln>
          <a:effectLst/>
        </p:spPr>
        <p:txBody>
          <a:bodyPr wrap="square">
            <a:spAutoFit/>
          </a:bodyPr>
          <a:lstStyle/>
          <a:p>
            <a:pPr algn="just" defTabSz="4911725"/>
            <a:r>
              <a:rPr lang="en-US" b="1" dirty="0"/>
              <a:t>Figure </a:t>
            </a:r>
            <a:r>
              <a:rPr lang="en-US" b="1" dirty="0" smtClean="0"/>
              <a:t>2: </a:t>
            </a:r>
            <a:r>
              <a:rPr lang="en-US" sz="2800" dirty="0" smtClean="0"/>
              <a:t>For proof of principle, we used Type II Morris </a:t>
            </a:r>
            <a:r>
              <a:rPr lang="en-US" sz="2800" dirty="0" err="1" smtClean="0"/>
              <a:t>Lecar</a:t>
            </a:r>
            <a:r>
              <a:rPr lang="en-US" sz="2800" dirty="0" smtClean="0"/>
              <a:t> model neurons. The coupling conductance was only active when the presynaptic membrane potential was above zero to approximate the envelope of a bursting neuron, and the synaptic reversal potential was -75 mV. For the PIR neuron, a constant hyperpolarizing current is applied to make the neuron silent at rest. The key idea is that although a PIR neuron does not oscillate spontaneously, the first pulse “kick starts” an oscillation, and input trains at different fixed delays from spike onset can be applied. </a:t>
            </a:r>
            <a:r>
              <a:rPr lang="en-US" sz="2800" b="1" dirty="0" smtClean="0"/>
              <a:t>(Left).</a:t>
            </a:r>
            <a:r>
              <a:rPr lang="en-US" sz="2800" dirty="0" smtClean="0"/>
              <a:t> The voltage trace of PIR neuron for an input given at specific delay value (</a:t>
            </a:r>
            <a:r>
              <a:rPr lang="el-GR" sz="2800" dirty="0" smtClean="0"/>
              <a:t>δ</a:t>
            </a:r>
            <a:r>
              <a:rPr lang="en-US" sz="2800" dirty="0" smtClean="0"/>
              <a:t>). The synaptic conductance was on during the pulses shown at the bottom. </a:t>
            </a:r>
            <a:r>
              <a:rPr lang="en-US" sz="2800" b="1" dirty="0" smtClean="0"/>
              <a:t>(Right). </a:t>
            </a:r>
            <a:r>
              <a:rPr lang="en-US" sz="2800" dirty="0" smtClean="0"/>
              <a:t>fPRC for PIR neuron. The steady state value of the recovery interval tr_PIR[∞] is tabulated as a function </a:t>
            </a:r>
            <a:r>
              <a:rPr lang="en-US" sz="2800" dirty="0" err="1" smtClean="0"/>
              <a:t>g</a:t>
            </a:r>
            <a:r>
              <a:rPr lang="en-US" sz="2800" baseline="-25000" dirty="0" err="1" smtClean="0"/>
              <a:t>pir</a:t>
            </a:r>
            <a:r>
              <a:rPr lang="en-US" sz="2800" dirty="0" smtClean="0"/>
              <a:t>(</a:t>
            </a:r>
            <a:r>
              <a:rPr lang="en-US" sz="2800" dirty="0" smtClean="0">
                <a:sym typeface="Symbol"/>
              </a:rPr>
              <a:t></a:t>
            </a:r>
            <a:r>
              <a:rPr lang="en-US" sz="2800" baseline="-25000" dirty="0" smtClean="0"/>
              <a:t>pir</a:t>
            </a:r>
            <a:r>
              <a:rPr lang="en-US" sz="2800" dirty="0" smtClean="0"/>
              <a:t>) of the fixed delay </a:t>
            </a:r>
            <a:r>
              <a:rPr lang="en-US" sz="2800" dirty="0" smtClean="0">
                <a:sym typeface="Symbol"/>
              </a:rPr>
              <a:t></a:t>
            </a:r>
            <a:r>
              <a:rPr lang="en-US" sz="2800" baseline="-25000" dirty="0" err="1" smtClean="0"/>
              <a:t>pir</a:t>
            </a:r>
            <a:r>
              <a:rPr lang="en-US" sz="2800" dirty="0" smtClean="0"/>
              <a:t> , which in the circuit is equated to ts_PIR[∞]  (see Fig. 1).</a:t>
            </a:r>
          </a:p>
        </p:txBody>
      </p:sp>
      <p:pic>
        <p:nvPicPr>
          <p:cNvPr id="42" name="Picture 41" descr="Copy of Official Vertical 2-color.jpg"/>
          <p:cNvPicPr>
            <a:picLocks noChangeAspect="1"/>
          </p:cNvPicPr>
          <p:nvPr/>
        </p:nvPicPr>
        <p:blipFill>
          <a:blip r:embed="rId3" cstate="print"/>
          <a:stretch>
            <a:fillRect/>
          </a:stretch>
        </p:blipFill>
        <p:spPr>
          <a:xfrm>
            <a:off x="1143000" y="0"/>
            <a:ext cx="2263657" cy="4191000"/>
          </a:xfrm>
          <a:prstGeom prst="rect">
            <a:avLst/>
          </a:prstGeom>
        </p:spPr>
      </p:pic>
      <p:sp>
        <p:nvSpPr>
          <p:cNvPr id="38" name="Text Box 45"/>
          <p:cNvSpPr txBox="1">
            <a:spLocks noChangeArrowheads="1"/>
          </p:cNvSpPr>
          <p:nvPr/>
        </p:nvSpPr>
        <p:spPr bwMode="auto">
          <a:xfrm>
            <a:off x="39319200" y="19126200"/>
            <a:ext cx="10972800" cy="3108543"/>
          </a:xfrm>
          <a:prstGeom prst="rect">
            <a:avLst/>
          </a:prstGeom>
          <a:solidFill>
            <a:schemeClr val="bg1"/>
          </a:solidFill>
          <a:ln w="9525">
            <a:solidFill>
              <a:schemeClr val="bg1"/>
            </a:solidFill>
            <a:miter lim="800000"/>
            <a:headEnd/>
            <a:tailEnd/>
          </a:ln>
          <a:effectLst/>
        </p:spPr>
        <p:txBody>
          <a:bodyPr wrap="square">
            <a:spAutoFit/>
          </a:bodyPr>
          <a:lstStyle/>
          <a:p>
            <a:pPr algn="just" defTabSz="4911725"/>
            <a:r>
              <a:rPr lang="en-US" sz="2800" b="1" dirty="0" smtClean="0"/>
              <a:t>Figure 7: (Left)</a:t>
            </a:r>
            <a:r>
              <a:rPr lang="en-US" sz="2800" dirty="0" smtClean="0"/>
              <a:t> The voltage trace of a model LP neuron for an input given at specific delay value (</a:t>
            </a:r>
            <a:r>
              <a:rPr lang="el-GR" sz="2800" dirty="0" smtClean="0"/>
              <a:t>δ</a:t>
            </a:r>
            <a:r>
              <a:rPr lang="en-US" sz="2800" dirty="0" smtClean="0"/>
              <a:t>). </a:t>
            </a:r>
            <a:r>
              <a:rPr lang="en-US" sz="2800" b="1" dirty="0" smtClean="0"/>
              <a:t>(Right). </a:t>
            </a:r>
            <a:r>
              <a:rPr lang="en-US" sz="2800" dirty="0" smtClean="0"/>
              <a:t>fPRC for model LP neuron using a pulse with the width of a burst in the AB model. The burst duration of the rebound bursts is highly variable, thus it is difficult to determine the appropriate perturbation  with which to generate the </a:t>
            </a:r>
            <a:r>
              <a:rPr lang="en-US" sz="2800" dirty="0" err="1" smtClean="0"/>
              <a:t>fPRC</a:t>
            </a:r>
            <a:r>
              <a:rPr lang="en-US" sz="2800" dirty="0" smtClean="0"/>
              <a:t> in the AB neuron.   This may be a model specific problem which will be addressed by collecting experimental fPRC data for LP.</a:t>
            </a:r>
          </a:p>
        </p:txBody>
      </p:sp>
      <p:sp>
        <p:nvSpPr>
          <p:cNvPr id="43" name="Text Box 286"/>
          <p:cNvSpPr txBox="1">
            <a:spLocks noChangeArrowheads="1"/>
          </p:cNvSpPr>
          <p:nvPr/>
        </p:nvSpPr>
        <p:spPr bwMode="auto">
          <a:xfrm>
            <a:off x="15468600" y="24003001"/>
            <a:ext cx="10972800" cy="6124754"/>
          </a:xfrm>
          <a:prstGeom prst="rect">
            <a:avLst/>
          </a:prstGeom>
          <a:noFill/>
          <a:ln w="9525">
            <a:noFill/>
            <a:miter lim="800000"/>
            <a:headEnd/>
            <a:tailEnd/>
          </a:ln>
          <a:effectLst/>
        </p:spPr>
        <p:txBody>
          <a:bodyPr wrap="square">
            <a:spAutoFit/>
          </a:bodyPr>
          <a:lstStyle/>
          <a:p>
            <a:pPr algn="just"/>
            <a:r>
              <a:rPr lang="en-US" sz="2800" b="1" dirty="0"/>
              <a:t>Figure </a:t>
            </a:r>
            <a:r>
              <a:rPr lang="en-US" sz="2800" b="1" dirty="0" smtClean="0"/>
              <a:t>4: </a:t>
            </a:r>
            <a:r>
              <a:rPr lang="en-US" sz="2800" dirty="0" smtClean="0"/>
              <a:t>Since in a one to one locking </a:t>
            </a:r>
            <a:r>
              <a:rPr lang="en-US" sz="2800" dirty="0" err="1" smtClean="0"/>
              <a:t>tr_PIR</a:t>
            </a:r>
            <a:r>
              <a:rPr lang="en-US" sz="2800" dirty="0" smtClean="0"/>
              <a:t>[∞] = ts_OSC[∞]  and tr_OSC[∞] = ts_PIR[∞], the possible one to one locked modes are given by the intersection of the curves obtained in Figs. 2 and 3. The  order of the points plotted in Fig. 3 was reversed in order to get quantities that are supposed to be equal on the same axis.</a:t>
            </a:r>
          </a:p>
          <a:p>
            <a:pPr algn="just"/>
            <a:endParaRPr lang="en-US" sz="2800" dirty="0" smtClean="0"/>
          </a:p>
          <a:p>
            <a:pPr algn="just"/>
            <a:r>
              <a:rPr lang="en-US" sz="2800" u="sng" dirty="0" smtClean="0"/>
              <a:t>Stability Criteria</a:t>
            </a:r>
          </a:p>
          <a:p>
            <a:pPr algn="just"/>
            <a:r>
              <a:rPr lang="en-US" sz="2800" dirty="0" smtClean="0"/>
              <a:t>Although the delays are not fixed in the closed loop circuit, the stability of the locking can be approximated by assuming a perturbation  </a:t>
            </a:r>
          </a:p>
          <a:p>
            <a:pPr algn="just"/>
            <a:r>
              <a:rPr lang="en-US" sz="2800" dirty="0" smtClean="0"/>
              <a:t>of two neurons that are actually coupled by fixed delays. At steady state </a:t>
            </a:r>
            <a:r>
              <a:rPr lang="en-US" sz="2800" dirty="0" smtClean="0">
                <a:sym typeface="Symbol"/>
              </a:rPr>
              <a:t></a:t>
            </a:r>
            <a:r>
              <a:rPr lang="en-US" sz="2800" baseline="-25000" dirty="0" smtClean="0"/>
              <a:t>PIR</a:t>
            </a:r>
            <a:r>
              <a:rPr lang="en-US" sz="2800" dirty="0" smtClean="0"/>
              <a:t> = </a:t>
            </a:r>
            <a:r>
              <a:rPr lang="en-US" sz="2800" dirty="0" err="1" smtClean="0"/>
              <a:t>g</a:t>
            </a:r>
            <a:r>
              <a:rPr lang="en-US" sz="2800" baseline="-25000" dirty="0" err="1" smtClean="0"/>
              <a:t>OSC</a:t>
            </a:r>
            <a:r>
              <a:rPr lang="en-US" sz="2800" dirty="0" smtClean="0"/>
              <a:t>(</a:t>
            </a:r>
            <a:r>
              <a:rPr lang="en-US" sz="2800" dirty="0" smtClean="0">
                <a:sym typeface="Symbol"/>
              </a:rPr>
              <a:t></a:t>
            </a:r>
            <a:r>
              <a:rPr lang="en-US" sz="2800" baseline="-25000" dirty="0" smtClean="0"/>
              <a:t>OCS</a:t>
            </a:r>
            <a:r>
              <a:rPr lang="en-US" sz="2800" dirty="0" smtClean="0"/>
              <a:t>) and </a:t>
            </a:r>
            <a:r>
              <a:rPr lang="en-US" sz="2800" dirty="0" smtClean="0">
                <a:sym typeface="Symbol"/>
              </a:rPr>
              <a:t></a:t>
            </a:r>
            <a:r>
              <a:rPr lang="en-US" sz="2800" baseline="-25000" dirty="0" smtClean="0"/>
              <a:t>OSC</a:t>
            </a:r>
            <a:r>
              <a:rPr lang="en-US" sz="2800" dirty="0" smtClean="0"/>
              <a:t> = </a:t>
            </a:r>
            <a:r>
              <a:rPr lang="en-US" sz="2800" dirty="0" err="1" smtClean="0"/>
              <a:t>g</a:t>
            </a:r>
            <a:r>
              <a:rPr lang="en-US" sz="2800" baseline="-25000" dirty="0" err="1" smtClean="0"/>
              <a:t>PIR</a:t>
            </a:r>
            <a:r>
              <a:rPr lang="en-US" sz="2800" dirty="0" smtClean="0"/>
              <a:t>(g</a:t>
            </a:r>
            <a:r>
              <a:rPr lang="en-US" sz="2800" baseline="-25000" dirty="0" smtClean="0"/>
              <a:t> OSC</a:t>
            </a:r>
            <a:r>
              <a:rPr lang="en-US" sz="2800" dirty="0" smtClean="0"/>
              <a:t>(</a:t>
            </a:r>
            <a:r>
              <a:rPr lang="en-US" sz="2800" dirty="0" smtClean="0">
                <a:sym typeface="Symbol"/>
              </a:rPr>
              <a:t></a:t>
            </a:r>
            <a:r>
              <a:rPr lang="en-US" sz="2800" baseline="-25000" dirty="0" smtClean="0"/>
              <a:t> OSC</a:t>
            </a:r>
            <a:r>
              <a:rPr lang="en-US" sz="2800" dirty="0" smtClean="0"/>
              <a:t>)).  </a:t>
            </a:r>
            <a:r>
              <a:rPr lang="en-US" sz="2800" dirty="0" err="1" smtClean="0"/>
              <a:t>Linearizing</a:t>
            </a:r>
            <a:r>
              <a:rPr lang="en-US" sz="2800" dirty="0" smtClean="0"/>
              <a:t> the map</a:t>
            </a:r>
          </a:p>
          <a:p>
            <a:pPr algn="just"/>
            <a:r>
              <a:rPr lang="en-US" sz="2800" dirty="0" smtClean="0"/>
              <a:t> </a:t>
            </a:r>
            <a:r>
              <a:rPr lang="en-US" sz="2800" dirty="0" smtClean="0">
                <a:sym typeface="Symbol"/>
              </a:rPr>
              <a:t></a:t>
            </a:r>
            <a:r>
              <a:rPr lang="en-US" sz="2800" baseline="-25000" dirty="0" smtClean="0"/>
              <a:t> OSC</a:t>
            </a:r>
            <a:r>
              <a:rPr lang="en-US" sz="2800" dirty="0" smtClean="0"/>
              <a:t>[n] = g2(g</a:t>
            </a:r>
            <a:r>
              <a:rPr lang="en-US" sz="2800" baseline="-25000" dirty="0" smtClean="0"/>
              <a:t> OSC</a:t>
            </a:r>
            <a:r>
              <a:rPr lang="en-US" sz="2800" dirty="0" smtClean="0"/>
              <a:t>(</a:t>
            </a:r>
            <a:r>
              <a:rPr lang="en-US" sz="2800" dirty="0" smtClean="0">
                <a:sym typeface="Symbol"/>
              </a:rPr>
              <a:t></a:t>
            </a:r>
            <a:r>
              <a:rPr lang="en-US" sz="2800" baseline="-25000" dirty="0" smtClean="0"/>
              <a:t> OSC</a:t>
            </a:r>
            <a:r>
              <a:rPr lang="en-US" sz="2800" dirty="0" smtClean="0"/>
              <a:t>[n-1])) provides a stability criterion that </a:t>
            </a:r>
          </a:p>
          <a:p>
            <a:pPr algn="just"/>
            <a:r>
              <a:rPr lang="en-US" sz="2800" dirty="0" smtClean="0"/>
              <a:t>-1 &lt; g</a:t>
            </a:r>
            <a:r>
              <a:rPr lang="en-US" sz="2800" baseline="-25000" dirty="0" smtClean="0"/>
              <a:t> PIR </a:t>
            </a:r>
            <a:r>
              <a:rPr lang="en-US" sz="2800" dirty="0" smtClean="0"/>
              <a:t>'(</a:t>
            </a:r>
            <a:r>
              <a:rPr lang="en-US" sz="2800" dirty="0" err="1" smtClean="0"/>
              <a:t>ts</a:t>
            </a:r>
            <a:r>
              <a:rPr lang="en-US" sz="2800" baseline="-25000" dirty="0" smtClean="0"/>
              <a:t> PIR</a:t>
            </a:r>
            <a:r>
              <a:rPr lang="en-US" sz="2800" dirty="0" smtClean="0"/>
              <a:t>[∞])g</a:t>
            </a:r>
            <a:r>
              <a:rPr lang="en-US" sz="2800" baseline="-25000" dirty="0" smtClean="0"/>
              <a:t> OSC </a:t>
            </a:r>
            <a:r>
              <a:rPr lang="en-US" sz="2800" dirty="0" smtClean="0"/>
              <a:t>'(</a:t>
            </a:r>
            <a:r>
              <a:rPr lang="en-US" sz="2800" dirty="0" err="1" smtClean="0"/>
              <a:t>ts</a:t>
            </a:r>
            <a:r>
              <a:rPr lang="en-US" sz="2800" baseline="-25000" dirty="0" smtClean="0"/>
              <a:t> OSC </a:t>
            </a:r>
            <a:r>
              <a:rPr lang="en-US" sz="2800" dirty="0" smtClean="0"/>
              <a:t>[∞]) &lt; 1, where the prime indicates the slope at the fixed point. </a:t>
            </a:r>
          </a:p>
        </p:txBody>
      </p:sp>
      <p:pic>
        <p:nvPicPr>
          <p:cNvPr id="4" name="Picture 3" descr="C:\Documents and Settings\sselan\My Documents\PIR\SFN poster\figures\observed.png"/>
          <p:cNvPicPr>
            <a:picLocks noChangeAspect="1" noChangeArrowheads="1"/>
          </p:cNvPicPr>
          <p:nvPr/>
        </p:nvPicPr>
        <p:blipFill>
          <a:blip r:embed="rId4" cstate="print"/>
          <a:srcRect/>
          <a:stretch>
            <a:fillRect/>
          </a:stretch>
        </p:blipFill>
        <p:spPr bwMode="auto">
          <a:xfrm>
            <a:off x="27432000" y="8534400"/>
            <a:ext cx="4339599" cy="4200525"/>
          </a:xfrm>
          <a:prstGeom prst="rect">
            <a:avLst/>
          </a:prstGeom>
          <a:noFill/>
        </p:spPr>
      </p:pic>
      <p:pic>
        <p:nvPicPr>
          <p:cNvPr id="1028" name="Picture 4" descr="C:\Documents and Settings\sselan\My Documents\PIR\SFN poster\figures\tm_volt-gsyn-pir.png"/>
          <p:cNvPicPr>
            <a:picLocks noChangeAspect="1" noChangeArrowheads="1"/>
          </p:cNvPicPr>
          <p:nvPr/>
        </p:nvPicPr>
        <p:blipFill>
          <a:blip r:embed="rId5" cstate="print"/>
          <a:srcRect/>
          <a:stretch>
            <a:fillRect/>
          </a:stretch>
        </p:blipFill>
        <p:spPr bwMode="auto">
          <a:xfrm>
            <a:off x="1828800" y="22707600"/>
            <a:ext cx="4413250" cy="4008437"/>
          </a:xfrm>
          <a:prstGeom prst="rect">
            <a:avLst/>
          </a:prstGeom>
          <a:noFill/>
        </p:spPr>
      </p:pic>
      <p:pic>
        <p:nvPicPr>
          <p:cNvPr id="1029" name="Picture 5" descr="C:\Documents and Settings\sselan\My Documents\PIR\SFN poster\figures\sprc-steady_2gsyn_osc.png"/>
          <p:cNvPicPr>
            <a:picLocks noChangeAspect="1" noChangeArrowheads="1"/>
          </p:cNvPicPr>
          <p:nvPr/>
        </p:nvPicPr>
        <p:blipFill>
          <a:blip r:embed="rId6" cstate="print"/>
          <a:srcRect/>
          <a:stretch>
            <a:fillRect/>
          </a:stretch>
        </p:blipFill>
        <p:spPr bwMode="auto">
          <a:xfrm>
            <a:off x="20345400" y="7391400"/>
            <a:ext cx="5291137" cy="5129213"/>
          </a:xfrm>
          <a:prstGeom prst="rect">
            <a:avLst/>
          </a:prstGeom>
          <a:noFill/>
        </p:spPr>
      </p:pic>
      <p:pic>
        <p:nvPicPr>
          <p:cNvPr id="1030" name="Picture 6" descr="C:\Documents and Settings\sselan\My Documents\PIR\SFN poster\figures\tm_volt-gsyn-osc.png"/>
          <p:cNvPicPr>
            <a:picLocks noChangeAspect="1" noChangeArrowheads="1"/>
          </p:cNvPicPr>
          <p:nvPr/>
        </p:nvPicPr>
        <p:blipFill>
          <a:blip r:embed="rId7" cstate="print"/>
          <a:srcRect/>
          <a:stretch>
            <a:fillRect/>
          </a:stretch>
        </p:blipFill>
        <p:spPr bwMode="auto">
          <a:xfrm>
            <a:off x="15773400" y="7620000"/>
            <a:ext cx="4233863" cy="4095750"/>
          </a:xfrm>
          <a:prstGeom prst="rect">
            <a:avLst/>
          </a:prstGeom>
          <a:noFill/>
        </p:spPr>
      </p:pic>
      <p:pic>
        <p:nvPicPr>
          <p:cNvPr id="1031" name="Picture 7" descr="C:\Documents and Settings\sselan\My Documents\PIR\SFN poster\figures\sprc-steady_2gsyn_pir.png"/>
          <p:cNvPicPr>
            <a:picLocks noChangeAspect="1" noChangeArrowheads="1"/>
          </p:cNvPicPr>
          <p:nvPr/>
        </p:nvPicPr>
        <p:blipFill>
          <a:blip r:embed="rId8" cstate="print"/>
          <a:srcRect/>
          <a:stretch>
            <a:fillRect/>
          </a:stretch>
        </p:blipFill>
        <p:spPr bwMode="auto">
          <a:xfrm>
            <a:off x="8001000" y="21945600"/>
            <a:ext cx="5211763" cy="5214938"/>
          </a:xfrm>
          <a:prstGeom prst="rect">
            <a:avLst/>
          </a:prstGeom>
          <a:noFill/>
        </p:spPr>
      </p:pic>
      <p:pic>
        <p:nvPicPr>
          <p:cNvPr id="6" name="Picture 8" descr="C:\Documents and Settings\sselan\My Documents\PIR\SFN poster\figures\tstr_pir_trts_osc_2gsyn.png"/>
          <p:cNvPicPr>
            <a:picLocks noChangeAspect="1" noChangeArrowheads="1"/>
          </p:cNvPicPr>
          <p:nvPr/>
        </p:nvPicPr>
        <p:blipFill>
          <a:blip r:embed="rId9" cstate="print"/>
          <a:srcRect/>
          <a:stretch>
            <a:fillRect/>
          </a:stretch>
        </p:blipFill>
        <p:spPr bwMode="auto">
          <a:xfrm>
            <a:off x="18288000" y="17983200"/>
            <a:ext cx="5595938" cy="5492750"/>
          </a:xfrm>
          <a:prstGeom prst="rect">
            <a:avLst/>
          </a:prstGeom>
          <a:noFill/>
        </p:spPr>
      </p:pic>
      <p:pic>
        <p:nvPicPr>
          <p:cNvPr id="1034" name="Picture 10" descr="C:\Documents and Settings\sselan\My Documents\PIR\SFN poster\figures\obs_pre_3_6_gsyn.png"/>
          <p:cNvPicPr>
            <a:picLocks noChangeAspect="1" noChangeArrowheads="1"/>
          </p:cNvPicPr>
          <p:nvPr/>
        </p:nvPicPr>
        <p:blipFill>
          <a:blip r:embed="rId10" cstate="print"/>
          <a:srcRect/>
          <a:stretch>
            <a:fillRect/>
          </a:stretch>
        </p:blipFill>
        <p:spPr bwMode="auto">
          <a:xfrm>
            <a:off x="32842200" y="8534400"/>
            <a:ext cx="4572000" cy="4529773"/>
          </a:xfrm>
          <a:prstGeom prst="rect">
            <a:avLst/>
          </a:prstGeom>
          <a:noFill/>
        </p:spPr>
      </p:pic>
      <p:pic>
        <p:nvPicPr>
          <p:cNvPr id="1026" name="Picture 2" descr="C:\Documents and Settings\sselan\My Documents\PIR\SFN poster\figures\observed-burst.png"/>
          <p:cNvPicPr>
            <a:picLocks noChangeAspect="1" noChangeArrowheads="1"/>
          </p:cNvPicPr>
          <p:nvPr/>
        </p:nvPicPr>
        <p:blipFill>
          <a:blip r:embed="rId11" cstate="print"/>
          <a:srcRect/>
          <a:stretch>
            <a:fillRect/>
          </a:stretch>
        </p:blipFill>
        <p:spPr bwMode="auto">
          <a:xfrm>
            <a:off x="42138600" y="7010400"/>
            <a:ext cx="5311302" cy="3962400"/>
          </a:xfrm>
          <a:prstGeom prst="rect">
            <a:avLst/>
          </a:prstGeom>
          <a:noFill/>
        </p:spPr>
      </p:pic>
      <p:pic>
        <p:nvPicPr>
          <p:cNvPr id="2" name="Picture 4" descr="C:\Documents and Settings\sselan\My Documents\PIR\SFN poster\figures\tm_volt-gsyn-pir-burst.png"/>
          <p:cNvPicPr>
            <a:picLocks noChangeAspect="1" noChangeArrowheads="1"/>
          </p:cNvPicPr>
          <p:nvPr/>
        </p:nvPicPr>
        <p:blipFill>
          <a:blip r:embed="rId12" cstate="print"/>
          <a:srcRect/>
          <a:stretch>
            <a:fillRect/>
          </a:stretch>
        </p:blipFill>
        <p:spPr bwMode="auto">
          <a:xfrm>
            <a:off x="40081200" y="14325600"/>
            <a:ext cx="4591050" cy="4068762"/>
          </a:xfrm>
          <a:prstGeom prst="rect">
            <a:avLst/>
          </a:prstGeom>
          <a:noFill/>
        </p:spPr>
      </p:pic>
      <p:sp>
        <p:nvSpPr>
          <p:cNvPr id="27" name="Text Box 45"/>
          <p:cNvSpPr txBox="1">
            <a:spLocks noChangeArrowheads="1"/>
          </p:cNvSpPr>
          <p:nvPr/>
        </p:nvSpPr>
        <p:spPr bwMode="auto">
          <a:xfrm>
            <a:off x="27355800" y="26212800"/>
            <a:ext cx="11049000" cy="3539430"/>
          </a:xfrm>
          <a:prstGeom prst="rect">
            <a:avLst/>
          </a:prstGeom>
          <a:solidFill>
            <a:schemeClr val="bg1"/>
          </a:solidFill>
          <a:ln w="9525">
            <a:solidFill>
              <a:schemeClr val="bg1"/>
            </a:solidFill>
            <a:miter lim="800000"/>
            <a:headEnd/>
            <a:tailEnd/>
          </a:ln>
          <a:effectLst/>
        </p:spPr>
        <p:txBody>
          <a:bodyPr wrap="square">
            <a:spAutoFit/>
          </a:bodyPr>
          <a:lstStyle/>
          <a:p>
            <a:pPr algn="just" defTabSz="4911725">
              <a:spcBef>
                <a:spcPct val="20000"/>
              </a:spcBef>
              <a:buClr>
                <a:schemeClr val="hlink"/>
              </a:buClr>
              <a:buFont typeface="Wingdings" pitchFamily="2" charset="2"/>
              <a:buNone/>
            </a:pPr>
            <a:r>
              <a:rPr lang="en-US" sz="2800" b="1" dirty="0" smtClean="0">
                <a:solidFill>
                  <a:schemeClr val="tx2"/>
                </a:solidFill>
              </a:rPr>
              <a:t>Figure 6: </a:t>
            </a:r>
            <a:r>
              <a:rPr lang="en-US" sz="2800" dirty="0" smtClean="0">
                <a:solidFill>
                  <a:schemeClr val="tx2"/>
                </a:solidFill>
              </a:rPr>
              <a:t>We plan to use the fPRC methods to </a:t>
            </a:r>
            <a:r>
              <a:rPr lang="en-US" sz="2800" dirty="0" smtClean="0"/>
              <a:t>analyze a specific biological central pattern generator, the pyloric circuit of the lobster and crab which includes both pacemaker and PIR neurons. First, we will apply </a:t>
            </a:r>
            <a:r>
              <a:rPr lang="en-US" sz="2800" dirty="0" err="1" smtClean="0"/>
              <a:t>fPRC</a:t>
            </a:r>
            <a:r>
              <a:rPr lang="en-US" sz="2800" dirty="0" smtClean="0"/>
              <a:t> methods to a reduced system comprised only of a single model bursting neuron representing the anterior </a:t>
            </a:r>
            <a:r>
              <a:rPr lang="en-US" sz="2800" dirty="0" err="1" smtClean="0"/>
              <a:t>burster</a:t>
            </a:r>
            <a:r>
              <a:rPr lang="en-US" sz="2800" dirty="0" smtClean="0"/>
              <a:t>/pyloric dilator (AB/PD) complex reciprocally coupled to a lateral posterior (LP) postinhibitory rebound (PIR) neuron, then extended to the </a:t>
            </a:r>
            <a:r>
              <a:rPr lang="en-US" sz="2800" dirty="0" err="1" smtClean="0"/>
              <a:t>triphasic</a:t>
            </a:r>
            <a:r>
              <a:rPr lang="en-US" sz="2800" dirty="0" smtClean="0"/>
              <a:t> rhythm generator by adding a PIR single neuron representing the pyloric constrictor (PY) population. </a:t>
            </a:r>
            <a:endParaRPr lang="en-US" sz="2800" dirty="0"/>
          </a:p>
        </p:txBody>
      </p:sp>
      <p:sp>
        <p:nvSpPr>
          <p:cNvPr id="28" name="Text Box 45"/>
          <p:cNvSpPr txBox="1">
            <a:spLocks noChangeArrowheads="1"/>
          </p:cNvSpPr>
          <p:nvPr/>
        </p:nvSpPr>
        <p:spPr bwMode="auto">
          <a:xfrm>
            <a:off x="39243000" y="11201400"/>
            <a:ext cx="11125200" cy="1815882"/>
          </a:xfrm>
          <a:prstGeom prst="rect">
            <a:avLst/>
          </a:prstGeom>
          <a:solidFill>
            <a:schemeClr val="bg1"/>
          </a:solidFill>
          <a:ln w="9525">
            <a:solidFill>
              <a:schemeClr val="bg1"/>
            </a:solidFill>
            <a:miter lim="800000"/>
            <a:headEnd/>
            <a:tailEnd/>
          </a:ln>
          <a:effectLst/>
        </p:spPr>
        <p:txBody>
          <a:bodyPr wrap="square">
            <a:spAutoFit/>
          </a:bodyPr>
          <a:lstStyle/>
          <a:p>
            <a:pPr algn="just" defTabSz="4911725">
              <a:spcBef>
                <a:spcPct val="20000"/>
              </a:spcBef>
              <a:buClr>
                <a:schemeClr val="hlink"/>
              </a:buClr>
              <a:buFont typeface="Wingdings" pitchFamily="2" charset="2"/>
              <a:buNone/>
            </a:pPr>
            <a:r>
              <a:rPr lang="en-US" sz="2800" b="1" dirty="0" smtClean="0">
                <a:solidFill>
                  <a:schemeClr val="tx2"/>
                </a:solidFill>
              </a:rPr>
              <a:t>Figure 6: </a:t>
            </a:r>
            <a:r>
              <a:rPr lang="en-US" sz="2800" dirty="0" smtClean="0">
                <a:solidFill>
                  <a:schemeClr val="tx2"/>
                </a:solidFill>
              </a:rPr>
              <a:t>The models were selected from Dr Astrid Prinz Database  (Prinz et al., 2003). As is the case for real LP neurons, the model LP neuron could either spike </a:t>
            </a:r>
            <a:r>
              <a:rPr lang="en-US" sz="2800" dirty="0" err="1" smtClean="0">
                <a:solidFill>
                  <a:schemeClr val="tx2"/>
                </a:solidFill>
              </a:rPr>
              <a:t>tonically</a:t>
            </a:r>
            <a:r>
              <a:rPr lang="en-US" sz="2800" dirty="0" smtClean="0">
                <a:solidFill>
                  <a:schemeClr val="tx2"/>
                </a:solidFill>
              </a:rPr>
              <a:t> or remain silent when isolated, but was capable of exhibiting a rebound burst .</a:t>
            </a:r>
            <a:endParaRPr lang="en-US" sz="2800" dirty="0"/>
          </a:p>
        </p:txBody>
      </p:sp>
      <p:sp>
        <p:nvSpPr>
          <p:cNvPr id="30" name="Text Box 45"/>
          <p:cNvSpPr txBox="1">
            <a:spLocks noChangeArrowheads="1"/>
          </p:cNvSpPr>
          <p:nvPr/>
        </p:nvSpPr>
        <p:spPr bwMode="auto">
          <a:xfrm>
            <a:off x="39319200" y="27107614"/>
            <a:ext cx="11049000" cy="3600986"/>
          </a:xfrm>
          <a:prstGeom prst="rect">
            <a:avLst/>
          </a:prstGeom>
          <a:solidFill>
            <a:schemeClr val="bg1"/>
          </a:solidFill>
          <a:ln w="9525">
            <a:solidFill>
              <a:schemeClr val="bg1"/>
            </a:solidFill>
            <a:miter lim="800000"/>
            <a:headEnd/>
            <a:tailEnd/>
          </a:ln>
          <a:effectLst/>
        </p:spPr>
        <p:txBody>
          <a:bodyPr wrap="square">
            <a:spAutoFit/>
          </a:bodyPr>
          <a:lstStyle/>
          <a:p>
            <a:pPr algn="just" defTabSz="4911725"/>
            <a:r>
              <a:rPr lang="en-US" sz="2800" b="1" dirty="0" smtClean="0"/>
              <a:t>References: </a:t>
            </a:r>
          </a:p>
          <a:p>
            <a:pPr algn="just" defTabSz="4911725"/>
            <a:r>
              <a:rPr lang="en-US" sz="2800" dirty="0" smtClean="0"/>
              <a:t>Cui J, Canavier CC, Butera RJ. Functional phase response curves: a method for understanding synchronization of adapting neurons. J </a:t>
            </a:r>
            <a:r>
              <a:rPr lang="en-US" sz="2800" dirty="0" err="1" smtClean="0"/>
              <a:t>Neurophysiol</a:t>
            </a:r>
            <a:r>
              <a:rPr lang="en-US" sz="2800" dirty="0" smtClean="0"/>
              <a:t>. 2009 Jul;102(1):387-98. </a:t>
            </a:r>
            <a:r>
              <a:rPr lang="en-US" sz="2800" dirty="0" err="1" smtClean="0"/>
              <a:t>Epub</a:t>
            </a:r>
            <a:r>
              <a:rPr lang="en-US" sz="2800" dirty="0" smtClean="0"/>
              <a:t> 2009 May 6</a:t>
            </a:r>
          </a:p>
          <a:p>
            <a:pPr algn="just" defTabSz="4911725"/>
            <a:endParaRPr lang="en-US" sz="2800" dirty="0" smtClean="0"/>
          </a:p>
          <a:p>
            <a:pPr algn="just" defTabSz="4911725"/>
            <a:r>
              <a:rPr lang="en-US" sz="2800" dirty="0" smtClean="0"/>
              <a:t>Prinz AA, </a:t>
            </a:r>
            <a:r>
              <a:rPr lang="en-US" sz="2800" dirty="0" err="1" smtClean="0"/>
              <a:t>Billimoria</a:t>
            </a:r>
            <a:r>
              <a:rPr lang="en-US" sz="2800" dirty="0" smtClean="0"/>
              <a:t> CP, </a:t>
            </a:r>
            <a:r>
              <a:rPr lang="en-US" sz="2800" dirty="0" err="1" smtClean="0"/>
              <a:t>Marder</a:t>
            </a:r>
            <a:r>
              <a:rPr lang="en-US" sz="2800" dirty="0" smtClean="0"/>
              <a:t> E. Alternative to hand-tuning conductance-based models: construction and analysis of databases of model neurons. </a:t>
            </a:r>
            <a:r>
              <a:rPr lang="en-US" sz="2800" i="1" dirty="0" smtClean="0"/>
              <a:t>J </a:t>
            </a:r>
            <a:r>
              <a:rPr lang="en-US" sz="2800" i="1" dirty="0" err="1" smtClean="0"/>
              <a:t>Neurophysiol</a:t>
            </a:r>
            <a:r>
              <a:rPr lang="en-US" sz="2800" dirty="0" smtClean="0"/>
              <a:t> </a:t>
            </a:r>
            <a:r>
              <a:rPr lang="en-US" sz="2800" b="1" dirty="0" smtClean="0"/>
              <a:t>90</a:t>
            </a:r>
            <a:r>
              <a:rPr lang="en-US" sz="2800" dirty="0" smtClean="0"/>
              <a:t>: 3998-4015 (2003) </a:t>
            </a:r>
          </a:p>
        </p:txBody>
      </p:sp>
      <p:sp>
        <p:nvSpPr>
          <p:cNvPr id="31" name="Rectangle 30"/>
          <p:cNvSpPr/>
          <p:nvPr/>
        </p:nvSpPr>
        <p:spPr>
          <a:xfrm>
            <a:off x="914400" y="11049001"/>
            <a:ext cx="12801600" cy="584775"/>
          </a:xfrm>
          <a:prstGeom prst="rect">
            <a:avLst/>
          </a:prstGeom>
          <a:solidFill>
            <a:schemeClr val="accent6">
              <a:lumMod val="40000"/>
              <a:lumOff val="60000"/>
            </a:schemeClr>
          </a:solidFill>
        </p:spPr>
        <p:txBody>
          <a:bodyPr wrap="square">
            <a:spAutoFit/>
          </a:bodyPr>
          <a:lstStyle/>
          <a:p>
            <a:pPr algn="ctr"/>
            <a:r>
              <a:rPr lang="en-US" b="1" dirty="0" smtClean="0"/>
              <a:t>fPRC protocol</a:t>
            </a:r>
            <a:endParaRPr lang="en-US" b="1" dirty="0"/>
          </a:p>
        </p:txBody>
      </p:sp>
      <p:sp>
        <p:nvSpPr>
          <p:cNvPr id="32" name="Rectangle 31"/>
          <p:cNvSpPr/>
          <p:nvPr/>
        </p:nvSpPr>
        <p:spPr>
          <a:xfrm>
            <a:off x="914400" y="21208425"/>
            <a:ext cx="12725400" cy="584775"/>
          </a:xfrm>
          <a:prstGeom prst="rect">
            <a:avLst/>
          </a:prstGeom>
          <a:solidFill>
            <a:schemeClr val="accent6">
              <a:lumMod val="40000"/>
              <a:lumOff val="60000"/>
            </a:schemeClr>
          </a:solidFill>
        </p:spPr>
        <p:txBody>
          <a:bodyPr wrap="square">
            <a:spAutoFit/>
          </a:bodyPr>
          <a:lstStyle/>
          <a:p>
            <a:pPr algn="ctr"/>
            <a:r>
              <a:rPr lang="en-US" b="1" dirty="0" err="1" smtClean="0"/>
              <a:t>fPRC</a:t>
            </a:r>
            <a:r>
              <a:rPr lang="en-US" b="1" dirty="0" smtClean="0"/>
              <a:t> Generation for PIR Neuron</a:t>
            </a:r>
            <a:endParaRPr lang="en-US" b="1" dirty="0"/>
          </a:p>
        </p:txBody>
      </p:sp>
      <p:sp>
        <p:nvSpPr>
          <p:cNvPr id="33" name="Rectangle 32"/>
          <p:cNvSpPr/>
          <p:nvPr/>
        </p:nvSpPr>
        <p:spPr>
          <a:xfrm>
            <a:off x="15544800" y="16306800"/>
            <a:ext cx="10820400" cy="584775"/>
          </a:xfrm>
          <a:prstGeom prst="rect">
            <a:avLst/>
          </a:prstGeom>
          <a:solidFill>
            <a:schemeClr val="accent6">
              <a:lumMod val="40000"/>
              <a:lumOff val="60000"/>
            </a:schemeClr>
          </a:solidFill>
        </p:spPr>
        <p:txBody>
          <a:bodyPr wrap="square">
            <a:spAutoFit/>
          </a:bodyPr>
          <a:lstStyle/>
          <a:p>
            <a:pPr algn="ctr"/>
            <a:r>
              <a:rPr lang="en-US" b="1" dirty="0" smtClean="0"/>
              <a:t>Prediction of Phase locked intervals</a:t>
            </a:r>
            <a:endParaRPr lang="en-US" dirty="0"/>
          </a:p>
        </p:txBody>
      </p:sp>
      <p:sp>
        <p:nvSpPr>
          <p:cNvPr id="35" name="Rectangle 34"/>
          <p:cNvSpPr/>
          <p:nvPr/>
        </p:nvSpPr>
        <p:spPr>
          <a:xfrm>
            <a:off x="27432001" y="6324600"/>
            <a:ext cx="10058399" cy="1077218"/>
          </a:xfrm>
          <a:prstGeom prst="rect">
            <a:avLst/>
          </a:prstGeom>
          <a:solidFill>
            <a:schemeClr val="accent6">
              <a:lumMod val="40000"/>
              <a:lumOff val="60000"/>
            </a:schemeClr>
          </a:solidFill>
        </p:spPr>
        <p:txBody>
          <a:bodyPr wrap="square">
            <a:spAutoFit/>
          </a:bodyPr>
          <a:lstStyle/>
          <a:p>
            <a:r>
              <a:rPr lang="en-US" b="1" dirty="0" smtClean="0">
                <a:solidFill>
                  <a:schemeClr val="tx2"/>
                </a:solidFill>
              </a:rPr>
              <a:t>Comparison of predicted stable points and observed  stimulus and recovery interval in the phase locked state.</a:t>
            </a:r>
            <a:endParaRPr lang="en-US" dirty="0"/>
          </a:p>
        </p:txBody>
      </p:sp>
      <p:sp>
        <p:nvSpPr>
          <p:cNvPr id="36" name="Rectangle 35"/>
          <p:cNvSpPr/>
          <p:nvPr/>
        </p:nvSpPr>
        <p:spPr>
          <a:xfrm>
            <a:off x="27432000" y="16255425"/>
            <a:ext cx="10058400" cy="584775"/>
          </a:xfrm>
          <a:prstGeom prst="rect">
            <a:avLst/>
          </a:prstGeom>
          <a:solidFill>
            <a:schemeClr val="accent6">
              <a:lumMod val="40000"/>
              <a:lumOff val="60000"/>
            </a:schemeClr>
          </a:solidFill>
        </p:spPr>
        <p:txBody>
          <a:bodyPr wrap="square">
            <a:spAutoFit/>
          </a:bodyPr>
          <a:lstStyle/>
          <a:p>
            <a:pPr algn="ctr"/>
            <a:r>
              <a:rPr lang="en-US" b="1" dirty="0" smtClean="0">
                <a:solidFill>
                  <a:schemeClr val="tx2"/>
                </a:solidFill>
              </a:rPr>
              <a:t>Preliminary Application of </a:t>
            </a:r>
            <a:r>
              <a:rPr lang="en-US" b="1" dirty="0" err="1" smtClean="0">
                <a:solidFill>
                  <a:schemeClr val="tx2"/>
                </a:solidFill>
              </a:rPr>
              <a:t>fPRC</a:t>
            </a:r>
            <a:r>
              <a:rPr lang="en-US" b="1" dirty="0" smtClean="0">
                <a:solidFill>
                  <a:schemeClr val="tx2"/>
                </a:solidFill>
              </a:rPr>
              <a:t> to Pyloric circuit</a:t>
            </a:r>
            <a:endParaRPr lang="en-US" dirty="0"/>
          </a:p>
        </p:txBody>
      </p:sp>
      <p:sp>
        <p:nvSpPr>
          <p:cNvPr id="37" name="Rectangle 36"/>
          <p:cNvSpPr/>
          <p:nvPr/>
        </p:nvSpPr>
        <p:spPr>
          <a:xfrm>
            <a:off x="39319200" y="5638800"/>
            <a:ext cx="10896600" cy="1077218"/>
          </a:xfrm>
          <a:prstGeom prst="rect">
            <a:avLst/>
          </a:prstGeom>
          <a:solidFill>
            <a:schemeClr val="accent6">
              <a:lumMod val="40000"/>
              <a:lumOff val="60000"/>
            </a:schemeClr>
          </a:solidFill>
        </p:spPr>
        <p:txBody>
          <a:bodyPr wrap="square">
            <a:spAutoFit/>
          </a:bodyPr>
          <a:lstStyle/>
          <a:p>
            <a:pPr algn="ctr"/>
            <a:r>
              <a:rPr lang="en-US" b="1" dirty="0" smtClean="0">
                <a:solidFill>
                  <a:schemeClr val="tx2"/>
                </a:solidFill>
              </a:rPr>
              <a:t>Phase locking between oscillatory AB model neuron and postinhibitory rebound LP model neuron. </a:t>
            </a:r>
            <a:endParaRPr lang="en-US" dirty="0"/>
          </a:p>
        </p:txBody>
      </p:sp>
      <p:sp>
        <p:nvSpPr>
          <p:cNvPr id="39" name="Rectangle 38"/>
          <p:cNvSpPr/>
          <p:nvPr/>
        </p:nvSpPr>
        <p:spPr>
          <a:xfrm>
            <a:off x="39395400" y="13258800"/>
            <a:ext cx="10820400" cy="584775"/>
          </a:xfrm>
          <a:prstGeom prst="rect">
            <a:avLst/>
          </a:prstGeom>
          <a:solidFill>
            <a:schemeClr val="accent6">
              <a:lumMod val="40000"/>
              <a:lumOff val="60000"/>
            </a:schemeClr>
          </a:solidFill>
        </p:spPr>
        <p:txBody>
          <a:bodyPr wrap="square">
            <a:spAutoFit/>
          </a:bodyPr>
          <a:lstStyle/>
          <a:p>
            <a:pPr algn="ctr"/>
            <a:r>
              <a:rPr lang="en-US" b="1" dirty="0" err="1" smtClean="0"/>
              <a:t>fPRC</a:t>
            </a:r>
            <a:r>
              <a:rPr lang="en-US" b="1" dirty="0" smtClean="0"/>
              <a:t> for Model LP neuron</a:t>
            </a:r>
            <a:endParaRPr lang="en-US" dirty="0"/>
          </a:p>
        </p:txBody>
      </p:sp>
      <p:sp>
        <p:nvSpPr>
          <p:cNvPr id="40" name="Rectangle 39"/>
          <p:cNvSpPr/>
          <p:nvPr/>
        </p:nvSpPr>
        <p:spPr>
          <a:xfrm>
            <a:off x="1828800" y="20421600"/>
            <a:ext cx="8534400" cy="584775"/>
          </a:xfrm>
          <a:prstGeom prst="rect">
            <a:avLst/>
          </a:prstGeom>
        </p:spPr>
        <p:txBody>
          <a:bodyPr wrap="square">
            <a:spAutoFit/>
          </a:bodyPr>
          <a:lstStyle/>
          <a:p>
            <a:r>
              <a:rPr lang="en-US" dirty="0" smtClean="0">
                <a:sym typeface="Symbol"/>
              </a:rPr>
              <a:t>From 2 and 3,   </a:t>
            </a:r>
            <a:r>
              <a:rPr lang="en-US" dirty="0" smtClean="0"/>
              <a:t>[n]  =   -f '</a:t>
            </a:r>
            <a:r>
              <a:rPr lang="en-US" baseline="-25000" dirty="0" smtClean="0"/>
              <a:t>2</a:t>
            </a:r>
            <a:r>
              <a:rPr lang="en-US" dirty="0" smtClean="0"/>
              <a:t>(</a:t>
            </a:r>
            <a:r>
              <a:rPr lang="en-US" dirty="0" smtClean="0">
                <a:sym typeface="Symbol"/>
              </a:rPr>
              <a:t></a:t>
            </a:r>
            <a:r>
              <a:rPr lang="en-US" dirty="0" smtClean="0"/>
              <a:t>*)</a:t>
            </a:r>
            <a:r>
              <a:rPr lang="en-US" dirty="0" smtClean="0">
                <a:sym typeface="Symbol"/>
              </a:rPr>
              <a:t></a:t>
            </a:r>
            <a:r>
              <a:rPr lang="en-US" dirty="0" smtClean="0"/>
              <a:t>[n-1].</a:t>
            </a:r>
            <a:endParaRPr lang="en-US" dirty="0"/>
          </a:p>
        </p:txBody>
      </p:sp>
      <p:sp>
        <p:nvSpPr>
          <p:cNvPr id="44" name="Rectangle 43"/>
          <p:cNvSpPr/>
          <p:nvPr/>
        </p:nvSpPr>
        <p:spPr>
          <a:xfrm>
            <a:off x="1752600" y="18821400"/>
            <a:ext cx="9485289" cy="584775"/>
          </a:xfrm>
          <a:prstGeom prst="rect">
            <a:avLst/>
          </a:prstGeom>
        </p:spPr>
        <p:txBody>
          <a:bodyPr wrap="none">
            <a:spAutoFit/>
          </a:bodyPr>
          <a:lstStyle/>
          <a:p>
            <a:r>
              <a:rPr lang="en-US" dirty="0" smtClean="0">
                <a:sym typeface="Symbol"/>
              </a:rPr>
              <a:t></a:t>
            </a:r>
            <a:r>
              <a:rPr lang="en-US" dirty="0" smtClean="0"/>
              <a:t> / P</a:t>
            </a:r>
            <a:r>
              <a:rPr lang="en-US" baseline="-25000" dirty="0" smtClean="0"/>
              <a:t>i</a:t>
            </a:r>
            <a:r>
              <a:rPr lang="en-US" dirty="0" smtClean="0"/>
              <a:t>  =  </a:t>
            </a:r>
            <a:r>
              <a:rPr lang="en-US" dirty="0" smtClean="0">
                <a:sym typeface="Symbol"/>
              </a:rPr>
              <a:t></a:t>
            </a:r>
            <a:r>
              <a:rPr lang="en-US" dirty="0" smtClean="0"/>
              <a:t>* + </a:t>
            </a:r>
            <a:r>
              <a:rPr lang="en-US" dirty="0" smtClean="0">
                <a:sym typeface="Symbol"/>
              </a:rPr>
              <a:t></a:t>
            </a:r>
            <a:r>
              <a:rPr lang="en-US" dirty="0" smtClean="0"/>
              <a:t>[n] + f</a:t>
            </a:r>
            <a:r>
              <a:rPr lang="en-US" baseline="-25000" dirty="0" smtClean="0"/>
              <a:t>2</a:t>
            </a:r>
            <a:r>
              <a:rPr lang="en-US" dirty="0" smtClean="0"/>
              <a:t>(</a:t>
            </a:r>
            <a:r>
              <a:rPr lang="en-US" dirty="0" smtClean="0">
                <a:sym typeface="Symbol"/>
              </a:rPr>
              <a:t></a:t>
            </a:r>
            <a:r>
              <a:rPr lang="en-US" dirty="0" smtClean="0"/>
              <a:t>*) + f '</a:t>
            </a:r>
            <a:r>
              <a:rPr lang="en-US" baseline="-25000" dirty="0" smtClean="0"/>
              <a:t>2</a:t>
            </a:r>
            <a:r>
              <a:rPr lang="en-US" dirty="0" smtClean="0"/>
              <a:t>(</a:t>
            </a:r>
            <a:r>
              <a:rPr lang="en-US" dirty="0" smtClean="0">
                <a:sym typeface="Symbol"/>
              </a:rPr>
              <a:t></a:t>
            </a:r>
            <a:r>
              <a:rPr lang="en-US" dirty="0" smtClean="0"/>
              <a:t>*)</a:t>
            </a:r>
            <a:r>
              <a:rPr lang="en-US" dirty="0" smtClean="0">
                <a:sym typeface="Symbol"/>
              </a:rPr>
              <a:t></a:t>
            </a:r>
            <a:r>
              <a:rPr lang="en-US" dirty="0" smtClean="0"/>
              <a:t>[n-1]          - 2 </a:t>
            </a:r>
            <a:endParaRPr lang="en-US" dirty="0"/>
          </a:p>
        </p:txBody>
      </p:sp>
      <p:sp>
        <p:nvSpPr>
          <p:cNvPr id="45" name="Rectangle 44"/>
          <p:cNvSpPr/>
          <p:nvPr/>
        </p:nvSpPr>
        <p:spPr>
          <a:xfrm>
            <a:off x="1752600" y="19583400"/>
            <a:ext cx="9316974" cy="584775"/>
          </a:xfrm>
          <a:prstGeom prst="rect">
            <a:avLst/>
          </a:prstGeom>
        </p:spPr>
        <p:txBody>
          <a:bodyPr wrap="none">
            <a:spAutoFit/>
          </a:bodyPr>
          <a:lstStyle/>
          <a:p>
            <a:r>
              <a:rPr lang="en-US" dirty="0" smtClean="0">
                <a:sym typeface="Symbol"/>
              </a:rPr>
              <a:t></a:t>
            </a:r>
            <a:r>
              <a:rPr lang="en-US" dirty="0" smtClean="0"/>
              <a:t> / P</a:t>
            </a:r>
            <a:r>
              <a:rPr lang="en-US" baseline="-25000" dirty="0" smtClean="0"/>
              <a:t>i</a:t>
            </a:r>
            <a:r>
              <a:rPr lang="en-US" dirty="0" smtClean="0"/>
              <a:t>  =  </a:t>
            </a:r>
            <a:r>
              <a:rPr lang="en-US" dirty="0" smtClean="0">
                <a:sym typeface="Symbol"/>
              </a:rPr>
              <a:t></a:t>
            </a:r>
            <a:r>
              <a:rPr lang="en-US" dirty="0" smtClean="0"/>
              <a:t>* + f</a:t>
            </a:r>
            <a:r>
              <a:rPr lang="en-US" baseline="-25000" dirty="0" smtClean="0"/>
              <a:t>2</a:t>
            </a:r>
            <a:r>
              <a:rPr lang="en-US" dirty="0" smtClean="0"/>
              <a:t>(</a:t>
            </a:r>
            <a:r>
              <a:rPr lang="en-US" dirty="0" smtClean="0">
                <a:sym typeface="Symbol"/>
              </a:rPr>
              <a:t></a:t>
            </a:r>
            <a:r>
              <a:rPr lang="en-US" dirty="0" smtClean="0"/>
              <a:t>*)                                                    - 3</a:t>
            </a:r>
            <a:endParaRPr lang="en-US" dirty="0"/>
          </a:p>
        </p:txBody>
      </p:sp>
      <p:sp>
        <p:nvSpPr>
          <p:cNvPr id="46" name="Rectangle 45"/>
          <p:cNvSpPr/>
          <p:nvPr/>
        </p:nvSpPr>
        <p:spPr>
          <a:xfrm>
            <a:off x="1828800" y="18059400"/>
            <a:ext cx="9191940" cy="584775"/>
          </a:xfrm>
          <a:prstGeom prst="rect">
            <a:avLst/>
          </a:prstGeom>
        </p:spPr>
        <p:txBody>
          <a:bodyPr wrap="none">
            <a:spAutoFit/>
          </a:bodyPr>
          <a:lstStyle/>
          <a:p>
            <a:r>
              <a:rPr lang="en-US" dirty="0" smtClean="0">
                <a:sym typeface="Symbol"/>
              </a:rPr>
              <a:t></a:t>
            </a:r>
            <a:r>
              <a:rPr lang="en-US" dirty="0" smtClean="0"/>
              <a:t> = P</a:t>
            </a:r>
            <a:r>
              <a:rPr lang="en-US" baseline="-25000" dirty="0" smtClean="0"/>
              <a:t>i</a:t>
            </a:r>
            <a:r>
              <a:rPr lang="en-US" dirty="0" smtClean="0"/>
              <a:t>{</a:t>
            </a:r>
            <a:r>
              <a:rPr lang="en-US" dirty="0" smtClean="0">
                <a:sym typeface="Symbol"/>
              </a:rPr>
              <a:t></a:t>
            </a:r>
            <a:r>
              <a:rPr lang="en-US" dirty="0" smtClean="0"/>
              <a:t>[n] + f</a:t>
            </a:r>
            <a:r>
              <a:rPr lang="en-US" baseline="-25000" dirty="0" smtClean="0"/>
              <a:t>2</a:t>
            </a:r>
            <a:r>
              <a:rPr lang="en-US" dirty="0" smtClean="0"/>
              <a:t>(</a:t>
            </a:r>
            <a:r>
              <a:rPr lang="en-US" dirty="0" smtClean="0">
                <a:sym typeface="Symbol"/>
              </a:rPr>
              <a:t></a:t>
            </a:r>
            <a:r>
              <a:rPr lang="en-US" dirty="0" smtClean="0"/>
              <a:t>[n-1])                                              - 1</a:t>
            </a:r>
            <a:endParaRPr lang="en-US" dirty="0"/>
          </a:p>
        </p:txBody>
      </p:sp>
      <p:sp>
        <p:nvSpPr>
          <p:cNvPr id="47" name="Rectangle 46"/>
          <p:cNvSpPr/>
          <p:nvPr/>
        </p:nvSpPr>
        <p:spPr>
          <a:xfrm>
            <a:off x="838200" y="17297401"/>
            <a:ext cx="12801600" cy="584775"/>
          </a:xfrm>
          <a:prstGeom prst="rect">
            <a:avLst/>
          </a:prstGeom>
          <a:solidFill>
            <a:schemeClr val="accent6">
              <a:lumMod val="40000"/>
              <a:lumOff val="60000"/>
            </a:schemeClr>
          </a:solidFill>
        </p:spPr>
        <p:txBody>
          <a:bodyPr wrap="square">
            <a:spAutoFit/>
          </a:bodyPr>
          <a:lstStyle/>
          <a:p>
            <a:pPr algn="ctr"/>
            <a:r>
              <a:rPr lang="en-US" b="1" dirty="0" smtClean="0"/>
              <a:t>Stability  proof for Fixed Delay for Pacemaker</a:t>
            </a:r>
            <a:endParaRPr lang="en-US" b="1" dirty="0"/>
          </a:p>
        </p:txBody>
      </p:sp>
      <p:sp>
        <p:nvSpPr>
          <p:cNvPr id="58" name="Rectangle 57"/>
          <p:cNvSpPr/>
          <p:nvPr/>
        </p:nvSpPr>
        <p:spPr>
          <a:xfrm>
            <a:off x="15468600" y="6324601"/>
            <a:ext cx="10972800" cy="584775"/>
          </a:xfrm>
          <a:prstGeom prst="rect">
            <a:avLst/>
          </a:prstGeom>
          <a:solidFill>
            <a:schemeClr val="accent6">
              <a:lumMod val="40000"/>
              <a:lumOff val="60000"/>
            </a:schemeClr>
          </a:solidFill>
        </p:spPr>
        <p:txBody>
          <a:bodyPr wrap="square">
            <a:spAutoFit/>
          </a:bodyPr>
          <a:lstStyle/>
          <a:p>
            <a:pPr algn="ctr"/>
            <a:r>
              <a:rPr lang="en-US" b="1" dirty="0" err="1" smtClean="0"/>
              <a:t>fPRC</a:t>
            </a:r>
            <a:r>
              <a:rPr lang="en-US" b="1" dirty="0" smtClean="0"/>
              <a:t> Generation for a pacemaker</a:t>
            </a:r>
            <a:endParaRPr lang="en-US" b="1" dirty="0"/>
          </a:p>
        </p:txBody>
      </p:sp>
      <p:sp>
        <p:nvSpPr>
          <p:cNvPr id="48" name="Rectangle 47"/>
          <p:cNvSpPr/>
          <p:nvPr/>
        </p:nvSpPr>
        <p:spPr>
          <a:xfrm>
            <a:off x="15621000" y="13030200"/>
            <a:ext cx="10820400" cy="2246769"/>
          </a:xfrm>
          <a:prstGeom prst="rect">
            <a:avLst/>
          </a:prstGeom>
        </p:spPr>
        <p:txBody>
          <a:bodyPr wrap="square">
            <a:spAutoFit/>
          </a:bodyPr>
          <a:lstStyle/>
          <a:p>
            <a:pPr algn="just" defTabSz="4911725"/>
            <a:r>
              <a:rPr lang="en-US" sz="2800" b="1" dirty="0" smtClean="0"/>
              <a:t>Figure 3: (Left).</a:t>
            </a:r>
            <a:r>
              <a:rPr lang="en-US" sz="2800" dirty="0" smtClean="0"/>
              <a:t> The voltage trace of oscillatory neuron for an input given at specific delay value (</a:t>
            </a:r>
            <a:r>
              <a:rPr lang="el-GR" sz="2800" dirty="0" smtClean="0"/>
              <a:t>δ</a:t>
            </a:r>
            <a:r>
              <a:rPr lang="en-US" sz="2800" dirty="0" smtClean="0"/>
              <a:t>). The duration of input corresponds to the </a:t>
            </a:r>
            <a:r>
              <a:rPr lang="en-US" sz="2800" dirty="0" err="1" smtClean="0"/>
              <a:t>suprathreshold</a:t>
            </a:r>
            <a:r>
              <a:rPr lang="en-US" sz="2800" dirty="0" smtClean="0"/>
              <a:t> interval in the PIR neuron. </a:t>
            </a:r>
            <a:r>
              <a:rPr lang="en-US" sz="2800" b="1" dirty="0" smtClean="0"/>
              <a:t>(Right). </a:t>
            </a:r>
            <a:r>
              <a:rPr lang="en-US" sz="2800" dirty="0" smtClean="0"/>
              <a:t>fPRC for oscillatory neuron. The steady state value of the recovery interval tr_OSC[∞] is tabulated as a function </a:t>
            </a:r>
            <a:r>
              <a:rPr lang="en-US" sz="2800" dirty="0" err="1" smtClean="0"/>
              <a:t>g</a:t>
            </a:r>
            <a:r>
              <a:rPr lang="en-US" sz="2800" baseline="-25000" dirty="0" err="1" smtClean="0"/>
              <a:t>osc</a:t>
            </a:r>
            <a:r>
              <a:rPr lang="en-US" sz="2800" dirty="0" smtClean="0"/>
              <a:t>(</a:t>
            </a:r>
            <a:r>
              <a:rPr lang="en-US" sz="2800" dirty="0" smtClean="0">
                <a:sym typeface="Symbol"/>
              </a:rPr>
              <a:t></a:t>
            </a:r>
            <a:r>
              <a:rPr lang="en-US" sz="2800" baseline="-25000" dirty="0" smtClean="0"/>
              <a:t>osc</a:t>
            </a:r>
            <a:r>
              <a:rPr lang="en-US" sz="2800" dirty="0" smtClean="0"/>
              <a:t>) of the fixed delay </a:t>
            </a:r>
            <a:r>
              <a:rPr lang="en-US" sz="2800" dirty="0" smtClean="0">
                <a:sym typeface="Symbol"/>
              </a:rPr>
              <a:t></a:t>
            </a:r>
            <a:r>
              <a:rPr lang="en-US" sz="2800" baseline="-25000" dirty="0" smtClean="0"/>
              <a:t>osc</a:t>
            </a:r>
            <a:r>
              <a:rPr lang="en-US" sz="2800" dirty="0" smtClean="0"/>
              <a:t> (or ts_OSC[∞])</a:t>
            </a:r>
          </a:p>
        </p:txBody>
      </p:sp>
      <p:sp>
        <p:nvSpPr>
          <p:cNvPr id="49" name="Rectangle 48"/>
          <p:cNvSpPr/>
          <p:nvPr/>
        </p:nvSpPr>
        <p:spPr>
          <a:xfrm>
            <a:off x="39319200" y="23774400"/>
            <a:ext cx="10896600" cy="3108543"/>
          </a:xfrm>
          <a:prstGeom prst="rect">
            <a:avLst/>
          </a:prstGeom>
        </p:spPr>
        <p:txBody>
          <a:bodyPr wrap="square">
            <a:spAutoFit/>
          </a:bodyPr>
          <a:lstStyle/>
          <a:p>
            <a:pPr algn="just" defTabSz="4911725"/>
            <a:r>
              <a:rPr lang="en-US" sz="2800" dirty="0" smtClean="0"/>
              <a:t>Previously,  both phase resetting curves and functional phase resetting curves were only used to analyze networks of oscillators.  In the context of CPGs, oscillators are usually bursting neurons. We show the analysis can be extended to include either silent or </a:t>
            </a:r>
            <a:r>
              <a:rPr lang="en-US" sz="2800" dirty="0" err="1" smtClean="0"/>
              <a:t>tonically</a:t>
            </a:r>
            <a:r>
              <a:rPr lang="en-US" sz="2800" dirty="0" smtClean="0"/>
              <a:t> firing PIR neurons.  Variations in burst duration may limit the analysis, but at least in the AB neuron, such variations are smaller in the real neuron than in the model we used here.</a:t>
            </a:r>
            <a:endParaRPr lang="en-US" dirty="0" smtClean="0"/>
          </a:p>
        </p:txBody>
      </p:sp>
      <p:sp>
        <p:nvSpPr>
          <p:cNvPr id="51" name="Rectangle 50"/>
          <p:cNvSpPr/>
          <p:nvPr/>
        </p:nvSpPr>
        <p:spPr>
          <a:xfrm>
            <a:off x="39395400" y="22860001"/>
            <a:ext cx="10820400" cy="584775"/>
          </a:xfrm>
          <a:prstGeom prst="rect">
            <a:avLst/>
          </a:prstGeom>
          <a:solidFill>
            <a:schemeClr val="accent6">
              <a:lumMod val="40000"/>
              <a:lumOff val="60000"/>
            </a:schemeClr>
          </a:solidFill>
        </p:spPr>
        <p:txBody>
          <a:bodyPr wrap="square">
            <a:spAutoFit/>
          </a:bodyPr>
          <a:lstStyle/>
          <a:p>
            <a:pPr algn="ctr" defTabSz="4911725"/>
            <a:r>
              <a:rPr lang="en-US" b="1" dirty="0" smtClean="0"/>
              <a:t>Conclusion</a:t>
            </a:r>
          </a:p>
        </p:txBody>
      </p:sp>
      <p:sp>
        <p:nvSpPr>
          <p:cNvPr id="50" name="Rectangle 49"/>
          <p:cNvSpPr/>
          <p:nvPr/>
        </p:nvSpPr>
        <p:spPr>
          <a:xfrm>
            <a:off x="990600" y="5562601"/>
            <a:ext cx="12496800" cy="584775"/>
          </a:xfrm>
          <a:prstGeom prst="rect">
            <a:avLst/>
          </a:prstGeom>
          <a:solidFill>
            <a:schemeClr val="accent6">
              <a:lumMod val="40000"/>
              <a:lumOff val="60000"/>
            </a:schemeClr>
          </a:solidFill>
        </p:spPr>
        <p:txBody>
          <a:bodyPr wrap="square">
            <a:spAutoFit/>
          </a:bodyPr>
          <a:lstStyle/>
          <a:p>
            <a:pPr algn="ctr" defTabSz="4911725"/>
            <a:r>
              <a:rPr lang="en-US" b="1" dirty="0" smtClean="0"/>
              <a:t>Introduction</a:t>
            </a:r>
          </a:p>
        </p:txBody>
      </p:sp>
      <p:pic>
        <p:nvPicPr>
          <p:cNvPr id="3" name="Picture 2" descr="C:\Documents and Settings\sselan\My Documents\PIR\SFN poster\new resource\pyloric_network_free_running.png"/>
          <p:cNvPicPr>
            <a:picLocks noChangeAspect="1" noChangeArrowheads="1"/>
          </p:cNvPicPr>
          <p:nvPr/>
        </p:nvPicPr>
        <p:blipFill>
          <a:blip r:embed="rId13" cstate="print"/>
          <a:srcRect/>
          <a:stretch>
            <a:fillRect/>
          </a:stretch>
        </p:blipFill>
        <p:spPr bwMode="auto">
          <a:xfrm>
            <a:off x="29300487" y="17324387"/>
            <a:ext cx="5980113" cy="3859213"/>
          </a:xfrm>
          <a:prstGeom prst="rect">
            <a:avLst/>
          </a:prstGeom>
          <a:noFill/>
        </p:spPr>
      </p:pic>
      <p:pic>
        <p:nvPicPr>
          <p:cNvPr id="1027" name="Picture 3" descr="C:\Documents and Settings\sselan\My Documents\PIR\SFN poster\new resource\close-ill.png"/>
          <p:cNvPicPr>
            <a:picLocks noChangeAspect="1" noChangeArrowheads="1"/>
          </p:cNvPicPr>
          <p:nvPr/>
        </p:nvPicPr>
        <p:blipFill>
          <a:blip r:embed="rId14" cstate="print"/>
          <a:srcRect/>
          <a:stretch>
            <a:fillRect/>
          </a:stretch>
        </p:blipFill>
        <p:spPr bwMode="auto">
          <a:xfrm>
            <a:off x="16840200" y="19202400"/>
            <a:ext cx="695325" cy="2343150"/>
          </a:xfrm>
          <a:prstGeom prst="rect">
            <a:avLst/>
          </a:prstGeom>
          <a:noFill/>
        </p:spPr>
      </p:pic>
      <p:pic>
        <p:nvPicPr>
          <p:cNvPr id="5" name="Picture 4" descr="C:\Documents and Settings\sselan\My Documents\PIR\SFN poster\new resource\ABLP CONNECTION.png"/>
          <p:cNvPicPr>
            <a:picLocks noChangeAspect="1" noChangeArrowheads="1"/>
          </p:cNvPicPr>
          <p:nvPr/>
        </p:nvPicPr>
        <p:blipFill>
          <a:blip r:embed="rId15" cstate="print"/>
          <a:srcRect/>
          <a:stretch>
            <a:fillRect/>
          </a:stretch>
        </p:blipFill>
        <p:spPr bwMode="auto">
          <a:xfrm>
            <a:off x="29641800" y="21571703"/>
            <a:ext cx="1143000" cy="3574297"/>
          </a:xfrm>
          <a:prstGeom prst="rect">
            <a:avLst/>
          </a:prstGeom>
          <a:noFill/>
        </p:spPr>
      </p:pic>
      <p:pic>
        <p:nvPicPr>
          <p:cNvPr id="9" name="Picture 5" descr="C:\Documents and Settings\sselan\My Documents\PIR\SFN poster\new resource\ab_lp_py.png"/>
          <p:cNvPicPr>
            <a:picLocks noChangeAspect="1" noChangeArrowheads="1"/>
          </p:cNvPicPr>
          <p:nvPr/>
        </p:nvPicPr>
        <p:blipFill>
          <a:blip r:embed="rId16" cstate="print"/>
          <a:srcRect/>
          <a:stretch>
            <a:fillRect/>
          </a:stretch>
        </p:blipFill>
        <p:spPr bwMode="auto">
          <a:xfrm>
            <a:off x="32232600" y="21952703"/>
            <a:ext cx="2874962" cy="2762250"/>
          </a:xfrm>
          <a:prstGeom prst="rect">
            <a:avLst/>
          </a:prstGeom>
          <a:noFill/>
        </p:spPr>
      </p:pic>
      <p:pic>
        <p:nvPicPr>
          <p:cNvPr id="8" name="Picture 2" descr="C:\Documents and Settings\sselan\My Documents\PIR\SFN poster\figures\sprc-steady_20gsyn_544_burstdur_pir.png"/>
          <p:cNvPicPr>
            <a:picLocks noChangeAspect="1" noChangeArrowheads="1"/>
          </p:cNvPicPr>
          <p:nvPr/>
        </p:nvPicPr>
        <p:blipFill>
          <a:blip r:embed="rId17" cstate="print"/>
          <a:srcRect/>
          <a:stretch>
            <a:fillRect/>
          </a:stretch>
        </p:blipFill>
        <p:spPr bwMode="auto">
          <a:xfrm>
            <a:off x="45262800" y="14325600"/>
            <a:ext cx="4435564" cy="4271962"/>
          </a:xfrm>
          <a:prstGeom prst="rect">
            <a:avLst/>
          </a:prstGeom>
          <a:noFill/>
        </p:spPr>
      </p:pic>
      <p:sp>
        <p:nvSpPr>
          <p:cNvPr id="52" name="Rectangle 51"/>
          <p:cNvSpPr/>
          <p:nvPr/>
        </p:nvSpPr>
        <p:spPr>
          <a:xfrm>
            <a:off x="47396400" y="3429000"/>
            <a:ext cx="3810000" cy="830997"/>
          </a:xfrm>
          <a:prstGeom prst="rect">
            <a:avLst/>
          </a:prstGeom>
        </p:spPr>
        <p:txBody>
          <a:bodyPr wrap="square">
            <a:spAutoFit/>
          </a:bodyPr>
          <a:lstStyle/>
          <a:p>
            <a:r>
              <a:rPr lang="en-US" sz="4800" dirty="0" smtClean="0"/>
              <a:t># 321.8/C72 </a:t>
            </a:r>
            <a:endParaRPr lang="en-US" sz="4800" dirty="0"/>
          </a:p>
        </p:txBody>
      </p:sp>
      <p:pic>
        <p:nvPicPr>
          <p:cNvPr id="7" name="Picture 2" descr="C:\Documents and Settings\sselan\My Documents\PIR\SFN poster\figures\fPRC protocol.png"/>
          <p:cNvPicPr>
            <a:picLocks noChangeAspect="1" noChangeArrowheads="1"/>
          </p:cNvPicPr>
          <p:nvPr/>
        </p:nvPicPr>
        <p:blipFill>
          <a:blip r:embed="rId18" cstate="print"/>
          <a:srcRect/>
          <a:stretch>
            <a:fillRect/>
          </a:stretch>
        </p:blipFill>
        <p:spPr bwMode="auto">
          <a:xfrm>
            <a:off x="1866899" y="11963400"/>
            <a:ext cx="10629901" cy="2057400"/>
          </a:xfrm>
          <a:prstGeom prst="rect">
            <a:avLst/>
          </a:prstGeom>
          <a:noFill/>
        </p:spPr>
      </p:pic>
      <p:sp>
        <p:nvSpPr>
          <p:cNvPr id="53" name="TextBox 52"/>
          <p:cNvSpPr txBox="1"/>
          <p:nvPr/>
        </p:nvSpPr>
        <p:spPr>
          <a:xfrm>
            <a:off x="0" y="3930539"/>
            <a:ext cx="51206400" cy="1403461"/>
          </a:xfrm>
          <a:prstGeom prst="rect">
            <a:avLst/>
          </a:prstGeom>
          <a:noFill/>
        </p:spPr>
        <p:txBody>
          <a:bodyPr wrap="square" rtlCol="0">
            <a:spAutoFit/>
          </a:bodyPr>
          <a:lstStyle/>
          <a:p>
            <a:pPr algn="ctr" defTabSz="4911725">
              <a:lnSpc>
                <a:spcPct val="60000"/>
              </a:lnSpc>
              <a:spcBef>
                <a:spcPct val="50000"/>
              </a:spcBef>
            </a:pPr>
            <a:r>
              <a:rPr lang="en-US" sz="5400" b="1" dirty="0" err="1" smtClean="0"/>
              <a:t>Selva</a:t>
            </a:r>
            <a:r>
              <a:rPr lang="en-US" sz="5400" b="1" dirty="0" smtClean="0"/>
              <a:t> K. </a:t>
            </a:r>
            <a:r>
              <a:rPr lang="en-US" sz="5400" b="1" dirty="0" err="1" smtClean="0"/>
              <a:t>Maran</a:t>
            </a:r>
            <a:r>
              <a:rPr lang="en-US" sz="5400" b="1" baseline="30000" dirty="0" err="1" smtClean="0"/>
              <a:t>1</a:t>
            </a:r>
            <a:r>
              <a:rPr lang="en-US" sz="5400" dirty="0" smtClean="0"/>
              <a:t>, </a:t>
            </a:r>
            <a:r>
              <a:rPr lang="en-US" sz="5400" dirty="0" err="1" smtClean="0"/>
              <a:t>F.H.</a:t>
            </a:r>
            <a:r>
              <a:rPr lang="en-US" sz="5400" dirty="0" smtClean="0"/>
              <a:t> </a:t>
            </a:r>
            <a:r>
              <a:rPr lang="en-US" sz="5400" dirty="0" err="1" smtClean="0"/>
              <a:t>Sieling</a:t>
            </a:r>
            <a:r>
              <a:rPr lang="en-US" sz="5400" baseline="30000" dirty="0" err="1" smtClean="0"/>
              <a:t>3</a:t>
            </a:r>
            <a:r>
              <a:rPr lang="en-US" sz="5400" dirty="0" smtClean="0"/>
              <a:t>, </a:t>
            </a:r>
            <a:r>
              <a:rPr lang="en-US" sz="5400" dirty="0" err="1" smtClean="0"/>
              <a:t>A.A.Prinz</a:t>
            </a:r>
            <a:r>
              <a:rPr lang="en-US" sz="5400" baseline="30000" dirty="0" err="1" smtClean="0"/>
              <a:t>2,3</a:t>
            </a:r>
            <a:r>
              <a:rPr lang="en-US" sz="5400" dirty="0" smtClean="0"/>
              <a:t> and C.C. </a:t>
            </a:r>
            <a:r>
              <a:rPr lang="en-US" sz="5400" dirty="0" err="1" smtClean="0"/>
              <a:t>Canavier</a:t>
            </a:r>
            <a:r>
              <a:rPr lang="en-US" sz="5400" baseline="30000" dirty="0" err="1" smtClean="0"/>
              <a:t>1</a:t>
            </a:r>
            <a:endParaRPr lang="en-US" sz="5400" baseline="30000" dirty="0" smtClean="0"/>
          </a:p>
          <a:p>
            <a:pPr algn="ctr" defTabSz="4911725">
              <a:lnSpc>
                <a:spcPct val="60000"/>
              </a:lnSpc>
              <a:spcBef>
                <a:spcPct val="50000"/>
              </a:spcBef>
            </a:pPr>
            <a:endParaRPr lang="en-US" sz="1600" dirty="0" smtClean="0"/>
          </a:p>
          <a:p>
            <a:pPr algn="ctr" defTabSz="4911725">
              <a:lnSpc>
                <a:spcPct val="60000"/>
              </a:lnSpc>
              <a:spcBef>
                <a:spcPct val="50000"/>
              </a:spcBef>
            </a:pPr>
            <a:r>
              <a:rPr lang="en-US" baseline="30000" dirty="0" err="1" smtClean="0"/>
              <a:t>1</a:t>
            </a:r>
            <a:r>
              <a:rPr lang="en-US" dirty="0" err="1" smtClean="0"/>
              <a:t>Neuroscience</a:t>
            </a:r>
            <a:r>
              <a:rPr lang="en-US" dirty="0" smtClean="0"/>
              <a:t> Center of Excellence, LSUHSC, New Orleans, </a:t>
            </a:r>
            <a:r>
              <a:rPr lang="en-US" baseline="30000" dirty="0" err="1" smtClean="0"/>
              <a:t>2</a:t>
            </a:r>
            <a:r>
              <a:rPr lang="en-US" dirty="0" err="1" smtClean="0"/>
              <a:t>Biology</a:t>
            </a:r>
            <a:r>
              <a:rPr lang="en-US" dirty="0" smtClean="0"/>
              <a:t> Dept, Emory University,  Atlanta, </a:t>
            </a:r>
            <a:r>
              <a:rPr lang="en-US" baseline="30000" dirty="0" err="1" smtClean="0"/>
              <a:t>3</a:t>
            </a:r>
            <a:r>
              <a:rPr lang="en-US" dirty="0" err="1" smtClean="0"/>
              <a:t>Wallace</a:t>
            </a:r>
            <a:r>
              <a:rPr lang="en-US" dirty="0" smtClean="0"/>
              <a:t> H. Coulter Department of Biomedical Engineering, Georgia Tech and Emory University.</a:t>
            </a:r>
            <a:endParaRPr lang="en-US" sz="1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11716</TotalTime>
  <Words>1247</Words>
  <Application>Microsoft Office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Emory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Kavita</dc:creator>
  <cp:lastModifiedBy>sselan</cp:lastModifiedBy>
  <cp:revision>975</cp:revision>
  <dcterms:created xsi:type="dcterms:W3CDTF">2006-07-31T15:05:33Z</dcterms:created>
  <dcterms:modified xsi:type="dcterms:W3CDTF">2009-10-23T20:09:11Z</dcterms:modified>
</cp:coreProperties>
</file>