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notesMasterIdLst>
    <p:notesMasterId r:id="rId22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Average score, range, tiers by threshold.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Practice once; ensure charts and sources render cleanly.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Invite InfoSec review early.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Offer low-friction 30-day pilot.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Replace bullets with pilot metrics over time.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Keep anonymized and specific.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Close on a concrete start date.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Position as a decision-support copilot for CRE teams.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Set up pain points that we directly address.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Highlight progressive disclosure and transparency.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Reinforce consistency and auditability.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Frontend (Angular) + Orchestrator (TypeScript) + Web Search + Macro Data (FRED/BLS) + PE Scorer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Ranking aid, not a replacement for underwriting.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Ground screening in market regime context.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Numbered references, de-duplicated; portable to IC memos.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rgbClr val="2F5CFF"/>
          </a:solidFill>
          <a:ln w="12700">
            <a:solidFill>
              <a:srgbClr val="2F5CFF"/>
            </a:solidFill>
            <a:prstDash val="solid"/>
          </a:ln>
        </p:spPr>
      </p:sp>
      <p:sp>
        <p:nvSpPr>
          <p:cNvPr id="3" name="Text 1"/>
          <p:cNvSpPr/>
          <p:nvPr/>
        </p:nvSpPr>
        <p:spPr>
          <a:xfrm>
            <a:off x="64008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800" b="1" dirty="0">
                <a:solidFill>
                  <a:srgbClr val="1A2332"/>
                </a:solidFill>
              </a:rPr>
              <a:t>RealEstate Deal Agent</a:t>
            </a:r>
            <a:endParaRPr lang="en-US" sz="3800" dirty="0"/>
          </a:p>
        </p:txBody>
      </p:sp>
      <p:sp>
        <p:nvSpPr>
          <p:cNvPr id="4" name="Text 2"/>
          <p:cNvSpPr/>
          <p:nvPr/>
        </p:nvSpPr>
        <p:spPr>
          <a:xfrm>
            <a:off x="640080" y="17373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200" dirty="0">
                <a:solidFill>
                  <a:srgbClr val="5B7A9F"/>
                </a:solidFill>
              </a:rPr>
              <a:t>DealSense PE Model and Risk Intelligence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640080" y="237744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dirty="0">
                <a:solidFill>
                  <a:srgbClr val="1A2332"/>
                </a:solidFill>
              </a:rPr>
              <a:t>Confident, data-driven sourcing and screening for commercial real estate</a:t>
            </a:r>
            <a:endParaRPr lang="en-US" sz="1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rgbClr val="2F5CFF"/>
          </a:solidFill>
          <a:ln w="12700">
            <a:solidFill>
              <a:srgbClr val="2F5CFF"/>
            </a:solidFill>
            <a:prstDash val="solid"/>
          </a:ln>
        </p:spPr>
      </p:sp>
      <p:sp>
        <p:nvSpPr>
          <p:cNvPr id="3" name="Text 1"/>
          <p:cNvSpPr/>
          <p:nvPr/>
        </p:nvSpPr>
        <p:spPr>
          <a:xfrm>
            <a:off x="640080" y="54864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1A2332"/>
                </a:solidFill>
              </a:rPr>
              <a:t>Portfolio Analytics</a:t>
            </a:r>
            <a:endParaRPr lang="en-US" sz="2800" dirty="0"/>
          </a:p>
        </p:txBody>
      </p:sp>
      <p:sp>
        <p:nvSpPr>
          <p:cNvPr id="4" name="Shape 2"/>
          <p:cNvSpPr/>
          <p:nvPr/>
        </p:nvSpPr>
        <p:spPr>
          <a:xfrm>
            <a:off x="640080" y="1554480"/>
            <a:ext cx="8412480" cy="4114800"/>
          </a:xfrm>
          <a:prstGeom prst="rect">
            <a:avLst/>
          </a:prstGeom>
          <a:solidFill>
            <a:srgbClr val="F8F9FA"/>
          </a:solidFill>
          <a:ln w="12700">
            <a:solidFill>
              <a:srgbClr val="E2E8F0"/>
            </a:solidFill>
            <a:prstDash val="solid"/>
          </a:ln>
          <a:effectLst>
            <a:outerShdw sx="100000" sy="100000" kx="0" ky="0" algn="bl" rotWithShape="0" blurRad="38100" dist="12700" dir="16200000">
              <a:srgbClr val="999999">
                <a:alpha val="75000"/>
              </a:srgbClr>
            </a:outerShdw>
          </a:effectLst>
        </p:spPr>
      </p:sp>
      <p:sp>
        <p:nvSpPr>
          <p:cNvPr id="5" name="Text 3"/>
          <p:cNvSpPr/>
          <p:nvPr/>
        </p:nvSpPr>
        <p:spPr>
          <a:xfrm>
            <a:off x="822960" y="338328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dirty="0">
                <a:solidFill>
                  <a:srgbClr val="5B7A9F"/>
                </a:solidFill>
              </a:rPr>
              <a:t>Score + Geo Distribution Charts Placeholder</a:t>
            </a:r>
            <a:endParaRPr lang="en-US" sz="16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rgbClr val="2F5CFF"/>
          </a:solidFill>
          <a:ln w="12700">
            <a:solidFill>
              <a:srgbClr val="2F5CFF"/>
            </a:solidFill>
            <a:prstDash val="solid"/>
          </a:ln>
        </p:spPr>
      </p:sp>
      <p:sp>
        <p:nvSpPr>
          <p:cNvPr id="3" name="Text 1"/>
          <p:cNvSpPr/>
          <p:nvPr/>
        </p:nvSpPr>
        <p:spPr>
          <a:xfrm>
            <a:off x="640080" y="54864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1A2332"/>
                </a:solidFill>
              </a:rPr>
              <a:t>Live Demo (5–7 minutes)</a:t>
            </a:r>
            <a:endParaRPr lang="en-US" sz="2800" dirty="0"/>
          </a:p>
        </p:txBody>
      </p:sp>
      <p:sp>
        <p:nvSpPr>
          <p:cNvPr id="4" name="Text 2"/>
          <p:cNvSpPr/>
          <p:nvPr/>
        </p:nvSpPr>
        <p:spPr>
          <a:xfrm>
            <a:off x="822960" y="118872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1A2332"/>
                </a:solidFill>
              </a:rPr>
              <a:t>Run realistic search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1A2332"/>
                </a:solidFill>
              </a:rPr>
              <a:t>Show ranked Investment Opportunities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1A2332"/>
                </a:solidFill>
              </a:rPr>
              <a:t>Open PE Model info, then one Deal Factors panel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1A2332"/>
                </a:solidFill>
              </a:rPr>
              <a:t>Scroll to Portfolio Analytics and Sources</a:t>
            </a:r>
            <a:endParaRPr lang="en-US" sz="1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rgbClr val="2F5CFF"/>
          </a:solidFill>
          <a:ln w="12700">
            <a:solidFill>
              <a:srgbClr val="2F5CFF"/>
            </a:solidFill>
            <a:prstDash val="solid"/>
          </a:ln>
        </p:spPr>
      </p:sp>
      <p:sp>
        <p:nvSpPr>
          <p:cNvPr id="3" name="Text 1"/>
          <p:cNvSpPr/>
          <p:nvPr/>
        </p:nvSpPr>
        <p:spPr>
          <a:xfrm>
            <a:off x="640080" y="54864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1A2332"/>
                </a:solidFill>
              </a:rPr>
              <a:t>Differentiators</a:t>
            </a:r>
            <a:endParaRPr lang="en-US" sz="2800" dirty="0"/>
          </a:p>
        </p:txBody>
      </p:sp>
      <p:sp>
        <p:nvSpPr>
          <p:cNvPr id="4" name="Text 2"/>
          <p:cNvSpPr/>
          <p:nvPr/>
        </p:nvSpPr>
        <p:spPr>
          <a:xfrm>
            <a:off x="640080" y="109728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5B7A9F"/>
                </a:solidFill>
              </a:rPr>
              <a:t>Product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640080" y="1463040"/>
            <a:ext cx="4114800" cy="4114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1A2332"/>
                </a:solidFill>
              </a:rPr>
              <a:t>Perplexity-style progressive reasoning with citations</a:t>
            </a:r>
            <a:endParaRPr lang="en-US" sz="1600" dirty="0"/>
          </a:p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1A2332"/>
                </a:solidFill>
              </a:rPr>
              <a:t>PE score tuned for institutional profiles</a:t>
            </a:r>
            <a:endParaRPr lang="en-US" sz="1600" dirty="0"/>
          </a:p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1A2332"/>
                </a:solidFill>
              </a:rPr>
              <a:t>Macro risk awareness in screening</a:t>
            </a:r>
            <a:endParaRPr lang="en-US" sz="1600" dirty="0"/>
          </a:p>
        </p:txBody>
      </p:sp>
      <p:sp>
        <p:nvSpPr>
          <p:cNvPr id="6" name="Text 4"/>
          <p:cNvSpPr/>
          <p:nvPr/>
        </p:nvSpPr>
        <p:spPr>
          <a:xfrm>
            <a:off x="4937760" y="109728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5B7A9F"/>
                </a:solidFill>
              </a:rPr>
              <a:t>Outcomes</a:t>
            </a:r>
            <a:endParaRPr lang="en-US" sz="1600" dirty="0"/>
          </a:p>
        </p:txBody>
      </p:sp>
      <p:sp>
        <p:nvSpPr>
          <p:cNvPr id="7" name="Text 5"/>
          <p:cNvSpPr/>
          <p:nvPr/>
        </p:nvSpPr>
        <p:spPr>
          <a:xfrm>
            <a:off x="4937760" y="1463040"/>
            <a:ext cx="4114800" cy="4114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1A2332"/>
                </a:solidFill>
              </a:rPr>
              <a:t>Fast, explainable, repeatable decisions</a:t>
            </a:r>
            <a:endParaRPr lang="en-US" sz="1600" dirty="0"/>
          </a:p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1A2332"/>
                </a:solidFill>
              </a:rPr>
              <a:t>Reduces analyst variance</a:t>
            </a:r>
            <a:endParaRPr lang="en-US" sz="1600" dirty="0"/>
          </a:p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1A2332"/>
                </a:solidFill>
              </a:rPr>
              <a:t>Higher-quality meetings &amp; memos</a:t>
            </a:r>
            <a:endParaRPr lang="en-US" sz="16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rgbClr val="2F5CFF"/>
          </a:solidFill>
          <a:ln w="12700">
            <a:solidFill>
              <a:srgbClr val="2F5CFF"/>
            </a:solidFill>
            <a:prstDash val="solid"/>
          </a:ln>
        </p:spPr>
      </p:sp>
      <p:sp>
        <p:nvSpPr>
          <p:cNvPr id="3" name="Text 1"/>
          <p:cNvSpPr/>
          <p:nvPr/>
        </p:nvSpPr>
        <p:spPr>
          <a:xfrm>
            <a:off x="640080" y="54864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1A2332"/>
                </a:solidFill>
              </a:rPr>
              <a:t>Integration &amp; Extensibility</a:t>
            </a:r>
            <a:endParaRPr lang="en-US" sz="2800" dirty="0"/>
          </a:p>
        </p:txBody>
      </p:sp>
      <p:sp>
        <p:nvSpPr>
          <p:cNvPr id="4" name="Text 2"/>
          <p:cNvSpPr/>
          <p:nvPr/>
        </p:nvSpPr>
        <p:spPr>
          <a:xfrm>
            <a:off x="640080" y="109728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5B7A9F"/>
                </a:solidFill>
              </a:rPr>
              <a:t>Near-term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640080" y="1463040"/>
            <a:ext cx="4114800" cy="4114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1A2332"/>
                </a:solidFill>
              </a:rPr>
              <a:t>Import deal lists (CSV/CRM)</a:t>
            </a:r>
            <a:endParaRPr lang="en-US" sz="1600" dirty="0"/>
          </a:p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1A2332"/>
                </a:solidFill>
              </a:rPr>
              <a:t>Export snapshots to IC memo templates</a:t>
            </a:r>
            <a:endParaRPr lang="en-US" sz="1600" dirty="0"/>
          </a:p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1A2332"/>
                </a:solidFill>
              </a:rPr>
              <a:t>API for embedding</a:t>
            </a:r>
            <a:endParaRPr lang="en-US" sz="1600" dirty="0"/>
          </a:p>
        </p:txBody>
      </p:sp>
      <p:sp>
        <p:nvSpPr>
          <p:cNvPr id="6" name="Text 4"/>
          <p:cNvSpPr/>
          <p:nvPr/>
        </p:nvSpPr>
        <p:spPr>
          <a:xfrm>
            <a:off x="4937760" y="109728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5B7A9F"/>
                </a:solidFill>
              </a:rPr>
              <a:t>Enterprise</a:t>
            </a:r>
            <a:endParaRPr lang="en-US" sz="1600" dirty="0"/>
          </a:p>
        </p:txBody>
      </p:sp>
      <p:sp>
        <p:nvSpPr>
          <p:cNvPr id="7" name="Text 5"/>
          <p:cNvSpPr/>
          <p:nvPr/>
        </p:nvSpPr>
        <p:spPr>
          <a:xfrm>
            <a:off x="4937760" y="1463040"/>
            <a:ext cx="4114800" cy="4114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1A2332"/>
                </a:solidFill>
              </a:rPr>
              <a:t>SSO, RBAC, centralized logging</a:t>
            </a:r>
            <a:endParaRPr lang="en-US" sz="1600" dirty="0"/>
          </a:p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1A2332"/>
                </a:solidFill>
              </a:rPr>
              <a:t>Custom data connectors</a:t>
            </a:r>
            <a:endParaRPr lang="en-US" sz="1600" dirty="0"/>
          </a:p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1A2332"/>
                </a:solidFill>
              </a:rPr>
              <a:t>Advanced SLAs</a:t>
            </a:r>
            <a:endParaRPr lang="en-US" sz="16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rgbClr val="2F5CFF"/>
          </a:solidFill>
          <a:ln w="12700">
            <a:solidFill>
              <a:srgbClr val="2F5CFF"/>
            </a:solidFill>
            <a:prstDash val="solid"/>
          </a:ln>
        </p:spPr>
      </p:sp>
      <p:sp>
        <p:nvSpPr>
          <p:cNvPr id="3" name="Text 1"/>
          <p:cNvSpPr/>
          <p:nvPr/>
        </p:nvSpPr>
        <p:spPr>
          <a:xfrm>
            <a:off x="640080" y="54864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1A2332"/>
                </a:solidFill>
              </a:rPr>
              <a:t>Security, Compliance, Governance</a:t>
            </a:r>
            <a:endParaRPr lang="en-US" sz="2800" dirty="0"/>
          </a:p>
        </p:txBody>
      </p:sp>
      <p:sp>
        <p:nvSpPr>
          <p:cNvPr id="4" name="Text 2"/>
          <p:cNvSpPr/>
          <p:nvPr/>
        </p:nvSpPr>
        <p:spPr>
          <a:xfrm>
            <a:off x="822960" y="118872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1A2332"/>
                </a:solidFill>
              </a:rPr>
              <a:t>HTTPS; isolated keys; no PII required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1A2332"/>
                </a:solidFill>
              </a:rPr>
              <a:t>Configurable data retention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1A2332"/>
                </a:solidFill>
              </a:rPr>
              <a:t>Read-only external data, clear provenance</a:t>
            </a:r>
            <a:endParaRPr lang="en-US" sz="1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rgbClr val="2F5CFF"/>
          </a:solidFill>
          <a:ln w="12700">
            <a:solidFill>
              <a:srgbClr val="2F5CFF"/>
            </a:solidFill>
            <a:prstDash val="solid"/>
          </a:ln>
        </p:spPr>
      </p:sp>
      <p:sp>
        <p:nvSpPr>
          <p:cNvPr id="3" name="Text 1"/>
          <p:cNvSpPr/>
          <p:nvPr/>
        </p:nvSpPr>
        <p:spPr>
          <a:xfrm>
            <a:off x="640080" y="54864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1A2332"/>
                </a:solidFill>
              </a:rPr>
              <a:t>Implementation Plan</a:t>
            </a:r>
            <a:endParaRPr lang="en-US" sz="2800" dirty="0"/>
          </a:p>
        </p:txBody>
      </p:sp>
      <p:sp>
        <p:nvSpPr>
          <p:cNvPr id="4" name="Text 2"/>
          <p:cNvSpPr/>
          <p:nvPr/>
        </p:nvSpPr>
        <p:spPr>
          <a:xfrm>
            <a:off x="822960" y="118872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1A2332"/>
                </a:solidFill>
              </a:rPr>
              <a:t>Wk 0–1: Pilot scope, success metrics, watchlists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1A2332"/>
                </a:solidFill>
              </a:rPr>
              <a:t>Wk 2–3: Access, configuration, pilot users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1A2332"/>
                </a:solidFill>
              </a:rPr>
              <a:t>Wk 4: Calibration (weights, risk notes)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1A2332"/>
                </a:solidFill>
              </a:rPr>
              <a:t>Wk 5+: Rollout, training, change management</a:t>
            </a:r>
            <a:endParaRPr lang="en-US" sz="18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rgbClr val="2F5CFF"/>
          </a:solidFill>
          <a:ln w="12700">
            <a:solidFill>
              <a:srgbClr val="2F5CFF"/>
            </a:solidFill>
            <a:prstDash val="solid"/>
          </a:ln>
        </p:spPr>
      </p:sp>
      <p:sp>
        <p:nvSpPr>
          <p:cNvPr id="3" name="Text 1"/>
          <p:cNvSpPr/>
          <p:nvPr/>
        </p:nvSpPr>
        <p:spPr>
          <a:xfrm>
            <a:off x="640080" y="54864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1A2332"/>
                </a:solidFill>
              </a:rPr>
              <a:t>Measurable ROI</a:t>
            </a:r>
            <a:endParaRPr lang="en-US" sz="2800" dirty="0"/>
          </a:p>
        </p:txBody>
      </p:sp>
      <p:sp>
        <p:nvSpPr>
          <p:cNvPr id="4" name="Text 2"/>
          <p:cNvSpPr/>
          <p:nvPr/>
        </p:nvSpPr>
        <p:spPr>
          <a:xfrm>
            <a:off x="822960" y="118872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1A2332"/>
                </a:solidFill>
              </a:rPr>
              <a:t>40–60% reduction in time-to-initial-screen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1A2332"/>
                </a:solidFill>
              </a:rPr>
              <a:t>More consistent ranking improves meeting yield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1A2332"/>
                </a:solidFill>
              </a:rPr>
              <a:t>Fewer false positives entering underwriting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1A2332"/>
                </a:solidFill>
              </a:rPr>
              <a:t>Faster IC prep via sources + analytics</a:t>
            </a:r>
            <a:endParaRPr lang="en-US" sz="18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rgbClr val="2F5CFF"/>
          </a:solidFill>
          <a:ln w="12700">
            <a:solidFill>
              <a:srgbClr val="2F5CFF"/>
            </a:solidFill>
            <a:prstDash val="solid"/>
          </a:ln>
        </p:spPr>
      </p:sp>
      <p:sp>
        <p:nvSpPr>
          <p:cNvPr id="3" name="Text 1"/>
          <p:cNvSpPr/>
          <p:nvPr/>
        </p:nvSpPr>
        <p:spPr>
          <a:xfrm>
            <a:off x="640080" y="54864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1A2332"/>
                </a:solidFill>
              </a:rPr>
              <a:t>Case Examples (Anonymized)</a:t>
            </a:r>
            <a:endParaRPr lang="en-US" sz="2800" dirty="0"/>
          </a:p>
        </p:txBody>
      </p:sp>
      <p:sp>
        <p:nvSpPr>
          <p:cNvPr id="4" name="Text 2"/>
          <p:cNvSpPr/>
          <p:nvPr/>
        </p:nvSpPr>
        <p:spPr>
          <a:xfrm>
            <a:off x="822960" y="118872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1A2332"/>
                </a:solidFill>
              </a:rPr>
              <a:t>A: Single-tenant retail screen—top 5 in &lt;2 mins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1A2332"/>
                </a:solidFill>
              </a:rPr>
              <a:t>B: Geography-constrained thesis—coverage + portfolio view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1A2332"/>
                </a:solidFill>
              </a:rPr>
              <a:t>C: Macro regime shift—risk note informs thesis</a:t>
            </a:r>
            <a:endParaRPr lang="en-US" sz="18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rgbClr val="2F5CFF"/>
          </a:solidFill>
          <a:ln w="12700">
            <a:solidFill>
              <a:srgbClr val="2F5CFF"/>
            </a:solidFill>
            <a:prstDash val="solid"/>
          </a:ln>
        </p:spPr>
      </p:sp>
      <p:sp>
        <p:nvSpPr>
          <p:cNvPr id="3" name="Text 1"/>
          <p:cNvSpPr/>
          <p:nvPr/>
        </p:nvSpPr>
        <p:spPr>
          <a:xfrm>
            <a:off x="640080" y="54864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1A2332"/>
                </a:solidFill>
              </a:rPr>
              <a:t>Roadmap Highlights</a:t>
            </a:r>
            <a:endParaRPr lang="en-US" sz="2800" dirty="0"/>
          </a:p>
        </p:txBody>
      </p:sp>
      <p:sp>
        <p:nvSpPr>
          <p:cNvPr id="4" name="Text 2"/>
          <p:cNvSpPr/>
          <p:nvPr/>
        </p:nvSpPr>
        <p:spPr>
          <a:xfrm>
            <a:off x="822960" y="118872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1A2332"/>
                </a:solidFill>
              </a:rPr>
              <a:t>Deeper tenant/lease extraction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1A2332"/>
                </a:solidFill>
              </a:rPr>
              <a:t>CRM/IC templates integration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1A2332"/>
                </a:solidFill>
              </a:rPr>
              <a:t>Regional macro packs, news sentiment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1A2332"/>
                </a:solidFill>
              </a:rPr>
              <a:t>Shared watchlists and collaboration</a:t>
            </a:r>
            <a:endParaRPr lang="en-US" sz="18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rgbClr val="2F5CFF"/>
          </a:solidFill>
          <a:ln w="12700">
            <a:solidFill>
              <a:srgbClr val="2F5CFF"/>
            </a:solidFill>
            <a:prstDash val="solid"/>
          </a:ln>
        </p:spPr>
      </p:sp>
      <p:sp>
        <p:nvSpPr>
          <p:cNvPr id="3" name="Text 1"/>
          <p:cNvSpPr/>
          <p:nvPr/>
        </p:nvSpPr>
        <p:spPr>
          <a:xfrm>
            <a:off x="640080" y="54864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1A2332"/>
                </a:solidFill>
              </a:rPr>
              <a:t>Next Steps</a:t>
            </a:r>
            <a:endParaRPr lang="en-US" sz="2800" dirty="0"/>
          </a:p>
        </p:txBody>
      </p:sp>
      <p:sp>
        <p:nvSpPr>
          <p:cNvPr id="4" name="Text 2"/>
          <p:cNvSpPr/>
          <p:nvPr/>
        </p:nvSpPr>
        <p:spPr>
          <a:xfrm>
            <a:off x="822960" y="118872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1A2332"/>
                </a:solidFill>
              </a:rPr>
              <a:t>Agree pilot scope and dataset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1A2332"/>
                </a:solidFill>
              </a:rPr>
              <a:t>Confirm integration constraints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1A2332"/>
                </a:solidFill>
              </a:rPr>
              <a:t>Schedule enablement workshops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1A2332"/>
                </a:solidFill>
              </a:rPr>
              <a:t>Align success metrics and executive sponsor</a:t>
            </a:r>
            <a:endParaRPr lang="en-US"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rgbClr val="2F5CFF"/>
          </a:solidFill>
          <a:ln w="12700">
            <a:solidFill>
              <a:srgbClr val="2F5CFF"/>
            </a:solidFill>
            <a:prstDash val="solid"/>
          </a:ln>
        </p:spPr>
      </p:sp>
      <p:sp>
        <p:nvSpPr>
          <p:cNvPr id="3" name="Text 1"/>
          <p:cNvSpPr/>
          <p:nvPr/>
        </p:nvSpPr>
        <p:spPr>
          <a:xfrm>
            <a:off x="640080" y="54864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1A2332"/>
                </a:solidFill>
              </a:rPr>
              <a:t>Executive Summary</a:t>
            </a:r>
            <a:endParaRPr lang="en-US" sz="2800" dirty="0"/>
          </a:p>
        </p:txBody>
      </p:sp>
      <p:sp>
        <p:nvSpPr>
          <p:cNvPr id="4" name="Text 2"/>
          <p:cNvSpPr/>
          <p:nvPr/>
        </p:nvSpPr>
        <p:spPr>
          <a:xfrm>
            <a:off x="822960" y="118872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1A2332"/>
                </a:solidFill>
              </a:rPr>
              <a:t>AI-powered sourcing, ranking, and risk intelligence for CRE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1A2332"/>
                </a:solidFill>
              </a:rPr>
              <a:t>Faster pipeline qualification and higher-quality funnels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1A2332"/>
                </a:solidFill>
              </a:rPr>
              <a:t>Transparent reasoning with sources and portfolio analytics</a:t>
            </a:r>
            <a:endParaRPr lang="en-US" sz="1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rgbClr val="2F5CFF"/>
          </a:solidFill>
          <a:ln w="12700">
            <a:solidFill>
              <a:srgbClr val="2F5CFF"/>
            </a:solidFill>
            <a:prstDash val="solid"/>
          </a:ln>
        </p:spPr>
      </p:sp>
      <p:sp>
        <p:nvSpPr>
          <p:cNvPr id="3" name="Text 1"/>
          <p:cNvSpPr/>
          <p:nvPr/>
        </p:nvSpPr>
        <p:spPr>
          <a:xfrm>
            <a:off x="640080" y="54864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1A2332"/>
                </a:solidFill>
              </a:rPr>
              <a:t>Appendix: PE Model Details</a:t>
            </a:r>
            <a:endParaRPr lang="en-US" sz="2800" dirty="0"/>
          </a:p>
        </p:txBody>
      </p:sp>
      <p:sp>
        <p:nvSpPr>
          <p:cNvPr id="4" name="Text 2"/>
          <p:cNvSpPr/>
          <p:nvPr/>
        </p:nvSpPr>
        <p:spPr>
          <a:xfrm>
            <a:off x="640080" y="109728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5B7A9F"/>
                </a:solidFill>
              </a:rPr>
              <a:t>Factors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640080" y="1463040"/>
            <a:ext cx="4114800" cy="4114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1A2332"/>
                </a:solidFill>
              </a:rPr>
              <a:t>Financials, tenancy, market/location, execution risk</a:t>
            </a:r>
            <a:endParaRPr lang="en-US" sz="1600" dirty="0"/>
          </a:p>
        </p:txBody>
      </p:sp>
      <p:sp>
        <p:nvSpPr>
          <p:cNvPr id="6" name="Text 4"/>
          <p:cNvSpPr/>
          <p:nvPr/>
        </p:nvSpPr>
        <p:spPr>
          <a:xfrm>
            <a:off x="4937760" y="109728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5B7A9F"/>
                </a:solidFill>
              </a:rPr>
              <a:t>Profiles</a:t>
            </a:r>
            <a:endParaRPr lang="en-US" sz="1600" dirty="0"/>
          </a:p>
        </p:txBody>
      </p:sp>
      <p:sp>
        <p:nvSpPr>
          <p:cNvPr id="7" name="Text 5"/>
          <p:cNvSpPr/>
          <p:nvPr/>
        </p:nvSpPr>
        <p:spPr>
          <a:xfrm>
            <a:off x="4937760" y="1463040"/>
            <a:ext cx="4114800" cy="4114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1A2332"/>
                </a:solidFill>
              </a:rPr>
              <a:t>Institutional vs. private weights</a:t>
            </a:r>
            <a:endParaRPr lang="en-US" sz="1600" dirty="0"/>
          </a:p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1A2332"/>
                </a:solidFill>
              </a:rPr>
              <a:t>Handling missing data &amp; confidence</a:t>
            </a:r>
            <a:endParaRPr lang="en-US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rgbClr val="2F5CFF"/>
          </a:solidFill>
          <a:ln w="12700">
            <a:solidFill>
              <a:srgbClr val="2F5CFF"/>
            </a:solidFill>
            <a:prstDash val="solid"/>
          </a:ln>
        </p:spPr>
      </p:sp>
      <p:sp>
        <p:nvSpPr>
          <p:cNvPr id="3" name="Text 1"/>
          <p:cNvSpPr/>
          <p:nvPr/>
        </p:nvSpPr>
        <p:spPr>
          <a:xfrm>
            <a:off x="640080" y="54864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1A2332"/>
                </a:solidFill>
              </a:rPr>
              <a:t>The Problem (Institutional Context)</a:t>
            </a:r>
            <a:endParaRPr lang="en-US" sz="2800" dirty="0"/>
          </a:p>
        </p:txBody>
      </p:sp>
      <p:sp>
        <p:nvSpPr>
          <p:cNvPr id="4" name="Text 2"/>
          <p:cNvSpPr/>
          <p:nvPr/>
        </p:nvSpPr>
        <p:spPr>
          <a:xfrm>
            <a:off x="822960" y="118872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1A2332"/>
                </a:solidFill>
              </a:rPr>
              <a:t>Disparate listing sources and unstructured data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1A2332"/>
                </a:solidFill>
              </a:rPr>
              <a:t>Manual research on macro/labor signals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1A2332"/>
                </a:solidFill>
              </a:rPr>
              <a:t>Inconsistent screening standards across teams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1A2332"/>
                </a:solidFill>
              </a:rPr>
              <a:t>Long time-to-conviction slows portfolio rotation</a:t>
            </a:r>
            <a:endParaRPr lang="en-US"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rgbClr val="2F5CFF"/>
          </a:solidFill>
          <a:ln w="12700">
            <a:solidFill>
              <a:srgbClr val="2F5CFF"/>
            </a:solidFill>
            <a:prstDash val="solid"/>
          </a:ln>
        </p:spPr>
      </p:sp>
      <p:sp>
        <p:nvSpPr>
          <p:cNvPr id="3" name="Text 1"/>
          <p:cNvSpPr/>
          <p:nvPr/>
        </p:nvSpPr>
        <p:spPr>
          <a:xfrm>
            <a:off x="640080" y="54864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1A2332"/>
                </a:solidFill>
              </a:rPr>
              <a:t>Product Overview</a:t>
            </a:r>
            <a:endParaRPr lang="en-US" sz="2800" dirty="0"/>
          </a:p>
        </p:txBody>
      </p:sp>
      <p:sp>
        <p:nvSpPr>
          <p:cNvPr id="4" name="Text 2"/>
          <p:cNvSpPr/>
          <p:nvPr/>
        </p:nvSpPr>
        <p:spPr>
          <a:xfrm>
            <a:off x="640080" y="100584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dirty="0">
                <a:solidFill>
                  <a:srgbClr val="5B7A9F"/>
                </a:solidFill>
              </a:rPr>
              <a:t>Perplexity-style flow with sources, ranking, and analytics</a:t>
            </a:r>
            <a:endParaRPr lang="en-US" sz="1600" dirty="0"/>
          </a:p>
        </p:txBody>
      </p:sp>
      <p:sp>
        <p:nvSpPr>
          <p:cNvPr id="5" name="Shape 3"/>
          <p:cNvSpPr/>
          <p:nvPr/>
        </p:nvSpPr>
        <p:spPr>
          <a:xfrm>
            <a:off x="640080" y="1554480"/>
            <a:ext cx="8412480" cy="4114800"/>
          </a:xfrm>
          <a:prstGeom prst="rect">
            <a:avLst/>
          </a:prstGeom>
          <a:solidFill>
            <a:srgbClr val="F8F9FA"/>
          </a:solidFill>
          <a:ln w="12700">
            <a:solidFill>
              <a:srgbClr val="E2E8F0"/>
            </a:solidFill>
            <a:prstDash val="solid"/>
          </a:ln>
          <a:effectLst>
            <a:outerShdw sx="100000" sy="100000" kx="0" ky="0" algn="bl" rotWithShape="0" blurRad="38100" dist="12700" dir="16200000">
              <a:srgbClr val="999999">
                <a:alpha val="75000"/>
              </a:srgbClr>
            </a:outerShdw>
          </a:effectLst>
        </p:spPr>
      </p:sp>
      <p:sp>
        <p:nvSpPr>
          <p:cNvPr id="6" name="Text 4"/>
          <p:cNvSpPr/>
          <p:nvPr/>
        </p:nvSpPr>
        <p:spPr>
          <a:xfrm>
            <a:off x="822960" y="338328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dirty="0">
                <a:solidFill>
                  <a:srgbClr val="5B7A9F"/>
                </a:solidFill>
              </a:rPr>
              <a:t>Product UI Screenshot Placeholder</a:t>
            </a:r>
            <a:endParaRPr lang="en-US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rgbClr val="2F5CFF"/>
          </a:solidFill>
          <a:ln w="12700">
            <a:solidFill>
              <a:srgbClr val="2F5CFF"/>
            </a:solidFill>
            <a:prstDash val="solid"/>
          </a:ln>
        </p:spPr>
      </p:sp>
      <p:sp>
        <p:nvSpPr>
          <p:cNvPr id="3" name="Text 1"/>
          <p:cNvSpPr/>
          <p:nvPr/>
        </p:nvSpPr>
        <p:spPr>
          <a:xfrm>
            <a:off x="640080" y="54864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1A2332"/>
                </a:solidFill>
              </a:rPr>
              <a:t>How It Works (User Journey)</a:t>
            </a:r>
            <a:endParaRPr lang="en-US" sz="2800" dirty="0"/>
          </a:p>
        </p:txBody>
      </p:sp>
      <p:sp>
        <p:nvSpPr>
          <p:cNvPr id="4" name="Text 2"/>
          <p:cNvSpPr/>
          <p:nvPr/>
        </p:nvSpPr>
        <p:spPr>
          <a:xfrm>
            <a:off x="822960" y="118872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1A2332"/>
                </a:solidFill>
              </a:rPr>
              <a:t>Enter thesis / query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1A2332"/>
                </a:solidFill>
              </a:rPr>
              <a:t>Agent searches, filters, scores; emits sources &amp; ranked opportunities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1A2332"/>
                </a:solidFill>
              </a:rPr>
              <a:t>One-click drill-down to factors and sources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1A2332"/>
                </a:solidFill>
              </a:rPr>
              <a:t>Portfolio analytics summarize opportunity set</a:t>
            </a:r>
            <a:endParaRPr lang="en-US" sz="1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rgbClr val="2F5CFF"/>
          </a:solidFill>
          <a:ln w="12700">
            <a:solidFill>
              <a:srgbClr val="2F5CFF"/>
            </a:solidFill>
            <a:prstDash val="solid"/>
          </a:ln>
        </p:spPr>
      </p:sp>
      <p:sp>
        <p:nvSpPr>
          <p:cNvPr id="3" name="Text 1"/>
          <p:cNvSpPr/>
          <p:nvPr/>
        </p:nvSpPr>
        <p:spPr>
          <a:xfrm>
            <a:off x="640080" y="54864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1A2332"/>
                </a:solidFill>
              </a:rPr>
              <a:t>Architecture Overview</a:t>
            </a:r>
            <a:endParaRPr lang="en-US" sz="2800" dirty="0"/>
          </a:p>
        </p:txBody>
      </p:sp>
      <p:sp>
        <p:nvSpPr>
          <p:cNvPr id="4" name="Shape 2"/>
          <p:cNvSpPr/>
          <p:nvPr/>
        </p:nvSpPr>
        <p:spPr>
          <a:xfrm>
            <a:off x="640080" y="1554480"/>
            <a:ext cx="8412480" cy="4114800"/>
          </a:xfrm>
          <a:prstGeom prst="rect">
            <a:avLst/>
          </a:prstGeom>
          <a:solidFill>
            <a:srgbClr val="F8F9FA"/>
          </a:solidFill>
          <a:ln w="12700">
            <a:solidFill>
              <a:srgbClr val="E2E8F0"/>
            </a:solidFill>
            <a:prstDash val="solid"/>
          </a:ln>
          <a:effectLst>
            <a:outerShdw sx="100000" sy="100000" kx="0" ky="0" algn="bl" rotWithShape="0" blurRad="38100" dist="12700" dir="16200000">
              <a:srgbClr val="999999">
                <a:alpha val="75000"/>
              </a:srgbClr>
            </a:outerShdw>
          </a:effectLst>
        </p:spPr>
      </p:sp>
      <p:sp>
        <p:nvSpPr>
          <p:cNvPr id="5" name="Text 3"/>
          <p:cNvSpPr/>
          <p:nvPr/>
        </p:nvSpPr>
        <p:spPr>
          <a:xfrm>
            <a:off x="822960" y="338328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dirty="0">
                <a:solidFill>
                  <a:srgbClr val="5B7A9F"/>
                </a:solidFill>
              </a:rPr>
              <a:t>Architecture Diagram Placeholder</a:t>
            </a:r>
            <a:endParaRPr lang="en-US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rgbClr val="2F5CFF"/>
          </a:solidFill>
          <a:ln w="12700">
            <a:solidFill>
              <a:srgbClr val="2F5CFF"/>
            </a:solidFill>
            <a:prstDash val="solid"/>
          </a:ln>
        </p:spPr>
      </p:sp>
      <p:sp>
        <p:nvSpPr>
          <p:cNvPr id="3" name="Text 1"/>
          <p:cNvSpPr/>
          <p:nvPr/>
        </p:nvSpPr>
        <p:spPr>
          <a:xfrm>
            <a:off x="640080" y="54864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1A2332"/>
                </a:solidFill>
              </a:rPr>
              <a:t>DealSense PE Model (Methodology)</a:t>
            </a:r>
            <a:endParaRPr lang="en-US" sz="2800" dirty="0"/>
          </a:p>
        </p:txBody>
      </p:sp>
      <p:sp>
        <p:nvSpPr>
          <p:cNvPr id="4" name="Text 2"/>
          <p:cNvSpPr/>
          <p:nvPr/>
        </p:nvSpPr>
        <p:spPr>
          <a:xfrm>
            <a:off x="640080" y="109728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5B7A9F"/>
                </a:solidFill>
              </a:rPr>
              <a:t>Factors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640080" y="1463040"/>
            <a:ext cx="4114800" cy="4114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1A2332"/>
                </a:solidFill>
              </a:rPr>
              <a:t>Financials: cap rate/NOI proxies, size</a:t>
            </a:r>
            <a:endParaRPr lang="en-US" sz="1600" dirty="0"/>
          </a:p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1A2332"/>
                </a:solidFill>
              </a:rPr>
              <a:t>Asset/Tenancy: quality, lease type (NNN)</a:t>
            </a:r>
            <a:endParaRPr lang="en-US" sz="1600" dirty="0"/>
          </a:p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1A2332"/>
                </a:solidFill>
              </a:rPr>
              <a:t>Market/Location: demographics, tier</a:t>
            </a:r>
            <a:endParaRPr lang="en-US" sz="1600" dirty="0"/>
          </a:p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1A2332"/>
                </a:solidFill>
              </a:rPr>
              <a:t>Execution risk: clarity, data completeness</a:t>
            </a:r>
            <a:endParaRPr lang="en-US" sz="1600" dirty="0"/>
          </a:p>
        </p:txBody>
      </p:sp>
      <p:sp>
        <p:nvSpPr>
          <p:cNvPr id="6" name="Text 4"/>
          <p:cNvSpPr/>
          <p:nvPr/>
        </p:nvSpPr>
        <p:spPr>
          <a:xfrm>
            <a:off x="4937760" y="109728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5B7A9F"/>
                </a:solidFill>
              </a:rPr>
              <a:t>Profiles</a:t>
            </a:r>
            <a:endParaRPr lang="en-US" sz="1600" dirty="0"/>
          </a:p>
        </p:txBody>
      </p:sp>
      <p:sp>
        <p:nvSpPr>
          <p:cNvPr id="7" name="Text 5"/>
          <p:cNvSpPr/>
          <p:nvPr/>
        </p:nvSpPr>
        <p:spPr>
          <a:xfrm>
            <a:off x="4937760" y="1463040"/>
            <a:ext cx="4114800" cy="4114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1A2332"/>
                </a:solidFill>
              </a:rPr>
              <a:t>Private vs. Institutional weighting</a:t>
            </a:r>
            <a:endParaRPr lang="en-US" sz="1600" dirty="0"/>
          </a:p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1A2332"/>
                </a:solidFill>
              </a:rPr>
              <a:t>Score is 1–100 for easy ranking</a:t>
            </a:r>
            <a:endParaRPr lang="en-US" sz="1600" dirty="0"/>
          </a:p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1A2332"/>
                </a:solidFill>
              </a:rPr>
              <a:t>Penalty for missing data to reflect confidence</a:t>
            </a:r>
            <a:endParaRPr lang="en-US" sz="1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rgbClr val="2F5CFF"/>
          </a:solidFill>
          <a:ln w="12700">
            <a:solidFill>
              <a:srgbClr val="2F5CFF"/>
            </a:solidFill>
            <a:prstDash val="solid"/>
          </a:ln>
        </p:spPr>
      </p:sp>
      <p:sp>
        <p:nvSpPr>
          <p:cNvPr id="3" name="Text 1"/>
          <p:cNvSpPr/>
          <p:nvPr/>
        </p:nvSpPr>
        <p:spPr>
          <a:xfrm>
            <a:off x="640080" y="54864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1A2332"/>
                </a:solidFill>
              </a:rPr>
              <a:t>Risk Intelligence</a:t>
            </a:r>
            <a:endParaRPr lang="en-US" sz="2800" dirty="0"/>
          </a:p>
        </p:txBody>
      </p:sp>
      <p:sp>
        <p:nvSpPr>
          <p:cNvPr id="4" name="Text 2"/>
          <p:cNvSpPr/>
          <p:nvPr/>
        </p:nvSpPr>
        <p:spPr>
          <a:xfrm>
            <a:off x="822960" y="118872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1A2332"/>
                </a:solidFill>
              </a:rPr>
              <a:t>Macro risk score integrates Treasury curve (FRED), labor stats (BLS)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1A2332"/>
                </a:solidFill>
              </a:rPr>
              <a:t>Optional news/volatility signals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1A2332"/>
                </a:solidFill>
              </a:rPr>
              <a:t>Concise banner: score + narrative note</a:t>
            </a:r>
            <a:endParaRPr lang="en-US" sz="1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rgbClr val="2F5CFF"/>
          </a:solidFill>
          <a:ln w="12700">
            <a:solidFill>
              <a:srgbClr val="2F5CFF"/>
            </a:solidFill>
            <a:prstDash val="solid"/>
          </a:ln>
        </p:spPr>
      </p:sp>
      <p:sp>
        <p:nvSpPr>
          <p:cNvPr id="3" name="Text 1"/>
          <p:cNvSpPr/>
          <p:nvPr/>
        </p:nvSpPr>
        <p:spPr>
          <a:xfrm>
            <a:off x="640080" y="54864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1A2332"/>
                </a:solidFill>
              </a:rPr>
              <a:t>Sources &amp; Transparency</a:t>
            </a:r>
            <a:endParaRPr lang="en-US" sz="2800" dirty="0"/>
          </a:p>
        </p:txBody>
      </p:sp>
      <p:sp>
        <p:nvSpPr>
          <p:cNvPr id="4" name="Shape 2"/>
          <p:cNvSpPr/>
          <p:nvPr/>
        </p:nvSpPr>
        <p:spPr>
          <a:xfrm>
            <a:off x="640080" y="1554480"/>
            <a:ext cx="8412480" cy="4114800"/>
          </a:xfrm>
          <a:prstGeom prst="rect">
            <a:avLst/>
          </a:prstGeom>
          <a:solidFill>
            <a:srgbClr val="F8F9FA"/>
          </a:solidFill>
          <a:ln w="12700">
            <a:solidFill>
              <a:srgbClr val="E2E8F0"/>
            </a:solidFill>
            <a:prstDash val="solid"/>
          </a:ln>
          <a:effectLst>
            <a:outerShdw sx="100000" sy="100000" kx="0" ky="0" algn="bl" rotWithShape="0" blurRad="38100" dist="12700" dir="16200000">
              <a:srgbClr val="999999">
                <a:alpha val="75000"/>
              </a:srgbClr>
            </a:outerShdw>
          </a:effectLst>
        </p:spPr>
      </p:sp>
      <p:sp>
        <p:nvSpPr>
          <p:cNvPr id="5" name="Text 3"/>
          <p:cNvSpPr/>
          <p:nvPr/>
        </p:nvSpPr>
        <p:spPr>
          <a:xfrm>
            <a:off x="822960" y="338328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dirty="0">
                <a:solidFill>
                  <a:srgbClr val="5B7A9F"/>
                </a:solidFill>
              </a:rPr>
              <a:t>Sources Panel Placeholder</a:t>
            </a:r>
            <a:endParaRPr lang="en-US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Company>RealEstate Deal Agent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Selva</dc:creator>
  <cp:lastModifiedBy>Selva</cp:lastModifiedBy>
  <cp:revision>1</cp:revision>
  <dcterms:created xsi:type="dcterms:W3CDTF">2025-10-01T16:41:01Z</dcterms:created>
  <dcterms:modified xsi:type="dcterms:W3CDTF">2025-10-01T16:41:01Z</dcterms:modified>
</cp:coreProperties>
</file>