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D13F205-2E4F-47FE-9D46-D10212C1D15D}" type="datetimeFigureOut">
              <a:rPr lang="en-US" smtClean="0"/>
              <a:pPr/>
              <a:t>4/1/2024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8147698-930B-4456-9669-FC60FA564A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147698-930B-4456-9669-FC60FA564AC4}"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0800" y="1295400"/>
            <a:ext cx="9220200" cy="4387098"/>
          </a:xfrm>
          <a:prstGeom prst="rect">
            <a:avLst/>
          </a:prstGeom>
        </p:spPr>
        <p:txBody>
          <a:bodyPr vert="horz" wrap="square" lIns="0" tIns="16510" rIns="0" bIns="0" rtlCol="0">
            <a:spAutoFit/>
          </a:bodyPr>
          <a:lstStyle/>
          <a:p>
            <a:pPr marL="3213735">
              <a:lnSpc>
                <a:spcPct val="100000"/>
              </a:lnSpc>
              <a:spcBef>
                <a:spcPts val="130"/>
              </a:spcBef>
            </a:pPr>
            <a:r>
              <a:rPr lang="en-IN" sz="2800" spc="15" dirty="0" smtClean="0">
                <a:solidFill>
                  <a:schemeClr val="tx1">
                    <a:lumMod val="85000"/>
                    <a:lumOff val="15000"/>
                  </a:schemeClr>
                </a:solidFill>
              </a:rPr>
              <a:t>C.SELVAPRIYA</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821721243049</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B.TECH-ARTIFICIAL INTELLIGENCE AND DATA SCIENCE</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
            </a:r>
            <a:br>
              <a:rPr lang="en-IN" sz="2800" spc="15" dirty="0" smtClean="0">
                <a:solidFill>
                  <a:schemeClr val="tx1">
                    <a:lumMod val="85000"/>
                    <a:lumOff val="15000"/>
                  </a:schemeClr>
                </a:solidFill>
              </a:rPr>
            </a:br>
            <a:r>
              <a:rPr lang="en-IN" sz="2800" spc="15" dirty="0" smtClean="0">
                <a:solidFill>
                  <a:schemeClr val="tx1">
                    <a:lumMod val="85000"/>
                    <a:lumOff val="15000"/>
                  </a:schemeClr>
                </a:solidFill>
              </a:rPr>
              <a:t>SIR ISSAC NEWTON COLLEGE OF ENGINEERING AND TECHNOLOGY</a:t>
            </a:r>
            <a:r>
              <a:rPr lang="en-IN" spc="15" dirty="0" smtClean="0">
                <a:solidFill>
                  <a:schemeClr val="tx1">
                    <a:lumMod val="85000"/>
                    <a:lumOff val="15000"/>
                  </a:schemeClr>
                </a:solidFill>
              </a:rPr>
              <a:t/>
            </a:r>
            <a:br>
              <a:rPr lang="en-IN" spc="15" dirty="0" smtClean="0">
                <a:solidFill>
                  <a:schemeClr val="tx1">
                    <a:lumMod val="85000"/>
                    <a:lumOff val="15000"/>
                  </a:schemeClr>
                </a:solidFill>
              </a:rPr>
            </a:br>
            <a:endParaRPr spc="15" dirty="0">
              <a:solidFill>
                <a:schemeClr val="tx1">
                  <a:lumMod val="85000"/>
                  <a:lumOff val="15000"/>
                </a:schemeClr>
              </a:solidFill>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p:txBody>
          <a:bodyPr/>
          <a:lstStyle/>
          <a:p>
            <a:r>
              <a:rPr lang="en-US" smtClean="0"/>
              <a:t>RESULTS</a:t>
            </a: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27" name="Picture 3"/>
          <p:cNvPicPr>
            <a:picLocks noChangeAspect="1" noChangeArrowheads="1"/>
          </p:cNvPicPr>
          <p:nvPr/>
        </p:nvPicPr>
        <p:blipFill>
          <a:blip r:embed="rId3"/>
          <a:srcRect l="9004" t="37500" r="805" b="11458"/>
          <a:stretch>
            <a:fillRect/>
          </a:stretch>
        </p:blipFill>
        <p:spPr bwMode="auto">
          <a:xfrm>
            <a:off x="304800" y="1981200"/>
            <a:ext cx="10776858" cy="3429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smtClean="0"/>
              <a:t>                                                                                                                                                                                                                                                                                                                                                                                               </a:t>
            </a:r>
          </a:p>
          <a:p>
            <a:endParaRPr lang="en-IN" dirty="0"/>
          </a:p>
          <a:p>
            <a:endParaRPr lang="en-IN" dirty="0" smtClean="0"/>
          </a:p>
          <a:p>
            <a:endParaRPr lang="en-IN" dirty="0"/>
          </a:p>
          <a:p>
            <a:endParaRPr lang="en-IN" dirty="0" smtClean="0"/>
          </a:p>
          <a:p>
            <a:r>
              <a:rPr lang="en-IN" dirty="0" smtClean="0"/>
              <a:t> </a:t>
            </a:r>
          </a:p>
          <a:p>
            <a:pPr algn="ctr"/>
            <a:endParaRPr lang="en-IN" sz="3600" dirty="0" smtClean="0"/>
          </a:p>
          <a:p>
            <a:pPr algn="ctr"/>
            <a:r>
              <a:rPr lang="en-IN" sz="3600" dirty="0" smtClean="0"/>
              <a:t> </a:t>
            </a:r>
            <a:r>
              <a:rPr lang="en-IN" sz="4000" dirty="0" smtClean="0">
                <a:solidFill>
                  <a:schemeClr val="tx1">
                    <a:lumMod val="85000"/>
                    <a:lumOff val="15000"/>
                  </a:schemeClr>
                </a:solidFill>
              </a:rPr>
              <a:t>Handwriting  Recognition  tool  </a:t>
            </a:r>
          </a:p>
          <a:p>
            <a:pPr algn="ctr"/>
            <a:r>
              <a:rPr lang="en-IN" sz="4000" dirty="0" smtClean="0">
                <a:solidFill>
                  <a:schemeClr val="tx1">
                    <a:lumMod val="85000"/>
                    <a:lumOff val="15000"/>
                  </a:schemeClr>
                </a:solidFill>
              </a:rPr>
              <a:t> Using  </a:t>
            </a:r>
            <a:r>
              <a:rPr lang="en-IN" sz="4000" dirty="0" err="1" smtClean="0">
                <a:solidFill>
                  <a:schemeClr val="tx1">
                    <a:lumMod val="85000"/>
                    <a:lumOff val="15000"/>
                  </a:schemeClr>
                </a:solidFill>
              </a:rPr>
              <a:t>Autoencoder</a:t>
            </a:r>
            <a:r>
              <a:rPr lang="en-IN" sz="4000" dirty="0" smtClean="0">
                <a:solidFill>
                  <a:schemeClr val="tx1">
                    <a:lumMod val="85000"/>
                    <a:lumOff val="15000"/>
                  </a:schemeClr>
                </a:solidFill>
              </a:rPr>
              <a:t>   </a:t>
            </a:r>
            <a:endParaRPr sz="4000">
              <a:solidFill>
                <a:schemeClr val="tx1">
                  <a:lumMod val="85000"/>
                  <a:lumOff val="15000"/>
                </a:schemeClr>
              </a:solidFill>
            </a:endParaRPr>
          </a:p>
        </p:txBody>
      </p:sp>
      <p:grpSp>
        <p:nvGrpSpPr>
          <p:cNvPr id="3" name="object 3"/>
          <p:cNvGrpSpPr/>
          <p:nvPr/>
        </p:nvGrpSpPr>
        <p:grpSpPr>
          <a:xfrm>
            <a:off x="7439025"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smtClean="0"/>
          </a:p>
          <a:p>
            <a:endParaRPr lang="en-IN" dirty="0"/>
          </a:p>
          <a:p>
            <a:endParaRPr lang="en-IN" dirty="0" smtClean="0"/>
          </a:p>
          <a:p>
            <a:endParaRPr lang="en-IN" dirty="0"/>
          </a:p>
          <a:p>
            <a:endParaRPr lang="en-IN" dirty="0" smtClean="0"/>
          </a:p>
          <a:p>
            <a:r>
              <a:rPr lang="en-IN" dirty="0"/>
              <a:t> </a:t>
            </a:r>
            <a:r>
              <a:rPr lang="en-IN" dirty="0" smtClean="0"/>
              <a:t>                                                            </a:t>
            </a:r>
            <a:r>
              <a:rPr lang="en-IN" sz="2400" dirty="0" smtClean="0"/>
              <a:t>   </a:t>
            </a:r>
            <a:r>
              <a:rPr lang="en-IN" sz="2400" dirty="0" smtClean="0"/>
              <a:t>Problem statement</a:t>
            </a:r>
            <a:endParaRPr lang="en-IN" sz="2400" dirty="0" smtClean="0"/>
          </a:p>
          <a:p>
            <a:r>
              <a:rPr lang="en-IN" sz="2400" dirty="0" smtClean="0"/>
              <a:t>                                                      </a:t>
            </a:r>
          </a:p>
          <a:p>
            <a:r>
              <a:rPr lang="en-IN" sz="2400" dirty="0"/>
              <a:t> </a:t>
            </a:r>
            <a:r>
              <a:rPr lang="en-IN" sz="2400" dirty="0" smtClean="0"/>
              <a:t>                                                 </a:t>
            </a:r>
            <a:r>
              <a:rPr lang="en-IN" sz="2400" dirty="0" smtClean="0"/>
              <a:t>Project overview</a:t>
            </a:r>
            <a:endParaRPr lang="en-IN" sz="2400" dirty="0" smtClean="0"/>
          </a:p>
          <a:p>
            <a:endParaRPr lang="en-IN" sz="2400" dirty="0"/>
          </a:p>
          <a:p>
            <a:r>
              <a:rPr lang="en-IN" sz="2400" dirty="0" smtClean="0"/>
              <a:t>                                                  </a:t>
            </a:r>
            <a:r>
              <a:rPr lang="en-IN" sz="2400" dirty="0" smtClean="0"/>
              <a:t>Who are the end users ?</a:t>
            </a:r>
            <a:endParaRPr lang="en-IN" sz="2400" dirty="0" smtClean="0"/>
          </a:p>
          <a:p>
            <a:endParaRPr lang="en-IN" sz="2400" dirty="0"/>
          </a:p>
          <a:p>
            <a:r>
              <a:rPr lang="en-IN" sz="2400" dirty="0" smtClean="0"/>
              <a:t>                                                  </a:t>
            </a:r>
            <a:r>
              <a:rPr lang="en-IN" sz="2400" dirty="0" smtClean="0"/>
              <a:t>Your solution and its value proposition</a:t>
            </a:r>
            <a:endParaRPr lang="en-IN" sz="2400" dirty="0" smtClean="0"/>
          </a:p>
          <a:p>
            <a:endParaRPr lang="en-IN" sz="2400" dirty="0"/>
          </a:p>
          <a:p>
            <a:r>
              <a:rPr lang="en-IN" sz="2400" dirty="0" smtClean="0"/>
              <a:t>                                                  </a:t>
            </a:r>
            <a:r>
              <a:rPr lang="en-IN" sz="2400" dirty="0" smtClean="0"/>
              <a:t>The wow in your solution</a:t>
            </a:r>
            <a:endParaRPr lang="en-IN" sz="2400" dirty="0" smtClean="0"/>
          </a:p>
          <a:p>
            <a:endParaRPr lang="en-IN" sz="2400" dirty="0"/>
          </a:p>
          <a:p>
            <a:r>
              <a:rPr lang="en-IN" sz="2400" dirty="0" smtClean="0"/>
              <a:t>                                                   </a:t>
            </a:r>
            <a:r>
              <a:rPr lang="en-IN" sz="2400" dirty="0" smtClean="0"/>
              <a:t>Modelling</a:t>
            </a:r>
            <a:endParaRPr lang="en-IN" sz="2400" dirty="0" smtClean="0"/>
          </a:p>
          <a:p>
            <a:endParaRPr lang="en-IN" sz="2400" dirty="0"/>
          </a:p>
          <a:p>
            <a:r>
              <a:rPr lang="en-IN" sz="2400" dirty="0" smtClean="0"/>
              <a:t>                                                   </a:t>
            </a:r>
            <a:r>
              <a:rPr lang="en-IN" sz="2400" dirty="0" smtClean="0"/>
              <a:t>Results</a:t>
            </a:r>
            <a:endParaRPr lang="en-IN" sz="2400" dirty="0" smtClean="0"/>
          </a:p>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Right Arrow 23"/>
          <p:cNvSpPr/>
          <p:nvPr/>
        </p:nvSpPr>
        <p:spPr>
          <a:xfrm>
            <a:off x="2667000" y="1447800"/>
            <a:ext cx="4450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2667000" y="5791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667000" y="2133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667000" y="3581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2667000" y="4343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667000" y="5105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2667000" y="2895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905000" y="1752600"/>
            <a:ext cx="6400800" cy="3539430"/>
          </a:xfrm>
          <a:prstGeom prst="rect">
            <a:avLst/>
          </a:prstGeom>
        </p:spPr>
        <p:txBody>
          <a:bodyPr wrap="square">
            <a:spAutoFit/>
          </a:bodyPr>
          <a:lstStyle/>
          <a:p>
            <a:r>
              <a:rPr lang="en-US" sz="2000" dirty="0" smtClean="0"/>
              <a:t>  </a:t>
            </a:r>
            <a:r>
              <a:rPr lang="en-US" sz="2800" dirty="0" smtClean="0"/>
              <a:t>we </a:t>
            </a:r>
            <a:r>
              <a:rPr lang="en-US" sz="2800" dirty="0"/>
              <a:t>will use natural language processing techniques to transcribe the recognized text into digital format. The problem statement for the Handwritten text recognition project can be defined as follows: To accurately recognize and transcribe handwritten text into digital </a:t>
            </a:r>
            <a:r>
              <a:rPr lang="en-US" sz="2800" dirty="0" smtClean="0"/>
              <a:t>format.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1828800" y="1905000"/>
            <a:ext cx="6719668" cy="3539430"/>
          </a:xfrm>
          <a:prstGeom prst="rect">
            <a:avLst/>
          </a:prstGeom>
        </p:spPr>
        <p:txBody>
          <a:bodyPr wrap="square">
            <a:spAutoFit/>
          </a:bodyPr>
          <a:lstStyle/>
          <a:p>
            <a:r>
              <a:rPr lang="en-US" sz="2800" dirty="0"/>
              <a:t>Offline handwriting recognition, often referred to as optical character recognition, is performed after the writing is completed by converting the handwritten document into digital form. The advantage of offline recognition is that it can be done at any time after the document has been written, even years later.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4267200" y="1447800"/>
            <a:ext cx="5181600" cy="4832092"/>
          </a:xfrm>
          <a:prstGeom prst="rect">
            <a:avLst/>
          </a:prstGeom>
        </p:spPr>
        <p:txBody>
          <a:bodyPr wrap="square">
            <a:spAutoFit/>
          </a:bodyPr>
          <a:lstStyle/>
          <a:p>
            <a:r>
              <a:rPr lang="en-IN" sz="2800" dirty="0" smtClean="0"/>
              <a:t>Students</a:t>
            </a:r>
          </a:p>
          <a:p>
            <a:endParaRPr lang="en-IN" sz="2800" dirty="0" smtClean="0"/>
          </a:p>
          <a:p>
            <a:r>
              <a:rPr lang="en-IN" sz="2800" dirty="0" smtClean="0"/>
              <a:t>Teachers and Educators</a:t>
            </a:r>
          </a:p>
          <a:p>
            <a:endParaRPr lang="en-IN" sz="2800" dirty="0" smtClean="0"/>
          </a:p>
          <a:p>
            <a:r>
              <a:rPr lang="en-IN" sz="2800" dirty="0" smtClean="0"/>
              <a:t>Researchers</a:t>
            </a:r>
          </a:p>
          <a:p>
            <a:endParaRPr lang="en-IN" sz="2800" dirty="0" smtClean="0"/>
          </a:p>
          <a:p>
            <a:r>
              <a:rPr lang="en-IN" sz="2800" dirty="0" smtClean="0"/>
              <a:t>Professionals</a:t>
            </a:r>
          </a:p>
          <a:p>
            <a:endParaRPr lang="en-IN" sz="2800" dirty="0" smtClean="0"/>
          </a:p>
          <a:p>
            <a:r>
              <a:rPr lang="en-IN" sz="2800" dirty="0" smtClean="0"/>
              <a:t>General users</a:t>
            </a:r>
          </a:p>
          <a:p>
            <a:endParaRPr lang="en-IN" sz="2800" dirty="0" smtClean="0"/>
          </a:p>
          <a:p>
            <a:r>
              <a:rPr lang="en-IN" sz="2800" dirty="0" smtClean="0"/>
              <a:t>Developers</a:t>
            </a:r>
            <a:endParaRPr lang="en-US" sz="2800" dirty="0"/>
          </a:p>
        </p:txBody>
      </p:sp>
      <p:sp>
        <p:nvSpPr>
          <p:cNvPr id="12" name="Right Arrow 11"/>
          <p:cNvSpPr/>
          <p:nvPr/>
        </p:nvSpPr>
        <p:spPr>
          <a:xfrm>
            <a:off x="3505200" y="4114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505200" y="1600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505200" y="2438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505200" y="5029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505200" y="5791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505200" y="32766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57200"/>
            <a:ext cx="9787890"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4419600" y="1371600"/>
            <a:ext cx="5486400" cy="4832092"/>
          </a:xfrm>
          <a:prstGeom prst="rect">
            <a:avLst/>
          </a:prstGeom>
        </p:spPr>
        <p:txBody>
          <a:bodyPr wrap="square">
            <a:spAutoFit/>
          </a:bodyPr>
          <a:lstStyle/>
          <a:p>
            <a:r>
              <a:rPr lang="en-IN" sz="2400" dirty="0" smtClean="0"/>
              <a:t>Improve accuracy</a:t>
            </a:r>
          </a:p>
          <a:p>
            <a:endParaRPr lang="en-IN" sz="2400" dirty="0" smtClean="0"/>
          </a:p>
          <a:p>
            <a:r>
              <a:rPr lang="en-IN" sz="2400" dirty="0" smtClean="0"/>
              <a:t>Adaptability to varied handwriting styles</a:t>
            </a:r>
          </a:p>
          <a:p>
            <a:endParaRPr lang="en-IN" sz="2400" dirty="0" smtClean="0"/>
          </a:p>
          <a:p>
            <a:r>
              <a:rPr lang="en-US" sz="2400" dirty="0" smtClean="0"/>
              <a:t>Reduced Data Dependency</a:t>
            </a:r>
          </a:p>
          <a:p>
            <a:endParaRPr lang="en-IN" sz="2400" dirty="0" smtClean="0"/>
          </a:p>
          <a:p>
            <a:r>
              <a:rPr lang="en-US" sz="2400" dirty="0" smtClean="0"/>
              <a:t>Privacy Preservation</a:t>
            </a:r>
          </a:p>
          <a:p>
            <a:endParaRPr lang="en-IN" sz="2400" dirty="0" smtClean="0"/>
          </a:p>
          <a:p>
            <a:r>
              <a:rPr lang="en-US" sz="2400" dirty="0" smtClean="0"/>
              <a:t>Real-time Processing</a:t>
            </a:r>
          </a:p>
          <a:p>
            <a:endParaRPr lang="en-IN" sz="2000" dirty="0" smtClean="0"/>
          </a:p>
          <a:p>
            <a:r>
              <a:rPr lang="en-US" sz="2400" dirty="0" smtClean="0"/>
              <a:t>Customization and Personalization</a:t>
            </a:r>
          </a:p>
          <a:p>
            <a:endParaRPr lang="en-IN" sz="2400" dirty="0" smtClean="0"/>
          </a:p>
          <a:p>
            <a:r>
              <a:rPr lang="en-US" sz="2400" dirty="0" smtClean="0"/>
              <a:t>Integration with Existing Systems</a:t>
            </a:r>
            <a:endParaRPr lang="en-IN" sz="2400" dirty="0" smtClean="0"/>
          </a:p>
        </p:txBody>
      </p:sp>
      <p:sp>
        <p:nvSpPr>
          <p:cNvPr id="11" name="Right Arrow 10"/>
          <p:cNvSpPr/>
          <p:nvPr/>
        </p:nvSpPr>
        <p:spPr>
          <a:xfrm>
            <a:off x="3733800" y="22098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733800" y="29718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733800" y="36576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733800" y="51054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733800" y="44196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33800" y="58674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733800" y="1524000"/>
            <a:ext cx="521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2438400" y="1676400"/>
            <a:ext cx="7772400" cy="4524315"/>
          </a:xfrm>
          <a:prstGeom prst="rect">
            <a:avLst/>
          </a:prstGeom>
        </p:spPr>
        <p:txBody>
          <a:bodyPr wrap="square">
            <a:spAutoFit/>
          </a:bodyPr>
          <a:lstStyle/>
          <a:p>
            <a:r>
              <a:rPr lang="en-US" sz="2800" dirty="0" smtClean="0"/>
              <a:t>The "wow" factor in this solution comes from the ability of the </a:t>
            </a:r>
            <a:r>
              <a:rPr lang="en-US" sz="2800" dirty="0" err="1" smtClean="0"/>
              <a:t>autoencoder</a:t>
            </a:r>
            <a:r>
              <a:rPr lang="en-US" sz="2800" dirty="0" smtClean="0"/>
              <a:t> to learn a compact representation of handwritten images, capturing the essential features necessary for recognition. By leveraging the power of deep learning and unsupervised feature learning, the system can achieve impressive accuracy in recognizing handwritten text, even when dealing with variations in handwriting styles and quality.</a:t>
            </a:r>
          </a:p>
          <a:p>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1752600" y="1371600"/>
            <a:ext cx="7620000" cy="4893647"/>
          </a:xfrm>
          <a:prstGeom prst="rect">
            <a:avLst/>
          </a:prstGeom>
        </p:spPr>
        <p:txBody>
          <a:bodyPr wrap="square">
            <a:spAutoFit/>
          </a:bodyPr>
          <a:lstStyle/>
          <a:p>
            <a:r>
              <a:rPr lang="en-US" sz="2400" dirty="0" smtClean="0"/>
              <a:t>Using </a:t>
            </a:r>
            <a:r>
              <a:rPr lang="en-US" sz="2400" dirty="0" err="1" smtClean="0"/>
              <a:t>autoencoders</a:t>
            </a:r>
            <a:r>
              <a:rPr lang="en-US" sz="2400" dirty="0" smtClean="0"/>
              <a:t> for handwriting recognition is an interesting approach. Here's a general outline of how you could go about building a handwriting recognition tool using a neural network based on </a:t>
            </a:r>
            <a:r>
              <a:rPr lang="en-US" sz="2400" dirty="0" err="1" smtClean="0"/>
              <a:t>autoencoders</a:t>
            </a:r>
            <a:r>
              <a:rPr lang="en-US" sz="2400" dirty="0" smtClean="0"/>
              <a:t>:</a:t>
            </a:r>
          </a:p>
          <a:p>
            <a:endParaRPr lang="en-US" sz="2400" dirty="0" smtClean="0"/>
          </a:p>
          <a:p>
            <a:r>
              <a:rPr lang="en-US" sz="2400" dirty="0" smtClean="0"/>
              <a:t>             1. Data </a:t>
            </a:r>
            <a:r>
              <a:rPr lang="en-US" sz="2400" dirty="0" smtClean="0"/>
              <a:t>Collection and </a:t>
            </a:r>
            <a:r>
              <a:rPr lang="en-US" sz="2400" dirty="0" smtClean="0"/>
              <a:t>Preprocessing</a:t>
            </a:r>
          </a:p>
          <a:p>
            <a:r>
              <a:rPr lang="en-US" sz="2400" dirty="0" smtClean="0"/>
              <a:t>             2. </a:t>
            </a:r>
            <a:r>
              <a:rPr lang="en-US" sz="2400" dirty="0" err="1" smtClean="0"/>
              <a:t>Autoencoder</a:t>
            </a:r>
            <a:r>
              <a:rPr lang="en-US" sz="2400" dirty="0" smtClean="0"/>
              <a:t> Architecture</a:t>
            </a:r>
          </a:p>
          <a:p>
            <a:r>
              <a:rPr lang="en-US" sz="2400" dirty="0" smtClean="0"/>
              <a:t>             3. Training </a:t>
            </a:r>
            <a:r>
              <a:rPr lang="en-US" sz="2400" dirty="0" smtClean="0"/>
              <a:t>the </a:t>
            </a:r>
            <a:r>
              <a:rPr lang="en-US" sz="2400" dirty="0" err="1" smtClean="0"/>
              <a:t>Autoencoder</a:t>
            </a:r>
            <a:endParaRPr lang="en-US" sz="2400" dirty="0" smtClean="0"/>
          </a:p>
          <a:p>
            <a:r>
              <a:rPr lang="en-US" sz="2400" dirty="0" smtClean="0"/>
              <a:t>             4. Feature Extraction</a:t>
            </a:r>
          </a:p>
          <a:p>
            <a:r>
              <a:rPr lang="en-US" sz="2400" dirty="0" smtClean="0"/>
              <a:t>             5. Classification Model</a:t>
            </a:r>
          </a:p>
          <a:p>
            <a:r>
              <a:rPr lang="en-US" sz="2400" dirty="0" smtClean="0"/>
              <a:t>             6. Evaluation</a:t>
            </a:r>
          </a:p>
          <a:p>
            <a:r>
              <a:rPr lang="en-US" sz="2400" dirty="0" smtClean="0"/>
              <a:t>             7. Fine-tuning </a:t>
            </a:r>
            <a:r>
              <a:rPr lang="en-US" sz="2400" dirty="0" smtClean="0"/>
              <a:t>and </a:t>
            </a:r>
            <a:r>
              <a:rPr lang="en-US" sz="2400" dirty="0" smtClean="0"/>
              <a:t>Optimization</a:t>
            </a:r>
          </a:p>
          <a:p>
            <a:r>
              <a:rPr lang="en-US" sz="2400" dirty="0" smtClean="0"/>
              <a:t>             8. Deployment</a:t>
            </a:r>
            <a:endParaRPr lang="en-US" sz="2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338</Words>
  <Application>Microsoft Office PowerPoint</Application>
  <PresentationFormat>Custom</PresentationFormat>
  <Paragraphs>88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C.SELVAPRIYA  821721243049  B.TECH-ARTIFICIAL INTELLIGENCE AND DATA SCIENCE  SIR ISSAC NEWTON COLLEGE OF ENGINEERING AND TECHNOLOGY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C.Selvapriya  821721243049  B.tech-Artificial intelligence and data science   sir issac newton college of engineering and technology</dc:title>
  <dc:creator>ELCOT</dc:creator>
  <cp:lastModifiedBy>ELCOT</cp:lastModifiedBy>
  <cp:revision>31</cp:revision>
  <dcterms:created xsi:type="dcterms:W3CDTF">2024-03-29T18:28:54Z</dcterms:created>
  <dcterms:modified xsi:type="dcterms:W3CDTF">2024-04-01T18:01:22Z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