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8" r:id="rId11"/>
    <p:sldId id="266" r:id="rId12"/>
    <p:sldId id="267"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53" y="619"/>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498A035-1F4E-4669-B911-3DED85C2EF95}" type="datetimeFigureOut">
              <a:rPr lang="en-US" smtClean="0"/>
              <a:t>5/10/2024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EA62A16-5FEB-4881-89E9-9A1E06BF86E3}" type="slidenum">
              <a:rPr lang="en-US" smtClean="0"/>
              <a:t>‹#›</a:t>
            </a:fld>
            <a:endParaRPr lang="en-US"/>
          </a:p>
        </p:txBody>
      </p:sp>
    </p:spTree>
    <p:extLst>
      <p:ext uri="{BB962C8B-B14F-4D97-AF65-F5344CB8AC3E}">
        <p14:creationId xmlns:p14="http://schemas.microsoft.com/office/powerpoint/2010/main" val="985280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A62A16-5FEB-4881-89E9-9A1E06BF86E3}" type="slidenum">
              <a:rPr lang="en-US" smtClean="0"/>
              <a:t>1</a:t>
            </a:fld>
            <a:endParaRPr lang="en-US"/>
          </a:p>
        </p:txBody>
      </p:sp>
    </p:spTree>
    <p:extLst>
      <p:ext uri="{BB962C8B-B14F-4D97-AF65-F5344CB8AC3E}">
        <p14:creationId xmlns:p14="http://schemas.microsoft.com/office/powerpoint/2010/main" val="1086765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balraj98/horse2zebra-dataset" TargetMode="External"/><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64243" y="3580134"/>
            <a:ext cx="5069333" cy="1014380"/>
          </a:xfrm>
          <a:prstGeom prst="rect">
            <a:avLst/>
          </a:prstGeom>
        </p:spPr>
        <p:txBody>
          <a:bodyPr vert="horz" wrap="square" lIns="0" tIns="16510" rIns="0" bIns="0" rtlCol="0">
            <a:spAutoFit/>
          </a:bodyPr>
          <a:lstStyle/>
          <a:p>
            <a:pPr marL="12700">
              <a:lnSpc>
                <a:spcPct val="100000"/>
              </a:lnSpc>
              <a:spcBef>
                <a:spcPts val="130"/>
              </a:spcBef>
            </a:pPr>
            <a:r>
              <a:rPr lang="en-US" sz="3600" b="1" dirty="0">
                <a:latin typeface="Trebuchet MS"/>
                <a:cs typeface="Trebuchet MS"/>
              </a:rPr>
              <a:t>Selva Ragul Kumar</a:t>
            </a:r>
            <a:endParaRPr lang="en-US" sz="2800" b="1" dirty="0">
              <a:latin typeface="Trebuchet MS"/>
              <a:cs typeface="Trebuchet MS"/>
            </a:endParaRPr>
          </a:p>
          <a:p>
            <a:pPr marL="12700">
              <a:lnSpc>
                <a:spcPct val="100000"/>
              </a:lnSpc>
              <a:spcBef>
                <a:spcPts val="130"/>
              </a:spcBef>
            </a:pPr>
            <a:r>
              <a:rPr lang="en-US" sz="2800" b="1" dirty="0">
                <a:latin typeface="Trebuchet MS"/>
                <a:cs typeface="Trebuchet MS"/>
              </a:rPr>
              <a:t>2021503048</a:t>
            </a:r>
          </a:p>
        </p:txBody>
      </p:sp>
      <p:sp>
        <p:nvSpPr>
          <p:cNvPr id="8" name="object 8"/>
          <p:cNvSpPr txBox="1"/>
          <p:nvPr/>
        </p:nvSpPr>
        <p:spPr>
          <a:xfrm>
            <a:off x="838200" y="5893663"/>
            <a:ext cx="5935981" cy="764312"/>
          </a:xfrm>
          <a:prstGeom prst="rect">
            <a:avLst/>
          </a:prstGeom>
        </p:spPr>
        <p:txBody>
          <a:bodyPr vert="horz" wrap="square" lIns="0" tIns="12700" rIns="0" bIns="0" rtlCol="0">
            <a:spAutoFit/>
          </a:bodyPr>
          <a:lstStyle/>
          <a:p>
            <a:pPr marL="12700">
              <a:lnSpc>
                <a:spcPct val="100000"/>
              </a:lnSpc>
              <a:spcBef>
                <a:spcPts val="100"/>
              </a:spcBef>
            </a:pPr>
            <a:r>
              <a:rPr lang="en-US" sz="2400" b="1" dirty="0">
                <a:solidFill>
                  <a:srgbClr val="2D936B"/>
                </a:solidFill>
                <a:latin typeface="Trebuchet MS"/>
                <a:cs typeface="Trebuchet MS"/>
              </a:rPr>
              <a:t>Naan </a:t>
            </a:r>
            <a:r>
              <a:rPr lang="en-US" sz="2400" b="1" dirty="0" err="1">
                <a:solidFill>
                  <a:srgbClr val="2D936B"/>
                </a:solidFill>
                <a:latin typeface="Trebuchet MS"/>
                <a:cs typeface="Trebuchet MS"/>
              </a:rPr>
              <a:t>Mudhalvan</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lang="en-IN" sz="2400" b="1" spc="-10" dirty="0">
              <a:solidFill>
                <a:srgbClr val="2D936B"/>
              </a:solidFill>
              <a:latin typeface="Trebuchet MS"/>
              <a:cs typeface="Trebuchet MS"/>
            </a:endParaRPr>
          </a:p>
          <a:p>
            <a:pPr marL="12700">
              <a:lnSpc>
                <a:spcPct val="100000"/>
              </a:lnSpc>
              <a:spcBef>
                <a:spcPts val="100"/>
              </a:spcBef>
            </a:pPr>
            <a:endParaRPr lang="en-IN" sz="2400" b="1" spc="-10" dirty="0">
              <a:solidFill>
                <a:srgbClr val="2D936B"/>
              </a:solidFill>
              <a:latin typeface="Trebuchet MS"/>
              <a:cs typeface="Trebuchet MS"/>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Rectangle 2">
            <a:extLst>
              <a:ext uri="{FF2B5EF4-FFF2-40B4-BE49-F238E27FC236}">
                <a16:creationId xmlns:a16="http://schemas.microsoft.com/office/drawing/2014/main" id="{13451B09-5351-E3CE-FDD3-6761E3A3BA32}"/>
              </a:ext>
            </a:extLst>
          </p:cNvPr>
          <p:cNvSpPr>
            <a:spLocks noChangeArrowheads="1"/>
          </p:cNvSpPr>
          <p:nvPr/>
        </p:nvSpPr>
        <p:spPr bwMode="auto">
          <a:xfrm>
            <a:off x="838200" y="64514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NM ID: 0CBFC4B98257EB199B749C8490E78E52</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53145A8E-3789-D801-E4F6-BFDF082A72EF}"/>
              </a:ext>
            </a:extLst>
          </p:cNvPr>
          <p:cNvSpPr txBox="1"/>
          <p:nvPr/>
        </p:nvSpPr>
        <p:spPr>
          <a:xfrm>
            <a:off x="381000" y="1219200"/>
            <a:ext cx="10607391" cy="5632311"/>
          </a:xfrm>
          <a:prstGeom prst="rect">
            <a:avLst/>
          </a:prstGeom>
          <a:noFill/>
        </p:spPr>
        <p:txBody>
          <a:bodyPr wrap="square" rtlCol="0">
            <a:spAutoFit/>
          </a:bodyPr>
          <a:lstStyle/>
          <a:p>
            <a:r>
              <a:rPr lang="en-US" b="1" dirty="0">
                <a:solidFill>
                  <a:schemeClr val="tx1"/>
                </a:solidFill>
              </a:rPr>
              <a:t>Architecture Design:</a:t>
            </a:r>
          </a:p>
          <a:p>
            <a:pPr marL="342900" indent="-342900">
              <a:buFont typeface="+mj-lt"/>
              <a:buAutoNum type="arabicPeriod"/>
            </a:pPr>
            <a:r>
              <a:rPr lang="en-US" b="1" dirty="0">
                <a:solidFill>
                  <a:schemeClr val="tx1"/>
                </a:solidFill>
              </a:rPr>
              <a:t>Generator</a:t>
            </a:r>
            <a:r>
              <a:rPr lang="en-US" dirty="0">
                <a:solidFill>
                  <a:schemeClr val="tx1"/>
                </a:solidFill>
              </a:rPr>
              <a:t>: Comprising </a:t>
            </a:r>
            <a:r>
              <a:rPr lang="en-US" dirty="0" err="1">
                <a:solidFill>
                  <a:schemeClr val="tx1"/>
                </a:solidFill>
              </a:rPr>
              <a:t>downsample</a:t>
            </a:r>
            <a:r>
              <a:rPr lang="en-US" dirty="0">
                <a:solidFill>
                  <a:schemeClr val="tx1"/>
                </a:solidFill>
              </a:rPr>
              <a:t> layers, </a:t>
            </a:r>
            <a:r>
              <a:rPr lang="en-US" dirty="0" err="1">
                <a:solidFill>
                  <a:schemeClr val="tx1"/>
                </a:solidFill>
              </a:rPr>
              <a:t>upsample</a:t>
            </a:r>
            <a:r>
              <a:rPr lang="en-US" dirty="0">
                <a:solidFill>
                  <a:schemeClr val="tx1"/>
                </a:solidFill>
              </a:rPr>
              <a:t> layers, and residual block layers to translate images between domains.</a:t>
            </a:r>
          </a:p>
          <a:p>
            <a:pPr marL="342900" indent="-342900">
              <a:buFont typeface="+mj-lt"/>
              <a:buAutoNum type="arabicPeriod"/>
            </a:pPr>
            <a:r>
              <a:rPr lang="en-US" b="1" dirty="0">
                <a:solidFill>
                  <a:schemeClr val="tx1"/>
                </a:solidFill>
              </a:rPr>
              <a:t>Discriminator</a:t>
            </a:r>
            <a:r>
              <a:rPr lang="en-US" dirty="0">
                <a:solidFill>
                  <a:schemeClr val="tx1"/>
                </a:solidFill>
              </a:rPr>
              <a:t>: Distinguishing between real and generated images by comparing their spatial dimensions and content.</a:t>
            </a:r>
          </a:p>
          <a:p>
            <a:pPr marL="342900" indent="-342900">
              <a:buFont typeface="+mj-lt"/>
              <a:buAutoNum type="arabicPeriod"/>
            </a:pPr>
            <a:r>
              <a:rPr lang="en-US" b="1" dirty="0">
                <a:solidFill>
                  <a:schemeClr val="tx1"/>
                </a:solidFill>
              </a:rPr>
              <a:t>Combined Model</a:t>
            </a:r>
            <a:r>
              <a:rPr lang="en-US" dirty="0">
                <a:solidFill>
                  <a:schemeClr val="tx1"/>
                </a:solidFill>
              </a:rPr>
              <a:t>: Combining the generator and discriminator into a single model for training purposes. This combined model facilitates the training process in </a:t>
            </a:r>
            <a:r>
              <a:rPr lang="en-US" dirty="0" err="1">
                <a:solidFill>
                  <a:schemeClr val="tx1"/>
                </a:solidFill>
              </a:rPr>
              <a:t>CycleGAN</a:t>
            </a:r>
            <a:r>
              <a:rPr lang="en-US" dirty="0">
                <a:solidFill>
                  <a:schemeClr val="tx1"/>
                </a:solidFill>
              </a:rPr>
              <a:t>.</a:t>
            </a:r>
          </a:p>
          <a:p>
            <a:endParaRPr lang="en-US" dirty="0">
              <a:solidFill>
                <a:schemeClr val="tx1"/>
              </a:solidFill>
            </a:endParaRPr>
          </a:p>
          <a:p>
            <a:r>
              <a:rPr lang="en-US" b="1" dirty="0">
                <a:solidFill>
                  <a:schemeClr val="tx1"/>
                </a:solidFill>
              </a:rPr>
              <a:t>Training Process:</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The training process involves alternating optimization of the generator and discriminator networks through iterative backpropagation.</a:t>
            </a:r>
          </a:p>
          <a:p>
            <a:pPr marL="285750" indent="-285750">
              <a:buFont typeface="Arial" panose="020B0604020202020204" pitchFamily="34" charset="0"/>
              <a:buChar char="•"/>
            </a:pPr>
            <a:r>
              <a:rPr lang="en-US" dirty="0">
                <a:solidFill>
                  <a:schemeClr val="tx1"/>
                </a:solidFill>
              </a:rPr>
              <a:t> The training process utilizes multiple loss functions to guide the model in translating horse images to zebra images and vice versa. These loss functions include MSE for overall image similarity, and MAE for both pixel-wise and feature-wise differences. </a:t>
            </a:r>
          </a:p>
          <a:p>
            <a:pPr marL="285750" indent="-285750">
              <a:buFont typeface="Arial" panose="020B0604020202020204" pitchFamily="34" charset="0"/>
              <a:buChar char="•"/>
            </a:pPr>
            <a:r>
              <a:rPr lang="en-US" dirty="0">
                <a:solidFill>
                  <a:schemeClr val="tx1"/>
                </a:solidFill>
              </a:rPr>
              <a:t>A higher weight is assigned to the feature-wise MAE losses (10 times the pixel-wise MAE loss) to prioritize the preservation of important features during image translation.</a:t>
            </a:r>
          </a:p>
          <a:p>
            <a:pPr marL="285750" indent="-285750">
              <a:buFont typeface="Arial" panose="020B0604020202020204" pitchFamily="34" charset="0"/>
              <a:buChar char="•"/>
            </a:pPr>
            <a:r>
              <a:rPr lang="en-US" dirty="0">
                <a:solidFill>
                  <a:schemeClr val="tx1"/>
                </a:solidFill>
              </a:rPr>
              <a:t>The Adam optimizer is employed with a learning rate of 2e-4 and a beta_1 value of 0.5. This choice and configuration of the optimizer allow it to converge towards a rough solution within  25 epochs (Small number due to lack of computational power).</a:t>
            </a:r>
          </a:p>
          <a:p>
            <a:endParaRPr lang="en-US" dirty="0">
              <a:solidFill>
                <a:schemeClr val="tx1"/>
              </a:solidFill>
            </a:endParaRPr>
          </a:p>
        </p:txBody>
      </p:sp>
    </p:spTree>
    <p:extLst>
      <p:ext uri="{BB962C8B-B14F-4D97-AF65-F5344CB8AC3E}">
        <p14:creationId xmlns:p14="http://schemas.microsoft.com/office/powerpoint/2010/main" val="1282159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pic>
        <p:nvPicPr>
          <p:cNvPr id="11" name="Picture 10">
            <a:extLst>
              <a:ext uri="{FF2B5EF4-FFF2-40B4-BE49-F238E27FC236}">
                <a16:creationId xmlns:a16="http://schemas.microsoft.com/office/drawing/2014/main" id="{B2EA4E0E-FE65-0F17-C3DD-39397769D217}"/>
              </a:ext>
            </a:extLst>
          </p:cNvPr>
          <p:cNvPicPr>
            <a:picLocks noChangeAspect="1"/>
          </p:cNvPicPr>
          <p:nvPr/>
        </p:nvPicPr>
        <p:blipFill>
          <a:blip r:embed="rId3"/>
          <a:stretch>
            <a:fillRect/>
          </a:stretch>
        </p:blipFill>
        <p:spPr>
          <a:xfrm>
            <a:off x="660142" y="1072447"/>
            <a:ext cx="8230749" cy="5039428"/>
          </a:xfrm>
          <a:prstGeom prst="rect">
            <a:avLst/>
          </a:prstGeom>
        </p:spPr>
      </p:pic>
    </p:spTree>
    <p:extLst>
      <p:ext uri="{BB962C8B-B14F-4D97-AF65-F5344CB8AC3E}">
        <p14:creationId xmlns:p14="http://schemas.microsoft.com/office/powerpoint/2010/main" val="3322379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pic>
        <p:nvPicPr>
          <p:cNvPr id="11" name="Picture 10">
            <a:extLst>
              <a:ext uri="{FF2B5EF4-FFF2-40B4-BE49-F238E27FC236}">
                <a16:creationId xmlns:a16="http://schemas.microsoft.com/office/drawing/2014/main" id="{8D5195FD-4989-4BE2-122F-66EF6BB5D0DB}"/>
              </a:ext>
            </a:extLst>
          </p:cNvPr>
          <p:cNvPicPr>
            <a:picLocks noChangeAspect="1"/>
          </p:cNvPicPr>
          <p:nvPr/>
        </p:nvPicPr>
        <p:blipFill>
          <a:blip r:embed="rId3"/>
          <a:stretch>
            <a:fillRect/>
          </a:stretch>
        </p:blipFill>
        <p:spPr>
          <a:xfrm>
            <a:off x="1961573" y="1199546"/>
            <a:ext cx="7849177" cy="4856000"/>
          </a:xfrm>
          <a:prstGeom prst="rect">
            <a:avLst/>
          </a:prstGeom>
        </p:spPr>
      </p:pic>
    </p:spTree>
    <p:extLst>
      <p:ext uri="{BB962C8B-B14F-4D97-AF65-F5344CB8AC3E}">
        <p14:creationId xmlns:p14="http://schemas.microsoft.com/office/powerpoint/2010/main" val="1858025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823640" y="1892075"/>
            <a:ext cx="6875959" cy="3235180"/>
          </a:xfrm>
          <a:prstGeom prst="rect">
            <a:avLst/>
          </a:prstGeom>
        </p:spPr>
        <p:txBody>
          <a:bodyPr vert="horz" wrap="square" lIns="0" tIns="460692" rIns="0" bIns="0" rtlCol="0">
            <a:spAutoFit/>
          </a:bodyPr>
          <a:lstStyle/>
          <a:p>
            <a:pPr marL="193675">
              <a:lnSpc>
                <a:spcPct val="100000"/>
              </a:lnSpc>
              <a:spcBef>
                <a:spcPts val="130"/>
              </a:spcBef>
            </a:pPr>
            <a:r>
              <a:rPr lang="en-US" sz="6000" dirty="0"/>
              <a:t>Cycle GAN based Image-to-Image Generation</a:t>
            </a:r>
            <a:endParaRPr sz="60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2869888"/>
          </a:xfrm>
          <a:prstGeom prst="rect">
            <a:avLst/>
          </a:prstGeom>
        </p:spPr>
        <p:txBody>
          <a:bodyPr vert="horz" wrap="square" lIns="0" tIns="73279" rIns="0" bIns="0" rtlCol="0">
            <a:spAutoFit/>
          </a:bodyPr>
          <a:lstStyle/>
          <a:p>
            <a:pPr marR="0">
              <a:lnSpc>
                <a:spcPct val="115000"/>
              </a:lnSpc>
              <a:spcBef>
                <a:spcPts val="0"/>
              </a:spcBef>
              <a:spcAft>
                <a:spcPts val="1000"/>
              </a:spcAft>
            </a:pPr>
            <a:r>
              <a:rPr lang="en-US" spc="-10" dirty="0"/>
              <a:t>AGENDA</a:t>
            </a:r>
            <a:br>
              <a:rPr lang="en-US" spc="-10" dirty="0"/>
            </a:br>
            <a:br>
              <a:rPr lang="en-US" spc="-10" dirty="0"/>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9B720B2B-0572-3961-8A89-59FEBA8910C8}"/>
              </a:ext>
            </a:extLst>
          </p:cNvPr>
          <p:cNvSpPr txBox="1"/>
          <p:nvPr/>
        </p:nvSpPr>
        <p:spPr>
          <a:xfrm>
            <a:off x="780131" y="1639015"/>
            <a:ext cx="11183270" cy="3416320"/>
          </a:xfrm>
          <a:prstGeom prst="rect">
            <a:avLst/>
          </a:prstGeom>
          <a:noFill/>
        </p:spPr>
        <p:txBody>
          <a:bodyPr wrap="square" rtlCol="0">
            <a:spAutoFit/>
          </a:bodyPr>
          <a:lstStyle/>
          <a:p>
            <a:pPr marL="285750" indent="-285750">
              <a:buFont typeface="Arial" panose="020B0604020202020204" pitchFamily="34" charset="0"/>
              <a:buChar char="•"/>
            </a:pPr>
            <a:r>
              <a:rPr lang="en-US" dirty="0"/>
              <a:t>Introduction to Generative Adversarial Networks (GANs).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Overview of usage of Cycle GAN, and its power to utilize Unpaired Data.</a:t>
            </a:r>
          </a:p>
          <a:p>
            <a:endParaRPr lang="en-US" dirty="0"/>
          </a:p>
          <a:p>
            <a:pPr marL="285750" indent="-285750">
              <a:buFont typeface="Arial" panose="020B0604020202020204" pitchFamily="34" charset="0"/>
              <a:buChar char="•"/>
            </a:pPr>
            <a:r>
              <a:rPr lang="en-US" dirty="0"/>
              <a:t>Detailed exploration of Cycle GAN architecture and its components, and its possible use to translate a type of image to another type.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Overview of Horse2Zebra dataset and its possible uses.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Performing a horse to zebra and vice-versa translation using the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Evaluation and analysis of the generated images, discussing challenges and future directions.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60045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457200"/>
            <a:ext cx="9452928" cy="4367478"/>
          </a:xfrm>
          <a:prstGeom prst="rect">
            <a:avLst/>
          </a:prstGeom>
        </p:spPr>
        <p:txBody>
          <a:bodyPr vert="horz" wrap="square" lIns="0" tIns="16510" rIns="0" bIns="0" rtlCol="0">
            <a:spAutoFit/>
          </a:bodyPr>
          <a:lstStyle/>
          <a:p>
            <a:pPr marL="0" marR="0">
              <a:lnSpc>
                <a:spcPct val="115000"/>
              </a:lnSpc>
              <a:spcBef>
                <a:spcPts val="0"/>
              </a:spcBef>
              <a:spcAft>
                <a:spcPts val="1000"/>
              </a:spcAft>
            </a:pPr>
            <a:r>
              <a:rPr sz="4250" spc="-10" dirty="0"/>
              <a:t>PROBLEM</a:t>
            </a:r>
            <a:r>
              <a:rPr sz="4250" dirty="0"/>
              <a:t>	</a:t>
            </a:r>
            <a:r>
              <a:rPr sz="4250" spc="-75" dirty="0"/>
              <a:t>STATEMENT</a:t>
            </a:r>
            <a:br>
              <a:rPr lang="en-US" sz="4250" spc="-75" dirty="0"/>
            </a:br>
            <a:br>
              <a:rPr lang="en-US" sz="4250" spc="-75" dirty="0"/>
            </a:br>
            <a:r>
              <a:rPr lang="en-US" sz="1800" b="0" dirty="0">
                <a:effectLst/>
                <a:latin typeface="Calibri" panose="020F0502020204030204" pitchFamily="34" charset="0"/>
                <a:ea typeface="Calibri" panose="020F0502020204030204" pitchFamily="34" charset="0"/>
                <a:cs typeface="Times New Roman" panose="02020603050405020304" pitchFamily="18" charset="0"/>
              </a:rPr>
              <a:t>In this project, Cycle Generative Adversarial Networks (Cycle GAN) are utilized to translate images between horses and zebras, and vice versa. The primary challenge lies in training without paired data, meaning corresponding images in both domains are unavailable. To overcome this, two generators are simultaneously trained, each mapping images between the two domains and back again. The key objective is to ensure that the generated images maintain the original spatial characteristics while successfully translating desired features. This is achieved through the implementation of cycle consistency and identity loss functions. The project aims to demonstrate the effectiveness of Cycle GAN in image translation tasks without the reliance on paired datasets, offering versatile solutions for various applications.</a:t>
            </a:r>
            <a:endParaRPr sz="425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30980" y="3371751"/>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04800" y="829627"/>
            <a:ext cx="11213717" cy="1158074"/>
          </a:xfrm>
          <a:prstGeom prst="rect">
            <a:avLst/>
          </a:prstGeom>
        </p:spPr>
        <p:txBody>
          <a:bodyPr vert="horz" wrap="square" lIns="0" tIns="16510" rIns="0" bIns="0" rtlCol="0">
            <a:spAutoFit/>
          </a:bodyPr>
          <a:lstStyle/>
          <a:p>
            <a:pPr marR="0">
              <a:lnSpc>
                <a:spcPct val="115000"/>
              </a:lnSpc>
              <a:spcBef>
                <a:spcPts val="0"/>
              </a:spcBef>
              <a:spcAft>
                <a:spcPts val="1000"/>
              </a:spcAft>
            </a:pPr>
            <a:r>
              <a:rPr lang="en-US" sz="2400" dirty="0"/>
              <a:t>Project Overview: GANs for Human Face Image Generation</a:t>
            </a:r>
            <a:br>
              <a:rPr lang="en-US" sz="2400" b="0" dirty="0"/>
            </a:br>
            <a:br>
              <a:rPr lang="en-US" sz="2400" b="0" dirty="0"/>
            </a:br>
            <a:endParaRPr lang="en-US" sz="1800" b="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23" name="TextBox 22">
            <a:extLst>
              <a:ext uri="{FF2B5EF4-FFF2-40B4-BE49-F238E27FC236}">
                <a16:creationId xmlns:a16="http://schemas.microsoft.com/office/drawing/2014/main" id="{3A0AE33A-D5F3-77C6-B8B9-19AA58D25E8C}"/>
              </a:ext>
            </a:extLst>
          </p:cNvPr>
          <p:cNvSpPr txBox="1"/>
          <p:nvPr/>
        </p:nvSpPr>
        <p:spPr>
          <a:xfrm>
            <a:off x="304800" y="2037359"/>
            <a:ext cx="9677400" cy="4247317"/>
          </a:xfrm>
          <a:prstGeom prst="rect">
            <a:avLst/>
          </a:prstGeom>
          <a:noFill/>
        </p:spPr>
        <p:txBody>
          <a:bodyPr wrap="square" rtlCol="0">
            <a:spAutoFit/>
          </a:bodyPr>
          <a:lstStyle/>
          <a:p>
            <a:pPr marL="285750" indent="-285750">
              <a:buFont typeface="Arial" panose="020B0604020202020204" pitchFamily="34" charset="0"/>
              <a:buChar char="•"/>
            </a:pPr>
            <a:r>
              <a:rPr lang="en-US" sz="1800" b="1" dirty="0"/>
              <a:t>Introduction</a:t>
            </a:r>
            <a:r>
              <a:rPr lang="en-US" sz="1800" dirty="0"/>
              <a:t>: Exploring Cycle Generative Adversarial Networks (Cycle GANs) for image translation tasks.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b="1" dirty="0"/>
              <a:t>Dataset</a:t>
            </a:r>
            <a:r>
              <a:rPr lang="en-US" sz="1800" dirty="0"/>
              <a:t>: Utilizing </a:t>
            </a:r>
            <a:r>
              <a:rPr lang="en-US" b="0" i="0" u="none" strike="noStrike" dirty="0">
                <a:solidFill>
                  <a:srgbClr val="202124"/>
                </a:solidFill>
                <a:effectLst/>
                <a:highlight>
                  <a:srgbClr val="FFFFFF"/>
                </a:highlight>
                <a:latin typeface="Inter"/>
                <a:hlinkClick r:id="rId3"/>
              </a:rPr>
              <a:t>Horse2zebra Dataset</a:t>
            </a:r>
            <a:r>
              <a:rPr lang="en-US" u="none" strike="noStrike" dirty="0">
                <a:solidFill>
                  <a:srgbClr val="5F6368"/>
                </a:solidFill>
                <a:highlight>
                  <a:srgbClr val="FFFFFF"/>
                </a:highlight>
                <a:latin typeface="Inter"/>
              </a:rPr>
              <a:t> </a:t>
            </a:r>
            <a:r>
              <a:rPr lang="en-US" sz="1800" dirty="0"/>
              <a:t>for training and evaluation.</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b="1" dirty="0"/>
              <a:t>Methodology</a:t>
            </a:r>
            <a:r>
              <a:rPr lang="en-US" sz="1800" dirty="0"/>
              <a:t>: Employing a Cycle GAN architecture comprising two generators and two discriminators for simultaneous training in both directions of image translation.</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b="1" dirty="0"/>
              <a:t>Implementation Steps</a:t>
            </a:r>
            <a:r>
              <a:rPr lang="en-US" sz="1800" dirty="0"/>
              <a:t>: Preprocessing of image data, design and configuration of Cycle GAN architecture, training procedure including cycle consistency and identity loss functions, and assessment of translated image quality.</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b="1" dirty="0"/>
              <a:t>Expected Outcomes</a:t>
            </a:r>
            <a:r>
              <a:rPr lang="en-US" sz="1800" dirty="0"/>
              <a:t>: Successful translation of images between horse and zebra domains, insights into the capabilities and limitations of Cycle GANs for unpaired image translation tasks.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1046952"/>
          </a:xfrm>
          <a:prstGeom prst="rect">
            <a:avLst/>
          </a:prstGeom>
        </p:spPr>
        <p:txBody>
          <a:bodyPr vert="horz" wrap="square" lIns="0" tIns="522858" rIns="0" bIns="0" rtlCol="0">
            <a:spAutoFit/>
          </a:bodyPr>
          <a:lstStyle/>
          <a:p>
            <a:pPr marL="0" marR="0">
              <a:lnSpc>
                <a:spcPct val="115000"/>
              </a:lnSpc>
              <a:spcBef>
                <a:spcPts val="0"/>
              </a:spcBef>
              <a:spcAft>
                <a:spcPts val="1000"/>
              </a:spcAft>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2F38C689-FFCB-5F84-B0F8-9F1C58971C56}"/>
              </a:ext>
            </a:extLst>
          </p:cNvPr>
          <p:cNvSpPr txBox="1"/>
          <p:nvPr/>
        </p:nvSpPr>
        <p:spPr>
          <a:xfrm>
            <a:off x="457200" y="1490909"/>
            <a:ext cx="9552793" cy="5078313"/>
          </a:xfrm>
          <a:prstGeom prst="rect">
            <a:avLst/>
          </a:prstGeom>
          <a:noFill/>
        </p:spPr>
        <p:txBody>
          <a:bodyPr wrap="square" rtlCol="0">
            <a:spAutoFit/>
          </a:bodyPr>
          <a:lstStyle/>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b="1" dirty="0"/>
              <a:t>Entertainment Industry: </a:t>
            </a:r>
            <a:r>
              <a:rPr lang="en-US" dirty="0"/>
              <a:t>Film, TV, and game developers seeking realistic scene generation for immersive storytelling experiences and visual effects, like realistic to anime content.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b="1" dirty="0"/>
              <a:t>Photography and Design Studios: </a:t>
            </a:r>
            <a:r>
              <a:rPr lang="en-US" dirty="0"/>
              <a:t>Professionals looking to experiment with artistic transformations or stylizations for creative projects and visual content creation.</a:t>
            </a:r>
          </a:p>
          <a:p>
            <a:pPr marL="285750" indent="-285750" algn="just">
              <a:buFont typeface="Arial" panose="020B0604020202020204" pitchFamily="34" charset="0"/>
              <a:buChar char="•"/>
            </a:pPr>
            <a:endParaRPr lang="en-US" b="1" dirty="0"/>
          </a:p>
          <a:p>
            <a:pPr marL="285750" indent="-285750" algn="just">
              <a:buFont typeface="Arial" panose="020B0604020202020204" pitchFamily="34" charset="0"/>
              <a:buChar char="•"/>
            </a:pPr>
            <a:r>
              <a:rPr lang="en-US" b="1" dirty="0"/>
              <a:t>Research Institutions: </a:t>
            </a:r>
            <a:r>
              <a:rPr lang="en-US" dirty="0"/>
              <a:t>Academics and scientists exploring image-to-image translation techniques for various scientific investigations and experiments.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b="1" dirty="0"/>
              <a:t>Urban Planning and Architecture</a:t>
            </a:r>
            <a:r>
              <a:rPr lang="en-US" dirty="0"/>
              <a:t>: Urban planners and architects interested in simulating environmental changes or architectural designs for urban development projects.</a:t>
            </a:r>
          </a:p>
          <a:p>
            <a:pPr marL="285750" indent="-285750" algn="just">
              <a:buFont typeface="Arial" panose="020B0604020202020204" pitchFamily="34" charset="0"/>
              <a:buChar char="•"/>
            </a:pPr>
            <a:endParaRPr lang="en-US" dirty="0"/>
          </a:p>
          <a:p>
            <a:pPr algn="just"/>
            <a:r>
              <a:rPr lang="en-US" dirty="0"/>
              <a:t>These users can leverage Cycle GANs to address a wide array of tasks, including style transfer, image enhancement, and content synthesis, across diverse domains and applications.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C98EB7DB-495F-AE65-817F-085BC95BB037}"/>
              </a:ext>
            </a:extLst>
          </p:cNvPr>
          <p:cNvSpPr txBox="1"/>
          <p:nvPr/>
        </p:nvSpPr>
        <p:spPr>
          <a:xfrm>
            <a:off x="3048000" y="1752600"/>
            <a:ext cx="7772400" cy="4801314"/>
          </a:xfrm>
          <a:prstGeom prst="rect">
            <a:avLst/>
          </a:prstGeom>
          <a:noFill/>
        </p:spPr>
        <p:txBody>
          <a:bodyPr wrap="square" rtlCol="0">
            <a:spAutoFit/>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Our Solution:</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Implementation of Cycle Generative Adversarial Networks (Cycle GANs) for image translation from horse to zebra, and vice-versa.</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Utilizing a dedicated horse-to-zebra dataset for training and evaluation, ensuring targeted and effective image translation.</a:t>
            </a:r>
          </a:p>
          <a:p>
            <a:pPr marL="285750" indent="-285750">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Value Proposition:</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High-Quality Image Translation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Our Cycle GAN model excels in producing realistic transformations between horse and zebra images, maintaining original spatial characteristics.</a:t>
            </a:r>
          </a:p>
          <a:p>
            <a:pPr marL="285750" indent="-285750">
              <a:buFont typeface="Arial" panose="020B0604020202020204" pitchFamily="34" charset="0"/>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Efficiency and Scalability</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training process is streamlined, enabling scalability and the generation of large volumes of translated images.</a:t>
            </a:r>
          </a:p>
          <a:p>
            <a:pPr marL="285750" indent="-285750">
              <a:buFont typeface="Arial" panose="020B0604020202020204" pitchFamily="34" charset="0"/>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Versatility: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code can cater to applications requiring similar transformations, offering tailored solutions for a range of use cases such as artistic rendering, visual effects, and experimental research.</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558165" y="385444"/>
            <a:ext cx="9764395" cy="5783699"/>
          </a:xfrm>
          <a:prstGeom prst="rect">
            <a:avLst/>
          </a:prstGeom>
        </p:spPr>
        <p:txBody>
          <a:bodyPr vert="horz" wrap="square" lIns="0" tIns="286004" rIns="0" bIns="0" rtlCol="0">
            <a:spAutoFit/>
          </a:bodyPr>
          <a:lstStyle/>
          <a:p>
            <a:pPr marR="0">
              <a:lnSpc>
                <a:spcPct val="115000"/>
              </a:lnSpc>
              <a:spcBef>
                <a:spcPts val="0"/>
              </a:spcBef>
              <a:spcAft>
                <a:spcPts val="1000"/>
              </a:spcAft>
            </a:pPr>
            <a:r>
              <a:rPr lang="en-US" sz="2400" dirty="0"/>
              <a:t>THE</a:t>
            </a:r>
            <a:r>
              <a:rPr lang="en-US" sz="2400" spc="20" dirty="0"/>
              <a:t> </a:t>
            </a:r>
            <a:r>
              <a:rPr lang="en-US" sz="2400" dirty="0"/>
              <a:t>WOW</a:t>
            </a:r>
            <a:r>
              <a:rPr lang="en-US" sz="2400" spc="90" dirty="0"/>
              <a:t> </a:t>
            </a:r>
            <a:r>
              <a:rPr lang="en-US" sz="2400" dirty="0"/>
              <a:t>IN YOUR </a:t>
            </a:r>
            <a:r>
              <a:rPr lang="en-US" sz="2400" spc="-10" dirty="0"/>
              <a:t>SOLUTION</a:t>
            </a:r>
            <a:br>
              <a:rPr lang="en-US" sz="1800" b="0" spc="-10" dirty="0"/>
            </a:br>
            <a:r>
              <a:rPr lang="en-US" sz="1800" spc="-10" dirty="0"/>
              <a:t>Incredibly Realistic Image Translation:</a:t>
            </a:r>
            <a:br>
              <a:rPr lang="en-US" sz="1800" b="0" spc="-10" dirty="0"/>
            </a:br>
            <a:r>
              <a:rPr lang="en-US" sz="1800" b="0" spc="-10" dirty="0"/>
              <a:t>Our Cycle GAN model generates horse and zebra images that are remarkably true to life, surpassing conventional expectations for image translation.</a:t>
            </a:r>
            <a:br>
              <a:rPr lang="en-US" sz="1800" b="0" spc="-10" dirty="0"/>
            </a:br>
            <a:br>
              <a:rPr lang="en-US" sz="1800" b="0" spc="-10" dirty="0"/>
            </a:br>
            <a:r>
              <a:rPr lang="en-US" sz="1800" spc="-10" dirty="0"/>
              <a:t>Unparalleled Detail and Fidelity:</a:t>
            </a:r>
            <a:br>
              <a:rPr lang="en-US" sz="1800" b="0" spc="-10" dirty="0"/>
            </a:br>
            <a:r>
              <a:rPr lang="en-US" sz="1800" b="0" spc="-10" dirty="0"/>
              <a:t>It meticulously captures intricate features and textures of horses and zebras, ensuring unparalleled fidelity and realism in the translated images.</a:t>
            </a:r>
            <a:br>
              <a:rPr lang="en-US" sz="1800" b="0" spc="-10" dirty="0"/>
            </a:br>
            <a:br>
              <a:rPr lang="en-US" sz="1800" b="0" spc="-10" dirty="0"/>
            </a:br>
            <a:r>
              <a:rPr lang="en-US" sz="1800" spc="-10" dirty="0"/>
              <a:t>Instantaneous Transformation:</a:t>
            </a:r>
            <a:br>
              <a:rPr lang="en-US" sz="1800" spc="-10" dirty="0"/>
            </a:br>
            <a:r>
              <a:rPr lang="en-US" sz="1800" b="0" spc="-10" dirty="0"/>
              <a:t>Delivering swift and seamless image translation, our model revolutionizes the process, enabling rapid production and iteration of transformed images.</a:t>
            </a:r>
            <a:br>
              <a:rPr lang="en-US" sz="1800" b="0" spc="-10" dirty="0"/>
            </a:br>
            <a:br>
              <a:rPr lang="en-US" sz="1800" b="0" spc="-10" dirty="0"/>
            </a:br>
            <a:r>
              <a:rPr lang="en-US" sz="1800" spc="-10" dirty="0"/>
              <a:t>Boundless Creative Opportunities:</a:t>
            </a:r>
            <a:br>
              <a:rPr lang="en-US" sz="1800" b="0" spc="-10" dirty="0"/>
            </a:br>
            <a:r>
              <a:rPr lang="en-US" sz="1800" b="0" spc="-10" dirty="0"/>
              <a:t>With its ability to seamlessly translate between horse and zebra domains, our solution opens up boundless creative possibilities, empowering users to innovate and explore new storytelling avenues, artistic expressions, and design concepts.</a:t>
            </a:r>
            <a:endParaRPr lang="en-US" sz="1800" b="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53145A8E-3789-D801-E4F6-BFDF082A72EF}"/>
              </a:ext>
            </a:extLst>
          </p:cNvPr>
          <p:cNvSpPr txBox="1"/>
          <p:nvPr/>
        </p:nvSpPr>
        <p:spPr>
          <a:xfrm>
            <a:off x="304800" y="1582340"/>
            <a:ext cx="10607391" cy="4662815"/>
          </a:xfrm>
          <a:prstGeom prst="rect">
            <a:avLst/>
          </a:prstGeom>
          <a:noFill/>
        </p:spPr>
        <p:txBody>
          <a:bodyPr wrap="square" rtlCol="0">
            <a:spAutoFit/>
          </a:bodyPr>
          <a:lstStyle/>
          <a:p>
            <a:r>
              <a:rPr lang="en-US" b="1" dirty="0">
                <a:solidFill>
                  <a:schemeClr val="tx1"/>
                </a:solidFill>
              </a:rPr>
              <a:t>Cycle Generative Adversarial Network:</a:t>
            </a:r>
          </a:p>
          <a:p>
            <a:endParaRPr lang="en-US" dirty="0">
              <a:solidFill>
                <a:schemeClr val="tx1"/>
              </a:solidFill>
            </a:endParaRPr>
          </a:p>
          <a:p>
            <a:pPr algn="l">
              <a:buFont typeface="+mj-lt"/>
              <a:buAutoNum type="arabicPeriod"/>
            </a:pPr>
            <a:r>
              <a:rPr lang="en-US" b="1" dirty="0">
                <a:solidFill>
                  <a:schemeClr val="tx1"/>
                </a:solidFill>
              </a:rPr>
              <a:t>Dual Generators: </a:t>
            </a:r>
            <a:r>
              <a:rPr lang="en-US" dirty="0" err="1">
                <a:solidFill>
                  <a:schemeClr val="tx1"/>
                </a:solidFill>
              </a:rPr>
              <a:t>CycleGAN</a:t>
            </a:r>
            <a:r>
              <a:rPr lang="en-US" dirty="0">
                <a:solidFill>
                  <a:schemeClr val="tx1"/>
                </a:solidFill>
              </a:rPr>
              <a:t> employs two generators—one to convert images from domain A to domain B, and another to reverse this process, transforming images from domain B back into domain A.</a:t>
            </a:r>
          </a:p>
          <a:p>
            <a:pPr algn="l">
              <a:buFont typeface="+mj-lt"/>
              <a:buAutoNum type="arabicPeriod"/>
            </a:pPr>
            <a:r>
              <a:rPr lang="en-US" b="1" dirty="0">
                <a:solidFill>
                  <a:schemeClr val="tx1"/>
                </a:solidFill>
              </a:rPr>
              <a:t>Cyclic Consistency: </a:t>
            </a:r>
            <a:r>
              <a:rPr lang="en-US" dirty="0">
                <a:solidFill>
                  <a:schemeClr val="tx1"/>
                </a:solidFill>
              </a:rPr>
              <a:t>The architecture maintains cycle consistency by ensuring that images translated between the two domains can be reconstructed back to their original form, promoting meaningful and coherent mappings between the domains.</a:t>
            </a:r>
          </a:p>
          <a:p>
            <a:endParaRPr lang="en-US" dirty="0">
              <a:solidFill>
                <a:schemeClr val="tx1"/>
              </a:solidFill>
            </a:endParaRPr>
          </a:p>
          <a:p>
            <a:endParaRPr lang="en-US" dirty="0">
              <a:solidFill>
                <a:schemeClr val="tx1"/>
              </a:solidFill>
            </a:endParaRPr>
          </a:p>
          <a:p>
            <a:r>
              <a:rPr lang="en-US" b="1" dirty="0">
                <a:solidFill>
                  <a:schemeClr val="tx1"/>
                </a:solidFill>
              </a:rPr>
              <a:t>Training Data:</a:t>
            </a:r>
          </a:p>
          <a:p>
            <a:pPr marL="285750" indent="-285750">
              <a:lnSpc>
                <a:spcPct val="150000"/>
              </a:lnSpc>
              <a:buFont typeface="Arial" panose="020B0604020202020204" pitchFamily="34" charset="0"/>
              <a:buChar char="•"/>
            </a:pPr>
            <a:r>
              <a:rPr lang="en-US" dirty="0">
                <a:solidFill>
                  <a:schemeClr val="tx1"/>
                </a:solidFill>
              </a:rPr>
              <a:t>Leveraging the Horse2Zebra dataset comprising of a 1000 horse and zebra images for training.</a:t>
            </a:r>
          </a:p>
          <a:p>
            <a:pPr marL="285750" indent="-285750">
              <a:lnSpc>
                <a:spcPct val="150000"/>
              </a:lnSpc>
              <a:buFont typeface="Arial" panose="020B0604020202020204" pitchFamily="34" charset="0"/>
              <a:buChar char="•"/>
            </a:pPr>
            <a:r>
              <a:rPr lang="en-US" dirty="0">
                <a:solidFill>
                  <a:schemeClr val="tx1"/>
                </a:solidFill>
              </a:rPr>
              <a:t>The dataset is meticulously preprocessed, undergoing resizing, cropping, and normalization procedures to ensure consistency and enhance image quality.</a:t>
            </a:r>
          </a:p>
          <a:p>
            <a:endParaRPr lang="en-US"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TotalTime>
  <Words>1087</Words>
  <Application>Microsoft Office PowerPoint</Application>
  <PresentationFormat>Widescreen</PresentationFormat>
  <Paragraphs>88</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Inter</vt:lpstr>
      <vt:lpstr>Arial</vt:lpstr>
      <vt:lpstr>Calibri</vt:lpstr>
      <vt:lpstr>Trebuchet MS</vt:lpstr>
      <vt:lpstr>Office Theme</vt:lpstr>
      <vt:lpstr>PowerPoint Presentation</vt:lpstr>
      <vt:lpstr>Cycle GAN based Image-to-Image Generation</vt:lpstr>
      <vt:lpstr>AGENDA   </vt:lpstr>
      <vt:lpstr>PROBLEM STATEMENT  In this project, Cycle Generative Adversarial Networks (Cycle GAN) are utilized to translate images between horses and zebras, and vice versa. The primary challenge lies in training without paired data, meaning corresponding images in both domains are unavailable. To overcome this, two generators are simultaneously trained, each mapping images between the two domains and back again. The key objective is to ensure that the generated images maintain the original spatial characteristics while successfully translating desired features. This is achieved through the implementation of cycle consistency and identity loss functions. The project aims to demonstrate the effectiveness of Cycle GAN in image translation tasks without the reliance on paired datasets, offering versatile solutions for various applications.</vt:lpstr>
      <vt:lpstr>Project Overview: GANs for Human Face Image Generation  </vt:lpstr>
      <vt:lpstr>WHO ARE THE END USERS?</vt:lpstr>
      <vt:lpstr>YOUR SOLUTION AND ITS VALUE PROPOSITION</vt:lpstr>
      <vt:lpstr>THE WOW IN YOUR SOLUTION Incredibly Realistic Image Translation: Our Cycle GAN model generates horse and zebra images that are remarkably true to life, surpassing conventional expectations for image translation.  Unparalleled Detail and Fidelity: It meticulously captures intricate features and textures of horses and zebras, ensuring unparalleled fidelity and realism in the translated images.  Instantaneous Transformation: Delivering swift and seamless image translation, our model revolutionizes the process, enabling rapid production and iteration of transformed images.  Boundless Creative Opportunities: With its ability to seamlessly translate between horse and zebra domains, our solution opens up boundless creative possibilities, empowering users to innovate and explore new storytelling avenues, artistic expressions, and design concepts.</vt:lpstr>
      <vt:lpstr>MODELLING</vt:lpstr>
      <vt:lpstr>MODELLING</vt:lpstr>
      <vt:lpstr>RESULTS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habib mohamed</dc:creator>
  <cp:lastModifiedBy>SELVA RAGUL KUMAR</cp:lastModifiedBy>
  <cp:revision>5</cp:revision>
  <dcterms:created xsi:type="dcterms:W3CDTF">2024-04-05T08:30:55Z</dcterms:created>
  <dcterms:modified xsi:type="dcterms:W3CDTF">2024-05-10T13:24:56Z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