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63" r:id="rId4"/>
    <p:sldId id="256" r:id="rId5"/>
    <p:sldId id="258" r:id="rId6"/>
    <p:sldId id="259" r:id="rId7"/>
    <p:sldId id="260" r:id="rId8"/>
    <p:sldId id="261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2070" y="-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F091-52AB-4768-9B05-E81FC513B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A104-7C55-46EB-8532-A26536BCC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6A104-7C55-46EB-8532-A26536BCC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Relationship Id="rId5" Type="http://schemas.microsoft.com/office/2007/relationships/hdphoto" Target="../media/hdphoto4.wdp" /><Relationship Id="rId4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797" y="1752600"/>
            <a:ext cx="7370805" cy="575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74210">
              <a:lnSpc>
                <a:spcPct val="110200"/>
              </a:lnSpc>
              <a:spcBef>
                <a:spcPts val="100"/>
              </a:spcBef>
            </a:pPr>
            <a:r>
              <a:rPr sz="1100" b="1" spc="-5" dirty="0">
                <a:latin typeface="Arial MT"/>
                <a:cs typeface="Arial MT"/>
              </a:rPr>
              <a:t>Component</a:t>
            </a:r>
            <a:r>
              <a:rPr sz="1100" b="1" dirty="0">
                <a:latin typeface="Arial MT"/>
                <a:cs typeface="Arial MT"/>
              </a:rPr>
              <a:t>s</a:t>
            </a:r>
            <a:r>
              <a:rPr sz="1100" b="1" spc="-5" dirty="0">
                <a:latin typeface="Arial MT"/>
                <a:cs typeface="Arial MT"/>
              </a:rPr>
              <a:t> Require</a:t>
            </a:r>
            <a:r>
              <a:rPr sz="1100" b="1" dirty="0">
                <a:latin typeface="Arial MT"/>
                <a:cs typeface="Arial MT"/>
              </a:rPr>
              <a:t>d </a:t>
            </a:r>
            <a:endParaRPr lang="en-US" sz="1100" b="1" dirty="0">
              <a:latin typeface="Arial MT"/>
              <a:cs typeface="Arial MT"/>
            </a:endParaRPr>
          </a:p>
          <a:p>
            <a:pPr marL="12700" marR="4474210">
              <a:lnSpc>
                <a:spcPct val="110200"/>
              </a:lnSpc>
              <a:spcBef>
                <a:spcPts val="100"/>
              </a:spcBef>
            </a:pPr>
            <a:endParaRPr lang="en-US" sz="1100" b="1" dirty="0">
              <a:latin typeface="Arial MT"/>
              <a:cs typeface="Arial MT"/>
            </a:endParaRPr>
          </a:p>
          <a:p>
            <a:pPr marL="184150" marR="4474210" indent="-171450">
              <a:lnSpc>
                <a:spcPct val="1102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b="1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ESP8266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NodeMCU</a:t>
            </a:r>
            <a:endParaRPr sz="1100" dirty="0">
              <a:latin typeface="Arial MT"/>
              <a:cs typeface="Arial MT"/>
            </a:endParaRPr>
          </a:p>
          <a:p>
            <a:pPr marL="184150" marR="4582795" indent="-171450">
              <a:lnSpc>
                <a:spcPct val="220400"/>
              </a:lnSpc>
              <a:buFont typeface="Arial" panose="020B0604020202020204" pitchFamily="34" charset="0"/>
              <a:buChar char="•"/>
            </a:pPr>
            <a:r>
              <a:rPr sz="1100" spc="-5" dirty="0">
                <a:latin typeface="Arial MT"/>
                <a:cs typeface="Arial MT"/>
              </a:rPr>
              <a:t>Ultrasonic Sensor</a:t>
            </a:r>
            <a:endParaRPr lang="en-US" sz="1100" spc="-5" dirty="0">
              <a:latin typeface="Arial MT"/>
              <a:cs typeface="Arial MT"/>
            </a:endParaRPr>
          </a:p>
          <a:p>
            <a:pPr marL="184150" marR="4582795" indent="-171450">
              <a:lnSpc>
                <a:spcPct val="220400"/>
              </a:lnSpc>
              <a:buFont typeface="Arial" panose="020B0604020202020204" pitchFamily="34" charset="0"/>
              <a:buChar char="•"/>
            </a:pPr>
            <a:r>
              <a:rPr sz="1100" spc="-5" dirty="0">
                <a:latin typeface="Arial MT"/>
                <a:cs typeface="Arial MT"/>
              </a:rPr>
              <a:t>LEDs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(Red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Green)</a:t>
            </a:r>
            <a:endParaRPr lang="en-US" sz="1100" spc="-5" dirty="0">
              <a:latin typeface="Arial MT"/>
              <a:cs typeface="Arial MT"/>
            </a:endParaRPr>
          </a:p>
          <a:p>
            <a:pPr marL="184150" marR="4582795" indent="-171450">
              <a:lnSpc>
                <a:spcPct val="220400"/>
              </a:lnSpc>
              <a:buFont typeface="Arial" panose="020B0604020202020204" pitchFamily="34" charset="0"/>
              <a:buChar char="•"/>
            </a:pPr>
            <a:r>
              <a:rPr sz="1100" spc="-5" dirty="0">
                <a:latin typeface="Arial MT"/>
                <a:cs typeface="Arial MT"/>
              </a:rPr>
              <a:t>Breadboard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Jumpers</a:t>
            </a:r>
            <a:endParaRPr lang="en-US" sz="1100" spc="-5" dirty="0">
              <a:latin typeface="Arial MT"/>
              <a:cs typeface="Arial MT"/>
            </a:endParaRPr>
          </a:p>
          <a:p>
            <a:pPr marL="12700" marR="4582795">
              <a:lnSpc>
                <a:spcPct val="220400"/>
              </a:lnSpc>
            </a:pPr>
            <a:r>
              <a:rPr lang="en-US" sz="1100" spc="-5" dirty="0">
                <a:latin typeface="Arial MT"/>
                <a:cs typeface="Arial MT"/>
              </a:rPr>
              <a:t> </a:t>
            </a:r>
            <a:r>
              <a:rPr lang="en-US" sz="1100" b="1" spc="-5" dirty="0">
                <a:latin typeface="Arial MT"/>
                <a:cs typeface="Arial MT"/>
              </a:rPr>
              <a:t>Web development ;</a:t>
            </a:r>
          </a:p>
          <a:p>
            <a:pPr marL="184150" marR="4582795" indent="-171450">
              <a:lnSpc>
                <a:spcPct val="220400"/>
              </a:lnSpc>
              <a:buFont typeface="Arial" panose="020B0604020202020204" pitchFamily="34" charset="0"/>
              <a:buChar char="•"/>
            </a:pPr>
            <a:r>
              <a:rPr lang="en-US" sz="1100" spc="-5" dirty="0">
                <a:latin typeface="Arial MT"/>
                <a:cs typeface="Arial MT"/>
              </a:rPr>
              <a:t>Html</a:t>
            </a:r>
          </a:p>
          <a:p>
            <a:pPr marL="184150" marR="4582795" indent="-171450">
              <a:lnSpc>
                <a:spcPct val="220400"/>
              </a:lnSpc>
              <a:buFont typeface="Arial" panose="020B0604020202020204" pitchFamily="34" charset="0"/>
              <a:buChar char="•"/>
            </a:pPr>
            <a:r>
              <a:rPr lang="en-US" sz="1100" spc="-5" dirty="0" err="1">
                <a:latin typeface="Arial MT"/>
                <a:cs typeface="Arial MT"/>
              </a:rPr>
              <a:t>Css</a:t>
            </a:r>
            <a:endParaRPr lang="en-US" sz="1100" spc="-5" dirty="0">
              <a:latin typeface="Arial MT"/>
              <a:cs typeface="Arial MT"/>
            </a:endParaRPr>
          </a:p>
          <a:p>
            <a:pPr marL="184150" marR="4582795" indent="-171450">
              <a:lnSpc>
                <a:spcPct val="220400"/>
              </a:lnSpc>
              <a:buFont typeface="Arial" panose="020B0604020202020204" pitchFamily="34" charset="0"/>
              <a:buChar char="•"/>
            </a:pPr>
            <a:r>
              <a:rPr lang="en-US" sz="1100" spc="-5" dirty="0" err="1">
                <a:latin typeface="Arial MT"/>
                <a:cs typeface="Arial MT"/>
              </a:rPr>
              <a:t>Javascript</a:t>
            </a:r>
            <a:endParaRPr lang="en-US" sz="1100" spc="-5" dirty="0">
              <a:latin typeface="Arial MT"/>
              <a:cs typeface="Arial MT"/>
            </a:endParaRPr>
          </a:p>
          <a:p>
            <a:pPr marL="184150" marR="4582795" indent="-171450">
              <a:lnSpc>
                <a:spcPct val="220400"/>
              </a:lnSpc>
              <a:buFont typeface="Arial" panose="020B0604020202020204" pitchFamily="34" charset="0"/>
              <a:buChar char="•"/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 err="1">
                <a:latin typeface="Arial MT"/>
                <a:cs typeface="Arial MT"/>
              </a:rPr>
              <a:t>NodeMCU</a:t>
            </a:r>
            <a:r>
              <a:rPr lang="en-US" sz="1100" b="1" spc="-5" dirty="0">
                <a:latin typeface="Arial MT"/>
                <a:cs typeface="Arial MT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US" sz="1100" b="1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100" b="1" dirty="0">
              <a:latin typeface="Arial MT"/>
              <a:cs typeface="Arial MT"/>
            </a:endParaRPr>
          </a:p>
          <a:p>
            <a:pPr marL="12700" marR="213995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NodeMCU ESP8266-12E MCU is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development board with one analogue and many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general-purpose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input output (GPIO) pins. It has 4MB flash </a:t>
            </a:r>
            <a:r>
              <a:rPr sz="1100" spc="-20" dirty="0">
                <a:latin typeface="Arial MT"/>
                <a:cs typeface="Arial MT"/>
              </a:rPr>
              <a:t>memory,</a:t>
            </a:r>
            <a:r>
              <a:rPr sz="1100" spc="-5" dirty="0">
                <a:latin typeface="Arial MT"/>
                <a:cs typeface="Arial MT"/>
              </a:rPr>
              <a:t> and can operate at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default clock frequency of 80MHz. In this project, digital pin D1 of NodeMCU is used to read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</a:t>
            </a:r>
            <a:r>
              <a:rPr sz="1100" spc="-20" dirty="0">
                <a:latin typeface="Arial MT"/>
                <a:cs typeface="Arial MT"/>
              </a:rPr>
              <a:t>Dht11</a:t>
            </a:r>
            <a:r>
              <a:rPr sz="1100" spc="-5" dirty="0">
                <a:latin typeface="Arial MT"/>
                <a:cs typeface="Arial MT"/>
              </a:rPr>
              <a:t> temperature </a:t>
            </a:r>
            <a:r>
              <a:rPr sz="1100" spc="-15" dirty="0">
                <a:latin typeface="Arial MT"/>
                <a:cs typeface="Arial MT"/>
              </a:rPr>
              <a:t>sensor.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 MT"/>
                <a:cs typeface="Arial MT"/>
              </a:rPr>
              <a:t>Ultrasonic:</a:t>
            </a:r>
            <a:endParaRPr lang="en-US" sz="1100" b="1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100" b="1" dirty="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100" spc="-5" dirty="0">
                <a:latin typeface="Arial MT"/>
                <a:cs typeface="Arial MT"/>
              </a:rPr>
              <a:t>The HC-SR04 ultrasonic module is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module that can provide non-contact measurement within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range of 2cm to 400cm with ranging accuracy that can reach 3mm. It works on the principle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echolocation.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18AF3-D114-4CC5-BB8F-27877768C371}"/>
              </a:ext>
            </a:extLst>
          </p:cNvPr>
          <p:cNvSpPr/>
          <p:nvPr/>
        </p:nvSpPr>
        <p:spPr>
          <a:xfrm>
            <a:off x="609600" y="152400"/>
            <a:ext cx="65532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 Part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7E6BA0-7314-4E36-A04C-1118EF97BCB4}"/>
              </a:ext>
            </a:extLst>
          </p:cNvPr>
          <p:cNvSpPr/>
          <p:nvPr/>
        </p:nvSpPr>
        <p:spPr>
          <a:xfrm>
            <a:off x="2036805" y="1371600"/>
            <a:ext cx="41148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Flood Monitoring System and early warning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3A25D7-2B29-47A8-B388-58C24B50F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r="4049"/>
          <a:stretch/>
        </p:blipFill>
        <p:spPr>
          <a:xfrm>
            <a:off x="457200" y="3124200"/>
            <a:ext cx="7071793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918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306750-C789-3F79-3F31-E904B6E1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</p:spPr>
        <p:txBody>
          <a:bodyPr/>
          <a:lstStyle/>
          <a:p>
            <a:r>
              <a:rPr lang="en-US" dirty="0"/>
              <a:t>Website source code: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2475DE-CB8F-22A1-F8EC-8B77CB582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5262979"/>
          </a:xfrm>
        </p:spPr>
        <p:txBody>
          <a:bodyPr/>
          <a:lstStyle/>
          <a:p>
            <a:r>
              <a:rPr lang="en-US" dirty="0"/>
              <a:t>Html code:</a:t>
            </a:r>
          </a:p>
          <a:p>
            <a:r>
              <a:rPr lang="en-US" dirty="0"/>
              <a:t>&lt;!DOCTYPE html&gt;&lt;html&gt;&lt;head&gt;    &lt;title&gt;Flood Monitoring and Early Warning&lt;/title&gt;    &lt;style&gt;        body {            font-family: Arial, sans-serif;            margin: 0;            padding: 0;            background-color: #f2f2f2;        }        header {            background-color: #0078d4;            color: #fff;            padding: 20px;            text-align: center;        }        h1 {            font-size: 24px;        }        .container {            max-width: 800px;            margin: 0 auto;            padding: 20px;            background-color: #fff;        }        p {            font-size: 16px;        }    &lt;/style&gt;&lt;/head&gt;&lt;body&gt;    &lt;header&gt;    header1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Css</a:t>
            </a:r>
            <a:r>
              <a:rPr lang="en-US" dirty="0"/>
              <a:t> code :</a:t>
            </a:r>
          </a:p>
          <a:p>
            <a:endParaRPr lang="en-US" dirty="0"/>
          </a:p>
          <a:p>
            <a:r>
              <a:rPr lang="en-US" dirty="0"/>
              <a:t>/* Style the body */body {    font-family: Arial, sans-serif;    margin: 0;    padding: 0;    background-color: #f2f2f2;}/* Style the header */header {    background-color: #0078d4;    color: #fff;    padding: 20px;    text-align: center;}/* Style the header h1 */header h1 {    font-size: 24px;}/* Style the container */.container {    max-width: 800px;    margin: 0 auto;    padding: 20px;    background</a:t>
            </a:r>
          </a:p>
        </p:txBody>
      </p:sp>
    </p:spTree>
    <p:extLst>
      <p:ext uri="{BB962C8B-B14F-4D97-AF65-F5344CB8AC3E}">
        <p14:creationId xmlns:p14="http://schemas.microsoft.com/office/powerpoint/2010/main" val="202918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143000"/>
            <a:ext cx="7696200" cy="88219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065">
              <a:lnSpc>
                <a:spcPct val="1102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Here to learn how to build an IoT Based Flood Monitoring and Email, SMS alert System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using Ultrasonic, NodeMCU ESP8266 12E, myDevices Cayenne. In more detail, this IoT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tutorial discovers how to use an ESP8266 to send data to Cayenne using the MQTT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protocol.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"/>
              <a:cs typeface="Arial"/>
            </a:endParaRPr>
          </a:p>
          <a:p>
            <a:pPr marL="12700" marR="5080" indent="232410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Abstract: Flood is one of the natural disasters that cannot be avoided. It happens too fast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affected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lives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properties.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Before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existing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 has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been developed are only focus on certain areas. Other than that, majority of the public cannot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monitor and have no idea when the flood going to be happened since they do not have any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 and data about the weather condition. This system is suitable for cities and village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areas.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Furthermore,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public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internet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access,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monitor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what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happening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predict if there is any upcoming flood at the web </a:t>
            </a:r>
            <a:r>
              <a:rPr sz="1400" spc="-15" dirty="0">
                <a:latin typeface="Arial MT"/>
                <a:cs typeface="Arial MT"/>
              </a:rPr>
              <a:t>server.</a:t>
            </a:r>
            <a:r>
              <a:rPr sz="1400" spc="-5" dirty="0">
                <a:latin typeface="Arial MT"/>
                <a:cs typeface="Arial MT"/>
              </a:rPr>
              <a:t> This project will update the water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level at the web server and the system will issue an alert signal to the citizens for evacuation so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fast necessary actions can be taken.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complete step-by-step tutorial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 building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 IoT system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 Cayenne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spc="-40" dirty="0">
                <a:latin typeface="Arial MT"/>
                <a:cs typeface="Arial MT"/>
              </a:rPr>
              <a:t>ESP.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12065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On the other hand, Cayenne is an IoT cloud platform that provides several cloud services, such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as:</a:t>
            </a:r>
            <a:endParaRPr sz="1400" dirty="0">
              <a:latin typeface="Arial MT"/>
              <a:cs typeface="Arial MT"/>
            </a:endParaRPr>
          </a:p>
          <a:p>
            <a:pPr marL="298450" marR="4792345" indent="-285750">
              <a:lnSpc>
                <a:spcPct val="220400"/>
              </a:lnSpc>
              <a:buFont typeface="Arial" panose="020B0604020202020204" pitchFamily="34" charset="0"/>
              <a:buChar char="•"/>
            </a:pPr>
            <a:r>
              <a:rPr sz="1400" b="1" spc="-5" dirty="0">
                <a:latin typeface="Arial MT"/>
                <a:cs typeface="Arial MT"/>
              </a:rPr>
              <a:t>Dat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5" dirty="0">
                <a:latin typeface="Arial MT"/>
                <a:cs typeface="Arial MT"/>
              </a:rPr>
              <a:t> visualizatio</a:t>
            </a:r>
            <a:r>
              <a:rPr sz="1400" b="1" dirty="0">
                <a:latin typeface="Arial MT"/>
                <a:cs typeface="Arial MT"/>
              </a:rPr>
              <a:t>n  </a:t>
            </a:r>
            <a:r>
              <a:rPr sz="1400" b="1" spc="-5" dirty="0">
                <a:latin typeface="Arial MT"/>
                <a:cs typeface="Arial MT"/>
              </a:rPr>
              <a:t>IoT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cloud</a:t>
            </a:r>
            <a:endParaRPr sz="1400" b="1" dirty="0">
              <a:latin typeface="Arial MT"/>
              <a:cs typeface="Arial MT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1600" b="1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b="1" spc="-5" dirty="0">
                <a:latin typeface="Arial MT"/>
                <a:cs typeface="Arial MT"/>
              </a:rPr>
              <a:t>Alerts</a:t>
            </a:r>
            <a:endParaRPr sz="1400" b="1" dirty="0">
              <a:latin typeface="Arial MT"/>
              <a:cs typeface="Arial MT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600" b="1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b="1" spc="-5" dirty="0">
                <a:latin typeface="Arial MT"/>
                <a:cs typeface="Arial MT"/>
              </a:rPr>
              <a:t>Scheduling</a:t>
            </a:r>
            <a:r>
              <a:rPr sz="1400" b="1" spc="-5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Events</a:t>
            </a:r>
            <a:endParaRPr sz="1400"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Arial MT"/>
                <a:cs typeface="Arial MT"/>
              </a:rPr>
              <a:t>We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 focus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our attention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 data visualization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IoT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 services.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51435">
              <a:lnSpc>
                <a:spcPct val="1102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Cayenne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IoT Platform accelerates the development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IoT-based</a:t>
            </a:r>
            <a:r>
              <a:rPr sz="1400" spc="-5" dirty="0">
                <a:latin typeface="Arial MT"/>
                <a:cs typeface="Arial MT"/>
              </a:rPr>
              <a:t> solutions, including quick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design, prototyping and other commercialized projects. It is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drag-and-drop IoT project builder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 help developers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build complete, ready-to-use IoT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solutions with little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no coding.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Cayenne IoT Platform contains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vast catalogue of certified </a:t>
            </a:r>
            <a:r>
              <a:rPr sz="1400" spc="-15" dirty="0">
                <a:latin typeface="Arial MT"/>
                <a:cs typeface="Arial MT"/>
              </a:rPr>
              <a:t>IoT-ready </a:t>
            </a:r>
            <a:r>
              <a:rPr sz="1400" spc="-5" dirty="0">
                <a:latin typeface="Arial MT"/>
                <a:cs typeface="Arial MT"/>
              </a:rPr>
              <a:t>devices and connectivity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options. This allows users to easily add any device to the library utilizing MQTT API. All devices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 Cayenne are interoperable and benefit from features such as rules engine, asset tracking,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monitoring and control, 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tools to visualize real-time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historical data.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Arial MT"/>
                <a:cs typeface="Arial MT"/>
              </a:rPr>
              <a:t>MQTT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lightweight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messaging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protocol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sensors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mobile devices</a:t>
            </a:r>
            <a:r>
              <a:rPr spc="-5" dirty="0">
                <a:latin typeface="Arial MT"/>
                <a:cs typeface="Arial MT"/>
              </a:rPr>
              <a:t>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60676"/>
            <a:ext cx="5845175" cy="8997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05">
              <a:lnSpc>
                <a:spcPct val="1102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The ultrasonic sensor as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trigger and an echo pin. The arduino provides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high signal of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10microseconds to this pin. After the HC-SR04 is triggered, it sends out eight 40Khz sound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waves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the surface of the </a:t>
            </a:r>
            <a:r>
              <a:rPr sz="1400" spc="-15" dirty="0">
                <a:latin typeface="Arial MT"/>
                <a:cs typeface="Arial MT"/>
              </a:rPr>
              <a:t>water.</a:t>
            </a:r>
            <a:r>
              <a:rPr sz="1400" spc="-5" dirty="0">
                <a:latin typeface="Arial MT"/>
                <a:cs typeface="Arial MT"/>
              </a:rPr>
              <a:t> On getting to the surface of the </a:t>
            </a:r>
            <a:r>
              <a:rPr sz="1400" spc="-15" dirty="0">
                <a:latin typeface="Arial MT"/>
                <a:cs typeface="Arial MT"/>
              </a:rPr>
              <a:t>water,</a:t>
            </a:r>
            <a:r>
              <a:rPr sz="1400" spc="-5" dirty="0">
                <a:latin typeface="Arial MT"/>
                <a:cs typeface="Arial MT"/>
              </a:rPr>
              <a:t> the wave is echoed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back to the sensor and the ESP8266 reads the echo pin to determine time spent between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triggering and receiving of the echo. Since we know that the speed of sound is around 340m/s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 can calculate the distance using;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Distance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(time/2)*speed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sound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Arial MT"/>
              <a:cs typeface="Arial MT"/>
            </a:endParaRPr>
          </a:p>
          <a:p>
            <a:pPr marL="12700" marR="3380104">
              <a:lnSpc>
                <a:spcPct val="1102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Ultrasonic HC-SR04 wiring to ESP8266 </a:t>
            </a:r>
            <a:r>
              <a:rPr sz="1400" spc="-2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Ultrasonic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HC-SR04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ESP8266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Vcc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endParaRPr sz="1400" dirty="0">
              <a:latin typeface="Arial MT"/>
              <a:cs typeface="Arial MT"/>
            </a:endParaRPr>
          </a:p>
          <a:p>
            <a:pPr marL="12700" marR="4451350">
              <a:lnSpc>
                <a:spcPct val="220400"/>
              </a:lnSpc>
            </a:pPr>
            <a:r>
              <a:rPr sz="1400" spc="-15" dirty="0">
                <a:latin typeface="Arial MT"/>
                <a:cs typeface="Arial MT"/>
              </a:rPr>
              <a:t>Trig </a:t>
            </a:r>
            <a:r>
              <a:rPr sz="1400" spc="-5" dirty="0">
                <a:latin typeface="Arial MT"/>
                <a:cs typeface="Arial MT"/>
              </a:rPr>
              <a:t>Pin D1 (GPIO 5)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Echo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(GPIO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4) </a:t>
            </a:r>
            <a:r>
              <a:rPr sz="1400" spc="-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GND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Arial MT"/>
              <a:cs typeface="Arial MT"/>
            </a:endParaRPr>
          </a:p>
          <a:p>
            <a:pPr marL="5143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Installing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ESP8266_Arduino_Library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400" spc="-6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get readings from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Ultrasonic HC-SR04 sensor module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 need to 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next library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installed: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Download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Ultrasonic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Library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Download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Cayenne-MQTT-ESP-master</a:t>
            </a:r>
            <a:r>
              <a:rPr sz="1400" spc="-5" dirty="0">
                <a:latin typeface="Arial MT"/>
                <a:cs typeface="Arial MT"/>
              </a:rPr>
              <a:t> library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 this link.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Arial MT"/>
              <a:cs typeface="Arial MT"/>
            </a:endParaRPr>
          </a:p>
          <a:p>
            <a:pPr marL="12700" marR="261620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Click on Add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ZIP Library 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 </a:t>
            </a:r>
            <a:r>
              <a:rPr sz="1400" spc="-10" dirty="0">
                <a:latin typeface="Arial MT"/>
                <a:cs typeface="Arial MT"/>
              </a:rPr>
              <a:t>Cayenne-MQTT-ESP-master</a:t>
            </a:r>
            <a:r>
              <a:rPr sz="1400" spc="-5" dirty="0">
                <a:latin typeface="Arial MT"/>
                <a:cs typeface="Arial MT"/>
              </a:rPr>
              <a:t> zip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file, or directly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copy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folder </a:t>
            </a:r>
            <a:r>
              <a:rPr sz="1400" spc="-10" dirty="0">
                <a:latin typeface="Arial MT"/>
                <a:cs typeface="Arial MT"/>
              </a:rPr>
              <a:t>(Cayenne-MQTT-ESP-master)</a:t>
            </a:r>
            <a:r>
              <a:rPr sz="1400" spc="-5" dirty="0">
                <a:latin typeface="Arial MT"/>
                <a:cs typeface="Arial MT"/>
              </a:rPr>
              <a:t> and paste it in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Libraries folder of Arduino IDE.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1050" y="4908480"/>
            <a:ext cx="6210300" cy="33337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F6EAD3-BE96-4C31-905A-9AABC6A015F3}"/>
              </a:ext>
            </a:extLst>
          </p:cNvPr>
          <p:cNvSpPr/>
          <p:nvPr/>
        </p:nvSpPr>
        <p:spPr>
          <a:xfrm>
            <a:off x="457200" y="3719704"/>
            <a:ext cx="638175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Real Time reporter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3667125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40" dirty="0">
                <a:latin typeface="Arial MT"/>
                <a:cs typeface="Arial MT"/>
              </a:rPr>
              <a:t>●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4267200"/>
            <a:ext cx="5947410" cy="5364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When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connection is made, sensor data gets uploaded to Cayenne. Distance and digital output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state data on Cayenne.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latin typeface="Arial MT"/>
                <a:cs typeface="Arial MT"/>
              </a:rPr>
              <a:t>You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 get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graphical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representation of flood monitor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 by clicking 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Graph icon.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364490">
              <a:lnSpc>
                <a:spcPct val="110200"/>
              </a:lnSpc>
            </a:pPr>
            <a:r>
              <a:rPr sz="1400" spc="-40" dirty="0">
                <a:latin typeface="Arial MT"/>
                <a:cs typeface="Arial MT"/>
              </a:rPr>
              <a:t>You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 set </a:t>
            </a:r>
            <a:r>
              <a:rPr sz="1400" spc="-10" dirty="0">
                <a:latin typeface="Arial MT"/>
                <a:cs typeface="Arial MT"/>
              </a:rPr>
              <a:t>Trigger</a:t>
            </a:r>
            <a:r>
              <a:rPr sz="1400" spc="-5" dirty="0">
                <a:latin typeface="Arial MT"/>
                <a:cs typeface="Arial MT"/>
              </a:rPr>
              <a:t> alert using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 and then condition, and add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Mobile number and email for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receiving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alert message.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latin typeface="Arial MT"/>
                <a:cs typeface="Arial MT"/>
              </a:rPr>
              <a:t>You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Trigger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alert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ON/OFF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97790">
              <a:lnSpc>
                <a:spcPct val="220400"/>
              </a:lnSpc>
            </a:pPr>
            <a:r>
              <a:rPr sz="1400" spc="-5" dirty="0">
                <a:latin typeface="Arial MT"/>
                <a:cs typeface="Arial MT"/>
              </a:rPr>
              <a:t>If Once sensor data gets Reached to Threshold then digital output LED state data to Cayenne.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Flood alert notify value changed to 1.00.</a:t>
            </a:r>
            <a:endParaRPr sz="1400" dirty="0">
              <a:latin typeface="Arial MT"/>
              <a:cs typeface="Arial MT"/>
            </a:endParaRPr>
          </a:p>
          <a:p>
            <a:pPr marL="12700" marR="537845">
              <a:lnSpc>
                <a:spcPct val="330600"/>
              </a:lnSpc>
            </a:pPr>
            <a:r>
              <a:rPr sz="1400" spc="-40" dirty="0">
                <a:latin typeface="Arial MT"/>
                <a:cs typeface="Arial MT"/>
              </a:rPr>
              <a:t>You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 get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graphical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representation of flood Alert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 by clicking 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Graph icon.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And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also </a:t>
            </a:r>
            <a:r>
              <a:rPr sz="1400" b="1" spc="-10" dirty="0">
                <a:latin typeface="Arial MT"/>
                <a:cs typeface="Arial MT"/>
              </a:rPr>
              <a:t>Trigger</a:t>
            </a:r>
            <a:r>
              <a:rPr sz="1400" b="1" spc="-5" dirty="0">
                <a:latin typeface="Arial MT"/>
                <a:cs typeface="Arial MT"/>
              </a:rPr>
              <a:t> send alert message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to Email</a:t>
            </a:r>
            <a:r>
              <a:rPr sz="1400" spc="-5" dirty="0"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0650" y="933450"/>
            <a:ext cx="59436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450" y="1672400"/>
            <a:ext cx="5848350" cy="3356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450" y="5993060"/>
            <a:ext cx="5743575" cy="3086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833</Words>
  <Application>Microsoft Office PowerPoint</Application>
  <PresentationFormat>Custom</PresentationFormat>
  <Paragraphs>73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Website source code: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𝖥𝗅𝗈𝗈𝖽 𝗆𝗈𝗇𝗂𝗍𝗈𝗋𝗂𝗇𝗀 𝖺𝗇𝖽 𝖾𝖺𝗋𝗅𝗒 𝗐𝖺𝗋𝗇𝗂𝗇𝗀</dc:title>
  <cp:lastModifiedBy>Karthi Keyan</cp:lastModifiedBy>
  <cp:revision>4</cp:revision>
  <dcterms:created xsi:type="dcterms:W3CDTF">2023-10-26T14:47:23Z</dcterms:created>
  <dcterms:modified xsi:type="dcterms:W3CDTF">2023-10-26T15:36:18Z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2023-10-26T00:00:00Z</vt:filetime>
  </property>
</Properties>
</file>