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4EA5BB-0B97-EF2B-822A-C75A7FA72BF1}"/>
              </a:ext>
            </a:extLst>
          </p:cNvPr>
          <p:cNvSpPr>
            <a:spLocks noGrp="1"/>
          </p:cNvSpPr>
          <p:nvPr>
            <p:ph type="subTitle" idx="1"/>
          </p:nvPr>
        </p:nvSpPr>
        <p:spPr>
          <a:xfrm>
            <a:off x="2495749" y="-1617279"/>
            <a:ext cx="12050398" cy="8005984"/>
          </a:xfrm>
        </p:spPr>
        <p:txBody>
          <a:bodyPr anchor="b">
            <a:normAutofit/>
          </a:bodyPr>
          <a:lstStyle/>
          <a:p>
            <a:pPr algn="l"/>
            <a:r>
              <a:rPr lang="en-US" sz="2400" b="1" dirty="0"/>
              <a:t>Student Name : Selvarani.S</a:t>
            </a:r>
          </a:p>
          <a:p>
            <a:pPr algn="l"/>
            <a:r>
              <a:rPr lang="en-US" sz="2400" b="1" dirty="0"/>
              <a:t>Register No: 312209141</a:t>
            </a:r>
          </a:p>
          <a:p>
            <a:pPr algn="l"/>
            <a:r>
              <a:rPr lang="en-US" sz="2400" b="1" dirty="0"/>
              <a:t>Department:  B.com A&amp;f</a:t>
            </a:r>
          </a:p>
          <a:p>
            <a:pPr algn="l"/>
            <a:r>
              <a:rPr lang="en-US" sz="2400" b="1" dirty="0"/>
              <a:t>College: Anna Adarsh College for women </a:t>
            </a:r>
          </a:p>
          <a:p>
            <a:endParaRPr lang="en-US" sz="2400" b="1" dirty="0"/>
          </a:p>
          <a:p>
            <a:endParaRPr lang="en-US" sz="2400" b="1" dirty="0"/>
          </a:p>
          <a:p>
            <a:endParaRPr lang="en-US" sz="2400" b="1" dirty="0"/>
          </a:p>
        </p:txBody>
      </p:sp>
      <p:sp>
        <p:nvSpPr>
          <p:cNvPr id="5" name="Title 4">
            <a:extLst>
              <a:ext uri="{FF2B5EF4-FFF2-40B4-BE49-F238E27FC236}">
                <a16:creationId xmlns:a16="http://schemas.microsoft.com/office/drawing/2014/main" id="{FB2E0D3F-B992-14E5-CC0C-17D64FD803A7}"/>
              </a:ext>
            </a:extLst>
          </p:cNvPr>
          <p:cNvSpPr>
            <a:spLocks noGrp="1"/>
          </p:cNvSpPr>
          <p:nvPr>
            <p:ph type="ctrTitle"/>
          </p:nvPr>
        </p:nvSpPr>
        <p:spPr>
          <a:xfrm>
            <a:off x="283205" y="-252111"/>
            <a:ext cx="11045017" cy="2637824"/>
          </a:xfrm>
        </p:spPr>
        <p:txBody>
          <a:bodyPr/>
          <a:lstStyle/>
          <a:p>
            <a:r>
              <a:rPr lang="en-US" b="1" u="sng" dirty="0"/>
              <a:t>Employee Data analysis using Excel </a:t>
            </a:r>
          </a:p>
        </p:txBody>
      </p:sp>
    </p:spTree>
    <p:extLst>
      <p:ext uri="{BB962C8B-B14F-4D97-AF65-F5344CB8AC3E}">
        <p14:creationId xmlns:p14="http://schemas.microsoft.com/office/powerpoint/2010/main" val="292724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DD4A-C394-F276-647D-89A419173849}"/>
              </a:ext>
            </a:extLst>
          </p:cNvPr>
          <p:cNvSpPr>
            <a:spLocks noGrp="1"/>
          </p:cNvSpPr>
          <p:nvPr>
            <p:ph type="title"/>
          </p:nvPr>
        </p:nvSpPr>
        <p:spPr>
          <a:xfrm>
            <a:off x="296394" y="233231"/>
            <a:ext cx="10131425" cy="1456267"/>
          </a:xfrm>
        </p:spPr>
        <p:txBody>
          <a:bodyPr/>
          <a:lstStyle/>
          <a:p>
            <a:r>
              <a:rPr lang="en-US" b="1" u="sng" dirty="0">
                <a:solidFill>
                  <a:schemeClr val="accent6"/>
                </a:solidFill>
              </a:rPr>
              <a:t>Modelling</a:t>
            </a:r>
            <a:r>
              <a:rPr lang="en-US" dirty="0"/>
              <a:t> </a:t>
            </a:r>
          </a:p>
        </p:txBody>
      </p:sp>
      <p:sp>
        <p:nvSpPr>
          <p:cNvPr id="3" name="Content Placeholder 2">
            <a:extLst>
              <a:ext uri="{FF2B5EF4-FFF2-40B4-BE49-F238E27FC236}">
                <a16:creationId xmlns:a16="http://schemas.microsoft.com/office/drawing/2014/main" id="{2610D5AB-D599-444F-12C2-1B23BCF490B5}"/>
              </a:ext>
            </a:extLst>
          </p:cNvPr>
          <p:cNvSpPr>
            <a:spLocks noGrp="1"/>
          </p:cNvSpPr>
          <p:nvPr>
            <p:ph idx="1"/>
          </p:nvPr>
        </p:nvSpPr>
        <p:spPr>
          <a:xfrm>
            <a:off x="1358414" y="2832382"/>
            <a:ext cx="8359077" cy="2336120"/>
          </a:xfrm>
        </p:spPr>
        <p:txBody>
          <a:bodyPr>
            <a:noAutofit/>
          </a:bodyPr>
          <a:lstStyle/>
          <a:p>
            <a:pPr marL="0" indent="0">
              <a:buNone/>
            </a:pPr>
            <a:r>
              <a:rPr lang="en-US" sz="1200" b="1" dirty="0"/>
              <a:t>1.Dara collection
Go  to Kaggle website
Select data base 
Enter employee data set and download
2. Feature collection
Select the needed data for the analysis
Fill those data            
3. Data cleaning
select the end date column 
By using conditional formatting fill the empty cells in the column
Click the filter option for the specific column 
Select the sort by filter
Select the blank cell
4. Performance level
Select the employee rating column 
Create an another column name as performance level
By using IFS Formula grade the employee rating into “VERY HIGH”,”HIGH”,”MED “and “LOW”</a:t>
            </a:r>
          </a:p>
        </p:txBody>
      </p:sp>
    </p:spTree>
    <p:extLst>
      <p:ext uri="{BB962C8B-B14F-4D97-AF65-F5344CB8AC3E}">
        <p14:creationId xmlns:p14="http://schemas.microsoft.com/office/powerpoint/2010/main" val="376378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9215E-F2F6-5820-9814-561A2318BE2B}"/>
              </a:ext>
            </a:extLst>
          </p:cNvPr>
          <p:cNvSpPr>
            <a:spLocks noGrp="1"/>
          </p:cNvSpPr>
          <p:nvPr>
            <p:ph idx="1"/>
          </p:nvPr>
        </p:nvSpPr>
        <p:spPr>
          <a:xfrm>
            <a:off x="1256728" y="1991621"/>
            <a:ext cx="5370283" cy="2874758"/>
          </a:xfrm>
        </p:spPr>
        <p:txBody>
          <a:bodyPr>
            <a:noAutofit/>
          </a:bodyPr>
          <a:lstStyle/>
          <a:p>
            <a:pPr marL="0" indent="0">
              <a:buNone/>
            </a:pPr>
            <a:r>
              <a:rPr lang="en-US" sz="1600" b="1" dirty="0"/>
              <a:t>5.Pivot table
Select the entire data 
Click the insert option
Select the pivot table( in a new page)
Select the field for the table
       Row – business unit
       column – performance level
       Filters – gender code
       values – first name
Finish the pivot table
6. Visualization
 select the pivot table 
Click insert option 
 click the recommended chart
Chart will be visualise 
Make some adjustment (name for the chart, give axis name etc.)</a:t>
            </a:r>
          </a:p>
        </p:txBody>
      </p:sp>
    </p:spTree>
    <p:extLst>
      <p:ext uri="{BB962C8B-B14F-4D97-AF65-F5344CB8AC3E}">
        <p14:creationId xmlns:p14="http://schemas.microsoft.com/office/powerpoint/2010/main" val="110113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475D-3940-83FC-25C4-43948A2F0CED}"/>
              </a:ext>
            </a:extLst>
          </p:cNvPr>
          <p:cNvSpPr>
            <a:spLocks noGrp="1"/>
          </p:cNvSpPr>
          <p:nvPr>
            <p:ph type="title"/>
          </p:nvPr>
        </p:nvSpPr>
        <p:spPr>
          <a:xfrm>
            <a:off x="1716934" y="186761"/>
            <a:ext cx="7312557" cy="1456267"/>
          </a:xfrm>
        </p:spPr>
        <p:txBody>
          <a:bodyPr/>
          <a:lstStyle/>
          <a:p>
            <a:r>
              <a:rPr lang="en-US" b="1" u="sng" dirty="0">
                <a:solidFill>
                  <a:schemeClr val="accent6"/>
                </a:solidFill>
              </a:rPr>
              <a:t>Results</a:t>
            </a:r>
            <a:r>
              <a:rPr lang="en-US" dirty="0"/>
              <a:t> </a:t>
            </a:r>
          </a:p>
        </p:txBody>
      </p:sp>
      <p:pic>
        <p:nvPicPr>
          <p:cNvPr id="4" name="Picture 3">
            <a:extLst>
              <a:ext uri="{FF2B5EF4-FFF2-40B4-BE49-F238E27FC236}">
                <a16:creationId xmlns:a16="http://schemas.microsoft.com/office/drawing/2014/main" id="{57AAC82E-9ABC-3B6D-2EFD-C71669C28A47}"/>
              </a:ext>
            </a:extLst>
          </p:cNvPr>
          <p:cNvPicPr>
            <a:picLocks noChangeAspect="1"/>
          </p:cNvPicPr>
          <p:nvPr/>
        </p:nvPicPr>
        <p:blipFill>
          <a:blip r:embed="rId2"/>
          <a:stretch>
            <a:fillRect/>
          </a:stretch>
        </p:blipFill>
        <p:spPr>
          <a:xfrm>
            <a:off x="1026622" y="1643028"/>
            <a:ext cx="9315018" cy="4605372"/>
          </a:xfrm>
          <a:prstGeom prst="rect">
            <a:avLst/>
          </a:prstGeom>
        </p:spPr>
      </p:pic>
    </p:spTree>
    <p:extLst>
      <p:ext uri="{BB962C8B-B14F-4D97-AF65-F5344CB8AC3E}">
        <p14:creationId xmlns:p14="http://schemas.microsoft.com/office/powerpoint/2010/main" val="195470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1C67-557F-04E2-4C94-5C59A81DF0B9}"/>
              </a:ext>
            </a:extLst>
          </p:cNvPr>
          <p:cNvSpPr>
            <a:spLocks noGrp="1"/>
          </p:cNvSpPr>
          <p:nvPr>
            <p:ph type="title"/>
          </p:nvPr>
        </p:nvSpPr>
        <p:spPr/>
        <p:txBody>
          <a:bodyPr/>
          <a:lstStyle/>
          <a:p>
            <a:r>
              <a:rPr lang="en-US" b="1" u="sng" dirty="0">
                <a:solidFill>
                  <a:schemeClr val="accent6"/>
                </a:solidFill>
              </a:rPr>
              <a:t>Conclusion</a:t>
            </a:r>
            <a:r>
              <a:rPr lang="en-US" dirty="0"/>
              <a:t> </a:t>
            </a:r>
          </a:p>
        </p:txBody>
      </p:sp>
      <p:sp>
        <p:nvSpPr>
          <p:cNvPr id="3" name="Content Placeholder 2">
            <a:extLst>
              <a:ext uri="{FF2B5EF4-FFF2-40B4-BE49-F238E27FC236}">
                <a16:creationId xmlns:a16="http://schemas.microsoft.com/office/drawing/2014/main" id="{F2F709F6-E774-1E78-8182-467E85B9D7EB}"/>
              </a:ext>
            </a:extLst>
          </p:cNvPr>
          <p:cNvSpPr>
            <a:spLocks noGrp="1"/>
          </p:cNvSpPr>
          <p:nvPr>
            <p:ph idx="1"/>
          </p:nvPr>
        </p:nvSpPr>
        <p:spPr>
          <a:xfrm>
            <a:off x="898205" y="1337733"/>
            <a:ext cx="10131425" cy="3649133"/>
          </a:xfrm>
        </p:spPr>
        <p:txBody>
          <a:bodyPr>
            <a:normAutofit/>
          </a:bodyPr>
          <a:lstStyle/>
          <a:p>
            <a:pPr marL="0" indent="0">
              <a:buNone/>
            </a:pPr>
            <a:r>
              <a:rPr lang="en-US" sz="2400" b="1" dirty="0"/>
              <a:t>This project demonstrates the power of Excel as a tool for efficient employee performance analysis. By leveraging data-driven insights, organizations can improve decision-making processes, enhance productivity, and foster employee development. The use of Excel allows for a practical and accessible approach to performance management, ensuring that evaluations are consistent, accurate, and aligned with organizational goals</a:t>
            </a:r>
          </a:p>
        </p:txBody>
      </p:sp>
    </p:spTree>
    <p:extLst>
      <p:ext uri="{BB962C8B-B14F-4D97-AF65-F5344CB8AC3E}">
        <p14:creationId xmlns:p14="http://schemas.microsoft.com/office/powerpoint/2010/main" val="17557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0875-CC68-10EE-92DD-F97909C7F086}"/>
              </a:ext>
            </a:extLst>
          </p:cNvPr>
          <p:cNvSpPr>
            <a:spLocks noGrp="1"/>
          </p:cNvSpPr>
          <p:nvPr>
            <p:ph type="title"/>
          </p:nvPr>
        </p:nvSpPr>
        <p:spPr/>
        <p:txBody>
          <a:bodyPr/>
          <a:lstStyle/>
          <a:p>
            <a:r>
              <a:rPr lang="en-US" b="1" u="sng" dirty="0">
                <a:solidFill>
                  <a:schemeClr val="accent6"/>
                </a:solidFill>
              </a:rPr>
              <a:t>Project</a:t>
            </a:r>
            <a:r>
              <a:rPr lang="en-US" dirty="0">
                <a:solidFill>
                  <a:schemeClr val="accent6"/>
                </a:solidFill>
              </a:rPr>
              <a:t> </a:t>
            </a:r>
            <a:r>
              <a:rPr lang="en-US" b="1" u="sng" dirty="0">
                <a:solidFill>
                  <a:schemeClr val="accent6"/>
                </a:solidFill>
              </a:rPr>
              <a:t>title</a:t>
            </a:r>
            <a:r>
              <a:rPr lang="en-US" dirty="0">
                <a:solidFill>
                  <a:schemeClr val="accent6"/>
                </a:solidFill>
              </a:rPr>
              <a:t> </a:t>
            </a:r>
          </a:p>
        </p:txBody>
      </p:sp>
      <p:sp>
        <p:nvSpPr>
          <p:cNvPr id="5" name="Content Placeholder 4">
            <a:extLst>
              <a:ext uri="{FF2B5EF4-FFF2-40B4-BE49-F238E27FC236}">
                <a16:creationId xmlns:a16="http://schemas.microsoft.com/office/drawing/2014/main" id="{943E852A-6A9D-C4DB-7FA1-9B0AD30C917A}"/>
              </a:ext>
            </a:extLst>
          </p:cNvPr>
          <p:cNvSpPr>
            <a:spLocks noGrp="1"/>
          </p:cNvSpPr>
          <p:nvPr>
            <p:ph idx="1"/>
          </p:nvPr>
        </p:nvSpPr>
        <p:spPr>
          <a:xfrm>
            <a:off x="1374774" y="1774180"/>
            <a:ext cx="10872527" cy="3309640"/>
          </a:xfrm>
        </p:spPr>
        <p:txBody>
          <a:bodyPr>
            <a:normAutofit/>
          </a:bodyPr>
          <a:lstStyle/>
          <a:p>
            <a:pPr marL="0" indent="0">
              <a:buNone/>
            </a:pPr>
            <a:r>
              <a:rPr lang="en-US" sz="6000" b="1" dirty="0"/>
              <a:t>Employee performance analysis using Excel </a:t>
            </a:r>
          </a:p>
        </p:txBody>
      </p:sp>
    </p:spTree>
    <p:extLst>
      <p:ext uri="{BB962C8B-B14F-4D97-AF65-F5344CB8AC3E}">
        <p14:creationId xmlns:p14="http://schemas.microsoft.com/office/powerpoint/2010/main" val="182034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D8D2-EAA5-B8BB-7DB2-FC2308593A66}"/>
              </a:ext>
            </a:extLst>
          </p:cNvPr>
          <p:cNvSpPr>
            <a:spLocks noGrp="1"/>
          </p:cNvSpPr>
          <p:nvPr>
            <p:ph type="title"/>
          </p:nvPr>
        </p:nvSpPr>
        <p:spPr>
          <a:xfrm>
            <a:off x="918218" y="326394"/>
            <a:ext cx="10925628" cy="2257856"/>
          </a:xfrm>
        </p:spPr>
        <p:txBody>
          <a:bodyPr/>
          <a:lstStyle/>
          <a:p>
            <a:r>
              <a:rPr lang="en-US" b="1" u="sng" dirty="0">
                <a:solidFill>
                  <a:schemeClr val="accent6"/>
                </a:solidFill>
              </a:rPr>
              <a:t>Agenda</a:t>
            </a:r>
          </a:p>
        </p:txBody>
      </p:sp>
      <p:sp>
        <p:nvSpPr>
          <p:cNvPr id="3" name="Content Placeholder 2">
            <a:extLst>
              <a:ext uri="{FF2B5EF4-FFF2-40B4-BE49-F238E27FC236}">
                <a16:creationId xmlns:a16="http://schemas.microsoft.com/office/drawing/2014/main" id="{A8FCB693-1EFD-18CF-F2C4-0F61C64F0D3C}"/>
              </a:ext>
            </a:extLst>
          </p:cNvPr>
          <p:cNvSpPr>
            <a:spLocks noGrp="1"/>
          </p:cNvSpPr>
          <p:nvPr>
            <p:ph idx="1"/>
          </p:nvPr>
        </p:nvSpPr>
        <p:spPr>
          <a:xfrm>
            <a:off x="1712421" y="2354471"/>
            <a:ext cx="10131425" cy="3649133"/>
          </a:xfrm>
        </p:spPr>
        <p:txBody>
          <a:bodyPr>
            <a:noAutofit/>
          </a:bodyPr>
          <a:lstStyle/>
          <a:p>
            <a:pPr marL="342900" indent="-342900">
              <a:buFont typeface="+mj-lt"/>
              <a:buAutoNum type="arabicPeriod"/>
            </a:pPr>
            <a:r>
              <a:rPr lang="en-US" sz="2800" b="1" dirty="0"/>
              <a:t>project overview </a:t>
            </a:r>
          </a:p>
          <a:p>
            <a:pPr marL="342900" indent="-342900">
              <a:buFont typeface="+mj-lt"/>
              <a:buAutoNum type="arabicPeriod"/>
            </a:pPr>
            <a:r>
              <a:rPr lang="en-US" sz="2800" b="1" dirty="0"/>
              <a:t>End users</a:t>
            </a:r>
          </a:p>
          <a:p>
            <a:pPr marL="342900" indent="-342900">
              <a:buFont typeface="+mj-lt"/>
              <a:buAutoNum type="arabicPeriod"/>
            </a:pPr>
            <a:r>
              <a:rPr lang="en-US" sz="2800" b="1" dirty="0"/>
              <a:t>Our solution and preposition</a:t>
            </a:r>
          </a:p>
          <a:p>
            <a:pPr marL="342900" indent="-342900">
              <a:buFont typeface="+mj-lt"/>
              <a:buAutoNum type="arabicPeriod"/>
            </a:pPr>
            <a:r>
              <a:rPr lang="en-US" sz="2800" b="1" dirty="0"/>
              <a:t>Dataset description </a:t>
            </a:r>
          </a:p>
          <a:p>
            <a:pPr marL="342900" indent="-342900">
              <a:buFont typeface="+mj-lt"/>
              <a:buAutoNum type="arabicPeriod"/>
            </a:pPr>
            <a:r>
              <a:rPr lang="en-US" sz="2800" b="1" dirty="0"/>
              <a:t>Modeling approach </a:t>
            </a:r>
          </a:p>
          <a:p>
            <a:pPr marL="342900" indent="-342900">
              <a:buFont typeface="+mj-lt"/>
              <a:buAutoNum type="arabicPeriod"/>
            </a:pPr>
            <a:r>
              <a:rPr lang="en-US" sz="2800" b="1" dirty="0"/>
              <a:t>Result and  Discussion </a:t>
            </a:r>
          </a:p>
          <a:p>
            <a:pPr marL="342900" indent="-342900">
              <a:buFont typeface="+mj-lt"/>
              <a:buAutoNum type="arabicPeriod"/>
            </a:pPr>
            <a:r>
              <a:rPr lang="en-US" sz="2800" b="1" dirty="0"/>
              <a:t>Conclusion </a:t>
            </a:r>
          </a:p>
          <a:p>
            <a:pPr marL="342900" indent="-342900">
              <a:buFont typeface="+mj-lt"/>
              <a:buAutoNum type="arabicPeriod"/>
            </a:pPr>
            <a:r>
              <a:rPr lang="en-US" sz="2800" b="1" dirty="0"/>
              <a:t>Problem statement </a:t>
            </a:r>
          </a:p>
        </p:txBody>
      </p:sp>
      <p:sp>
        <p:nvSpPr>
          <p:cNvPr id="7" name="Content Placeholder 6">
            <a:extLst>
              <a:ext uri="{FF2B5EF4-FFF2-40B4-BE49-F238E27FC236}">
                <a16:creationId xmlns:a16="http://schemas.microsoft.com/office/drawing/2014/main" id="{9D5B58C2-7261-9F65-12D3-AB10E67906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863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4F23-A94B-5766-653C-8ED4F0647078}"/>
              </a:ext>
            </a:extLst>
          </p:cNvPr>
          <p:cNvSpPr>
            <a:spLocks noGrp="1"/>
          </p:cNvSpPr>
          <p:nvPr>
            <p:ph type="title"/>
          </p:nvPr>
        </p:nvSpPr>
        <p:spPr>
          <a:xfrm>
            <a:off x="283206" y="130673"/>
            <a:ext cx="10131425" cy="1456267"/>
          </a:xfrm>
        </p:spPr>
        <p:txBody>
          <a:bodyPr/>
          <a:lstStyle/>
          <a:p>
            <a:r>
              <a:rPr lang="en-US" b="1" u="sng" dirty="0">
                <a:solidFill>
                  <a:schemeClr val="accent6"/>
                </a:solidFill>
              </a:rPr>
              <a:t>Problem statement </a:t>
            </a:r>
          </a:p>
        </p:txBody>
      </p:sp>
      <p:sp>
        <p:nvSpPr>
          <p:cNvPr id="3" name="Content Placeholder 2">
            <a:extLst>
              <a:ext uri="{FF2B5EF4-FFF2-40B4-BE49-F238E27FC236}">
                <a16:creationId xmlns:a16="http://schemas.microsoft.com/office/drawing/2014/main" id="{388537AF-F6C9-7FC0-BED6-8F8161AB5974}"/>
              </a:ext>
            </a:extLst>
          </p:cNvPr>
          <p:cNvSpPr>
            <a:spLocks noGrp="1"/>
          </p:cNvSpPr>
          <p:nvPr>
            <p:ph idx="1"/>
          </p:nvPr>
        </p:nvSpPr>
        <p:spPr>
          <a:xfrm>
            <a:off x="481577" y="1586940"/>
            <a:ext cx="7023371" cy="3649133"/>
          </a:xfrm>
        </p:spPr>
        <p:txBody>
          <a:bodyPr anchor="t"/>
          <a:lstStyle/>
          <a:p>
            <a:pPr marL="0" indent="0">
              <a:buNone/>
            </a:pPr>
            <a:r>
              <a:rPr lang="en-US" b="1" dirty="0"/>
              <a:t>In an organization often face challenges in evaluating employee performance due to
 1. Inconsistent Methods
 2.Data Overload
 3.Time consuming process 
 4.Leading to inefficient and 
 5.Inaccurate assessments
This project aims to address these issues by utilizing Excel for streamlined and effective performance analysis,</a:t>
            </a:r>
          </a:p>
        </p:txBody>
      </p:sp>
      <p:pic>
        <p:nvPicPr>
          <p:cNvPr id="4" name="Picture 3">
            <a:extLst>
              <a:ext uri="{FF2B5EF4-FFF2-40B4-BE49-F238E27FC236}">
                <a16:creationId xmlns:a16="http://schemas.microsoft.com/office/drawing/2014/main" id="{255C15AF-4F66-554E-936C-F5E58F05A39C}"/>
              </a:ext>
            </a:extLst>
          </p:cNvPr>
          <p:cNvPicPr>
            <a:picLocks noChangeAspect="1"/>
          </p:cNvPicPr>
          <p:nvPr/>
        </p:nvPicPr>
        <p:blipFill>
          <a:blip r:embed="rId2"/>
          <a:stretch>
            <a:fillRect/>
          </a:stretch>
        </p:blipFill>
        <p:spPr>
          <a:xfrm>
            <a:off x="6891851" y="1621927"/>
            <a:ext cx="4470469" cy="3162390"/>
          </a:xfrm>
          <a:prstGeom prst="rect">
            <a:avLst/>
          </a:prstGeom>
        </p:spPr>
      </p:pic>
    </p:spTree>
    <p:extLst>
      <p:ext uri="{BB962C8B-B14F-4D97-AF65-F5344CB8AC3E}">
        <p14:creationId xmlns:p14="http://schemas.microsoft.com/office/powerpoint/2010/main" val="383801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1E74-3EDC-74CC-CC93-9A899498E234}"/>
              </a:ext>
            </a:extLst>
          </p:cNvPr>
          <p:cNvSpPr>
            <a:spLocks noGrp="1"/>
          </p:cNvSpPr>
          <p:nvPr>
            <p:ph type="title"/>
          </p:nvPr>
        </p:nvSpPr>
        <p:spPr/>
        <p:txBody>
          <a:bodyPr/>
          <a:lstStyle/>
          <a:p>
            <a:r>
              <a:rPr lang="en-US" b="1" u="sng" dirty="0">
                <a:solidFill>
                  <a:schemeClr val="accent6"/>
                </a:solidFill>
              </a:rPr>
              <a:t>Problem overview </a:t>
            </a:r>
          </a:p>
        </p:txBody>
      </p:sp>
      <p:sp>
        <p:nvSpPr>
          <p:cNvPr id="10" name="Content Placeholder 9">
            <a:extLst>
              <a:ext uri="{FF2B5EF4-FFF2-40B4-BE49-F238E27FC236}">
                <a16:creationId xmlns:a16="http://schemas.microsoft.com/office/drawing/2014/main" id="{C838E53B-710B-117E-B150-CFA5F1677F3C}"/>
              </a:ext>
            </a:extLst>
          </p:cNvPr>
          <p:cNvSpPr>
            <a:spLocks noGrp="1"/>
          </p:cNvSpPr>
          <p:nvPr>
            <p:ph idx="1"/>
          </p:nvPr>
        </p:nvSpPr>
        <p:spPr>
          <a:xfrm>
            <a:off x="513310" y="354006"/>
            <a:ext cx="6407527" cy="5355417"/>
          </a:xfrm>
        </p:spPr>
        <p:txBody>
          <a:bodyPr>
            <a:normAutofit/>
          </a:bodyPr>
          <a:lstStyle/>
          <a:p>
            <a:pPr marL="0" indent="0">
              <a:buNone/>
            </a:pPr>
            <a:r>
              <a:rPr lang="en-US" sz="2400" b="1" dirty="0"/>
              <a:t>This project leverages. Excel to streamline the analysis of employee performance. It involves collecting, processing, and analyzing performance data, followed by visualizing key Insights through charts and dashboard to support informed decision-making</a:t>
            </a:r>
          </a:p>
        </p:txBody>
      </p:sp>
      <p:pic>
        <p:nvPicPr>
          <p:cNvPr id="11" name="Picture 10">
            <a:extLst>
              <a:ext uri="{FF2B5EF4-FFF2-40B4-BE49-F238E27FC236}">
                <a16:creationId xmlns:a16="http://schemas.microsoft.com/office/drawing/2014/main" id="{64DEC4DB-545D-B455-82FF-9E6AB0F40D51}"/>
              </a:ext>
            </a:extLst>
          </p:cNvPr>
          <p:cNvPicPr>
            <a:picLocks noChangeAspect="1"/>
          </p:cNvPicPr>
          <p:nvPr/>
        </p:nvPicPr>
        <p:blipFill>
          <a:blip r:embed="rId2"/>
          <a:stretch>
            <a:fillRect/>
          </a:stretch>
        </p:blipFill>
        <p:spPr>
          <a:xfrm>
            <a:off x="6849107" y="1523999"/>
            <a:ext cx="4657092" cy="3268135"/>
          </a:xfrm>
          <a:prstGeom prst="rect">
            <a:avLst/>
          </a:prstGeom>
        </p:spPr>
      </p:pic>
    </p:spTree>
    <p:extLst>
      <p:ext uri="{BB962C8B-B14F-4D97-AF65-F5344CB8AC3E}">
        <p14:creationId xmlns:p14="http://schemas.microsoft.com/office/powerpoint/2010/main" val="16931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61EC-3C48-7E52-698D-57B278A187DE}"/>
              </a:ext>
            </a:extLst>
          </p:cNvPr>
          <p:cNvSpPr>
            <a:spLocks noGrp="1"/>
          </p:cNvSpPr>
          <p:nvPr>
            <p:ph type="title"/>
          </p:nvPr>
        </p:nvSpPr>
        <p:spPr/>
        <p:txBody>
          <a:bodyPr/>
          <a:lstStyle/>
          <a:p>
            <a:r>
              <a:rPr lang="en-US" b="1" u="sng" dirty="0">
                <a:solidFill>
                  <a:schemeClr val="accent6"/>
                </a:solidFill>
              </a:rPr>
              <a:t>Who are the end users?</a:t>
            </a:r>
          </a:p>
        </p:txBody>
      </p:sp>
      <p:sp>
        <p:nvSpPr>
          <p:cNvPr id="3" name="Content Placeholder 2">
            <a:extLst>
              <a:ext uri="{FF2B5EF4-FFF2-40B4-BE49-F238E27FC236}">
                <a16:creationId xmlns:a16="http://schemas.microsoft.com/office/drawing/2014/main" id="{52518B87-2603-14EB-B5C5-9F88C1AC9FF6}"/>
              </a:ext>
            </a:extLst>
          </p:cNvPr>
          <p:cNvSpPr>
            <a:spLocks noGrp="1"/>
          </p:cNvSpPr>
          <p:nvPr>
            <p:ph idx="1"/>
          </p:nvPr>
        </p:nvSpPr>
        <p:spPr>
          <a:xfrm>
            <a:off x="685801" y="885343"/>
            <a:ext cx="9049391" cy="4715933"/>
          </a:xfrm>
        </p:spPr>
        <p:txBody>
          <a:bodyPr>
            <a:normAutofit/>
          </a:bodyPr>
          <a:lstStyle/>
          <a:p>
            <a:pPr marL="0" indent="0">
              <a:buNone/>
            </a:pPr>
            <a:r>
              <a:rPr lang="en-US" sz="2400" b="1" dirty="0"/>
              <a:t>The End user of the Employee performance analysis are followed
  1. HR Managers
  2. Team Leaders or Supervisors
  3. Senior Management 
  4. Employees etc.</a:t>
            </a:r>
          </a:p>
        </p:txBody>
      </p:sp>
      <p:pic>
        <p:nvPicPr>
          <p:cNvPr id="4" name="Picture 3">
            <a:extLst>
              <a:ext uri="{FF2B5EF4-FFF2-40B4-BE49-F238E27FC236}">
                <a16:creationId xmlns:a16="http://schemas.microsoft.com/office/drawing/2014/main" id="{454030FC-5BD3-F038-8E5D-D4E401405B46}"/>
              </a:ext>
            </a:extLst>
          </p:cNvPr>
          <p:cNvPicPr>
            <a:picLocks noChangeAspect="1"/>
          </p:cNvPicPr>
          <p:nvPr/>
        </p:nvPicPr>
        <p:blipFill>
          <a:blip r:embed="rId2"/>
          <a:stretch>
            <a:fillRect/>
          </a:stretch>
        </p:blipFill>
        <p:spPr>
          <a:xfrm>
            <a:off x="6265059" y="2990944"/>
            <a:ext cx="4833059" cy="2886075"/>
          </a:xfrm>
          <a:prstGeom prst="rect">
            <a:avLst/>
          </a:prstGeom>
        </p:spPr>
      </p:pic>
    </p:spTree>
    <p:extLst>
      <p:ext uri="{BB962C8B-B14F-4D97-AF65-F5344CB8AC3E}">
        <p14:creationId xmlns:p14="http://schemas.microsoft.com/office/powerpoint/2010/main" val="205966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7EA4-6696-A671-CA87-7B4AE48FCAD6}"/>
              </a:ext>
            </a:extLst>
          </p:cNvPr>
          <p:cNvSpPr>
            <a:spLocks noGrp="1"/>
          </p:cNvSpPr>
          <p:nvPr>
            <p:ph type="title"/>
          </p:nvPr>
        </p:nvSpPr>
        <p:spPr/>
        <p:txBody>
          <a:bodyPr/>
          <a:lstStyle/>
          <a:p>
            <a:r>
              <a:rPr lang="en-US" b="1" u="sng" dirty="0">
                <a:solidFill>
                  <a:schemeClr val="accent6"/>
                </a:solidFill>
              </a:rPr>
              <a:t>Our solution and its value proposition </a:t>
            </a:r>
          </a:p>
        </p:txBody>
      </p:sp>
      <p:sp>
        <p:nvSpPr>
          <p:cNvPr id="3" name="Content Placeholder 2">
            <a:extLst>
              <a:ext uri="{FF2B5EF4-FFF2-40B4-BE49-F238E27FC236}">
                <a16:creationId xmlns:a16="http://schemas.microsoft.com/office/drawing/2014/main" id="{61CDEC57-A8A5-F251-C852-4CA2B5D3B85B}"/>
              </a:ext>
            </a:extLst>
          </p:cNvPr>
          <p:cNvSpPr>
            <a:spLocks noGrp="1"/>
          </p:cNvSpPr>
          <p:nvPr>
            <p:ph idx="1"/>
          </p:nvPr>
        </p:nvSpPr>
        <p:spPr>
          <a:xfrm>
            <a:off x="685801" y="2065867"/>
            <a:ext cx="6929641" cy="3649133"/>
          </a:xfrm>
        </p:spPr>
        <p:txBody>
          <a:bodyPr>
            <a:normAutofit lnSpcReduction="10000"/>
          </a:bodyPr>
          <a:lstStyle/>
          <a:p>
            <a:pPr marL="342900" indent="-342900">
              <a:buFont typeface="+mj-lt"/>
              <a:buAutoNum type="arabicPeriod"/>
            </a:pPr>
            <a:r>
              <a:rPr lang="en-US" sz="2400" b="1" dirty="0"/>
              <a:t>Conditional Formatting – Fill the blank cell using conditional formatting
Filter – eliminating the blank cell 
Formula – using (IFS Formula) convert employee rating into performance level by grading
Pivot table – preparing pivot table to identify who works more efficient in an unit wise
Charts – preparing visualization of pivot table into an chart</a:t>
            </a:r>
          </a:p>
        </p:txBody>
      </p:sp>
      <p:pic>
        <p:nvPicPr>
          <p:cNvPr id="4" name="Picture 3">
            <a:extLst>
              <a:ext uri="{FF2B5EF4-FFF2-40B4-BE49-F238E27FC236}">
                <a16:creationId xmlns:a16="http://schemas.microsoft.com/office/drawing/2014/main" id="{57B20F91-1537-3AA3-D409-3F45B97AB6A7}"/>
              </a:ext>
            </a:extLst>
          </p:cNvPr>
          <p:cNvPicPr>
            <a:picLocks noChangeAspect="1"/>
          </p:cNvPicPr>
          <p:nvPr/>
        </p:nvPicPr>
        <p:blipFill>
          <a:blip r:embed="rId2"/>
          <a:stretch>
            <a:fillRect/>
          </a:stretch>
        </p:blipFill>
        <p:spPr>
          <a:xfrm>
            <a:off x="7774746" y="2617622"/>
            <a:ext cx="4138028" cy="1622756"/>
          </a:xfrm>
          <a:prstGeom prst="rect">
            <a:avLst/>
          </a:prstGeom>
        </p:spPr>
      </p:pic>
    </p:spTree>
    <p:extLst>
      <p:ext uri="{BB962C8B-B14F-4D97-AF65-F5344CB8AC3E}">
        <p14:creationId xmlns:p14="http://schemas.microsoft.com/office/powerpoint/2010/main" val="395850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20C182-B5CC-B584-16B4-908E06B080DB}"/>
              </a:ext>
            </a:extLst>
          </p:cNvPr>
          <p:cNvSpPr txBox="1"/>
          <p:nvPr/>
        </p:nvSpPr>
        <p:spPr>
          <a:xfrm>
            <a:off x="1189995" y="2129309"/>
            <a:ext cx="6144852" cy="3693319"/>
          </a:xfrm>
          <a:prstGeom prst="rect">
            <a:avLst/>
          </a:prstGeom>
          <a:noFill/>
        </p:spPr>
        <p:txBody>
          <a:bodyPr wrap="square" rtlCol="0">
            <a:spAutoFit/>
          </a:bodyPr>
          <a:lstStyle/>
          <a:p>
            <a:pPr marL="285750" indent="-285750" algn="l">
              <a:buFont typeface="Arial" panose="020B0604020202020204" pitchFamily="34" charset="0"/>
              <a:buChar char="•"/>
            </a:pPr>
            <a:r>
              <a:rPr lang="en-US" b="1" dirty="0"/>
              <a:t>There are 26 feature in the data 
I used 10 from the data, there are
Employee id
First Name
Last name
End date
Business unit 
Employee type
Employee classification type
Gender code 
Current employee rating
Employee performance (which were create based on current employee rating)</a:t>
            </a:r>
          </a:p>
        </p:txBody>
      </p:sp>
      <p:sp>
        <p:nvSpPr>
          <p:cNvPr id="9" name="TextBox 8">
            <a:extLst>
              <a:ext uri="{FF2B5EF4-FFF2-40B4-BE49-F238E27FC236}">
                <a16:creationId xmlns:a16="http://schemas.microsoft.com/office/drawing/2014/main" id="{F018743D-37E1-8E71-9239-49AD4FF3B5B8}"/>
              </a:ext>
            </a:extLst>
          </p:cNvPr>
          <p:cNvSpPr txBox="1"/>
          <p:nvPr/>
        </p:nvSpPr>
        <p:spPr>
          <a:xfrm>
            <a:off x="722883" y="1436083"/>
            <a:ext cx="6144852" cy="923330"/>
          </a:xfrm>
          <a:prstGeom prst="rect">
            <a:avLst/>
          </a:prstGeom>
          <a:noFill/>
        </p:spPr>
        <p:txBody>
          <a:bodyPr wrap="square" rtlCol="0">
            <a:spAutoFit/>
          </a:bodyPr>
          <a:lstStyle/>
          <a:p>
            <a:pPr algn="l"/>
            <a:r>
              <a:rPr lang="en-US" b="1" dirty="0"/>
              <a:t>The data which I used for this analysis which I download from </a:t>
            </a:r>
            <a:r>
              <a:rPr lang="en-US" b="1" dirty="0" err="1"/>
              <a:t>kaggle</a:t>
            </a:r>
            <a:r>
              <a:rPr lang="en-US" b="1" dirty="0"/>
              <a:t> </a:t>
            </a:r>
          </a:p>
          <a:p>
            <a:pPr algn="l"/>
            <a:endParaRPr lang="en-US" b="1" dirty="0"/>
          </a:p>
        </p:txBody>
      </p:sp>
      <p:sp>
        <p:nvSpPr>
          <p:cNvPr id="11" name="TextBox 10">
            <a:extLst>
              <a:ext uri="{FF2B5EF4-FFF2-40B4-BE49-F238E27FC236}">
                <a16:creationId xmlns:a16="http://schemas.microsoft.com/office/drawing/2014/main" id="{68BB7AED-FC0D-3D36-E563-8938CBDA5C9A}"/>
              </a:ext>
            </a:extLst>
          </p:cNvPr>
          <p:cNvSpPr txBox="1"/>
          <p:nvPr/>
        </p:nvSpPr>
        <p:spPr>
          <a:xfrm>
            <a:off x="255771" y="482102"/>
            <a:ext cx="6144852" cy="1200329"/>
          </a:xfrm>
          <a:prstGeom prst="rect">
            <a:avLst/>
          </a:prstGeom>
          <a:noFill/>
        </p:spPr>
        <p:txBody>
          <a:bodyPr wrap="square" rtlCol="0">
            <a:spAutoFit/>
          </a:bodyPr>
          <a:lstStyle/>
          <a:p>
            <a:pPr algn="l"/>
            <a:r>
              <a:rPr lang="en-US" sz="3600" b="1" u="sng" dirty="0">
                <a:solidFill>
                  <a:schemeClr val="accent6"/>
                </a:solidFill>
              </a:rPr>
              <a:t>DATASET DESCRIPTION </a:t>
            </a:r>
          </a:p>
          <a:p>
            <a:pPr algn="l"/>
            <a:endParaRPr lang="en-US" sz="3600" b="1" dirty="0"/>
          </a:p>
        </p:txBody>
      </p:sp>
    </p:spTree>
    <p:extLst>
      <p:ext uri="{BB962C8B-B14F-4D97-AF65-F5344CB8AC3E}">
        <p14:creationId xmlns:p14="http://schemas.microsoft.com/office/powerpoint/2010/main" val="74182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6928-3F60-81CF-B078-7F458194EC50}"/>
              </a:ext>
            </a:extLst>
          </p:cNvPr>
          <p:cNvSpPr>
            <a:spLocks noGrp="1"/>
          </p:cNvSpPr>
          <p:nvPr>
            <p:ph type="title"/>
          </p:nvPr>
        </p:nvSpPr>
        <p:spPr/>
        <p:txBody>
          <a:bodyPr/>
          <a:lstStyle/>
          <a:p>
            <a:r>
              <a:rPr lang="en-US" b="1" u="sng" dirty="0">
                <a:solidFill>
                  <a:schemeClr val="accent6"/>
                </a:solidFill>
              </a:rPr>
              <a:t>The “wow” in our solution </a:t>
            </a:r>
          </a:p>
        </p:txBody>
      </p:sp>
      <p:pic>
        <p:nvPicPr>
          <p:cNvPr id="4" name="Content Placeholder 3">
            <a:extLst>
              <a:ext uri="{FF2B5EF4-FFF2-40B4-BE49-F238E27FC236}">
                <a16:creationId xmlns:a16="http://schemas.microsoft.com/office/drawing/2014/main" id="{71779D3F-77F3-BC3A-0B03-16047B5F5921}"/>
              </a:ext>
            </a:extLst>
          </p:cNvPr>
          <p:cNvPicPr>
            <a:picLocks noGrp="1" noChangeAspect="1"/>
          </p:cNvPicPr>
          <p:nvPr>
            <p:ph idx="1"/>
          </p:nvPr>
        </p:nvPicPr>
        <p:blipFill>
          <a:blip r:embed="rId2"/>
          <a:stretch>
            <a:fillRect/>
          </a:stretch>
        </p:blipFill>
        <p:spPr>
          <a:xfrm>
            <a:off x="8872590" y="2065867"/>
            <a:ext cx="2633609" cy="3649662"/>
          </a:xfrm>
        </p:spPr>
      </p:pic>
      <p:sp>
        <p:nvSpPr>
          <p:cNvPr id="5" name="TextBox 4">
            <a:extLst>
              <a:ext uri="{FF2B5EF4-FFF2-40B4-BE49-F238E27FC236}">
                <a16:creationId xmlns:a16="http://schemas.microsoft.com/office/drawing/2014/main" id="{87E71ED8-EDE0-B69F-1E12-0D94A3194E70}"/>
              </a:ext>
            </a:extLst>
          </p:cNvPr>
          <p:cNvSpPr txBox="1"/>
          <p:nvPr/>
        </p:nvSpPr>
        <p:spPr>
          <a:xfrm>
            <a:off x="955820" y="2065867"/>
            <a:ext cx="6602230" cy="2308324"/>
          </a:xfrm>
          <a:prstGeom prst="rect">
            <a:avLst/>
          </a:prstGeom>
          <a:noFill/>
        </p:spPr>
        <p:txBody>
          <a:bodyPr wrap="square" rtlCol="0">
            <a:spAutoFit/>
          </a:bodyPr>
          <a:lstStyle/>
          <a:p>
            <a:pPr algn="l"/>
            <a:r>
              <a:rPr lang="en-US" sz="2400" b="1" dirty="0"/>
              <a:t>There are two wow factor in this analysis, there are
Using IFS Formula to create performance analysis column
By using slicer we can identify which classification worker has highest rating</a:t>
            </a:r>
          </a:p>
        </p:txBody>
      </p:sp>
    </p:spTree>
    <p:extLst>
      <p:ext uri="{BB962C8B-B14F-4D97-AF65-F5344CB8AC3E}">
        <p14:creationId xmlns:p14="http://schemas.microsoft.com/office/powerpoint/2010/main" val="1171696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Employee Data analysis using Excel </vt:lpstr>
      <vt:lpstr>Project title </vt:lpstr>
      <vt:lpstr>Agenda</vt:lpstr>
      <vt:lpstr>Problem statement </vt:lpstr>
      <vt:lpstr>Problem overview </vt:lpstr>
      <vt:lpstr>Who are the end users?</vt:lpstr>
      <vt:lpstr>Our solution and its value proposition </vt:lpstr>
      <vt:lpstr>PowerPoint Presentation</vt:lpstr>
      <vt:lpstr>The “wow” in our solution </vt:lpstr>
      <vt:lpstr>Modelling </vt:lpstr>
      <vt:lpstr>PowerPoint Presentation</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analysis with Excel </dc:title>
  <dc:creator>kokilacataring@gmail.com</dc:creator>
  <cp:lastModifiedBy>kokilacataring@gmail.com</cp:lastModifiedBy>
  <cp:revision>6</cp:revision>
  <dcterms:created xsi:type="dcterms:W3CDTF">2024-08-27T05:14:21Z</dcterms:created>
  <dcterms:modified xsi:type="dcterms:W3CDTF">2024-08-27T07:14:22Z</dcterms:modified>
</cp:coreProperties>
</file>