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14" r:id="rId1"/>
  </p:sldMasterIdLst>
  <p:notesMasterIdLst>
    <p:notesMasterId r:id="rId20"/>
  </p:notesMasterIdLst>
  <p:sldIdLst>
    <p:sldId id="256" r:id="rId2"/>
    <p:sldId id="275" r:id="rId3"/>
    <p:sldId id="257" r:id="rId4"/>
    <p:sldId id="265" r:id="rId5"/>
    <p:sldId id="261" r:id="rId6"/>
    <p:sldId id="262" r:id="rId7"/>
    <p:sldId id="266" r:id="rId8"/>
    <p:sldId id="267" r:id="rId9"/>
    <p:sldId id="268" r:id="rId10"/>
    <p:sldId id="269" r:id="rId11"/>
    <p:sldId id="270" r:id="rId12"/>
    <p:sldId id="271" r:id="rId13"/>
    <p:sldId id="276" r:id="rId14"/>
    <p:sldId id="277" r:id="rId15"/>
    <p:sldId id="278" r:id="rId16"/>
    <p:sldId id="273" r:id="rId17"/>
    <p:sldId id="264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9048" autoAdjust="0"/>
  </p:normalViewPr>
  <p:slideViewPr>
    <p:cSldViewPr snapToGrid="0">
      <p:cViewPr varScale="1">
        <p:scale>
          <a:sx n="66" d="100"/>
          <a:sy n="66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725F2-4329-9242-830E-A39B91FD405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6F660-0A52-184B-9BF3-7004F301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9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54C6-B589-E740-96D6-95D0E4365F1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219D-1D16-F94E-A04B-62BC8B80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7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54C6-B589-E740-96D6-95D0E4365F1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219D-1D16-F94E-A04B-62BC8B80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9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54C6-B589-E740-96D6-95D0E4365F1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219D-1D16-F94E-A04B-62BC8B80E6A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9534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54C6-B589-E740-96D6-95D0E4365F1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219D-1D16-F94E-A04B-62BC8B80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3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54C6-B589-E740-96D6-95D0E4365F1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219D-1D16-F94E-A04B-62BC8B80E6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936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54C6-B589-E740-96D6-95D0E4365F1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219D-1D16-F94E-A04B-62BC8B80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35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54C6-B589-E740-96D6-95D0E4365F1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219D-1D16-F94E-A04B-62BC8B80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9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54C6-B589-E740-96D6-95D0E4365F1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219D-1D16-F94E-A04B-62BC8B80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1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54C6-B589-E740-96D6-95D0E4365F1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219D-1D16-F94E-A04B-62BC8B80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3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54C6-B589-E740-96D6-95D0E4365F1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219D-1D16-F94E-A04B-62BC8B80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2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54C6-B589-E740-96D6-95D0E4365F1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219D-1D16-F94E-A04B-62BC8B80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54C6-B589-E740-96D6-95D0E4365F1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219D-1D16-F94E-A04B-62BC8B80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7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54C6-B589-E740-96D6-95D0E4365F1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219D-1D16-F94E-A04B-62BC8B80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8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54C6-B589-E740-96D6-95D0E4365F1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219D-1D16-F94E-A04B-62BC8B80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5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54C6-B589-E740-96D6-95D0E4365F1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219D-1D16-F94E-A04B-62BC8B80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54C6-B589-E740-96D6-95D0E4365F1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4219D-1D16-F94E-A04B-62BC8B80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0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D54C6-B589-E740-96D6-95D0E4365F1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24219D-1D16-F94E-A04B-62BC8B80E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9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5" r:id="rId1"/>
    <p:sldLayoutId id="2147484716" r:id="rId2"/>
    <p:sldLayoutId id="2147484717" r:id="rId3"/>
    <p:sldLayoutId id="2147484718" r:id="rId4"/>
    <p:sldLayoutId id="2147484719" r:id="rId5"/>
    <p:sldLayoutId id="2147484720" r:id="rId6"/>
    <p:sldLayoutId id="2147484721" r:id="rId7"/>
    <p:sldLayoutId id="2147484722" r:id="rId8"/>
    <p:sldLayoutId id="2147484723" r:id="rId9"/>
    <p:sldLayoutId id="2147484724" r:id="rId10"/>
    <p:sldLayoutId id="2147484725" r:id="rId11"/>
    <p:sldLayoutId id="2147484726" r:id="rId12"/>
    <p:sldLayoutId id="2147484727" r:id="rId13"/>
    <p:sldLayoutId id="2147484728" r:id="rId14"/>
    <p:sldLayoutId id="2147484729" r:id="rId15"/>
    <p:sldLayoutId id="2147484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3B064A-24BB-F89A-F5BD-698373FC1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3296" y="1490163"/>
            <a:ext cx="6878472" cy="101056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Rate Prediction</a:t>
            </a:r>
            <a:r>
              <a:rPr lang="en-US" b="1" dirty="0"/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8F53BF65-9422-FDBE-E91D-6398D6951FE8}"/>
              </a:ext>
            </a:extLst>
          </p:cNvPr>
          <p:cNvSpPr txBox="1">
            <a:spLocks/>
          </p:cNvSpPr>
          <p:nvPr/>
        </p:nvSpPr>
        <p:spPr>
          <a:xfrm>
            <a:off x="4380932" y="2939466"/>
            <a:ext cx="2743199" cy="3002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</a:p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J.Uma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Devi AP/CSE</a:t>
            </a:r>
          </a:p>
          <a:p>
            <a:pPr algn="l">
              <a:lnSpc>
                <a:spcPct val="10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R.Vashni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Bekasha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P.Subha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Sri</a:t>
            </a:r>
          </a:p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M.Veeralakshmi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M.Selva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Sobika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12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20F0D-D5E4-2FFE-7041-4E244F37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64" y="486659"/>
            <a:ext cx="8596668" cy="83537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b="1" dirty="0" smtClean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263" y="1261856"/>
            <a:ext cx="4666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(body)"/>
              </a:rPr>
              <a:t>3.Model Saving and Loading Module</a:t>
            </a:r>
            <a:r>
              <a:rPr lang="en-IN" sz="2000" dirty="0" smtClean="0"/>
              <a:t>: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6" y="1872342"/>
            <a:ext cx="9085944" cy="473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7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20F0D-D5E4-2FFE-7041-4E244F37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64" y="486659"/>
            <a:ext cx="8596668" cy="83537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7657" y="1322037"/>
            <a:ext cx="8868230" cy="49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1322036"/>
            <a:ext cx="8868230" cy="523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20F0D-D5E4-2FFE-7041-4E244F37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64" y="486659"/>
            <a:ext cx="8596668" cy="83537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6" y="1436913"/>
            <a:ext cx="8926286" cy="464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20F0D-D5E4-2FFE-7041-4E244F37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16000"/>
            <a:ext cx="8596668" cy="83537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CHART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317129"/>
              </p:ext>
            </p:extLst>
          </p:nvPr>
        </p:nvGraphicFramePr>
        <p:xfrm>
          <a:off x="911668" y="2040462"/>
          <a:ext cx="8128000" cy="3779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629961">
                <a:tc>
                  <a:txBody>
                    <a:bodyPr/>
                    <a:lstStyle/>
                    <a:p>
                      <a:pPr algn="l"/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(%)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29961">
                <a:tc>
                  <a:txBody>
                    <a:bodyPr/>
                    <a:lstStyle/>
                    <a:p>
                      <a:r>
                        <a:rPr lang="en-IN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</a:t>
                      </a:r>
                      <a:r>
                        <a:rPr lang="en-IN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Forest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93.20</a:t>
                      </a:r>
                      <a:endParaRPr lang="en-IN" dirty="0"/>
                    </a:p>
                  </a:txBody>
                  <a:tcPr/>
                </a:tc>
              </a:tr>
              <a:tr h="629961">
                <a:tc>
                  <a:txBody>
                    <a:bodyPr/>
                    <a:lstStyle/>
                    <a:p>
                      <a:r>
                        <a:rPr lang="en-IN" dirty="0" smtClean="0"/>
                        <a:t>Decision Tree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88.00</a:t>
                      </a:r>
                      <a:endParaRPr lang="en-IN" dirty="0"/>
                    </a:p>
                  </a:txBody>
                  <a:tcPr/>
                </a:tc>
              </a:tr>
              <a:tr h="629961">
                <a:tc>
                  <a:txBody>
                    <a:bodyPr/>
                    <a:lstStyle/>
                    <a:p>
                      <a:r>
                        <a:rPr lang="en-IN" dirty="0" smtClean="0"/>
                        <a:t>K-Nearest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Neighbors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55.00</a:t>
                      </a:r>
                      <a:endParaRPr lang="en-IN" dirty="0"/>
                    </a:p>
                  </a:txBody>
                  <a:tcPr/>
                </a:tc>
              </a:tr>
              <a:tr h="629961">
                <a:tc>
                  <a:txBody>
                    <a:bodyPr/>
                    <a:lstStyle/>
                    <a:p>
                      <a:r>
                        <a:rPr lang="en-IN" dirty="0" smtClean="0"/>
                        <a:t>Support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-17.00</a:t>
                      </a:r>
                      <a:endParaRPr lang="en-IN" dirty="0"/>
                    </a:p>
                  </a:txBody>
                  <a:tcPr/>
                </a:tc>
              </a:tr>
              <a:tr h="629961">
                <a:tc>
                  <a:txBody>
                    <a:bodyPr/>
                    <a:lstStyle/>
                    <a:p>
                      <a:r>
                        <a:rPr lang="en-IN" dirty="0" smtClean="0"/>
                        <a:t>Neural  Network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90.77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20F0D-D5E4-2FFE-7041-4E244F37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46077"/>
            <a:ext cx="8596668" cy="83537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C9DAF2-3DB7-B262-CC67-1EB47F24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63406"/>
            <a:ext cx="8596668" cy="384230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smtClean="0">
                <a:latin typeface="Arial(body)"/>
                <a:cs typeface="Times New Roman" panose="02020603050405020304" pitchFamily="18" charset="0"/>
              </a:rPr>
              <a:t>Predictive Capability: </a:t>
            </a:r>
            <a:r>
              <a:rPr lang="en-US" sz="1600" dirty="0" smtClean="0">
                <a:latin typeface="Arial(body)"/>
                <a:cs typeface="Times New Roman" panose="02020603050405020304" pitchFamily="18" charset="0"/>
              </a:rPr>
              <a:t>Helps forecast crime rates using historical data, enabling proactive measure by authorities.</a:t>
            </a:r>
            <a:endParaRPr lang="en-US" sz="1600" b="1" dirty="0" smtClean="0">
              <a:latin typeface="Arial(body)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latin typeface="Arial(body)"/>
                <a:cs typeface="Times New Roman" panose="02020603050405020304" pitchFamily="18" charset="0"/>
              </a:rPr>
              <a:t>Machine Learning Integration:</a:t>
            </a:r>
            <a:r>
              <a:rPr lang="en-US" sz="1600" dirty="0" smtClean="0">
                <a:latin typeface="Arial(body)"/>
                <a:cs typeface="Times New Roman" panose="02020603050405020304" pitchFamily="18" charset="0"/>
              </a:rPr>
              <a:t> Utilizes widely used algorithms, showcasing fundamental ML applications.</a:t>
            </a:r>
            <a:endParaRPr lang="en-US" sz="1600" dirty="0">
              <a:latin typeface="Arial(body)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latin typeface="Arial(body)"/>
                <a:cs typeface="Times New Roman" panose="02020603050405020304" pitchFamily="18" charset="0"/>
              </a:rPr>
              <a:t>Data-Driven Decision Making:</a:t>
            </a:r>
            <a:r>
              <a:rPr lang="en-US" sz="1600" dirty="0" smtClean="0">
                <a:latin typeface="Arial(body)"/>
                <a:cs typeface="Times New Roman" panose="02020603050405020304" pitchFamily="18" charset="0"/>
              </a:rPr>
              <a:t> Encourages the use of real crime data to derive insights that can guide law enforcement strategies.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latin typeface="Arial(body)"/>
                <a:cs typeface="Times New Roman" panose="02020603050405020304" pitchFamily="18" charset="0"/>
              </a:rPr>
              <a:t>Open Source  and Reproducible: </a:t>
            </a:r>
            <a:r>
              <a:rPr lang="en-US" sz="1600" dirty="0" smtClean="0">
                <a:latin typeface="Arial(body)"/>
                <a:cs typeface="Times New Roman" panose="02020603050405020304" pitchFamily="18" charset="0"/>
              </a:rPr>
              <a:t>The Code is publicly available, allowing others to build upon or replicate the project.</a:t>
            </a:r>
            <a:endParaRPr lang="en-IN" sz="1600" dirty="0">
              <a:latin typeface="Arial(body)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600" dirty="0" smtClean="0">
              <a:latin typeface="Arial(body)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600" dirty="0">
              <a:latin typeface="Arial(body)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600" dirty="0" smtClean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4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20F0D-D5E4-2FFE-7041-4E244F37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46077"/>
            <a:ext cx="8596668" cy="83537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C9DAF2-3DB7-B262-CC67-1EB47F24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73944"/>
            <a:ext cx="8596668" cy="4165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smtClean="0">
                <a:latin typeface="Arial(body)"/>
                <a:cs typeface="Times New Roman" panose="02020603050405020304" pitchFamily="18" charset="0"/>
              </a:rPr>
              <a:t>Model Specificity: </a:t>
            </a:r>
            <a:r>
              <a:rPr lang="en-US" sz="1600" dirty="0" smtClean="0">
                <a:latin typeface="Arial(body)"/>
                <a:cs typeface="Times New Roman" panose="02020603050405020304" pitchFamily="18" charset="0"/>
              </a:rPr>
              <a:t>Only basic ML models are used, more advanced models could yield better results.</a:t>
            </a:r>
            <a:endParaRPr lang="en-US" sz="1600" b="1" dirty="0" smtClean="0">
              <a:latin typeface="Arial(body)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latin typeface="Arial(body)"/>
                <a:cs typeface="Times New Roman" panose="02020603050405020304" pitchFamily="18" charset="0"/>
              </a:rPr>
              <a:t>Limited Feature Engineering: </a:t>
            </a:r>
            <a:r>
              <a:rPr lang="en-US" sz="1600" dirty="0" smtClean="0">
                <a:latin typeface="Arial(body)"/>
                <a:cs typeface="Times New Roman" panose="02020603050405020304" pitchFamily="18" charset="0"/>
              </a:rPr>
              <a:t>There appears to be minimal exploration of feature selection, interaction effects, or handling of complex correlations.</a:t>
            </a:r>
            <a:endParaRPr lang="en-US" sz="1600" dirty="0">
              <a:latin typeface="Arial(body)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latin typeface="Arial(body)"/>
                <a:cs typeface="Times New Roman" panose="02020603050405020304" pitchFamily="18" charset="0"/>
              </a:rPr>
              <a:t>Lack of Real-Time Integration:</a:t>
            </a:r>
            <a:r>
              <a:rPr lang="en-US" sz="1600" dirty="0" smtClean="0">
                <a:latin typeface="Arial(body)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Arial(body)"/>
                <a:cs typeface="Times New Roman" panose="02020603050405020304" pitchFamily="18" charset="0"/>
              </a:rPr>
              <a:t>T</a:t>
            </a:r>
            <a:r>
              <a:rPr lang="en-US" sz="1600" dirty="0" smtClean="0">
                <a:latin typeface="Arial(body)"/>
                <a:cs typeface="Times New Roman" panose="02020603050405020304" pitchFamily="18" charset="0"/>
              </a:rPr>
              <a:t>he model doesn’t seem to incorporate real-time or streaming data for up-to-date predictions.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latin typeface="Arial(body)"/>
                <a:cs typeface="Times New Roman" panose="02020603050405020304" pitchFamily="18" charset="0"/>
              </a:rPr>
              <a:t>Lack of Temporal Analysis: </a:t>
            </a:r>
            <a:r>
              <a:rPr lang="en-US" sz="1600" dirty="0" smtClean="0">
                <a:latin typeface="Arial(body)"/>
                <a:cs typeface="Times New Roman" panose="02020603050405020304" pitchFamily="18" charset="0"/>
              </a:rPr>
              <a:t>The project doesn’t appear to consider time-series analysis or seasonal trends in crime, which are crucial for understanding.</a:t>
            </a:r>
          </a:p>
          <a:p>
            <a:pPr algn="just">
              <a:lnSpc>
                <a:spcPct val="150000"/>
              </a:lnSpc>
            </a:pPr>
            <a:endParaRPr lang="en-IN" sz="1600" dirty="0">
              <a:latin typeface="Arial(body)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600" dirty="0" smtClean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94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20F0D-D5E4-2FFE-7041-4E244F37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16000"/>
            <a:ext cx="8596668" cy="83537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C9DAF2-3DB7-B262-CC67-1EB47F24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28336"/>
            <a:ext cx="8596668" cy="37064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Arial(body)"/>
              </a:rPr>
              <a:t>Web-Based Platform: </a:t>
            </a:r>
            <a:r>
              <a:rPr lang="en-US" sz="1600" dirty="0" smtClean="0">
                <a:solidFill>
                  <a:schemeClr val="tx1"/>
                </a:solidFill>
                <a:latin typeface="Arial(body)"/>
              </a:rPr>
              <a:t>Develop an interactive website for real-time crime prediction and visualization.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Arial(body)"/>
              </a:rPr>
              <a:t>Integration of Real-Time Data</a:t>
            </a:r>
            <a:r>
              <a:rPr lang="en-US" sz="1600" dirty="0" smtClean="0">
                <a:solidFill>
                  <a:schemeClr val="tx1"/>
                </a:solidFill>
                <a:latin typeface="Arial(body)"/>
              </a:rPr>
              <a:t>: Incorporate live inputs from social media, emergency calls, and surveillance systems.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Arial(body)"/>
              </a:rPr>
              <a:t>Geospatial Crime Mapping: </a:t>
            </a:r>
            <a:r>
              <a:rPr lang="en-US" sz="1600" dirty="0" smtClean="0">
                <a:solidFill>
                  <a:schemeClr val="tx1"/>
                </a:solidFill>
                <a:latin typeface="Arial(body)"/>
              </a:rPr>
              <a:t>Add location-based </a:t>
            </a:r>
            <a:r>
              <a:rPr lang="en-US" sz="1600" dirty="0" err="1" smtClean="0">
                <a:solidFill>
                  <a:schemeClr val="tx1"/>
                </a:solidFill>
                <a:latin typeface="Arial(body)"/>
              </a:rPr>
              <a:t>heatmaps</a:t>
            </a:r>
            <a:r>
              <a:rPr lang="en-US" sz="1600" dirty="0" smtClean="0">
                <a:solidFill>
                  <a:schemeClr val="tx1"/>
                </a:solidFill>
                <a:latin typeface="Arial(body)"/>
              </a:rPr>
              <a:t> for identifying crime hotspots using GIS.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Arial(body)"/>
              </a:rPr>
              <a:t>Explainable AI: </a:t>
            </a:r>
            <a:r>
              <a:rPr lang="en-US" sz="1600" dirty="0" smtClean="0">
                <a:solidFill>
                  <a:schemeClr val="tx1"/>
                </a:solidFill>
                <a:latin typeface="Arial(body)"/>
              </a:rPr>
              <a:t>Include model interpretation tools to explain predictions for better trust and transparency.</a:t>
            </a:r>
            <a:endParaRPr lang="en-US" sz="1600" dirty="0">
              <a:solidFill>
                <a:schemeClr val="tx1"/>
              </a:solidFill>
              <a:latin typeface="Arial(body)"/>
            </a:endParaRPr>
          </a:p>
        </p:txBody>
      </p:sp>
    </p:spTree>
    <p:extLst>
      <p:ext uri="{BB962C8B-B14F-4D97-AF65-F5344CB8AC3E}">
        <p14:creationId xmlns:p14="http://schemas.microsoft.com/office/powerpoint/2010/main" val="282876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20F0D-D5E4-2FFE-7041-4E244F37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537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C9DAF2-3DB7-B262-CC67-1EB47F24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8410"/>
            <a:ext cx="8596668" cy="449985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Arial(body)"/>
                <a:ea typeface="Times New Roman" panose="02020603050405020304" pitchFamily="18" charset="0"/>
                <a:cs typeface="Times New Roman" panose="02020603050405020304" pitchFamily="18" charset="0"/>
              </a:rPr>
              <a:t>Crime rate prediction has become an important tool for law enforcement agencies to help them focus their resources in high-crime areas.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Arial(body)"/>
                <a:ea typeface="Calibri" panose="020F0502020204030204" pitchFamily="34" charset="0"/>
                <a:cs typeface="Times New Roman" panose="02020603050405020304" pitchFamily="18" charset="0"/>
              </a:rPr>
              <a:t>By focusing their resources in the right areas, police officers can help reduce the overall crime rate in a community.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Arial(body)"/>
                <a:ea typeface="Times New Roman" panose="02020603050405020304" pitchFamily="18" charset="0"/>
                <a:cs typeface="Times New Roman" panose="02020603050405020304" pitchFamily="18" charset="0"/>
              </a:rPr>
              <a:t>As a result of machine learning technology, finding relationships and patterns between various data has become easier.</a:t>
            </a:r>
            <a:endParaRPr lang="en-US" sz="1600" dirty="0">
              <a:solidFill>
                <a:schemeClr val="tx1"/>
              </a:solidFill>
              <a:latin typeface="Arial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Arial(body)"/>
                <a:ea typeface="Times New Roman" panose="02020603050405020304" pitchFamily="18" charset="0"/>
                <a:cs typeface="Times New Roman" panose="02020603050405020304" pitchFamily="18" charset="0"/>
              </a:rPr>
              <a:t>The model prediction of crime rate and data visualization helps in analysis of data set and prediction of crimes.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(body)"/>
                <a:ea typeface="Calibri" panose="020F0502020204030204" pitchFamily="34" charset="0"/>
                <a:cs typeface="Times New Roman" panose="02020603050405020304" pitchFamily="18" charset="0"/>
              </a:rPr>
              <a:t>The model </a:t>
            </a:r>
            <a:r>
              <a:rPr lang="en-US" sz="1600" dirty="0">
                <a:solidFill>
                  <a:schemeClr val="tx1"/>
                </a:solidFill>
                <a:effectLst/>
                <a:latin typeface="Arial(body)"/>
                <a:ea typeface="Times New Roman" panose="02020603050405020304" pitchFamily="18" charset="0"/>
                <a:cs typeface="Times New Roman" panose="02020603050405020304" pitchFamily="18" charset="0"/>
              </a:rPr>
              <a:t>helped in understanding different crime datasets that can be used in implementing the factors that can help in keeping society safe. </a:t>
            </a:r>
            <a:endParaRPr lang="en-US" sz="1600" dirty="0">
              <a:solidFill>
                <a:schemeClr val="tx1"/>
              </a:solidFill>
              <a:effectLst/>
              <a:latin typeface="Arial(body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0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20F0D-D5E4-2FFE-7041-4E244F37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13" y="2627085"/>
            <a:ext cx="6444344" cy="1364343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2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63035" y="839789"/>
            <a:ext cx="8596668" cy="1320800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Implementation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  <a:p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3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20F0D-D5E4-2FFE-7041-4E244F37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28915"/>
            <a:ext cx="8596668" cy="83537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C9DAF2-3DB7-B262-CC67-1EB47F24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7706"/>
            <a:ext cx="8596668" cy="437601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(body)"/>
              </a:rPr>
              <a:t>Crime is an act that is prohibited by law and is punishable by a fine, imprisonment, or other legal action.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(body)"/>
              </a:rPr>
              <a:t>Crime prediction is significant to determine increase or decrease in crime rate from preceding years.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Arial(body)"/>
              </a:rPr>
              <a:t>Sophisticated ML algorithms and data-driven methods can be used to identify patterns in data to detect and predict criminal activities.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Arial(body)"/>
                <a:ea typeface="Century Gothic Paneuropean"/>
                <a:cs typeface="Times New Roman" panose="02020603050405020304" pitchFamily="18" charset="0"/>
                <a:sym typeface="Century Gothic Paneuropean"/>
              </a:rPr>
              <a:t>Our </a:t>
            </a:r>
            <a:r>
              <a:rPr lang="en-US" sz="1600" dirty="0">
                <a:solidFill>
                  <a:srgbClr val="000000"/>
                </a:solidFill>
                <a:latin typeface="Arial(body)"/>
                <a:ea typeface="Century Gothic Paneuropean"/>
                <a:cs typeface="Times New Roman" panose="02020603050405020304" pitchFamily="18" charset="0"/>
                <a:sym typeface="Century Gothic Paneuropean"/>
              </a:rPr>
              <a:t>innovation aims to enhance public safety, promoting a secure community through engaged citizens who take an active role in crime prevention.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8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20F0D-D5E4-2FFE-7041-4E244F37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46077"/>
            <a:ext cx="8596668" cy="83537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C9DAF2-3DB7-B262-CC67-1EB47F24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2092"/>
            <a:ext cx="8596668" cy="384230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smtClean="0">
                <a:latin typeface="Arial(body)"/>
                <a:cs typeface="Times New Roman" panose="02020603050405020304" pitchFamily="18" charset="0"/>
              </a:rPr>
              <a:t>Crime Prediction </a:t>
            </a:r>
            <a:r>
              <a:rPr lang="en-US" sz="1600" b="1" dirty="0">
                <a:latin typeface="Arial(body)"/>
                <a:cs typeface="Times New Roman" panose="02020603050405020304" pitchFamily="18" charset="0"/>
              </a:rPr>
              <a:t>using Machine </a:t>
            </a:r>
            <a:r>
              <a:rPr lang="en-US" sz="1600" b="1" dirty="0" smtClean="0">
                <a:latin typeface="Arial(body)"/>
                <a:cs typeface="Times New Roman" panose="02020603050405020304" pitchFamily="18" charset="0"/>
              </a:rPr>
              <a:t>Learning (2021)</a:t>
            </a:r>
            <a:r>
              <a:rPr lang="en-US" sz="1600" dirty="0" smtClean="0">
                <a:latin typeface="Arial(body)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Arial(body)"/>
                <a:cs typeface="Times New Roman" panose="02020603050405020304" pitchFamily="18" charset="0"/>
              </a:rPr>
              <a:t>The results showed that the Random Forest Classifier achieved the highest accuracy</a:t>
            </a:r>
            <a:r>
              <a:rPr lang="en-US" sz="1600" dirty="0" smtClean="0">
                <a:latin typeface="Arial(body)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err="1" smtClean="0">
                <a:latin typeface="Arial(body)"/>
                <a:cs typeface="Times New Roman" panose="02020603050405020304" pitchFamily="18" charset="0"/>
              </a:rPr>
              <a:t>Spatio</a:t>
            </a:r>
            <a:r>
              <a:rPr lang="en-US" sz="1600" b="1" dirty="0" smtClean="0">
                <a:latin typeface="Arial(body)"/>
                <a:cs typeface="Times New Roman" panose="02020603050405020304" pitchFamily="18" charset="0"/>
              </a:rPr>
              <a:t>-Temporal </a:t>
            </a:r>
            <a:r>
              <a:rPr lang="en-US" sz="1600" b="1" dirty="0">
                <a:latin typeface="Arial(body)"/>
                <a:cs typeface="Times New Roman" panose="02020603050405020304" pitchFamily="18" charset="0"/>
              </a:rPr>
              <a:t>Crime </a:t>
            </a:r>
            <a:r>
              <a:rPr lang="en-US" sz="1600" b="1" dirty="0" smtClean="0">
                <a:latin typeface="Arial(body)"/>
                <a:cs typeface="Times New Roman" panose="02020603050405020304" pitchFamily="18" charset="0"/>
              </a:rPr>
              <a:t>Prediction (2019)</a:t>
            </a:r>
            <a:r>
              <a:rPr lang="en-US" sz="1600" dirty="0" smtClean="0">
                <a:latin typeface="Arial(body)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Arial(body)"/>
                <a:cs typeface="Times New Roman" panose="02020603050405020304" pitchFamily="18" charset="0"/>
              </a:rPr>
              <a:t>The results showed that the model achieved high accuracy in predicting crime occurrence.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latin typeface="Arial(body)"/>
                <a:cs typeface="Times New Roman" panose="02020603050405020304" pitchFamily="18" charset="0"/>
              </a:rPr>
              <a:t>Crime Prediction using Social Media (2019)</a:t>
            </a:r>
            <a:r>
              <a:rPr lang="en-US" sz="1600" dirty="0" smtClean="0">
                <a:latin typeface="Arial(body)"/>
                <a:cs typeface="Times New Roman" panose="02020603050405020304" pitchFamily="18" charset="0"/>
              </a:rPr>
              <a:t>: The results showed that social media data can be a valuable source for crime prediction.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Arial(body)"/>
                <a:cs typeface="Times New Roman" panose="02020603050405020304" pitchFamily="18" charset="0"/>
              </a:rPr>
              <a:t>Crime Rate Prediction using KNN (2018): </a:t>
            </a:r>
            <a:r>
              <a:rPr lang="en-US" sz="1600" dirty="0">
                <a:latin typeface="Arial(body)"/>
                <a:cs typeface="Times New Roman" panose="02020603050405020304" pitchFamily="18" charset="0"/>
              </a:rPr>
              <a:t>This system looks at how to convert crime information into a data-mining problem to help detectives solve crimes faster.</a:t>
            </a:r>
            <a:endParaRPr lang="en-IN" sz="1600" dirty="0">
              <a:latin typeface="Arial(body)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600" dirty="0" smtClean="0">
              <a:latin typeface="Arial(body)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600" dirty="0">
              <a:latin typeface="Arial(body)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600" dirty="0" smtClean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3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20F0D-D5E4-2FFE-7041-4E244F37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34" y="1030513"/>
            <a:ext cx="8596668" cy="83537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C9DAF2-3DB7-B262-CC67-1EB47F24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4" y="2083606"/>
            <a:ext cx="8596668" cy="420108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Arial(body)"/>
                <a:ea typeface="Calibri" panose="020F0502020204030204" pitchFamily="34" charset="0"/>
              </a:rPr>
              <a:t>Data Preprocessing: The data is prepared in the correct format for analysis. </a:t>
            </a:r>
            <a:endParaRPr lang="en-US" sz="1600" dirty="0" smtClean="0">
              <a:solidFill>
                <a:schemeClr val="tx1"/>
              </a:solidFill>
              <a:effectLst/>
              <a:latin typeface="Arial(body)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effectLst/>
                <a:latin typeface="Arial(body)"/>
                <a:ea typeface="Calibri" panose="020F0502020204030204" pitchFamily="34" charset="0"/>
              </a:rPr>
              <a:t>Random Sampling: The data has been </a:t>
            </a:r>
            <a:r>
              <a:rPr lang="en-US" sz="1600" dirty="0" err="1" smtClean="0">
                <a:solidFill>
                  <a:schemeClr val="tx1"/>
                </a:solidFill>
                <a:effectLst/>
                <a:latin typeface="Arial(body)"/>
                <a:ea typeface="Calibri" panose="020F0502020204030204" pitchFamily="34" charset="0"/>
              </a:rPr>
              <a:t>splitted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Arial(body)"/>
                <a:ea typeface="Calibri" panose="020F0502020204030204" pitchFamily="34" charset="0"/>
              </a:rPr>
              <a:t> into two parts: training data (70%) and testing data (30%).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solidFill>
                  <a:schemeClr val="tx1"/>
                </a:solidFill>
                <a:effectLst/>
                <a:latin typeface="Arial(body)"/>
                <a:ea typeface="Calibri" panose="020F0502020204030204" pitchFamily="34" charset="0"/>
              </a:rPr>
              <a:t>Model </a:t>
            </a:r>
            <a:r>
              <a:rPr lang="en-US" sz="1600" dirty="0">
                <a:solidFill>
                  <a:schemeClr val="tx1"/>
                </a:solidFill>
                <a:effectLst/>
                <a:latin typeface="Arial(body)"/>
                <a:ea typeface="Calibri" panose="020F0502020204030204" pitchFamily="34" charset="0"/>
              </a:rPr>
              <a:t>Creation: 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Arial(body)"/>
                <a:ea typeface="Calibri" panose="020F0502020204030204" pitchFamily="34" charset="0"/>
              </a:rPr>
              <a:t>The </a:t>
            </a:r>
            <a:r>
              <a:rPr lang="en-US" sz="1600" dirty="0">
                <a:solidFill>
                  <a:schemeClr val="tx1"/>
                </a:solidFill>
                <a:effectLst/>
                <a:latin typeface="Arial(body)"/>
                <a:ea typeface="Calibri" panose="020F0502020204030204" pitchFamily="34" charset="0"/>
              </a:rPr>
              <a:t>dataset has been analyzed using five different models: support vector machine, nearest neighbor, decision tree, random forest, and neural network.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Arial(body)"/>
                <a:ea typeface="Calibri" panose="020F0502020204030204" pitchFamily="34" charset="0"/>
              </a:rPr>
              <a:t>Model Selection: Based on the defined goals and model performance, random forest model has been selected.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effectLst/>
                <a:latin typeface="Arial(body)"/>
                <a:ea typeface="Calibri" panose="020F0502020204030204" pitchFamily="34" charset="0"/>
              </a:rPr>
              <a:t>Model Deployment: The model has been deployed for prediction using flask web technology.</a:t>
            </a:r>
          </a:p>
        </p:txBody>
      </p:sp>
    </p:spTree>
    <p:extLst>
      <p:ext uri="{BB962C8B-B14F-4D97-AF65-F5344CB8AC3E}">
        <p14:creationId xmlns:p14="http://schemas.microsoft.com/office/powerpoint/2010/main" val="385329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20F0D-D5E4-2FFE-7041-4E244F37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9943"/>
            <a:ext cx="8596668" cy="83537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="" xmlns:a16="http://schemas.microsoft.com/office/drawing/2014/main" id="{E8D4C67F-3D17-CB3E-E2FB-7686094A97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44978"/>
            <a:ext cx="8439370" cy="522877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98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20F0D-D5E4-2FFE-7041-4E244F37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05385"/>
            <a:ext cx="8596668" cy="83537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C9DAF2-3DB7-B262-CC67-1EB47F24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2560"/>
            <a:ext cx="8596668" cy="395799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Arial(body)"/>
                <a:ea typeface="Calibri" panose="020F0502020204030204" pitchFamily="34" charset="0"/>
              </a:rPr>
              <a:t>User Interface:</a:t>
            </a:r>
            <a:r>
              <a:rPr lang="en-US" sz="1600" dirty="0" smtClean="0">
                <a:solidFill>
                  <a:schemeClr val="tx1"/>
                </a:solidFill>
                <a:latin typeface="Arial(body)"/>
                <a:ea typeface="Calibri" panose="020F0502020204030204" pitchFamily="34" charset="0"/>
              </a:rPr>
              <a:t> This stage involves collecting user inputs such as city, crime type and year also shows prediction results with city name, crime type.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effectLst/>
                <a:latin typeface="Arial(body)"/>
                <a:ea typeface="Calibri" panose="020F0502020204030204" pitchFamily="34" charset="0"/>
              </a:rPr>
              <a:t>Input Handling: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Arial(body)"/>
                <a:ea typeface="Calibri" panose="020F0502020204030204" pitchFamily="34" charset="0"/>
              </a:rPr>
              <a:t> To receive and process form data from the user. Retrieves values for city, crime</a:t>
            </a:r>
            <a:r>
              <a:rPr lang="en-US" sz="1600" dirty="0" smtClean="0">
                <a:solidFill>
                  <a:schemeClr val="tx1"/>
                </a:solidFill>
                <a:latin typeface="Arial(body)"/>
                <a:ea typeface="Calibri" panose="020F0502020204030204" pitchFamily="34" charset="0"/>
              </a:rPr>
              <a:t> type and year.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effectLst/>
                <a:latin typeface="Arial(body)"/>
                <a:ea typeface="Calibri" panose="020F0502020204030204" pitchFamily="34" charset="0"/>
              </a:rPr>
              <a:t>Data Preprocessing: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Arial(body)"/>
                <a:ea typeface="Calibri" panose="020F0502020204030204" pitchFamily="34" charset="0"/>
              </a:rPr>
              <a:t> This stage involves cleaning and transforming raw crime data into a suitable format for analysis and ensuring accuracy.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Arial(body)"/>
                <a:ea typeface="Calibri" panose="020F0502020204030204" pitchFamily="34" charset="0"/>
              </a:rPr>
              <a:t>Model Training:</a:t>
            </a:r>
            <a:r>
              <a:rPr lang="en-US" sz="1600" dirty="0" smtClean="0">
                <a:solidFill>
                  <a:schemeClr val="tx1"/>
                </a:solidFill>
                <a:latin typeface="Arial(body)"/>
                <a:ea typeface="Calibri" panose="020F0502020204030204" pitchFamily="34" charset="0"/>
              </a:rPr>
              <a:t> Implementing machine learning algorithms to train on historical crime data, which helps in understanding patterns and predicting future crime </a:t>
            </a:r>
            <a:r>
              <a:rPr lang="en-US" sz="1600" dirty="0" err="1" smtClean="0">
                <a:solidFill>
                  <a:schemeClr val="tx1"/>
                </a:solidFill>
                <a:latin typeface="Arial(body)"/>
                <a:ea typeface="Calibri" panose="020F0502020204030204" pitchFamily="34" charset="0"/>
              </a:rPr>
              <a:t>occurences</a:t>
            </a:r>
            <a:r>
              <a:rPr lang="en-US" sz="1600" dirty="0" smtClean="0">
                <a:solidFill>
                  <a:schemeClr val="tx1"/>
                </a:solidFill>
                <a:latin typeface="Arial(body)"/>
                <a:ea typeface="Calibri" panose="020F0502020204030204" pitchFamily="34" charset="0"/>
              </a:rPr>
              <a:t> accurately.</a:t>
            </a:r>
            <a:endParaRPr lang="en-US" sz="1600" dirty="0">
              <a:solidFill>
                <a:schemeClr val="tx1"/>
              </a:solidFill>
              <a:effectLst/>
              <a:latin typeface="Arial(body)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8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20F0D-D5E4-2FFE-7041-4E244F37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64" y="486659"/>
            <a:ext cx="8596668" cy="83537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b="1" dirty="0" smtClean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263" y="1261856"/>
            <a:ext cx="3243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(body)"/>
              </a:rPr>
              <a:t>1.Data Collection Module</a:t>
            </a:r>
            <a:r>
              <a:rPr lang="en-IN" sz="2000" dirty="0" smtClean="0"/>
              <a:t>:</a:t>
            </a:r>
            <a:endParaRPr lang="en-IN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46" y="1891252"/>
            <a:ext cx="9080817" cy="463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520F0D-D5E4-2FFE-7041-4E244F37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64" y="486659"/>
            <a:ext cx="8596668" cy="83537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b="1" dirty="0" smtClean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264" y="1261856"/>
            <a:ext cx="3111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(body)"/>
              </a:rPr>
              <a:t>2.Visualisation Module</a:t>
            </a:r>
            <a:r>
              <a:rPr lang="en-IN" sz="2000" dirty="0" smtClean="0"/>
              <a:t>:</a:t>
            </a:r>
            <a:endParaRPr lang="en-IN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92" y="1901370"/>
            <a:ext cx="9008822" cy="464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461</TotalTime>
  <Words>806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Arial(body)</vt:lpstr>
      <vt:lpstr>Calibri</vt:lpstr>
      <vt:lpstr>Century Gothic Paneuropean</vt:lpstr>
      <vt:lpstr>Times New Roman</vt:lpstr>
      <vt:lpstr>Trebuchet MS</vt:lpstr>
      <vt:lpstr>Wingdings 3</vt:lpstr>
      <vt:lpstr>Facet</vt:lpstr>
      <vt:lpstr>Crime Rate Prediction </vt:lpstr>
      <vt:lpstr>CONTENT</vt:lpstr>
      <vt:lpstr>ABSTRACT</vt:lpstr>
      <vt:lpstr>LITERATURE SURVEY</vt:lpstr>
      <vt:lpstr>PROPOSED SYSTEM</vt:lpstr>
      <vt:lpstr>SYSTEM ARCHITECTURE</vt:lpstr>
      <vt:lpstr>MODULE DESCRIPTION</vt:lpstr>
      <vt:lpstr>MODULE IMPLEMENTATION</vt:lpstr>
      <vt:lpstr>MODULE IMPLEMENTATION</vt:lpstr>
      <vt:lpstr>MODULE IMPLEMENTATION</vt:lpstr>
      <vt:lpstr>CODING</vt:lpstr>
      <vt:lpstr>OUTPUT</vt:lpstr>
      <vt:lpstr>PERFORMANCE COMPARISON CHART</vt:lpstr>
      <vt:lpstr>ADVANTAGES</vt:lpstr>
      <vt:lpstr>DISADVANTAGES</vt:lpstr>
      <vt:lpstr>FUTURE ENHANCEMENT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Prediction  Using ML</dc:title>
  <dc:creator>TUSHAR  SHARMA</dc:creator>
  <cp:lastModifiedBy>Microsoft account</cp:lastModifiedBy>
  <cp:revision>51</cp:revision>
  <dcterms:created xsi:type="dcterms:W3CDTF">2023-01-08T04:05:14Z</dcterms:created>
  <dcterms:modified xsi:type="dcterms:W3CDTF">2025-05-27T14:39:50Z</dcterms:modified>
</cp:coreProperties>
</file>