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6D0-2284-469E-995D-AAA2E2DE01A0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11D-754D-4D95-A86E-8937B7A05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86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6D0-2284-469E-995D-AAA2E2DE01A0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11D-754D-4D95-A86E-8937B7A05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77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6D0-2284-469E-995D-AAA2E2DE01A0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11D-754D-4D95-A86E-8937B7A05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91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6D0-2284-469E-995D-AAA2E2DE01A0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11D-754D-4D95-A86E-8937B7A05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1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6D0-2284-469E-995D-AAA2E2DE01A0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11D-754D-4D95-A86E-8937B7A05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14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6D0-2284-469E-995D-AAA2E2DE01A0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11D-754D-4D95-A86E-8937B7A05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05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6D0-2284-469E-995D-AAA2E2DE01A0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11D-754D-4D95-A86E-8937B7A05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58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6D0-2284-469E-995D-AAA2E2DE01A0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11D-754D-4D95-A86E-8937B7A05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88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6D0-2284-469E-995D-AAA2E2DE01A0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11D-754D-4D95-A86E-8937B7A05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1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6D0-2284-469E-995D-AAA2E2DE01A0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11D-754D-4D95-A86E-8937B7A05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46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6D0-2284-469E-995D-AAA2E2DE01A0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11D-754D-4D95-A86E-8937B7A05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14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46D0-2284-469E-995D-AAA2E2DE01A0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6A11D-754D-4D95-A86E-8937B7A05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97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372500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Techniques for Predictive Maintenance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27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Anomaly detection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FF0000"/>
                </a:solidFill>
              </a:rPr>
              <a:t>key </a:t>
            </a:r>
            <a:r>
              <a:rPr lang="en-US" dirty="0" smtClean="0"/>
              <a:t>step for </a:t>
            </a:r>
            <a:r>
              <a:rPr lang="en-US" dirty="0" smtClean="0">
                <a:solidFill>
                  <a:srgbClr val="FF0000"/>
                </a:solidFill>
              </a:rPr>
              <a:t>predictive maintenance</a:t>
            </a:r>
          </a:p>
          <a:p>
            <a:r>
              <a:rPr lang="en-US" dirty="0" smtClean="0"/>
              <a:t>Anomaly detection is the task of </a:t>
            </a:r>
            <a:r>
              <a:rPr lang="en-US" dirty="0" smtClean="0">
                <a:solidFill>
                  <a:srgbClr val="FF0000"/>
                </a:solidFill>
              </a:rPr>
              <a:t>finding observations </a:t>
            </a:r>
            <a:r>
              <a:rPr lang="en-US" dirty="0" smtClean="0"/>
              <a:t>that do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conform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0000"/>
                </a:solidFill>
              </a:rPr>
              <a:t>normal</a:t>
            </a:r>
          </a:p>
          <a:p>
            <a:r>
              <a:rPr lang="en-US" dirty="0" smtClean="0"/>
              <a:t>Different </a:t>
            </a:r>
            <a:r>
              <a:rPr lang="en-US" dirty="0" smtClean="0"/>
              <a:t>Approaches – Anomaly Detection</a:t>
            </a:r>
            <a:endParaRPr lang="en-US" dirty="0" smtClean="0"/>
          </a:p>
          <a:p>
            <a:pPr lvl="1"/>
            <a:r>
              <a:rPr lang="en-US" dirty="0" smtClean="0"/>
              <a:t>Supervised Learning</a:t>
            </a:r>
          </a:p>
          <a:p>
            <a:pPr lvl="2"/>
            <a:r>
              <a:rPr lang="en-US" dirty="0" smtClean="0"/>
              <a:t>Support Vector Machines</a:t>
            </a:r>
          </a:p>
          <a:p>
            <a:pPr lvl="2"/>
            <a:r>
              <a:rPr lang="en-US" dirty="0" smtClean="0"/>
              <a:t>Artificial Neural Networks</a:t>
            </a:r>
          </a:p>
          <a:p>
            <a:pPr lvl="1"/>
            <a:r>
              <a:rPr lang="en-US" dirty="0" smtClean="0"/>
              <a:t>Unsupervised Learning</a:t>
            </a:r>
          </a:p>
          <a:p>
            <a:pPr lvl="2"/>
            <a:r>
              <a:rPr lang="en-US" dirty="0" smtClean="0"/>
              <a:t>Principal Component Analysis</a:t>
            </a:r>
          </a:p>
          <a:p>
            <a:pPr lvl="2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Semi-Supervised Learning</a:t>
            </a:r>
          </a:p>
          <a:p>
            <a:pPr lvl="2"/>
            <a:r>
              <a:rPr lang="en-US" dirty="0" err="1" smtClean="0"/>
              <a:t>Autoencoder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453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4568"/>
            <a:ext cx="10515600" cy="1325563"/>
          </a:xfrm>
        </p:spPr>
        <p:txBody>
          <a:bodyPr/>
          <a:lstStyle/>
          <a:p>
            <a:r>
              <a:rPr lang="en-US" dirty="0" smtClean="0"/>
              <a:t>Dataset Description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00131"/>
            <a:ext cx="11017469" cy="485236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IMS</a:t>
            </a:r>
            <a:r>
              <a:rPr lang="en-US" dirty="0" smtClean="0"/>
              <a:t> (Intelligent Maintenance Systems) </a:t>
            </a:r>
            <a:r>
              <a:rPr lang="en-US" dirty="0" smtClean="0">
                <a:solidFill>
                  <a:srgbClr val="0070C0"/>
                </a:solidFill>
              </a:rPr>
              <a:t>Bearing Dataset </a:t>
            </a:r>
          </a:p>
          <a:p>
            <a:pPr lvl="1"/>
            <a:r>
              <a:rPr lang="en-US" dirty="0" smtClean="0"/>
              <a:t>Also known as </a:t>
            </a:r>
            <a:r>
              <a:rPr lang="en-US" dirty="0" smtClean="0">
                <a:solidFill>
                  <a:srgbClr val="0070C0"/>
                </a:solidFill>
              </a:rPr>
              <a:t>NASA </a:t>
            </a:r>
            <a:r>
              <a:rPr lang="en-US" dirty="0" err="1" smtClean="0">
                <a:solidFill>
                  <a:srgbClr val="0070C0"/>
                </a:solidFill>
              </a:rPr>
              <a:t>PCoE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Prognastics</a:t>
            </a:r>
            <a:r>
              <a:rPr lang="en-US" dirty="0" smtClean="0"/>
              <a:t> Centre of Excellence) </a:t>
            </a:r>
            <a:r>
              <a:rPr lang="en-US" dirty="0" smtClean="0">
                <a:solidFill>
                  <a:srgbClr val="0070C0"/>
                </a:solidFill>
              </a:rPr>
              <a:t>Bearing Dataset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Test Rig Setup</a:t>
            </a:r>
          </a:p>
          <a:p>
            <a:pPr lvl="1"/>
            <a:r>
              <a:rPr lang="en-US" dirty="0" smtClean="0"/>
              <a:t>Four bearings were installed on a shaft. The rotation speed was kept constant at 2000 RPM by an AC motor coupled to the shaft via rub belts. </a:t>
            </a:r>
          </a:p>
          <a:p>
            <a:pPr lvl="1"/>
            <a:r>
              <a:rPr lang="en-US" dirty="0" smtClean="0"/>
              <a:t>A radial load of 6000 lbs. is applied onto the shaft and bearing by a spring mechanism. All bearings are force lubricated.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18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Bearing</a:t>
            </a:r>
            <a:r>
              <a:rPr lang="en-US" dirty="0" smtClean="0"/>
              <a:t> : Rexnord ZA-2115 double row bearings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Accelerometers</a:t>
            </a:r>
            <a:r>
              <a:rPr lang="en-US" dirty="0" smtClean="0"/>
              <a:t>: PCB 353B33 High Sensitivity Quartz ICP accelerometers</a:t>
            </a:r>
          </a:p>
          <a:p>
            <a:pPr lvl="1"/>
            <a:r>
              <a:rPr lang="en-US" dirty="0" smtClean="0"/>
              <a:t>Accelerometers are used to sense vibrations</a:t>
            </a:r>
          </a:p>
          <a:p>
            <a:r>
              <a:rPr lang="en-US" dirty="0" smtClean="0"/>
              <a:t>Dataset describes </a:t>
            </a:r>
            <a:r>
              <a:rPr lang="en-US" dirty="0" smtClean="0">
                <a:solidFill>
                  <a:srgbClr val="0070C0"/>
                </a:solidFill>
              </a:rPr>
              <a:t>test to failure</a:t>
            </a:r>
            <a:r>
              <a:rPr lang="en-US" dirty="0" smtClean="0"/>
              <a:t> experiments</a:t>
            </a:r>
          </a:p>
          <a:p>
            <a:r>
              <a:rPr lang="en-US" dirty="0" smtClean="0"/>
              <a:t>All </a:t>
            </a:r>
            <a:r>
              <a:rPr lang="en-US" dirty="0" smtClean="0">
                <a:solidFill>
                  <a:srgbClr val="0070C0"/>
                </a:solidFill>
              </a:rPr>
              <a:t>failures</a:t>
            </a:r>
            <a:r>
              <a:rPr lang="en-US" dirty="0" smtClean="0"/>
              <a:t> occurred </a:t>
            </a:r>
            <a:r>
              <a:rPr lang="en-US" dirty="0" smtClean="0">
                <a:solidFill>
                  <a:srgbClr val="0070C0"/>
                </a:solidFill>
              </a:rPr>
              <a:t>after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exceeding designed life time </a:t>
            </a:r>
            <a:r>
              <a:rPr lang="en-US" dirty="0" smtClean="0"/>
              <a:t>of the bearing which is more than 100 million revolutions.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63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0205"/>
            <a:ext cx="10515600" cy="1325563"/>
          </a:xfrm>
        </p:spPr>
        <p:txBody>
          <a:bodyPr/>
          <a:lstStyle/>
          <a:p>
            <a:r>
              <a:rPr lang="en-US" dirty="0" smtClean="0"/>
              <a:t>Test Rig Setup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681" y="1191264"/>
            <a:ext cx="5050564" cy="524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5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Bearing - Image</a:t>
            </a:r>
            <a:endParaRPr lang="en-IN" dirty="0"/>
          </a:p>
        </p:txBody>
      </p:sp>
      <p:pic>
        <p:nvPicPr>
          <p:cNvPr id="1026" name="Picture 2" descr="https://www.mathworks.com/help/examples/predmaint/win64/RollingElementBearingFaultDiagnosisExample_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839119"/>
            <a:ext cx="78867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89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28283" cy="4351338"/>
          </a:xfrm>
        </p:spPr>
        <p:txBody>
          <a:bodyPr/>
          <a:lstStyle/>
          <a:p>
            <a:r>
              <a:rPr lang="en-US" dirty="0" smtClean="0"/>
              <a:t>Dataset consists of 3 sets of Data. </a:t>
            </a:r>
            <a:r>
              <a:rPr lang="en-US" dirty="0" smtClean="0">
                <a:solidFill>
                  <a:srgbClr val="0070C0"/>
                </a:solidFill>
              </a:rPr>
              <a:t>(3 Tests) </a:t>
            </a:r>
          </a:p>
          <a:p>
            <a:r>
              <a:rPr lang="en-US" dirty="0" smtClean="0"/>
              <a:t>Each data set consists of individual files that are </a:t>
            </a:r>
            <a:r>
              <a:rPr lang="en-US" dirty="0" smtClean="0">
                <a:solidFill>
                  <a:srgbClr val="0070C0"/>
                </a:solidFill>
              </a:rPr>
              <a:t>1-second vibration signal</a:t>
            </a:r>
            <a:r>
              <a:rPr lang="en-US" dirty="0" smtClean="0"/>
              <a:t> snapshots recorded at specific intervals. </a:t>
            </a:r>
          </a:p>
          <a:p>
            <a:r>
              <a:rPr lang="en-US" dirty="0" smtClean="0"/>
              <a:t>Each file consists of </a:t>
            </a:r>
            <a:r>
              <a:rPr lang="en-US" dirty="0" smtClean="0">
                <a:solidFill>
                  <a:srgbClr val="0070C0"/>
                </a:solidFill>
              </a:rPr>
              <a:t>20,480 points </a:t>
            </a:r>
            <a:r>
              <a:rPr lang="en-US" dirty="0" smtClean="0"/>
              <a:t>with the sampling rate set at 20 kHz.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5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116" y="1471026"/>
            <a:ext cx="4562475" cy="350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944" y="1471026"/>
            <a:ext cx="3209925" cy="4105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8044" y="5930781"/>
            <a:ext cx="975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file name indicates when the data was collected. Each record (row) in the data file is a data point.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67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21284"/>
              </p:ext>
            </p:extLst>
          </p:nvPr>
        </p:nvGraphicFramePr>
        <p:xfrm>
          <a:off x="649481" y="372772"/>
          <a:ext cx="10764140" cy="48607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3918"/>
                <a:gridCol w="2942246"/>
                <a:gridCol w="2658988"/>
                <a:gridCol w="2658988"/>
              </a:tblGrid>
              <a:tr h="614412"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No. 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Set No. 2</a:t>
                      </a:r>
                      <a:endParaRPr lang="en-IN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 No. 3</a:t>
                      </a:r>
                      <a:endParaRPr lang="en-IN" b="1" dirty="0" smtClean="0"/>
                    </a:p>
                  </a:txBody>
                  <a:tcPr/>
                </a:tc>
              </a:tr>
              <a:tr h="614412">
                <a:tc>
                  <a:txBody>
                    <a:bodyPr/>
                    <a:lstStyle/>
                    <a:p>
                      <a:r>
                        <a:rPr lang="en-US" dirty="0" smtClean="0"/>
                        <a:t>Recording</a:t>
                      </a:r>
                      <a:r>
                        <a:rPr lang="en-US" baseline="0" dirty="0" smtClean="0"/>
                        <a:t> Duration 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October 22, 2003 12:06:24 to November 25, 2003 23:39:56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February 12, 2004 10:32:39 to February 19, 2004 06:22:39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March 4, 2004 09:27:46 to April 4, 2004 19:01:57</a:t>
                      </a:r>
                      <a:endParaRPr lang="en-IN" dirty="0"/>
                    </a:p>
                  </a:txBody>
                  <a:tcPr/>
                </a:tc>
              </a:tr>
              <a:tr h="614412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files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984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4448</a:t>
                      </a:r>
                      <a:endParaRPr lang="en-IN" dirty="0"/>
                    </a:p>
                  </a:txBody>
                  <a:tcPr/>
                </a:tc>
              </a:tr>
              <a:tr h="614412">
                <a:tc>
                  <a:txBody>
                    <a:bodyPr/>
                    <a:lstStyle/>
                    <a:p>
                      <a:r>
                        <a:rPr lang="en-US" dirty="0" smtClean="0"/>
                        <a:t>Channel</a:t>
                      </a:r>
                      <a:r>
                        <a:rPr lang="en-US" baseline="0" dirty="0" smtClean="0"/>
                        <a:t> Arrangement (Accelerometer) </a:t>
                      </a:r>
                      <a:endParaRPr lang="en-US" baseline="0" dirty="0" smtClean="0"/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– Channel)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Bearing 1 – </a:t>
                      </a:r>
                      <a:r>
                        <a:rPr lang="en-US" dirty="0" err="1" smtClean="0"/>
                        <a:t>Ch</a:t>
                      </a:r>
                      <a:r>
                        <a:rPr lang="en-US" dirty="0" smtClean="0"/>
                        <a:t> 1&amp;2; </a:t>
                      </a:r>
                    </a:p>
                    <a:p>
                      <a:pPr algn="l"/>
                      <a:r>
                        <a:rPr lang="en-US" dirty="0" smtClean="0"/>
                        <a:t>Bearing 2 – </a:t>
                      </a:r>
                      <a:r>
                        <a:rPr lang="en-US" dirty="0" err="1" smtClean="0"/>
                        <a:t>Ch</a:t>
                      </a:r>
                      <a:r>
                        <a:rPr lang="en-US" dirty="0" smtClean="0"/>
                        <a:t> 3&amp;4;</a:t>
                      </a:r>
                    </a:p>
                    <a:p>
                      <a:pPr algn="l"/>
                      <a:r>
                        <a:rPr lang="en-US" dirty="0" smtClean="0"/>
                        <a:t>Bearing 3 – </a:t>
                      </a:r>
                      <a:r>
                        <a:rPr lang="en-US" dirty="0" err="1" smtClean="0"/>
                        <a:t>Ch</a:t>
                      </a:r>
                      <a:r>
                        <a:rPr lang="en-US" dirty="0" smtClean="0"/>
                        <a:t> 5&amp;6; </a:t>
                      </a:r>
                    </a:p>
                    <a:p>
                      <a:pPr algn="l"/>
                      <a:r>
                        <a:rPr lang="en-US" dirty="0" smtClean="0"/>
                        <a:t>Bearing 4 – </a:t>
                      </a:r>
                      <a:r>
                        <a:rPr lang="en-US" dirty="0" err="1" smtClean="0"/>
                        <a:t>Ch</a:t>
                      </a:r>
                      <a:r>
                        <a:rPr lang="en-US" dirty="0" smtClean="0"/>
                        <a:t> 7&amp;8.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>
                          <a:solidFill>
                            <a:srgbClr val="C00000"/>
                          </a:solidFill>
                        </a:rPr>
                        <a:t>Bearing 1 – </a:t>
                      </a:r>
                      <a:r>
                        <a:rPr lang="en-US" sz="1800" u="none" strike="noStrike" kern="1200" baseline="0" dirty="0" err="1" smtClean="0">
                          <a:solidFill>
                            <a:srgbClr val="C00000"/>
                          </a:solidFill>
                        </a:rPr>
                        <a:t>Ch</a:t>
                      </a:r>
                      <a:r>
                        <a:rPr lang="en-US" sz="1800" u="none" strike="noStrike" kern="1200" baseline="0" dirty="0" smtClean="0">
                          <a:solidFill>
                            <a:srgbClr val="C00000"/>
                          </a:solidFill>
                        </a:rPr>
                        <a:t> 1; Bearing2 – </a:t>
                      </a:r>
                      <a:r>
                        <a:rPr lang="en-US" sz="1800" u="none" strike="noStrike" kern="1200" baseline="0" dirty="0" err="1" smtClean="0">
                          <a:solidFill>
                            <a:srgbClr val="C00000"/>
                          </a:solidFill>
                        </a:rPr>
                        <a:t>Ch</a:t>
                      </a:r>
                      <a:r>
                        <a:rPr lang="en-US" sz="1800" u="none" strike="noStrike" kern="1200" baseline="0" dirty="0" smtClean="0">
                          <a:solidFill>
                            <a:srgbClr val="C00000"/>
                          </a:solidFill>
                        </a:rPr>
                        <a:t> 2; Bearing3 – Ch3; Bearing 4 – </a:t>
                      </a:r>
                      <a:r>
                        <a:rPr lang="en-US" sz="1800" u="none" strike="noStrike" kern="1200" baseline="0" dirty="0" err="1" smtClean="0">
                          <a:solidFill>
                            <a:srgbClr val="C00000"/>
                          </a:solidFill>
                        </a:rPr>
                        <a:t>Ch</a:t>
                      </a:r>
                      <a:r>
                        <a:rPr lang="en-US" sz="1800" u="none" strike="noStrike" kern="1200" baseline="0" dirty="0" smtClean="0">
                          <a:solidFill>
                            <a:srgbClr val="C00000"/>
                          </a:solidFill>
                        </a:rPr>
                        <a:t> 4. 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4412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File Recording Interval: 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Every 10 minutes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4412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Inner race defect occurred 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bearing 3 and roller element defect in bearing 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Outer race failure occurred in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bearing 1.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Outer race failure occurred 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bearing 3.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6572" y="5546221"/>
            <a:ext cx="107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Note:</a:t>
            </a:r>
            <a:r>
              <a:rPr lang="en-US" sz="2000" dirty="0" smtClean="0"/>
              <a:t> In this work, we are considering only Set No. 2</a:t>
            </a:r>
          </a:p>
        </p:txBody>
      </p:sp>
    </p:spTree>
    <p:extLst>
      <p:ext uri="{BB962C8B-B14F-4D97-AF65-F5344CB8AC3E}">
        <p14:creationId xmlns:p14="http://schemas.microsoft.com/office/powerpoint/2010/main" val="184205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422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Anomaly Detection </vt:lpstr>
      <vt:lpstr>Dataset Description </vt:lpstr>
      <vt:lpstr>Dataset Description</vt:lpstr>
      <vt:lpstr>Test Rig Setup</vt:lpstr>
      <vt:lpstr>Bearing - Image</vt:lpstr>
      <vt:lpstr>Dataset Description</vt:lpstr>
      <vt:lpstr>Dataset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selvasundark@outlook.com</dc:creator>
  <cp:lastModifiedBy>selvasundark@outlook.com</cp:lastModifiedBy>
  <cp:revision>14</cp:revision>
  <dcterms:created xsi:type="dcterms:W3CDTF">2020-09-05T03:04:54Z</dcterms:created>
  <dcterms:modified xsi:type="dcterms:W3CDTF">2020-10-08T01:59:45Z</dcterms:modified>
</cp:coreProperties>
</file>