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3"/>
  </p:notesMasterIdLst>
  <p:sldIdLst>
    <p:sldId id="354" r:id="rId2"/>
    <p:sldId id="341" r:id="rId3"/>
    <p:sldId id="356" r:id="rId4"/>
    <p:sldId id="357" r:id="rId5"/>
    <p:sldId id="361" r:id="rId6"/>
    <p:sldId id="355" r:id="rId7"/>
    <p:sldId id="360" r:id="rId8"/>
    <p:sldId id="363" r:id="rId9"/>
    <p:sldId id="364" r:id="rId10"/>
    <p:sldId id="358" r:id="rId11"/>
    <p:sldId id="352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C32"/>
    <a:srgbClr val="30AFB2"/>
    <a:srgbClr val="4DCCCF"/>
    <a:srgbClr val="2EA9AC"/>
    <a:srgbClr val="D0974C"/>
    <a:srgbClr val="A6722C"/>
    <a:srgbClr val="B67D30"/>
    <a:srgbClr val="EEDDB4"/>
    <a:srgbClr val="EDDBAD"/>
    <a:srgbClr val="E1C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860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099B-972A-4A3E-A3E2-71203E926A1F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3B145-AD34-4756-8B9B-C2B9CEEA66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79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3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7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6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35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54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0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37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6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11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33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3B145-AD34-4756-8B9B-C2B9CEEA662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10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5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81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28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8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35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7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3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8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3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7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0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2203-F521-4C6E-8FE3-5D20ECE2AB1D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DB5C-C815-474D-A467-629CBDD1E8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5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="" xmlns:a16="http://schemas.microsoft.com/office/drawing/2014/main" id="{90481C6C-5692-4F19-BA1F-2A041E457B36}"/>
              </a:ext>
            </a:extLst>
          </p:cNvPr>
          <p:cNvSpPr txBox="1"/>
          <p:nvPr/>
        </p:nvSpPr>
        <p:spPr>
          <a:xfrm>
            <a:off x="302456" y="1647069"/>
            <a:ext cx="6407834" cy="227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/>
            </a:r>
            <a:b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</a:br>
            <a:r>
              <a:rPr kumimoji="0" lang="tr-TR" sz="4400" b="0" i="0" u="none" strike="noStrike" kern="1200" cap="all" spc="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web</a:t>
            </a:r>
            <a:r>
              <a:rPr kumimoji="0" lang="tr-TR" sz="4400" b="0" i="0" u="none" strike="noStrike" kern="1200" cap="all" spc="20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</a:t>
            </a:r>
            <a:r>
              <a:rPr kumimoji="0" lang="tr-TR" sz="4400" b="0" i="0" u="none" strike="noStrike" kern="1200" cap="all" spc="20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scrappıng</a:t>
            </a:r>
            <a:r>
              <a:rPr kumimoji="0" lang="tr-TR" sz="4400" b="0" i="0" u="none" strike="noStrike" kern="1200" cap="all" spc="20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and </a:t>
            </a:r>
            <a:r>
              <a:rPr kumimoji="0" lang="tr-TR" sz="4400" b="0" i="0" u="none" strike="noStrike" kern="1200" cap="all" spc="20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lınear</a:t>
            </a:r>
            <a:r>
              <a:rPr kumimoji="0" lang="tr-TR" sz="4400" b="0" i="0" u="none" strike="noStrike" kern="1200" cap="all" spc="20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</a:t>
            </a:r>
            <a:r>
              <a:rPr kumimoji="0" lang="tr-TR" sz="4400" b="0" i="0" u="none" strike="noStrike" kern="1200" cap="all" spc="20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regressıon</a:t>
            </a:r>
            <a:r>
              <a:rPr kumimoji="0" lang="tr-TR" sz="4400" b="0" i="0" u="none" strike="noStrike" kern="1200" cap="all" spc="20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</a:t>
            </a:r>
            <a:endParaRPr kumimoji="0" lang="tr-TR" sz="4400" b="0" i="0" u="none" strike="noStrike" kern="1200" cap="all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tr-TR" sz="2000" cap="all" spc="200" dirty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     - </a:t>
            </a:r>
            <a:r>
              <a:rPr lang="tr-TR" sz="2000" cap="all" spc="200" dirty="0" err="1" smtClean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ımdb</a:t>
            </a:r>
            <a:r>
              <a:rPr lang="tr-TR" sz="2000" cap="all" spc="200" dirty="0" smtClean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 DATA </a:t>
            </a:r>
            <a:r>
              <a:rPr lang="tr-TR" sz="2000" cap="all" spc="200" dirty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="" xmlns:a16="http://schemas.microsoft.com/office/drawing/2014/main" id="{90481C6C-5692-4F19-BA1F-2A041E457B36}"/>
              </a:ext>
            </a:extLst>
          </p:cNvPr>
          <p:cNvSpPr txBox="1"/>
          <p:nvPr/>
        </p:nvSpPr>
        <p:spPr>
          <a:xfrm>
            <a:off x="523533" y="802113"/>
            <a:ext cx="6407834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PROJECT </a:t>
            </a:r>
            <a:r>
              <a:rPr lang="tr-TR" sz="4400" cap="all" spc="200" dirty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2</a:t>
            </a:r>
            <a:r>
              <a:rPr kumimoji="0" lang="en-US" sz="4400" b="0" i="0" u="none" strike="noStrike" kern="1200" cap="all" spc="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 </a:t>
            </a: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/>
            </a:r>
            <a:b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</p:txBody>
      </p:sp>
      <p:pic>
        <p:nvPicPr>
          <p:cNvPr id="10" name="Picture 17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2173" y="4141932"/>
            <a:ext cx="1430553" cy="187656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="" xmlns:a16="http://schemas.microsoft.com/office/drawing/2014/main" id="{FB41D828-20A4-420D-93D2-F3244DEFDE24}"/>
              </a:ext>
            </a:extLst>
          </p:cNvPr>
          <p:cNvSpPr txBox="1"/>
          <p:nvPr/>
        </p:nvSpPr>
        <p:spPr>
          <a:xfrm>
            <a:off x="4553926" y="4930722"/>
            <a:ext cx="2443773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Vildan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TELLİOĞLU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Taha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Yasin YILMAZ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Birsen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BAŞ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Selva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 Black" panose="02000503040000020004"/>
                <a:cs typeface="Times New Roman" panose="02020603050405020304" pitchFamily="18" charset="0"/>
              </a:rPr>
              <a:t>TAŞ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290" y="562956"/>
            <a:ext cx="4825219" cy="322480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5"/>
          <a:srcRect l="3153" t="2397" r="2583" b="2208"/>
          <a:stretch/>
        </p:blipFill>
        <p:spPr>
          <a:xfrm>
            <a:off x="6710290" y="3787764"/>
            <a:ext cx="4825219" cy="25849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17" y="5845909"/>
            <a:ext cx="1449544" cy="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8" y="953036"/>
            <a:ext cx="11514934" cy="46576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5" y="0"/>
            <a:ext cx="217964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Future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Work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4" y="3290429"/>
            <a:ext cx="434970" cy="5608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34" y="4350261"/>
            <a:ext cx="470251" cy="6327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99" y="2321767"/>
            <a:ext cx="384201" cy="60476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99" y="1364419"/>
            <a:ext cx="397900" cy="60589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401408" y="148269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Desired</a:t>
            </a:r>
            <a:r>
              <a:rPr lang="tr-TR" dirty="0" smtClean="0">
                <a:latin typeface="Consolas" panose="020B0609020204030204" pitchFamily="49" charset="0"/>
              </a:rPr>
              <a:t> to </a:t>
            </a:r>
            <a:r>
              <a:rPr lang="tr-TR" dirty="0" err="1" smtClean="0">
                <a:latin typeface="Consolas" panose="020B0609020204030204" pitchFamily="49" charset="0"/>
              </a:rPr>
              <a:t>use</a:t>
            </a:r>
            <a:r>
              <a:rPr lang="tr-TR" dirty="0" smtClean="0">
                <a:latin typeface="Consolas" panose="020B0609020204030204" pitchFamily="49" charset="0"/>
              </a:rPr>
              <a:t> ‘’</a:t>
            </a:r>
            <a:r>
              <a:rPr lang="tr-TR" dirty="0" err="1" smtClean="0">
                <a:latin typeface="Consolas" panose="020B0609020204030204" pitchFamily="49" charset="0"/>
              </a:rPr>
              <a:t>dummy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function</a:t>
            </a:r>
            <a:r>
              <a:rPr lang="tr-TR" dirty="0" smtClean="0">
                <a:latin typeface="Consolas" panose="020B0609020204030204" pitchFamily="49" charset="0"/>
              </a:rPr>
              <a:t>’’ to </a:t>
            </a:r>
            <a:r>
              <a:rPr lang="tr-TR" dirty="0" err="1" smtClean="0">
                <a:latin typeface="Consolas" panose="020B0609020204030204" pitchFamily="49" charset="0"/>
              </a:rPr>
              <a:t>increase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our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score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400283" y="2401674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Having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more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inputs</a:t>
            </a:r>
            <a:r>
              <a:rPr lang="tr-TR" dirty="0" smtClean="0">
                <a:latin typeface="Consolas" panose="020B0609020204030204" pitchFamily="49" charset="0"/>
              </a:rPr>
              <a:t> and </a:t>
            </a:r>
            <a:r>
              <a:rPr lang="tr-TR" dirty="0" err="1" smtClean="0">
                <a:latin typeface="Consolas" panose="020B0609020204030204" pitchFamily="49" charset="0"/>
              </a:rPr>
              <a:t>more</a:t>
            </a:r>
            <a:r>
              <a:rPr lang="tr-TR" dirty="0" smtClean="0">
                <a:latin typeface="Consolas" panose="020B0609020204030204" pitchFamily="49" charset="0"/>
              </a:rPr>
              <a:t> data </a:t>
            </a:r>
            <a:r>
              <a:rPr lang="tr-TR" dirty="0" err="1" smtClean="0">
                <a:latin typeface="Consolas" panose="020B0609020204030204" pitchFamily="49" charset="0"/>
              </a:rPr>
              <a:t>related</a:t>
            </a:r>
            <a:r>
              <a:rPr lang="tr-TR" dirty="0" smtClean="0">
                <a:latin typeface="Consolas" panose="020B0609020204030204" pitchFamily="49" charset="0"/>
              </a:rPr>
              <a:t> to </a:t>
            </a:r>
            <a:r>
              <a:rPr lang="tr-TR" dirty="0" err="1" smtClean="0">
                <a:latin typeface="Consolas" panose="020B0609020204030204" pitchFamily="49" charset="0"/>
              </a:rPr>
              <a:t>output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400283" y="4470810"/>
            <a:ext cx="1069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Using ‘’</a:t>
            </a:r>
            <a:r>
              <a:rPr lang="tr-TR" dirty="0" err="1" smtClean="0">
                <a:latin typeface="Consolas" panose="020B0609020204030204" pitchFamily="49" charset="0"/>
              </a:rPr>
              <a:t>Plotly</a:t>
            </a:r>
            <a:r>
              <a:rPr lang="tr-TR" dirty="0" smtClean="0">
                <a:latin typeface="Consolas" panose="020B0609020204030204" pitchFamily="49" charset="0"/>
              </a:rPr>
              <a:t>’’ </a:t>
            </a:r>
            <a:r>
              <a:rPr lang="tr-TR" dirty="0" err="1" smtClean="0">
                <a:latin typeface="Consolas" panose="020B0609020204030204" pitchFamily="49" charset="0"/>
              </a:rPr>
              <a:t>library</a:t>
            </a:r>
            <a:r>
              <a:rPr lang="tr-TR" dirty="0" smtClean="0">
                <a:latin typeface="Consolas" panose="020B0609020204030204" pitchFamily="49" charset="0"/>
              </a:rPr>
              <a:t> to see the </a:t>
            </a:r>
            <a:r>
              <a:rPr lang="tr-TR" dirty="0" err="1" smtClean="0">
                <a:latin typeface="Consolas" panose="020B0609020204030204" pitchFamily="49" charset="0"/>
              </a:rPr>
              <a:t>correlation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between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variables</a:t>
            </a:r>
            <a:r>
              <a:rPr lang="tr-TR" dirty="0" smtClean="0">
                <a:latin typeface="Consolas" panose="020B0609020204030204" pitchFamily="49" charset="0"/>
              </a:rPr>
              <a:t> with </a:t>
            </a:r>
            <a:r>
              <a:rPr lang="tr-TR" dirty="0" err="1" smtClean="0">
                <a:latin typeface="Consolas" panose="020B0609020204030204" pitchFamily="49" charset="0"/>
              </a:rPr>
              <a:t>more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details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1400283" y="3458159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Consolas" panose="020B0609020204030204" pitchFamily="49" charset="0"/>
              </a:rPr>
              <a:t>Adding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more</a:t>
            </a:r>
            <a:r>
              <a:rPr lang="tr-TR" dirty="0" smtClean="0">
                <a:latin typeface="Consolas" panose="020B0609020204030204" pitchFamily="49" charset="0"/>
              </a:rPr>
              <a:t> new </a:t>
            </a:r>
            <a:r>
              <a:rPr lang="tr-TR" dirty="0" err="1" smtClean="0">
                <a:latin typeface="Consolas" panose="020B0609020204030204" pitchFamily="49" charset="0"/>
              </a:rPr>
              <a:t>inputs</a:t>
            </a:r>
            <a:r>
              <a:rPr lang="tr-TR" dirty="0" smtClean="0">
                <a:latin typeface="Consolas" panose="020B0609020204030204" pitchFamily="49" charset="0"/>
              </a:rPr>
              <a:t> to </a:t>
            </a:r>
            <a:r>
              <a:rPr lang="tr-TR" dirty="0" err="1" smtClean="0">
                <a:latin typeface="Consolas" panose="020B0609020204030204" pitchFamily="49" charset="0"/>
              </a:rPr>
              <a:t>use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Lasso</a:t>
            </a:r>
            <a:r>
              <a:rPr lang="tr-TR" dirty="0" smtClean="0">
                <a:latin typeface="Consolas" panose="020B0609020204030204" pitchFamily="49" charset="0"/>
              </a:rPr>
              <a:t> and </a:t>
            </a:r>
            <a:r>
              <a:rPr lang="tr-TR" dirty="0" err="1" smtClean="0">
                <a:latin typeface="Consolas" panose="020B0609020204030204" pitchFamily="49" charset="0"/>
              </a:rPr>
              <a:t>Ridge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Models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efficiently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7695" y="2446318"/>
            <a:ext cx="8248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i="1" dirty="0" smtClean="0">
                <a:latin typeface="Consolas" panose="020B0609020204030204" pitchFamily="49" charset="0"/>
              </a:rPr>
              <a:t>Thank you for listening…</a:t>
            </a:r>
            <a:endParaRPr lang="tr-TR" sz="4400" b="1" i="1" dirty="0">
              <a:latin typeface="Consolas" panose="020B0609020204030204" pitchFamily="49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701" y="5784098"/>
            <a:ext cx="2378298" cy="10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64520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Contents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/>
          <a:srcRect l="2829" r="9900"/>
          <a:stretch/>
        </p:blipFill>
        <p:spPr>
          <a:xfrm>
            <a:off x="1" y="4918426"/>
            <a:ext cx="2940148" cy="1939445"/>
          </a:xfrm>
          <a:prstGeom prst="rect">
            <a:avLst/>
          </a:prstGeom>
        </p:spPr>
      </p:pic>
      <p:sp>
        <p:nvSpPr>
          <p:cNvPr id="39" name="Can 47"/>
          <p:cNvSpPr/>
          <p:nvPr/>
        </p:nvSpPr>
        <p:spPr>
          <a:xfrm>
            <a:off x="1336395" y="2775196"/>
            <a:ext cx="914400" cy="178593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Can 50"/>
          <p:cNvSpPr/>
          <p:nvPr/>
        </p:nvSpPr>
        <p:spPr>
          <a:xfrm>
            <a:off x="1336395" y="4324690"/>
            <a:ext cx="914400" cy="244077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Can 51"/>
          <p:cNvSpPr/>
          <p:nvPr/>
        </p:nvSpPr>
        <p:spPr>
          <a:xfrm>
            <a:off x="3509992" y="2777321"/>
            <a:ext cx="914400" cy="178593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Can 54"/>
          <p:cNvSpPr/>
          <p:nvPr/>
        </p:nvSpPr>
        <p:spPr>
          <a:xfrm>
            <a:off x="3509992" y="4070829"/>
            <a:ext cx="914400" cy="500064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Can 64"/>
          <p:cNvSpPr/>
          <p:nvPr/>
        </p:nvSpPr>
        <p:spPr>
          <a:xfrm>
            <a:off x="7891350" y="2751678"/>
            <a:ext cx="914400" cy="178593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Can 67"/>
          <p:cNvSpPr/>
          <p:nvPr/>
        </p:nvSpPr>
        <p:spPr>
          <a:xfrm>
            <a:off x="7891350" y="3401334"/>
            <a:ext cx="914400" cy="1143917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Can 68"/>
          <p:cNvSpPr/>
          <p:nvPr/>
        </p:nvSpPr>
        <p:spPr>
          <a:xfrm>
            <a:off x="10374922" y="2782829"/>
            <a:ext cx="914400" cy="1785938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Can 71"/>
          <p:cNvSpPr/>
          <p:nvPr/>
        </p:nvSpPr>
        <p:spPr>
          <a:xfrm>
            <a:off x="10374922" y="2782829"/>
            <a:ext cx="914400" cy="1793573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Rounded Rectangle 74"/>
          <p:cNvSpPr/>
          <p:nvPr/>
        </p:nvSpPr>
        <p:spPr>
          <a:xfrm>
            <a:off x="1007335" y="1032758"/>
            <a:ext cx="1555921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E9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Web </a:t>
            </a:r>
            <a:r>
              <a:rPr lang="tr-TR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Scrapping</a:t>
            </a:r>
            <a:endParaRPr lang="tr-T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81"/>
          <p:cNvSpPr/>
          <p:nvPr/>
        </p:nvSpPr>
        <p:spPr>
          <a:xfrm>
            <a:off x="3189484" y="1032758"/>
            <a:ext cx="1555921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E9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</a:t>
            </a:r>
            <a:r>
              <a:rPr lang="tr-TR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Cleaning</a:t>
            </a:r>
            <a:endParaRPr lang="tr-T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2" name="Rounded Rectangle 85"/>
          <p:cNvSpPr/>
          <p:nvPr/>
        </p:nvSpPr>
        <p:spPr>
          <a:xfrm>
            <a:off x="5373613" y="1032758"/>
            <a:ext cx="1555921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E9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EDA</a:t>
            </a:r>
            <a:endParaRPr lang="tr-T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86"/>
          <p:cNvSpPr/>
          <p:nvPr/>
        </p:nvSpPr>
        <p:spPr>
          <a:xfrm>
            <a:off x="7557741" y="1032758"/>
            <a:ext cx="1555921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E9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Linear Regression</a:t>
            </a:r>
            <a:endParaRPr lang="tr-T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90"/>
          <p:cNvSpPr/>
          <p:nvPr/>
        </p:nvSpPr>
        <p:spPr>
          <a:xfrm>
            <a:off x="10042764" y="1032758"/>
            <a:ext cx="1555921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E9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</a:t>
            </a:r>
            <a:r>
              <a:rPr lang="tr-TR" sz="16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Engineering</a:t>
            </a:r>
            <a:endParaRPr lang="tr-T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7" name="Can 91"/>
          <p:cNvSpPr/>
          <p:nvPr/>
        </p:nvSpPr>
        <p:spPr>
          <a:xfrm>
            <a:off x="5694373" y="2751678"/>
            <a:ext cx="914400" cy="178593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Can 94"/>
          <p:cNvSpPr/>
          <p:nvPr/>
        </p:nvSpPr>
        <p:spPr>
          <a:xfrm>
            <a:off x="5694373" y="3572488"/>
            <a:ext cx="914400" cy="972762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2" name="Straight Connector 89"/>
          <p:cNvCxnSpPr>
            <a:stCxn id="47" idx="2"/>
            <a:endCxn id="39" idx="1"/>
          </p:cNvCxnSpPr>
          <p:nvPr/>
        </p:nvCxnSpPr>
        <p:spPr>
          <a:xfrm>
            <a:off x="1785296" y="1947158"/>
            <a:ext cx="8299" cy="82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89"/>
          <p:cNvCxnSpPr>
            <a:stCxn id="49" idx="2"/>
            <a:endCxn id="41" idx="1"/>
          </p:cNvCxnSpPr>
          <p:nvPr/>
        </p:nvCxnSpPr>
        <p:spPr>
          <a:xfrm flipH="1">
            <a:off x="3967192" y="1947158"/>
            <a:ext cx="253" cy="8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9"/>
          <p:cNvCxnSpPr>
            <a:stCxn id="52" idx="2"/>
            <a:endCxn id="57" idx="1"/>
          </p:cNvCxnSpPr>
          <p:nvPr/>
        </p:nvCxnSpPr>
        <p:spPr>
          <a:xfrm flipH="1">
            <a:off x="6151573" y="1947158"/>
            <a:ext cx="1" cy="8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9"/>
          <p:cNvCxnSpPr>
            <a:stCxn id="53" idx="2"/>
            <a:endCxn id="43" idx="1"/>
          </p:cNvCxnSpPr>
          <p:nvPr/>
        </p:nvCxnSpPr>
        <p:spPr>
          <a:xfrm>
            <a:off x="8335702" y="1947158"/>
            <a:ext cx="12848" cy="8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89"/>
          <p:cNvCxnSpPr>
            <a:stCxn id="56" idx="2"/>
            <a:endCxn id="45" idx="1"/>
          </p:cNvCxnSpPr>
          <p:nvPr/>
        </p:nvCxnSpPr>
        <p:spPr>
          <a:xfrm>
            <a:off x="10820725" y="1947158"/>
            <a:ext cx="11397" cy="83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Resim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1" y="3328335"/>
            <a:ext cx="682449" cy="678740"/>
          </a:xfrm>
          <a:prstGeom prst="rect">
            <a:avLst/>
          </a:prstGeom>
        </p:spPr>
      </p:pic>
      <p:pic>
        <p:nvPicPr>
          <p:cNvPr id="98" name="Resim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760" y="3273481"/>
            <a:ext cx="544701" cy="541741"/>
          </a:xfrm>
          <a:prstGeom prst="rect">
            <a:avLst/>
          </a:prstGeom>
        </p:spPr>
      </p:pic>
      <p:pic>
        <p:nvPicPr>
          <p:cNvPr id="99" name="Resim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9" y="3062395"/>
            <a:ext cx="453618" cy="451153"/>
          </a:xfrm>
          <a:prstGeom prst="rect">
            <a:avLst/>
          </a:prstGeom>
        </p:spPr>
      </p:pic>
      <p:pic>
        <p:nvPicPr>
          <p:cNvPr id="100" name="Resim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09" y="3048327"/>
            <a:ext cx="306517" cy="304851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920" y="29662"/>
            <a:ext cx="1232079" cy="5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22384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Introduction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Flowchart: Off-page Connector 3"/>
          <p:cNvSpPr/>
          <p:nvPr/>
        </p:nvSpPr>
        <p:spPr>
          <a:xfrm>
            <a:off x="823674" y="915756"/>
            <a:ext cx="3401090" cy="109160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PROBLEM DEFINITION</a:t>
            </a:r>
            <a:endParaRPr lang="tr-TR" sz="1600" i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Flowchart: Off-page Connector 3"/>
          <p:cNvSpPr/>
          <p:nvPr/>
        </p:nvSpPr>
        <p:spPr>
          <a:xfrm>
            <a:off x="4612689" y="915756"/>
            <a:ext cx="3401090" cy="109160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SOLUTION RECOMMENDATION</a:t>
            </a:r>
            <a:endParaRPr lang="tr-TR" sz="1600" i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Flowchart: Off-page Connector 3"/>
          <p:cNvSpPr/>
          <p:nvPr/>
        </p:nvSpPr>
        <p:spPr>
          <a:xfrm>
            <a:off x="8401704" y="913438"/>
            <a:ext cx="3401090" cy="1082693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i="1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OBJECTIVE</a:t>
            </a:r>
            <a:endParaRPr lang="tr-TR" sz="1600" i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823674" y="2007357"/>
            <a:ext cx="3401090" cy="163736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There is a request from the WARNER </a:t>
            </a:r>
            <a:r>
              <a:rPr lang="tr-T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BROS 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that is the 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one of the biggest film company, what is the points to focus on </a:t>
            </a:r>
            <a:r>
              <a:rPr lang="tr-TR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making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 popular action film</a:t>
            </a:r>
            <a:endParaRPr lang="tr-TR" sz="1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Yuvarlatılmış Dikdörtgen 23"/>
          <p:cNvSpPr/>
          <p:nvPr/>
        </p:nvSpPr>
        <p:spPr>
          <a:xfrm>
            <a:off x="4612689" y="2007358"/>
            <a:ext cx="3401090" cy="16373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 get some datas with WebScrapping method from IMDB site and to predict </a:t>
            </a:r>
            <a:r>
              <a:rPr lang="tr-T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IMDB rating 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 Linear Regression for a new film with new paramaters 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Yuvarlatılmış Dikdörtgen 25"/>
          <p:cNvSpPr/>
          <p:nvPr/>
        </p:nvSpPr>
        <p:spPr>
          <a:xfrm>
            <a:off x="8401704" y="1996132"/>
            <a:ext cx="3401090" cy="16485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 analyse the most effecting 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parameters </a:t>
            </a:r>
            <a:r>
              <a:rPr lang="tr-T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 IMDB </a:t>
            </a:r>
            <a:r>
              <a:rPr lang="tr-TR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all</a:t>
            </a:r>
            <a:r>
              <a:rPr lang="tr-TR" sz="1400" dirty="0" smtClean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action films and to see their relationship with the IMDB rating</a:t>
            </a:r>
            <a:endParaRPr lang="tr-TR" sz="1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l="2348" r="5414"/>
          <a:stretch/>
        </p:blipFill>
        <p:spPr>
          <a:xfrm>
            <a:off x="1519310" y="3720521"/>
            <a:ext cx="10058400" cy="302088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212350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Methodology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/>
          <a:srcRect t="7916"/>
          <a:stretch/>
        </p:blipFill>
        <p:spPr>
          <a:xfrm>
            <a:off x="959129" y="1713706"/>
            <a:ext cx="4023462" cy="2447405"/>
          </a:xfrm>
          <a:prstGeom prst="ellipse">
            <a:avLst/>
          </a:prstGeom>
          <a:ln w="63500" cap="rnd">
            <a:solidFill>
              <a:srgbClr val="2EA9AC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Metin kutusu 2"/>
          <p:cNvSpPr txBox="1"/>
          <p:nvPr/>
        </p:nvSpPr>
        <p:spPr>
          <a:xfrm>
            <a:off x="2284422" y="2097087"/>
            <a:ext cx="1543494" cy="523220"/>
          </a:xfrm>
          <a:prstGeom prst="rect">
            <a:avLst/>
          </a:prstGeom>
          <a:solidFill>
            <a:srgbClr val="2EA9AC"/>
          </a:solidFill>
        </p:spPr>
        <p:txBody>
          <a:bodyPr wrap="square" rtlCol="0">
            <a:spAutoFit/>
          </a:bodyPr>
          <a:lstStyle/>
          <a:p>
            <a:r>
              <a:rPr lang="tr-TR" sz="1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IMDB: action films</a:t>
            </a:r>
            <a:endParaRPr lang="tr-TR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760607" y="73990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Data Source</a:t>
            </a:r>
            <a:endParaRPr lang="tr-TR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10070" y="3280334"/>
            <a:ext cx="1352281" cy="140379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latin typeface="Consolas" panose="020B0609020204030204" pitchFamily="49" charset="0"/>
              </a:rPr>
              <a:t>Tools</a:t>
            </a:r>
            <a:endParaRPr lang="tr-TR" sz="2000" dirty="0">
              <a:latin typeface="Consolas" panose="020B0609020204030204" pitchFamily="49" charset="0"/>
            </a:endParaRPr>
          </a:p>
        </p:txBody>
      </p:sp>
      <p:cxnSp>
        <p:nvCxnSpPr>
          <p:cNvPr id="15" name="Düz Bağlayıcı 14"/>
          <p:cNvCxnSpPr>
            <a:endCxn id="12" idx="0"/>
          </p:cNvCxnSpPr>
          <p:nvPr/>
        </p:nvCxnSpPr>
        <p:spPr>
          <a:xfrm>
            <a:off x="8586210" y="2373996"/>
            <a:ext cx="1" cy="90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endCxn id="12" idx="7"/>
          </p:cNvCxnSpPr>
          <p:nvPr/>
        </p:nvCxnSpPr>
        <p:spPr>
          <a:xfrm flipH="1">
            <a:off x="9064314" y="2901329"/>
            <a:ext cx="866667" cy="58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>
            <a:endCxn id="12" idx="6"/>
          </p:cNvCxnSpPr>
          <p:nvPr/>
        </p:nvCxnSpPr>
        <p:spPr>
          <a:xfrm flipH="1">
            <a:off x="9262351" y="3981936"/>
            <a:ext cx="1056069" cy="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endCxn id="12" idx="5"/>
          </p:cNvCxnSpPr>
          <p:nvPr/>
        </p:nvCxnSpPr>
        <p:spPr>
          <a:xfrm flipH="1" flipV="1">
            <a:off x="9064314" y="4478550"/>
            <a:ext cx="762266" cy="57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>
            <a:endCxn id="12" idx="4"/>
          </p:cNvCxnSpPr>
          <p:nvPr/>
        </p:nvCxnSpPr>
        <p:spPr>
          <a:xfrm flipV="1">
            <a:off x="8586210" y="4684131"/>
            <a:ext cx="1" cy="74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>
            <a:endCxn id="12" idx="2"/>
          </p:cNvCxnSpPr>
          <p:nvPr/>
        </p:nvCxnSpPr>
        <p:spPr>
          <a:xfrm>
            <a:off x="6955987" y="3981935"/>
            <a:ext cx="954083" cy="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endCxn id="12" idx="1"/>
          </p:cNvCxnSpPr>
          <p:nvPr/>
        </p:nvCxnSpPr>
        <p:spPr>
          <a:xfrm>
            <a:off x="7241440" y="2901329"/>
            <a:ext cx="866667" cy="58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Resim 42">
            <a:extLst>
              <a:ext uri="{FF2B5EF4-FFF2-40B4-BE49-F238E27FC236}">
                <a16:creationId xmlns="" xmlns:a16="http://schemas.microsoft.com/office/drawing/2014/main" id="{3B3855EB-32EC-4995-ADC5-B088AB37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39" y="1379092"/>
            <a:ext cx="742142" cy="742142"/>
          </a:xfrm>
          <a:prstGeom prst="rect">
            <a:avLst/>
          </a:prstGeom>
        </p:spPr>
      </p:pic>
      <p:pic>
        <p:nvPicPr>
          <p:cNvPr id="77" name="Resim 76">
            <a:extLst>
              <a:ext uri="{FF2B5EF4-FFF2-40B4-BE49-F238E27FC236}">
                <a16:creationId xmlns="" xmlns:a16="http://schemas.microsoft.com/office/drawing/2014/main" id="{278381F7-6400-4BDF-B2D1-2C663A5F3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981" y="1882699"/>
            <a:ext cx="1676400" cy="882590"/>
          </a:xfrm>
          <a:prstGeom prst="rect">
            <a:avLst/>
          </a:prstGeom>
        </p:spPr>
      </p:pic>
      <p:pic>
        <p:nvPicPr>
          <p:cNvPr id="79" name="Resim 78">
            <a:extLst>
              <a:ext uri="{FF2B5EF4-FFF2-40B4-BE49-F238E27FC236}">
                <a16:creationId xmlns="" xmlns:a16="http://schemas.microsoft.com/office/drawing/2014/main" id="{0B467DBF-6D1A-4148-B83F-FA012F2C8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471" y="3671014"/>
            <a:ext cx="1385116" cy="621843"/>
          </a:xfrm>
          <a:prstGeom prst="rect">
            <a:avLst/>
          </a:prstGeom>
        </p:spPr>
      </p:pic>
      <p:pic>
        <p:nvPicPr>
          <p:cNvPr id="88" name="Resim 87">
            <a:extLst>
              <a:ext uri="{FF2B5EF4-FFF2-40B4-BE49-F238E27FC236}">
                <a16:creationId xmlns="" xmlns:a16="http://schemas.microsoft.com/office/drawing/2014/main" id="{2777D1B8-679E-45C3-8798-50294FA9E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112" y="2120078"/>
            <a:ext cx="1493649" cy="743776"/>
          </a:xfrm>
          <a:prstGeom prst="rect">
            <a:avLst/>
          </a:prstGeom>
        </p:spPr>
      </p:pic>
      <p:pic>
        <p:nvPicPr>
          <p:cNvPr id="91" name="Resim 90">
            <a:extLst>
              <a:ext uri="{FF2B5EF4-FFF2-40B4-BE49-F238E27FC236}">
                <a16:creationId xmlns="" xmlns:a16="http://schemas.microsoft.com/office/drawing/2014/main" id="{AF03D957-71AD-4FD6-AEAD-0FD4C7A03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1237" y="3660935"/>
            <a:ext cx="1151699" cy="1151699"/>
          </a:xfrm>
          <a:prstGeom prst="rect">
            <a:avLst/>
          </a:prstGeom>
        </p:spPr>
      </p:pic>
      <p:pic>
        <p:nvPicPr>
          <p:cNvPr id="98" name="Resim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4145" y="5614833"/>
            <a:ext cx="1204129" cy="923468"/>
          </a:xfrm>
          <a:prstGeom prst="rect">
            <a:avLst/>
          </a:prstGeom>
        </p:spPr>
      </p:pic>
      <p:pic>
        <p:nvPicPr>
          <p:cNvPr id="100" name="Resim 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2050" y="5215570"/>
            <a:ext cx="1451744" cy="823224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3829" y="5308952"/>
            <a:ext cx="2105932" cy="806117"/>
          </a:xfrm>
          <a:prstGeom prst="rect">
            <a:avLst/>
          </a:prstGeom>
        </p:spPr>
      </p:pic>
      <p:cxnSp>
        <p:nvCxnSpPr>
          <p:cNvPr id="108" name="Düz Bağlayıcı 107"/>
          <p:cNvCxnSpPr>
            <a:endCxn id="12" idx="3"/>
          </p:cNvCxnSpPr>
          <p:nvPr/>
        </p:nvCxnSpPr>
        <p:spPr>
          <a:xfrm flipV="1">
            <a:off x="7339761" y="4478550"/>
            <a:ext cx="768346" cy="57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Resim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5117" y="1734696"/>
            <a:ext cx="408727" cy="572656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800" y="1163713"/>
            <a:ext cx="1662966" cy="730462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6867" y="3423912"/>
            <a:ext cx="1023928" cy="1260219"/>
          </a:xfrm>
          <a:prstGeom prst="rect">
            <a:avLst/>
          </a:prstGeom>
        </p:spPr>
      </p:pic>
      <p:pic>
        <p:nvPicPr>
          <p:cNvPr id="116" name="Resim 1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/>
          <p:cNvGrpSpPr/>
          <p:nvPr/>
        </p:nvGrpSpPr>
        <p:grpSpPr>
          <a:xfrm>
            <a:off x="802004" y="771802"/>
            <a:ext cx="8790390" cy="2022184"/>
            <a:chOff x="660334" y="1087035"/>
            <a:chExt cx="9372308" cy="2290194"/>
          </a:xfrm>
        </p:grpSpPr>
        <p:pic>
          <p:nvPicPr>
            <p:cNvPr id="7" name="Resim 6"/>
            <p:cNvPicPr>
              <a:picLocks noChangeAspect="1"/>
            </p:cNvPicPr>
            <p:nvPr/>
          </p:nvPicPr>
          <p:blipFill rotWithShape="1">
            <a:blip r:embed="rId3"/>
            <a:srcRect l="259"/>
            <a:stretch/>
          </p:blipFill>
          <p:spPr>
            <a:xfrm>
              <a:off x="660334" y="1087035"/>
              <a:ext cx="9372308" cy="2162175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4837671" y="1414986"/>
              <a:ext cx="686216" cy="1902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711921" y="1420272"/>
              <a:ext cx="835419" cy="1902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9116" y="1452036"/>
              <a:ext cx="1062549" cy="1902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640876" y="1474387"/>
              <a:ext cx="672926" cy="1902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766929" y="1452036"/>
              <a:ext cx="672926" cy="1902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99372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About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Data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4"/>
          <a:srcRect l="2202" t="2977"/>
          <a:stretch/>
        </p:blipFill>
        <p:spPr>
          <a:xfrm rot="10800000" flipV="1">
            <a:off x="9822296" y="6022490"/>
            <a:ext cx="2363925" cy="83145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60334" y="52528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WebScrapping</a:t>
            </a:r>
            <a:endParaRPr lang="tr-T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768431" y="26994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Data </a:t>
            </a:r>
            <a:r>
              <a:rPr lang="tr-TR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Convert</a:t>
            </a:r>
            <a:endParaRPr lang="tr-T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768431" y="4669207"/>
            <a:ext cx="8781105" cy="1795544"/>
            <a:chOff x="656064" y="3631842"/>
            <a:chExt cx="9457308" cy="2145580"/>
          </a:xfrm>
        </p:grpSpPr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064" y="3631842"/>
              <a:ext cx="9376578" cy="1997773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5284205" y="3874580"/>
              <a:ext cx="479232" cy="190284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37679" y="3874580"/>
              <a:ext cx="791437" cy="190284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03358" y="3874580"/>
              <a:ext cx="936778" cy="190284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824453" y="3874580"/>
              <a:ext cx="666918" cy="190284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446454" y="3874580"/>
              <a:ext cx="666918" cy="190284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noFill/>
              </a:endParaRPr>
            </a:p>
          </p:txBody>
        </p:sp>
      </p:grpSp>
      <p:pic>
        <p:nvPicPr>
          <p:cNvPr id="25" name="Resim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8060" y="4812245"/>
            <a:ext cx="1140859" cy="100562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97" y="3068804"/>
            <a:ext cx="1440565" cy="1463553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802004" y="3703988"/>
            <a:ext cx="1269972" cy="14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9"/>
          <a:srcRect b="37265"/>
          <a:stretch/>
        </p:blipFill>
        <p:spPr>
          <a:xfrm>
            <a:off x="2849137" y="3068497"/>
            <a:ext cx="1507583" cy="1396618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9943" y="3507397"/>
            <a:ext cx="2419350" cy="314325"/>
          </a:xfrm>
          <a:prstGeom prst="rect">
            <a:avLst/>
          </a:prstGeom>
        </p:spPr>
      </p:pic>
      <p:sp>
        <p:nvSpPr>
          <p:cNvPr id="31" name="Sağ Ok 30"/>
          <p:cNvSpPr/>
          <p:nvPr/>
        </p:nvSpPr>
        <p:spPr>
          <a:xfrm rot="10800000" flipH="1">
            <a:off x="4728773" y="3545659"/>
            <a:ext cx="399367" cy="267032"/>
          </a:xfrm>
          <a:prstGeom prst="rightArrow">
            <a:avLst/>
          </a:prstGeom>
          <a:solidFill>
            <a:srgbClr val="580C32"/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99372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About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Data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82" y="787902"/>
            <a:ext cx="7467656" cy="3326010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3" y="4212486"/>
            <a:ext cx="7467655" cy="2563052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684672" y="43144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EDA</a:t>
            </a:r>
            <a:endParaRPr lang="tr-T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4" name="Resi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538" y="976629"/>
            <a:ext cx="4122021" cy="2912889"/>
          </a:xfrm>
          <a:prstGeom prst="rect">
            <a:avLst/>
          </a:prstGeom>
        </p:spPr>
      </p:pic>
      <p:pic>
        <p:nvPicPr>
          <p:cNvPr id="45" name="Resim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162" y="4113912"/>
            <a:ext cx="3692707" cy="26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5" y="0"/>
            <a:ext cx="344753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Feature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Engineering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r="2591" b="3320"/>
          <a:stretch/>
        </p:blipFill>
        <p:spPr>
          <a:xfrm>
            <a:off x="10663706" y="5851128"/>
            <a:ext cx="1528293" cy="1006871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 rot="5400000">
            <a:off x="6066255" y="3336525"/>
            <a:ext cx="345405" cy="280793"/>
          </a:xfrm>
          <a:prstGeom prst="rightArrow">
            <a:avLst/>
          </a:prstGeom>
          <a:solidFill>
            <a:srgbClr val="580C32"/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7" name="Grup 26"/>
          <p:cNvGrpSpPr/>
          <p:nvPr/>
        </p:nvGrpSpPr>
        <p:grpSpPr>
          <a:xfrm>
            <a:off x="721216" y="705321"/>
            <a:ext cx="5377345" cy="2407401"/>
            <a:chOff x="768171" y="670169"/>
            <a:chExt cx="6031874" cy="3032417"/>
          </a:xfrm>
        </p:grpSpPr>
        <p:pic>
          <p:nvPicPr>
            <p:cNvPr id="10" name="Resi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171" y="670169"/>
              <a:ext cx="6031874" cy="303241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1493950" y="2267451"/>
              <a:ext cx="682580" cy="357526"/>
            </a:xfrm>
            <a:prstGeom prst="ellipse">
              <a:avLst/>
            </a:prstGeom>
            <a:noFill/>
            <a:ln w="28575">
              <a:solidFill>
                <a:srgbClr val="580C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3732592" y="2007614"/>
              <a:ext cx="682580" cy="357526"/>
            </a:xfrm>
            <a:prstGeom prst="ellipse">
              <a:avLst/>
            </a:prstGeom>
            <a:noFill/>
            <a:ln w="28575">
              <a:solidFill>
                <a:srgbClr val="580C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5-Nokta Yıldız 11"/>
            <p:cNvSpPr/>
            <p:nvPr/>
          </p:nvSpPr>
          <p:spPr>
            <a:xfrm>
              <a:off x="1684852" y="1992743"/>
              <a:ext cx="253418" cy="203481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5-Nokta Yıldız 16"/>
            <p:cNvSpPr/>
            <p:nvPr/>
          </p:nvSpPr>
          <p:spPr>
            <a:xfrm>
              <a:off x="4363657" y="1790163"/>
              <a:ext cx="285616" cy="202581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8" name="Grup 27"/>
          <p:cNvGrpSpPr/>
          <p:nvPr/>
        </p:nvGrpSpPr>
        <p:grpSpPr>
          <a:xfrm>
            <a:off x="978794" y="3672446"/>
            <a:ext cx="9028089" cy="2799797"/>
            <a:chOff x="610093" y="3796071"/>
            <a:chExt cx="8340724" cy="2754470"/>
          </a:xfrm>
        </p:grpSpPr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093" y="3967953"/>
              <a:ext cx="8340724" cy="2582588"/>
            </a:xfrm>
            <a:prstGeom prst="rect">
              <a:avLst/>
            </a:prstGeom>
          </p:spPr>
        </p:pic>
        <p:sp>
          <p:nvSpPr>
            <p:cNvPr id="20" name="5-Nokta Yıldız 19"/>
            <p:cNvSpPr/>
            <p:nvPr/>
          </p:nvSpPr>
          <p:spPr>
            <a:xfrm>
              <a:off x="7434026" y="3796071"/>
              <a:ext cx="253418" cy="203481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5-Nokta Yıldız 22"/>
            <p:cNvSpPr/>
            <p:nvPr/>
          </p:nvSpPr>
          <p:spPr>
            <a:xfrm>
              <a:off x="8410844" y="3796071"/>
              <a:ext cx="285616" cy="202581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7"/>
          <a:srcRect l="824"/>
          <a:stretch/>
        </p:blipFill>
        <p:spPr>
          <a:xfrm>
            <a:off x="6399100" y="1077589"/>
            <a:ext cx="5666704" cy="170570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491266" y="928695"/>
            <a:ext cx="916714" cy="1010721"/>
          </a:xfrm>
          <a:prstGeom prst="ellipse">
            <a:avLst/>
          </a:prstGeom>
          <a:noFill/>
          <a:ln w="28575"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2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94221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Regression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/>
          <a:srcRect l="883" r="828"/>
          <a:stretch/>
        </p:blipFill>
        <p:spPr>
          <a:xfrm>
            <a:off x="721217" y="573118"/>
            <a:ext cx="6104586" cy="348353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601" y="4056656"/>
            <a:ext cx="3266440" cy="260465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49" y="6053618"/>
            <a:ext cx="2148274" cy="59018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352" y="4056656"/>
            <a:ext cx="3305175" cy="24288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6838" y="5841657"/>
            <a:ext cx="2472992" cy="561975"/>
          </a:xfrm>
          <a:prstGeom prst="rect">
            <a:avLst/>
          </a:prstGeom>
        </p:spPr>
      </p:pic>
      <p:sp>
        <p:nvSpPr>
          <p:cNvPr id="15" name="Sağ Ok 14"/>
          <p:cNvSpPr/>
          <p:nvPr/>
        </p:nvSpPr>
        <p:spPr>
          <a:xfrm rot="10800000">
            <a:off x="2514243" y="6430833"/>
            <a:ext cx="232358" cy="212969"/>
          </a:xfrm>
          <a:prstGeom prst="rightArrow">
            <a:avLst/>
          </a:prstGeom>
          <a:solidFill>
            <a:srgbClr val="580C32"/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ağ Ok 16"/>
          <p:cNvSpPr/>
          <p:nvPr/>
        </p:nvSpPr>
        <p:spPr>
          <a:xfrm rot="10800000" flipH="1">
            <a:off x="9302926" y="5962917"/>
            <a:ext cx="253912" cy="244107"/>
          </a:xfrm>
          <a:prstGeom prst="rightArrow">
            <a:avLst/>
          </a:prstGeom>
          <a:solidFill>
            <a:srgbClr val="580C32"/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Sağ Ok 17"/>
          <p:cNvSpPr/>
          <p:nvPr/>
        </p:nvSpPr>
        <p:spPr>
          <a:xfrm rot="10800000" flipH="1">
            <a:off x="7133587" y="2244347"/>
            <a:ext cx="399367" cy="267032"/>
          </a:xfrm>
          <a:prstGeom prst="rightArrow">
            <a:avLst/>
          </a:prstGeom>
          <a:solidFill>
            <a:srgbClr val="580C32"/>
          </a:solidFill>
          <a:ln>
            <a:solidFill>
              <a:srgbClr val="580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9"/>
          <a:srcRect t="10335" b="12385"/>
          <a:stretch/>
        </p:blipFill>
        <p:spPr>
          <a:xfrm>
            <a:off x="7840624" y="1992631"/>
            <a:ext cx="2952710" cy="7212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8971" y="1788924"/>
            <a:ext cx="1140859" cy="10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64949" cy="5172681"/>
          </a:xfrm>
          <a:custGeom>
            <a:avLst/>
            <a:gdLst/>
            <a:ahLst/>
            <a:cxnLst/>
            <a:rect l="l" t="t" r="r" b="b"/>
            <a:pathLst>
              <a:path w="838201" h="3276598">
                <a:moveTo>
                  <a:pt x="0" y="0"/>
                </a:moveTo>
                <a:lnTo>
                  <a:pt x="838201" y="0"/>
                </a:lnTo>
                <a:lnTo>
                  <a:pt x="838201" y="3276598"/>
                </a:lnTo>
                <a:lnTo>
                  <a:pt x="0" y="32765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16" y="0"/>
            <a:ext cx="194221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Conclusion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920" y="16783"/>
            <a:ext cx="1232079" cy="55633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3" y="1501550"/>
            <a:ext cx="1905000" cy="2705100"/>
          </a:xfrm>
          <a:prstGeom prst="rect">
            <a:avLst/>
          </a:prstGeom>
        </p:spPr>
      </p:pic>
      <p:sp>
        <p:nvSpPr>
          <p:cNvPr id="20" name="Metin kutusu 19"/>
          <p:cNvSpPr txBox="1"/>
          <p:nvPr/>
        </p:nvSpPr>
        <p:spPr>
          <a:xfrm>
            <a:off x="2895358" y="1404630"/>
            <a:ext cx="494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Using Linear ‘’Regression Model’’ to predict </a:t>
            </a:r>
            <a:r>
              <a:rPr lang="tr-TR" dirty="0" err="1" smtClean="0">
                <a:latin typeface="Consolas" panose="020B0609020204030204" pitchFamily="49" charset="0"/>
              </a:rPr>
              <a:t>film’s</a:t>
            </a:r>
            <a:r>
              <a:rPr lang="tr-TR" dirty="0" smtClean="0">
                <a:latin typeface="Consolas" panose="020B0609020204030204" pitchFamily="49" charset="0"/>
              </a:rPr>
              <a:t> IMDB Rating 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2895358" y="2530935"/>
            <a:ext cx="494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</a:rPr>
              <a:t>Gross</a:t>
            </a:r>
            <a:r>
              <a:rPr lang="tr-TR" dirty="0" smtClean="0">
                <a:latin typeface="Consolas" panose="020B0609020204030204" pitchFamily="49" charset="0"/>
              </a:rPr>
              <a:t> and </a:t>
            </a:r>
            <a:r>
              <a:rPr lang="tr-TR" b="1" dirty="0" err="1" smtClean="0">
                <a:latin typeface="Consolas" panose="020B0609020204030204" pitchFamily="49" charset="0"/>
              </a:rPr>
              <a:t>Critic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latin typeface="Consolas" panose="020B0609020204030204" pitchFamily="49" charset="0"/>
              </a:rPr>
              <a:t>Reviews</a:t>
            </a:r>
            <a:r>
              <a:rPr lang="tr-TR" b="1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inputs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have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high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correlation</a:t>
            </a:r>
            <a:r>
              <a:rPr lang="tr-TR" dirty="0" smtClean="0">
                <a:latin typeface="Consolas" panose="020B0609020204030204" pitchFamily="49" charset="0"/>
              </a:rPr>
              <a:t> on IMDB Rating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2895358" y="3657240"/>
            <a:ext cx="494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latin typeface="Consolas" panose="020B0609020204030204" pitchFamily="49" charset="0"/>
              </a:rPr>
              <a:t>Metascore</a:t>
            </a:r>
            <a:r>
              <a:rPr lang="tr-TR" dirty="0" smtClean="0">
                <a:latin typeface="Consolas" panose="020B0609020204030204" pitchFamily="49" charset="0"/>
              </a:rPr>
              <a:t> is an </a:t>
            </a:r>
            <a:r>
              <a:rPr lang="tr-TR" dirty="0" err="1" smtClean="0">
                <a:latin typeface="Consolas" panose="020B0609020204030204" pitchFamily="49" charset="0"/>
              </a:rPr>
              <a:t>effective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input</a:t>
            </a:r>
            <a:r>
              <a:rPr lang="tr-TR" dirty="0" smtClean="0">
                <a:latin typeface="Consolas" panose="020B0609020204030204" pitchFamily="49" charset="0"/>
              </a:rPr>
              <a:t> for IMDB Rating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st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eması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13784</TotalTime>
  <Words>216</Words>
  <Application>Microsoft Office PowerPoint</Application>
  <PresentationFormat>Geniş ekran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Aldhabi</vt:lpstr>
      <vt:lpstr>Arial</vt:lpstr>
      <vt:lpstr>Calibri</vt:lpstr>
      <vt:lpstr>Calibri Light</vt:lpstr>
      <vt:lpstr>Congenial Black</vt:lpstr>
      <vt:lpstr>Consolas</vt:lpstr>
      <vt:lpstr>Times New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hesabı</cp:lastModifiedBy>
  <cp:revision>516</cp:revision>
  <dcterms:created xsi:type="dcterms:W3CDTF">2017-08-16T14:31:46Z</dcterms:created>
  <dcterms:modified xsi:type="dcterms:W3CDTF">2022-04-20T21:50:50Z</dcterms:modified>
</cp:coreProperties>
</file>