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3"/>
  </p:notesMasterIdLst>
  <p:sldIdLst>
    <p:sldId id="365" r:id="rId2"/>
    <p:sldId id="341" r:id="rId3"/>
    <p:sldId id="357" r:id="rId4"/>
    <p:sldId id="361" r:id="rId5"/>
    <p:sldId id="355" r:id="rId6"/>
    <p:sldId id="366" r:id="rId7"/>
    <p:sldId id="363" r:id="rId8"/>
    <p:sldId id="367" r:id="rId9"/>
    <p:sldId id="364" r:id="rId10"/>
    <p:sldId id="358" r:id="rId11"/>
    <p:sldId id="352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7FC"/>
    <a:srgbClr val="F490E8"/>
    <a:srgbClr val="580C32"/>
    <a:srgbClr val="30AFB2"/>
    <a:srgbClr val="4DCCCF"/>
    <a:srgbClr val="2EA9AC"/>
    <a:srgbClr val="D0974C"/>
    <a:srgbClr val="A6722C"/>
    <a:srgbClr val="B67D30"/>
    <a:srgbClr val="EEDD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0860" autoAdjust="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D099B-972A-4A3E-A3E2-71203E926A1F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3B145-AD34-4756-8B9B-C2B9CEEA662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0799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3B145-AD34-4756-8B9B-C2B9CEEA6629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7355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3B145-AD34-4756-8B9B-C2B9CEEA6629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9692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3B145-AD34-4756-8B9B-C2B9CEEA6629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406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3B145-AD34-4756-8B9B-C2B9CEEA6629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9372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3B145-AD34-4756-8B9B-C2B9CEEA6629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9866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3B145-AD34-4756-8B9B-C2B9CEEA6629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7252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3B145-AD34-4756-8B9B-C2B9CEEA6629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6333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3B145-AD34-4756-8B9B-C2B9CEEA6629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5635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3B145-AD34-4756-8B9B-C2B9CEEA6629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4105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3B145-AD34-4756-8B9B-C2B9CEEA6629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076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2203-F521-4C6E-8FE3-5D20ECE2AB1D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DB5C-C815-474D-A467-629CBDD1E8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078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2203-F521-4C6E-8FE3-5D20ECE2AB1D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DB5C-C815-474D-A467-629CBDD1E8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829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2203-F521-4C6E-8FE3-5D20ECE2AB1D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DB5C-C815-474D-A467-629CBDD1E8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97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2203-F521-4C6E-8FE3-5D20ECE2AB1D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DB5C-C815-474D-A467-629CBDD1E8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706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2203-F521-4C6E-8FE3-5D20ECE2AB1D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DB5C-C815-474D-A467-629CBDD1E8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4211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2203-F521-4C6E-8FE3-5D20ECE2AB1D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DB5C-C815-474D-A467-629CBDD1E8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211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2203-F521-4C6E-8FE3-5D20ECE2AB1D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DB5C-C815-474D-A467-629CBDD1E8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4476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2203-F521-4C6E-8FE3-5D20ECE2AB1D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DB5C-C815-474D-A467-629CBDD1E8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8691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2203-F521-4C6E-8FE3-5D20ECE2AB1D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DB5C-C815-474D-A467-629CBDD1E8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621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2203-F521-4C6E-8FE3-5D20ECE2AB1D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DB5C-C815-474D-A467-629CBDD1E8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892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2203-F521-4C6E-8FE3-5D20ECE2AB1D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DB5C-C815-474D-A467-629CBDD1E8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260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C2203-F521-4C6E-8FE3-5D20ECE2AB1D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9DB5C-C815-474D-A467-629CBDD1E8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477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.png"/><Relationship Id="rId1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2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569" y="3129566"/>
            <a:ext cx="7493052" cy="3039415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xmlns="" id="{90481C6C-5692-4F19-BA1F-2A041E457B36}"/>
              </a:ext>
            </a:extLst>
          </p:cNvPr>
          <p:cNvSpPr txBox="1"/>
          <p:nvPr/>
        </p:nvSpPr>
        <p:spPr>
          <a:xfrm>
            <a:off x="598669" y="1043642"/>
            <a:ext cx="4269545" cy="303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all" spc="2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 Black" panose="02000503040000020004" pitchFamily="2" charset="0"/>
                <a:cs typeface="Aldhabi" panose="020B0604020202020204" pitchFamily="2" charset="-78"/>
              </a:rPr>
              <a:t>PROJECT </a:t>
            </a:r>
            <a:r>
              <a:rPr lang="tr-TR" sz="4400" cap="all" spc="200" noProof="0" dirty="0" smtClean="0">
                <a:solidFill>
                  <a:prstClr val="black"/>
                </a:solidFill>
                <a:latin typeface="Congenial Black" panose="02000503040000020004" pitchFamily="2" charset="0"/>
                <a:cs typeface="Aldhabi" panose="020B0604020202020204" pitchFamily="2" charset="-78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tr-TR" sz="2400" b="0" i="0" u="none" strike="noStrike" kern="1200" cap="all" spc="20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genial Black" panose="02000503040000020004" pitchFamily="2" charset="0"/>
              <a:cs typeface="Aldhabi" panose="020B0604020202020204" pitchFamily="2" charset="-78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tr-TR" sz="3200" dirty="0">
                <a:solidFill>
                  <a:prstClr val="black"/>
                </a:solidFill>
                <a:latin typeface="Congenial Black" panose="02000503040000020004" pitchFamily="2" charset="0"/>
                <a:cs typeface="Aldhabi" panose="020B0604020202020204" pitchFamily="2" charset="-78"/>
              </a:rPr>
              <a:t>CITIBIKE DATA ANALYSIS WITH </a:t>
            </a:r>
            <a:r>
              <a:rPr lang="tr-TR" sz="3200" dirty="0" smtClean="0">
                <a:solidFill>
                  <a:prstClr val="black"/>
                </a:solidFill>
                <a:latin typeface="Congenial Black" panose="02000503040000020004" pitchFamily="2" charset="0"/>
                <a:cs typeface="Aldhabi" panose="020B0604020202020204" pitchFamily="2" charset="-78"/>
              </a:rPr>
              <a:t>CLASSIFICATION MODEL</a:t>
            </a:r>
            <a:endParaRPr lang="en-US" sz="3200" dirty="0">
              <a:solidFill>
                <a:prstClr val="black"/>
              </a:solidFill>
              <a:latin typeface="Congenial Black" panose="02000503040000020004" pitchFamily="2" charset="0"/>
              <a:cs typeface="Aldhabi" panose="020B0604020202020204" pitchFamily="2" charset="-78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all" spc="2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 Black" panose="02000503040000020004" pitchFamily="2" charset="0"/>
                <a:cs typeface="Aldhabi" panose="020B0604020202020204" pitchFamily="2" charset="-78"/>
              </a:rPr>
              <a:t>  </a:t>
            </a:r>
            <a:r>
              <a:rPr kumimoji="0" lang="en-US" sz="4400" b="0" i="0" u="none" strike="noStrike" kern="1200" cap="all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 Black" panose="02000503040000020004" pitchFamily="2" charset="0"/>
                <a:cs typeface="Aldhabi" panose="020B0604020202020204" pitchFamily="2" charset="-78"/>
              </a:rPr>
              <a:t/>
            </a:r>
            <a:br>
              <a:rPr kumimoji="0" lang="en-US" sz="4400" b="0" i="0" u="none" strike="noStrike" kern="1200" cap="all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 Black" panose="02000503040000020004" pitchFamily="2" charset="0"/>
                <a:cs typeface="Aldhabi" panose="020B0604020202020204" pitchFamily="2" charset="-78"/>
              </a:rPr>
            </a:b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genial Black" panose="02000503040000020004" pitchFamily="2" charset="0"/>
              <a:cs typeface="Aldhabi" panose="020B0604020202020204" pitchFamily="2" charset="-78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xmlns="" id="{FB41D828-20A4-420D-93D2-F3244DEFDE24}"/>
              </a:ext>
            </a:extLst>
          </p:cNvPr>
          <p:cNvSpPr txBox="1"/>
          <p:nvPr/>
        </p:nvSpPr>
        <p:spPr>
          <a:xfrm>
            <a:off x="2984279" y="4694730"/>
            <a:ext cx="2443773" cy="1474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genial Black" panose="02000503040000020004"/>
                <a:cs typeface="Times New Roman" panose="02020603050405020304" pitchFamily="18" charset="0"/>
              </a:rPr>
              <a:t>Vildan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genial Black" panose="02000503040000020004"/>
                <a:cs typeface="Times New Roman" panose="02020603050405020304" pitchFamily="18" charset="0"/>
              </a:rPr>
              <a:t> 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genial Black" panose="02000503040000020004"/>
                <a:cs typeface="Times New Roman" panose="02020603050405020304" pitchFamily="18" charset="0"/>
              </a:rPr>
              <a:t>TELLİOĞLU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genial Black" panose="02000503040000020004"/>
                <a:cs typeface="Times New Roman" panose="02020603050405020304" pitchFamily="18" charset="0"/>
              </a:rPr>
              <a:t>Taha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genial Black" panose="02000503040000020004"/>
                <a:cs typeface="Times New Roman" panose="02020603050405020304" pitchFamily="18" charset="0"/>
              </a:rPr>
              <a:t> 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genial Black" panose="02000503040000020004"/>
                <a:cs typeface="Times New Roman" panose="02020603050405020304" pitchFamily="18" charset="0"/>
              </a:rPr>
              <a:t>Yasin YILMAZ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genial Black" panose="02000503040000020004"/>
                <a:cs typeface="Times New Roman" panose="02020603050405020304" pitchFamily="18" charset="0"/>
              </a:rPr>
              <a:t>Birsen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genial Black" panose="02000503040000020004"/>
                <a:cs typeface="Times New Roman" panose="02020603050405020304" pitchFamily="18" charset="0"/>
              </a:rPr>
              <a:t> 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genial Black" panose="02000503040000020004"/>
                <a:cs typeface="Times New Roman" panose="02020603050405020304" pitchFamily="18" charset="0"/>
              </a:rPr>
              <a:t>BAŞ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genial Black" panose="02000503040000020004"/>
                <a:cs typeface="Times New Roman" panose="02020603050405020304" pitchFamily="18" charset="0"/>
              </a:rPr>
              <a:t>Selva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genial Black" panose="02000503040000020004"/>
                <a:cs typeface="Times New Roman" panose="02020603050405020304" pitchFamily="18" charset="0"/>
              </a:rPr>
              <a:t> 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genial Black" panose="02000503040000020004"/>
                <a:cs typeface="Times New Roman" panose="02020603050405020304" pitchFamily="18" charset="0"/>
              </a:rPr>
              <a:t>TAŞ</a:t>
            </a:r>
          </a:p>
        </p:txBody>
      </p:sp>
    </p:spTree>
    <p:extLst>
      <p:ext uri="{BB962C8B-B14F-4D97-AF65-F5344CB8AC3E}">
        <p14:creationId xmlns:p14="http://schemas.microsoft.com/office/powerpoint/2010/main" val="224084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48" y="953036"/>
            <a:ext cx="11514934" cy="465766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0"/>
            <a:ext cx="464949" cy="5172681"/>
          </a:xfrm>
          <a:custGeom>
            <a:avLst/>
            <a:gdLst/>
            <a:ahLst/>
            <a:cxnLst/>
            <a:rect l="l" t="t" r="r" b="b"/>
            <a:pathLst>
              <a:path w="838201" h="3276598">
                <a:moveTo>
                  <a:pt x="0" y="0"/>
                </a:moveTo>
                <a:lnTo>
                  <a:pt x="838201" y="0"/>
                </a:lnTo>
                <a:lnTo>
                  <a:pt x="838201" y="3276598"/>
                </a:lnTo>
                <a:lnTo>
                  <a:pt x="0" y="3276598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79015" y="0"/>
            <a:ext cx="1740246" cy="400110"/>
          </a:xfrm>
          <a:prstGeom prst="rect">
            <a:avLst/>
          </a:prstGeom>
          <a:solidFill>
            <a:srgbClr val="F2F7FC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tr-T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Times New Roman" panose="02020603050405020304" pitchFamily="18" charset="0"/>
              </a:rPr>
              <a:t>Future</a:t>
            </a:r>
            <a:r>
              <a:rPr lang="tr-T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Times New Roman" panose="02020603050405020304" pitchFamily="18" charset="0"/>
              </a:rPr>
              <a:t>Work</a:t>
            </a:r>
            <a:endParaRPr lang="tr-T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34" y="3290429"/>
            <a:ext cx="434970" cy="56088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834" y="4350261"/>
            <a:ext cx="470251" cy="63270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099" y="2321767"/>
            <a:ext cx="384201" cy="604761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099" y="1364419"/>
            <a:ext cx="397900" cy="605893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59920" y="16783"/>
            <a:ext cx="1232079" cy="556335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1401408" y="148269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>
                <a:latin typeface="Consolas" panose="020B0609020204030204" pitchFamily="49" charset="0"/>
              </a:rPr>
              <a:t>Flask</a:t>
            </a: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12" name="Metin kutusu 11"/>
          <p:cNvSpPr txBox="1"/>
          <p:nvPr/>
        </p:nvSpPr>
        <p:spPr>
          <a:xfrm>
            <a:off x="1400283" y="2401674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>
                <a:latin typeface="Consolas" panose="020B0609020204030204" pitchFamily="49" charset="0"/>
              </a:rPr>
              <a:t>Encoding</a:t>
            </a:r>
            <a:r>
              <a:rPr lang="tr-TR" dirty="0" smtClean="0"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latin typeface="Consolas" panose="020B0609020204030204" pitchFamily="49" charset="0"/>
              </a:rPr>
              <a:t>features</a:t>
            </a:r>
            <a:r>
              <a:rPr lang="tr-TR" dirty="0" smtClean="0">
                <a:latin typeface="Consolas" panose="020B0609020204030204" pitchFamily="49" charset="0"/>
              </a:rPr>
              <a:t> ??</a:t>
            </a: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15" name="Metin kutusu 14"/>
          <p:cNvSpPr txBox="1"/>
          <p:nvPr/>
        </p:nvSpPr>
        <p:spPr>
          <a:xfrm>
            <a:off x="1400283" y="3458159"/>
            <a:ext cx="525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latin typeface="Consolas" panose="020B0609020204030204" pitchFamily="49" charset="0"/>
              </a:rPr>
              <a:t>Precision, </a:t>
            </a:r>
            <a:r>
              <a:rPr lang="tr-TR" dirty="0" err="1" smtClean="0">
                <a:latin typeface="Consolas" panose="020B0609020204030204" pitchFamily="49" charset="0"/>
              </a:rPr>
              <a:t>recall</a:t>
            </a:r>
            <a:r>
              <a:rPr lang="tr-TR" dirty="0" smtClean="0">
                <a:latin typeface="Consolas" panose="020B0609020204030204" pitchFamily="49" charset="0"/>
              </a:rPr>
              <a:t>, </a:t>
            </a:r>
            <a:r>
              <a:rPr lang="tr-TR" dirty="0" err="1" smtClean="0">
                <a:latin typeface="Consolas" panose="020B0609020204030204" pitchFamily="49" charset="0"/>
              </a:rPr>
              <a:t>and</a:t>
            </a:r>
            <a:r>
              <a:rPr lang="tr-TR" dirty="0" smtClean="0">
                <a:latin typeface="Consolas" panose="020B0609020204030204" pitchFamily="49" charset="0"/>
              </a:rPr>
              <a:t> f1 </a:t>
            </a:r>
            <a:r>
              <a:rPr lang="tr-TR" dirty="0" err="1" smtClean="0">
                <a:latin typeface="Consolas" panose="020B0609020204030204" pitchFamily="49" charset="0"/>
              </a:rPr>
              <a:t>calculation</a:t>
            </a:r>
            <a:r>
              <a:rPr lang="tr-TR" dirty="0" smtClean="0">
                <a:latin typeface="Consolas" panose="020B0609020204030204" pitchFamily="49" charset="0"/>
              </a:rPr>
              <a:t> ??</a:t>
            </a:r>
            <a:endParaRPr lang="tr-T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31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464949" cy="5172681"/>
          </a:xfrm>
          <a:custGeom>
            <a:avLst/>
            <a:gdLst/>
            <a:ahLst/>
            <a:cxnLst/>
            <a:rect l="l" t="t" r="r" b="b"/>
            <a:pathLst>
              <a:path w="838201" h="3276598">
                <a:moveTo>
                  <a:pt x="0" y="0"/>
                </a:moveTo>
                <a:lnTo>
                  <a:pt x="838201" y="0"/>
                </a:lnTo>
                <a:lnTo>
                  <a:pt x="838201" y="3276598"/>
                </a:lnTo>
                <a:lnTo>
                  <a:pt x="0" y="3276598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27695" y="2446318"/>
            <a:ext cx="82481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b="1" i="1" dirty="0" smtClean="0">
                <a:latin typeface="Consolas" panose="020B0609020204030204" pitchFamily="49" charset="0"/>
              </a:rPr>
              <a:t>Thank you for listening…</a:t>
            </a:r>
            <a:endParaRPr lang="tr-TR" sz="4400" b="1" i="1" dirty="0">
              <a:latin typeface="Consolas" panose="020B0609020204030204" pitchFamily="49" charset="0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3701" y="5784098"/>
            <a:ext cx="2378298" cy="107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31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464949" cy="5172681"/>
          </a:xfrm>
          <a:custGeom>
            <a:avLst/>
            <a:gdLst/>
            <a:ahLst/>
            <a:cxnLst/>
            <a:rect l="l" t="t" r="r" b="b"/>
            <a:pathLst>
              <a:path w="838201" h="3276598">
                <a:moveTo>
                  <a:pt x="0" y="0"/>
                </a:moveTo>
                <a:lnTo>
                  <a:pt x="838201" y="0"/>
                </a:lnTo>
                <a:lnTo>
                  <a:pt x="838201" y="3276598"/>
                </a:lnTo>
                <a:lnTo>
                  <a:pt x="0" y="3276598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79016" y="0"/>
            <a:ext cx="1645205" cy="461665"/>
          </a:xfrm>
          <a:prstGeom prst="rect">
            <a:avLst/>
          </a:prstGeom>
          <a:solidFill>
            <a:srgbClr val="F2F7FC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tr-T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Times New Roman" panose="02020603050405020304" pitchFamily="18" charset="0"/>
              </a:rPr>
              <a:t>Contents</a:t>
            </a:r>
            <a:endParaRPr lang="tr-T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7" name="Rounded Rectangle 74"/>
          <p:cNvSpPr/>
          <p:nvPr/>
        </p:nvSpPr>
        <p:spPr>
          <a:xfrm>
            <a:off x="742915" y="2197172"/>
            <a:ext cx="2116194" cy="14752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490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 err="1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Create</a:t>
            </a:r>
            <a:r>
              <a:rPr lang="tr-TR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Dataframe</a:t>
            </a:r>
            <a:r>
              <a:rPr lang="tr-TR" sz="20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at </a:t>
            </a:r>
            <a:r>
              <a:rPr lang="tr-TR" sz="2000" dirty="0" err="1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PostgreSQL</a:t>
            </a:r>
            <a:endParaRPr lang="tr-TR" sz="20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9" name="Rounded Rectangle 81"/>
          <p:cNvSpPr/>
          <p:nvPr/>
        </p:nvSpPr>
        <p:spPr>
          <a:xfrm>
            <a:off x="2998909" y="2197172"/>
            <a:ext cx="2116194" cy="14752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490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Data </a:t>
            </a:r>
            <a:r>
              <a:rPr lang="tr-TR" sz="2000" dirty="0" err="1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Cleaning</a:t>
            </a:r>
            <a:r>
              <a:rPr lang="tr-TR" sz="20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&amp; EDA</a:t>
            </a:r>
            <a:endParaRPr lang="tr-TR" sz="20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2" name="Rounded Rectangle 85"/>
          <p:cNvSpPr/>
          <p:nvPr/>
        </p:nvSpPr>
        <p:spPr>
          <a:xfrm>
            <a:off x="5210223" y="2197172"/>
            <a:ext cx="2116194" cy="14727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490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 err="1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Feature</a:t>
            </a:r>
            <a:r>
              <a:rPr lang="tr-TR" sz="20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Engineering</a:t>
            </a:r>
            <a:endParaRPr lang="tr-TR" sz="20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3" name="Rounded Rectangle 86"/>
          <p:cNvSpPr/>
          <p:nvPr/>
        </p:nvSpPr>
        <p:spPr>
          <a:xfrm>
            <a:off x="7470464" y="2194724"/>
            <a:ext cx="2412455" cy="14752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490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 err="1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Classification</a:t>
            </a:r>
            <a:r>
              <a:rPr lang="tr-TR" sz="20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Model</a:t>
            </a:r>
            <a:endParaRPr lang="tr-TR" sz="20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6" name="Rounded Rectangle 90"/>
          <p:cNvSpPr/>
          <p:nvPr/>
        </p:nvSpPr>
        <p:spPr>
          <a:xfrm>
            <a:off x="10004424" y="2194724"/>
            <a:ext cx="2116194" cy="14752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490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 err="1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Streamlit</a:t>
            </a:r>
            <a:endParaRPr lang="tr-TR" sz="20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29" name="Resim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920" y="29662"/>
            <a:ext cx="1232079" cy="55633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781" y="5304464"/>
            <a:ext cx="2082260" cy="1553536"/>
          </a:xfrm>
          <a:prstGeom prst="rect">
            <a:avLst/>
          </a:prstGeom>
        </p:spPr>
      </p:pic>
      <p:pic>
        <p:nvPicPr>
          <p:cNvPr id="32" name="Resim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0074" y="5304464"/>
            <a:ext cx="2082260" cy="1553536"/>
          </a:xfrm>
          <a:prstGeom prst="rect">
            <a:avLst/>
          </a:prstGeom>
        </p:spPr>
      </p:pic>
      <p:pic>
        <p:nvPicPr>
          <p:cNvPr id="33" name="Resim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367" y="5304464"/>
            <a:ext cx="2082260" cy="1553536"/>
          </a:xfrm>
          <a:prstGeom prst="rect">
            <a:avLst/>
          </a:prstGeom>
        </p:spPr>
      </p:pic>
      <p:pic>
        <p:nvPicPr>
          <p:cNvPr id="34" name="Resim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660" y="5304464"/>
            <a:ext cx="2082260" cy="1553536"/>
          </a:xfrm>
          <a:prstGeom prst="rect">
            <a:avLst/>
          </a:prstGeom>
        </p:spPr>
      </p:pic>
      <p:pic>
        <p:nvPicPr>
          <p:cNvPr id="35" name="Resim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0953" y="5281110"/>
            <a:ext cx="2082260" cy="155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9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464949" cy="5172681"/>
          </a:xfrm>
          <a:custGeom>
            <a:avLst/>
            <a:gdLst/>
            <a:ahLst/>
            <a:cxnLst/>
            <a:rect l="l" t="t" r="r" b="b"/>
            <a:pathLst>
              <a:path w="838201" h="3276598">
                <a:moveTo>
                  <a:pt x="0" y="0"/>
                </a:moveTo>
                <a:lnTo>
                  <a:pt x="838201" y="0"/>
                </a:lnTo>
                <a:lnTo>
                  <a:pt x="838201" y="3276598"/>
                </a:lnTo>
                <a:lnTo>
                  <a:pt x="0" y="3276598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79016" y="0"/>
            <a:ext cx="1813423" cy="400110"/>
          </a:xfrm>
          <a:prstGeom prst="rect">
            <a:avLst/>
          </a:prstGeom>
          <a:solidFill>
            <a:srgbClr val="F2F7FC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tr-T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Times New Roman" panose="02020603050405020304" pitchFamily="18" charset="0"/>
              </a:rPr>
              <a:t>Methodology</a:t>
            </a:r>
            <a:endParaRPr lang="tr-T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706279" y="573118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Data Source</a:t>
            </a:r>
            <a:endParaRPr lang="tr-TR" sz="20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910070" y="3280334"/>
            <a:ext cx="1352281" cy="140379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 smtClean="0">
                <a:latin typeface="Consolas" panose="020B0609020204030204" pitchFamily="49" charset="0"/>
              </a:rPr>
              <a:t>Tools</a:t>
            </a:r>
            <a:endParaRPr lang="tr-TR" sz="2000" dirty="0">
              <a:latin typeface="Consolas" panose="020B0609020204030204" pitchFamily="49" charset="0"/>
            </a:endParaRPr>
          </a:p>
        </p:txBody>
      </p:sp>
      <p:cxnSp>
        <p:nvCxnSpPr>
          <p:cNvPr id="15" name="Düz Bağlayıcı 14"/>
          <p:cNvCxnSpPr>
            <a:endCxn id="12" idx="0"/>
          </p:cNvCxnSpPr>
          <p:nvPr/>
        </p:nvCxnSpPr>
        <p:spPr>
          <a:xfrm>
            <a:off x="8586210" y="2373996"/>
            <a:ext cx="1" cy="906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/>
          <p:cNvCxnSpPr>
            <a:endCxn id="12" idx="7"/>
          </p:cNvCxnSpPr>
          <p:nvPr/>
        </p:nvCxnSpPr>
        <p:spPr>
          <a:xfrm flipH="1">
            <a:off x="9064314" y="2968351"/>
            <a:ext cx="1357268" cy="517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Bağlayıcı 23"/>
          <p:cNvCxnSpPr>
            <a:endCxn id="12" idx="6"/>
          </p:cNvCxnSpPr>
          <p:nvPr/>
        </p:nvCxnSpPr>
        <p:spPr>
          <a:xfrm flipH="1">
            <a:off x="9262351" y="3981936"/>
            <a:ext cx="1056069" cy="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Bağlayıcı 27"/>
          <p:cNvCxnSpPr>
            <a:endCxn id="12" idx="5"/>
          </p:cNvCxnSpPr>
          <p:nvPr/>
        </p:nvCxnSpPr>
        <p:spPr>
          <a:xfrm flipH="1" flipV="1">
            <a:off x="9064314" y="4478550"/>
            <a:ext cx="897736" cy="764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Bağlayıcı 30"/>
          <p:cNvCxnSpPr>
            <a:endCxn id="12" idx="4"/>
          </p:cNvCxnSpPr>
          <p:nvPr/>
        </p:nvCxnSpPr>
        <p:spPr>
          <a:xfrm flipV="1">
            <a:off x="8586210" y="4684131"/>
            <a:ext cx="1" cy="74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Düz Bağlayıcı 33"/>
          <p:cNvCxnSpPr>
            <a:endCxn id="12" idx="2"/>
          </p:cNvCxnSpPr>
          <p:nvPr/>
        </p:nvCxnSpPr>
        <p:spPr>
          <a:xfrm>
            <a:off x="6955987" y="3981935"/>
            <a:ext cx="954083" cy="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Düz Bağlayıcı 39"/>
          <p:cNvCxnSpPr>
            <a:endCxn id="12" idx="1"/>
          </p:cNvCxnSpPr>
          <p:nvPr/>
        </p:nvCxnSpPr>
        <p:spPr>
          <a:xfrm>
            <a:off x="7241440" y="2901329"/>
            <a:ext cx="866667" cy="584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Resim 42">
            <a:extLst>
              <a:ext uri="{FF2B5EF4-FFF2-40B4-BE49-F238E27FC236}">
                <a16:creationId xmlns:a16="http://schemas.microsoft.com/office/drawing/2014/main" xmlns="" id="{3B3855EB-32EC-4995-ADC5-B088AB37B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139" y="1379092"/>
            <a:ext cx="742142" cy="742142"/>
          </a:xfrm>
          <a:prstGeom prst="rect">
            <a:avLst/>
          </a:prstGeom>
        </p:spPr>
      </p:pic>
      <p:pic>
        <p:nvPicPr>
          <p:cNvPr id="77" name="Resim 76">
            <a:extLst>
              <a:ext uri="{FF2B5EF4-FFF2-40B4-BE49-F238E27FC236}">
                <a16:creationId xmlns:a16="http://schemas.microsoft.com/office/drawing/2014/main" xmlns="" id="{278381F7-6400-4BDF-B2D1-2C663A5F3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8420" y="2343479"/>
            <a:ext cx="1676400" cy="882590"/>
          </a:xfrm>
          <a:prstGeom prst="rect">
            <a:avLst/>
          </a:prstGeom>
        </p:spPr>
      </p:pic>
      <p:pic>
        <p:nvPicPr>
          <p:cNvPr id="79" name="Resim 78">
            <a:extLst>
              <a:ext uri="{FF2B5EF4-FFF2-40B4-BE49-F238E27FC236}">
                <a16:creationId xmlns:a16="http://schemas.microsoft.com/office/drawing/2014/main" xmlns="" id="{0B467DBF-6D1A-4148-B83F-FA012F2C82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81471" y="3671014"/>
            <a:ext cx="1385116" cy="621843"/>
          </a:xfrm>
          <a:prstGeom prst="rect">
            <a:avLst/>
          </a:prstGeom>
        </p:spPr>
      </p:pic>
      <p:pic>
        <p:nvPicPr>
          <p:cNvPr id="88" name="Resim 87">
            <a:extLst>
              <a:ext uri="{FF2B5EF4-FFF2-40B4-BE49-F238E27FC236}">
                <a16:creationId xmlns:a16="http://schemas.microsoft.com/office/drawing/2014/main" xmlns="" id="{2777D1B8-679E-45C3-8798-50294FA9E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6112" y="2120078"/>
            <a:ext cx="1493649" cy="743776"/>
          </a:xfrm>
          <a:prstGeom prst="rect">
            <a:avLst/>
          </a:prstGeom>
        </p:spPr>
      </p:pic>
      <p:pic>
        <p:nvPicPr>
          <p:cNvPr id="91" name="Resim 90">
            <a:extLst>
              <a:ext uri="{FF2B5EF4-FFF2-40B4-BE49-F238E27FC236}">
                <a16:creationId xmlns:a16="http://schemas.microsoft.com/office/drawing/2014/main" xmlns="" id="{AF03D957-71AD-4FD6-AEAD-0FD4C7A03D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1237" y="3660935"/>
            <a:ext cx="1151699" cy="1151699"/>
          </a:xfrm>
          <a:prstGeom prst="rect">
            <a:avLst/>
          </a:prstGeom>
        </p:spPr>
      </p:pic>
      <p:pic>
        <p:nvPicPr>
          <p:cNvPr id="98" name="Resim 9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84145" y="5614833"/>
            <a:ext cx="1204129" cy="923468"/>
          </a:xfrm>
          <a:prstGeom prst="rect">
            <a:avLst/>
          </a:prstGeom>
        </p:spPr>
      </p:pic>
      <p:pic>
        <p:nvPicPr>
          <p:cNvPr id="100" name="Resim 9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62050" y="5215570"/>
            <a:ext cx="1451744" cy="823224"/>
          </a:xfrm>
          <a:prstGeom prst="rect">
            <a:avLst/>
          </a:prstGeom>
        </p:spPr>
      </p:pic>
      <p:pic>
        <p:nvPicPr>
          <p:cNvPr id="107" name="Resim 10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33829" y="5308952"/>
            <a:ext cx="2105932" cy="806117"/>
          </a:xfrm>
          <a:prstGeom prst="rect">
            <a:avLst/>
          </a:prstGeom>
        </p:spPr>
      </p:pic>
      <p:cxnSp>
        <p:nvCxnSpPr>
          <p:cNvPr id="108" name="Düz Bağlayıcı 107"/>
          <p:cNvCxnSpPr>
            <a:endCxn id="12" idx="3"/>
          </p:cNvCxnSpPr>
          <p:nvPr/>
        </p:nvCxnSpPr>
        <p:spPr>
          <a:xfrm flipV="1">
            <a:off x="7339761" y="4478550"/>
            <a:ext cx="768346" cy="577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Resim 1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65117" y="1734696"/>
            <a:ext cx="408727" cy="572656"/>
          </a:xfrm>
          <a:prstGeom prst="rect">
            <a:avLst/>
          </a:prstGeom>
        </p:spPr>
      </p:pic>
      <p:pic>
        <p:nvPicPr>
          <p:cNvPr id="113" name="Resim 1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36867" y="3423912"/>
            <a:ext cx="1023928" cy="1260219"/>
          </a:xfrm>
          <a:prstGeom prst="rect">
            <a:avLst/>
          </a:prstGeom>
        </p:spPr>
      </p:pic>
      <p:pic>
        <p:nvPicPr>
          <p:cNvPr id="116" name="Resim 1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959920" y="16783"/>
            <a:ext cx="1232079" cy="55633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2577" y="973228"/>
            <a:ext cx="2554283" cy="122279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15"/>
          <a:srcRect r="32273"/>
          <a:stretch/>
        </p:blipFill>
        <p:spPr>
          <a:xfrm>
            <a:off x="615037" y="2148483"/>
            <a:ext cx="4430950" cy="302419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716350" y="1447498"/>
            <a:ext cx="997497" cy="515374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548909" y="1008071"/>
            <a:ext cx="826282" cy="84117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36866" y="1006800"/>
            <a:ext cx="2187067" cy="955019"/>
          </a:xfrm>
          <a:prstGeom prst="rect">
            <a:avLst/>
          </a:prstGeom>
        </p:spPr>
      </p:pic>
      <p:cxnSp>
        <p:nvCxnSpPr>
          <p:cNvPr id="33" name="Düz Bağlayıcı 32"/>
          <p:cNvCxnSpPr/>
          <p:nvPr/>
        </p:nvCxnSpPr>
        <p:spPr>
          <a:xfrm flipH="1">
            <a:off x="8874300" y="1953615"/>
            <a:ext cx="1014571" cy="13854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Düz Bağlayıcı 38"/>
          <p:cNvCxnSpPr/>
          <p:nvPr/>
        </p:nvCxnSpPr>
        <p:spPr>
          <a:xfrm>
            <a:off x="7326892" y="1953615"/>
            <a:ext cx="937302" cy="14124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Düz Bağlayıcı 44"/>
          <p:cNvCxnSpPr/>
          <p:nvPr/>
        </p:nvCxnSpPr>
        <p:spPr>
          <a:xfrm flipH="1">
            <a:off x="8944848" y="2035471"/>
            <a:ext cx="1743074" cy="13575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21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464949" cy="5172681"/>
          </a:xfrm>
          <a:custGeom>
            <a:avLst/>
            <a:gdLst/>
            <a:ahLst/>
            <a:cxnLst/>
            <a:rect l="l" t="t" r="r" b="b"/>
            <a:pathLst>
              <a:path w="838201" h="3276598">
                <a:moveTo>
                  <a:pt x="0" y="0"/>
                </a:moveTo>
                <a:lnTo>
                  <a:pt x="838201" y="0"/>
                </a:lnTo>
                <a:lnTo>
                  <a:pt x="838201" y="3276598"/>
                </a:lnTo>
                <a:lnTo>
                  <a:pt x="0" y="3276598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79016" y="0"/>
            <a:ext cx="1993728" cy="400110"/>
          </a:xfrm>
          <a:prstGeom prst="rect">
            <a:avLst/>
          </a:prstGeom>
          <a:solidFill>
            <a:srgbClr val="F2F7FC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tr-T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Times New Roman" panose="02020603050405020304" pitchFamily="18" charset="0"/>
              </a:rPr>
              <a:t>About</a:t>
            </a:r>
            <a:r>
              <a:rPr lang="tr-T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Times New Roman" panose="02020603050405020304" pitchFamily="18" charset="0"/>
              </a:rPr>
              <a:t> Data</a:t>
            </a:r>
            <a:endParaRPr lang="tr-T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660334" y="435136"/>
            <a:ext cx="1980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Creating</a:t>
            </a:r>
            <a:r>
              <a:rPr lang="tr-TR" sz="16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Dataset</a:t>
            </a:r>
            <a:endParaRPr lang="tr-TR" sz="16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13" name="Resi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920" y="16783"/>
            <a:ext cx="1232079" cy="556335"/>
          </a:xfrm>
          <a:prstGeom prst="rect">
            <a:avLst/>
          </a:prstGeom>
        </p:spPr>
      </p:pic>
      <p:sp>
        <p:nvSpPr>
          <p:cNvPr id="15" name="Metin kutusu 14"/>
          <p:cNvSpPr txBox="1"/>
          <p:nvPr/>
        </p:nvSpPr>
        <p:spPr>
          <a:xfrm>
            <a:off x="665399" y="3085842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Data </a:t>
            </a:r>
            <a:r>
              <a:rPr lang="tr-TR" sz="16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Cleaning</a:t>
            </a:r>
            <a:endParaRPr lang="tr-TR" sz="16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4"/>
          <a:srcRect b="55771"/>
          <a:stretch/>
        </p:blipFill>
        <p:spPr>
          <a:xfrm>
            <a:off x="716915" y="815385"/>
            <a:ext cx="7614220" cy="2224993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 rotWithShape="1">
          <a:blip r:embed="rId5"/>
          <a:srcRect l="963"/>
          <a:stretch/>
        </p:blipFill>
        <p:spPr>
          <a:xfrm>
            <a:off x="716916" y="3424396"/>
            <a:ext cx="3636144" cy="2992620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6843" y="3255119"/>
            <a:ext cx="2223752" cy="3161897"/>
          </a:xfrm>
          <a:prstGeom prst="rect">
            <a:avLst/>
          </a:prstGeom>
        </p:spPr>
      </p:pic>
      <p:sp>
        <p:nvSpPr>
          <p:cNvPr id="32" name="Sağ Ok 31"/>
          <p:cNvSpPr/>
          <p:nvPr/>
        </p:nvSpPr>
        <p:spPr>
          <a:xfrm rot="10800000" flipH="1">
            <a:off x="4353060" y="4640760"/>
            <a:ext cx="463639" cy="31887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580C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45" name="Eğri Bağlayıcı 44"/>
          <p:cNvCxnSpPr/>
          <p:nvPr/>
        </p:nvCxnSpPr>
        <p:spPr>
          <a:xfrm rot="16200000" flipH="1">
            <a:off x="5893686" y="4689510"/>
            <a:ext cx="3602884" cy="734100"/>
          </a:xfrm>
          <a:prstGeom prst="curvedConnector3">
            <a:avLst/>
          </a:prstGeom>
          <a:ln w="19050">
            <a:solidFill>
              <a:srgbClr val="F490E8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8" name="Resim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3938" y="2748187"/>
            <a:ext cx="3018367" cy="1763466"/>
          </a:xfrm>
          <a:prstGeom prst="rect">
            <a:avLst/>
          </a:prstGeom>
        </p:spPr>
      </p:pic>
      <p:pic>
        <p:nvPicPr>
          <p:cNvPr id="49" name="Resim 4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88943" y="4606395"/>
            <a:ext cx="3902295" cy="1099838"/>
          </a:xfrm>
          <a:prstGeom prst="rect">
            <a:avLst/>
          </a:prstGeom>
        </p:spPr>
      </p:pic>
      <p:pic>
        <p:nvPicPr>
          <p:cNvPr id="50" name="Resim 4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88943" y="5791964"/>
            <a:ext cx="3926148" cy="285706"/>
          </a:xfrm>
          <a:prstGeom prst="rect">
            <a:avLst/>
          </a:prstGeom>
        </p:spPr>
      </p:pic>
      <p:pic>
        <p:nvPicPr>
          <p:cNvPr id="51" name="Resim 5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34862" y="165191"/>
            <a:ext cx="8371445" cy="252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1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464949" cy="5172681"/>
          </a:xfrm>
          <a:custGeom>
            <a:avLst/>
            <a:gdLst/>
            <a:ahLst/>
            <a:cxnLst/>
            <a:rect l="l" t="t" r="r" b="b"/>
            <a:pathLst>
              <a:path w="838201" h="3276598">
                <a:moveTo>
                  <a:pt x="0" y="0"/>
                </a:moveTo>
                <a:lnTo>
                  <a:pt x="838201" y="0"/>
                </a:lnTo>
                <a:lnTo>
                  <a:pt x="838201" y="3276598"/>
                </a:lnTo>
                <a:lnTo>
                  <a:pt x="0" y="3276598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79016" y="0"/>
            <a:ext cx="1697514" cy="400110"/>
          </a:xfrm>
          <a:prstGeom prst="rect">
            <a:avLst/>
          </a:prstGeom>
          <a:solidFill>
            <a:srgbClr val="F2F7FC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tr-T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Times New Roman" panose="02020603050405020304" pitchFamily="18" charset="0"/>
              </a:rPr>
              <a:t>About</a:t>
            </a:r>
            <a:r>
              <a:rPr lang="tr-T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Times New Roman" panose="02020603050405020304" pitchFamily="18" charset="0"/>
              </a:rPr>
              <a:t> Data</a:t>
            </a:r>
            <a:endParaRPr lang="tr-T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13" name="Resi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920" y="16783"/>
            <a:ext cx="1232079" cy="556335"/>
          </a:xfrm>
          <a:prstGeom prst="rect">
            <a:avLst/>
          </a:prstGeom>
        </p:spPr>
      </p:pic>
      <p:sp>
        <p:nvSpPr>
          <p:cNvPr id="12" name="Metin kutusu 11"/>
          <p:cNvSpPr txBox="1"/>
          <p:nvPr/>
        </p:nvSpPr>
        <p:spPr>
          <a:xfrm>
            <a:off x="479016" y="59244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EDA</a:t>
            </a:r>
            <a:endParaRPr lang="tr-TR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4"/>
          <a:srcRect l="2779" b="2416"/>
          <a:stretch/>
        </p:blipFill>
        <p:spPr>
          <a:xfrm>
            <a:off x="479016" y="903813"/>
            <a:ext cx="5342862" cy="4991745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5"/>
          <a:srcRect r="2994"/>
          <a:stretch/>
        </p:blipFill>
        <p:spPr>
          <a:xfrm>
            <a:off x="5821878" y="800782"/>
            <a:ext cx="6258507" cy="497322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8538695" y="3399685"/>
            <a:ext cx="3541690" cy="25630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5-Nokta Yıldız 13"/>
          <p:cNvSpPr/>
          <p:nvPr/>
        </p:nvSpPr>
        <p:spPr>
          <a:xfrm>
            <a:off x="11457587" y="3399685"/>
            <a:ext cx="494322" cy="412013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260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464949" cy="5172681"/>
          </a:xfrm>
          <a:custGeom>
            <a:avLst/>
            <a:gdLst/>
            <a:ahLst/>
            <a:cxnLst/>
            <a:rect l="l" t="t" r="r" b="b"/>
            <a:pathLst>
              <a:path w="838201" h="3276598">
                <a:moveTo>
                  <a:pt x="0" y="0"/>
                </a:moveTo>
                <a:lnTo>
                  <a:pt x="838201" y="0"/>
                </a:lnTo>
                <a:lnTo>
                  <a:pt x="838201" y="3276598"/>
                </a:lnTo>
                <a:lnTo>
                  <a:pt x="0" y="3276598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79015" y="0"/>
            <a:ext cx="2899507" cy="400110"/>
          </a:xfrm>
          <a:prstGeom prst="rect">
            <a:avLst/>
          </a:prstGeom>
          <a:solidFill>
            <a:srgbClr val="F2F7FC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tr-T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Times New Roman" panose="02020603050405020304" pitchFamily="18" charset="0"/>
              </a:rPr>
              <a:t>Feature</a:t>
            </a:r>
            <a:r>
              <a:rPr lang="tr-T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Times New Roman" panose="02020603050405020304" pitchFamily="18" charset="0"/>
              </a:rPr>
              <a:t>Engineering</a:t>
            </a:r>
            <a:endParaRPr lang="tr-T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479586" y="536394"/>
            <a:ext cx="2541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Trip </a:t>
            </a:r>
            <a:r>
              <a:rPr lang="tr-TR" sz="16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duration</a:t>
            </a:r>
            <a:r>
              <a:rPr lang="tr-TR" sz="16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tr-TR" sz="16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month</a:t>
            </a:r>
            <a:r>
              <a:rPr lang="tr-TR" sz="16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tr-TR" sz="16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13" name="Resi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920" y="16783"/>
            <a:ext cx="1232079" cy="556335"/>
          </a:xfrm>
          <a:prstGeom prst="rect">
            <a:avLst/>
          </a:prstGeom>
        </p:spPr>
      </p:pic>
      <p:cxnSp>
        <p:nvCxnSpPr>
          <p:cNvPr id="45" name="Eğri Bağlayıcı 44"/>
          <p:cNvCxnSpPr/>
          <p:nvPr/>
        </p:nvCxnSpPr>
        <p:spPr>
          <a:xfrm rot="5400000">
            <a:off x="1543495" y="3036158"/>
            <a:ext cx="6841218" cy="802468"/>
          </a:xfrm>
          <a:prstGeom prst="curvedConnector3">
            <a:avLst/>
          </a:prstGeom>
          <a:ln w="19050">
            <a:solidFill>
              <a:srgbClr val="F490E8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" name="Resi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464" y="1388674"/>
            <a:ext cx="4086225" cy="92392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4836" y="3340051"/>
            <a:ext cx="1826362" cy="3146141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585" y="946104"/>
            <a:ext cx="4086225" cy="323850"/>
          </a:xfrm>
          <a:prstGeom prst="rect">
            <a:avLst/>
          </a:prstGeom>
        </p:spPr>
      </p:pic>
      <p:sp>
        <p:nvSpPr>
          <p:cNvPr id="20" name="Sağ Ok 19"/>
          <p:cNvSpPr/>
          <p:nvPr/>
        </p:nvSpPr>
        <p:spPr>
          <a:xfrm rot="16200000" flipH="1">
            <a:off x="3112670" y="2819863"/>
            <a:ext cx="463639" cy="31887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580C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10" name="Grup 9"/>
          <p:cNvGrpSpPr/>
          <p:nvPr/>
        </p:nvGrpSpPr>
        <p:grpSpPr>
          <a:xfrm>
            <a:off x="716525" y="2892244"/>
            <a:ext cx="1123751" cy="3708436"/>
            <a:chOff x="3139155" y="2708582"/>
            <a:chExt cx="1123751" cy="3708436"/>
          </a:xfrm>
        </p:grpSpPr>
        <p:pic>
          <p:nvPicPr>
            <p:cNvPr id="7" name="Resim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39155" y="2708582"/>
              <a:ext cx="1123751" cy="3708436"/>
            </a:xfrm>
            <a:prstGeom prst="rect">
              <a:avLst/>
            </a:prstGeom>
          </p:spPr>
        </p:pic>
        <p:sp>
          <p:nvSpPr>
            <p:cNvPr id="8" name="Dikdörtgen 7"/>
            <p:cNvSpPr/>
            <p:nvPr/>
          </p:nvSpPr>
          <p:spPr>
            <a:xfrm>
              <a:off x="3152034" y="2708582"/>
              <a:ext cx="1020722" cy="3708436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pic>
        <p:nvPicPr>
          <p:cNvPr id="11" name="Resim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053" y="2297406"/>
            <a:ext cx="4581893" cy="371475"/>
          </a:xfrm>
          <a:prstGeom prst="rect">
            <a:avLst/>
          </a:prstGeom>
        </p:spPr>
      </p:pic>
      <p:sp>
        <p:nvSpPr>
          <p:cNvPr id="27" name="Metin kutusu 26"/>
          <p:cNvSpPr txBox="1"/>
          <p:nvPr/>
        </p:nvSpPr>
        <p:spPr>
          <a:xfrm>
            <a:off x="5729687" y="140894"/>
            <a:ext cx="2316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Trip </a:t>
            </a:r>
            <a:r>
              <a:rPr lang="tr-TR" sz="16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hour</a:t>
            </a:r>
            <a:r>
              <a:rPr lang="tr-TR" sz="16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tr-TR" sz="16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interval</a:t>
            </a:r>
            <a:r>
              <a:rPr lang="tr-TR" sz="16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endParaRPr lang="tr-TR" sz="16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18" name="Resim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43259" y="461665"/>
            <a:ext cx="3838575" cy="1666875"/>
          </a:xfrm>
          <a:prstGeom prst="rect">
            <a:avLst/>
          </a:prstGeom>
        </p:spPr>
      </p:pic>
      <p:pic>
        <p:nvPicPr>
          <p:cNvPr id="21" name="Resim 20"/>
          <p:cNvPicPr>
            <a:picLocks noChangeAspect="1"/>
          </p:cNvPicPr>
          <p:nvPr/>
        </p:nvPicPr>
        <p:blipFill rotWithShape="1">
          <a:blip r:embed="rId10"/>
          <a:srcRect l="2" r="4570" b="20180"/>
          <a:stretch/>
        </p:blipFill>
        <p:spPr>
          <a:xfrm>
            <a:off x="10421513" y="255117"/>
            <a:ext cx="563551" cy="1809475"/>
          </a:xfrm>
          <a:prstGeom prst="rect">
            <a:avLst/>
          </a:prstGeom>
        </p:spPr>
      </p:pic>
      <p:sp>
        <p:nvSpPr>
          <p:cNvPr id="30" name="Sağ Ok 29"/>
          <p:cNvSpPr/>
          <p:nvPr/>
        </p:nvSpPr>
        <p:spPr>
          <a:xfrm rot="10800000" flipH="1">
            <a:off x="9731581" y="893195"/>
            <a:ext cx="463639" cy="31887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580C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2" name="Resim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62147" y="2675452"/>
            <a:ext cx="3467029" cy="619125"/>
          </a:xfrm>
          <a:prstGeom prst="rect">
            <a:avLst/>
          </a:prstGeom>
        </p:spPr>
      </p:pic>
      <p:sp>
        <p:nvSpPr>
          <p:cNvPr id="33" name="Metin kutusu 32"/>
          <p:cNvSpPr txBox="1"/>
          <p:nvPr/>
        </p:nvSpPr>
        <p:spPr>
          <a:xfrm>
            <a:off x="5740853" y="2353869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Trip </a:t>
            </a:r>
            <a:r>
              <a:rPr lang="tr-TR" sz="16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distance</a:t>
            </a:r>
            <a:endParaRPr lang="tr-TR" sz="16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23" name="Resim 22"/>
          <p:cNvPicPr>
            <a:picLocks noChangeAspect="1"/>
          </p:cNvPicPr>
          <p:nvPr/>
        </p:nvPicPr>
        <p:blipFill rotWithShape="1">
          <a:blip r:embed="rId12"/>
          <a:srcRect l="-1" r="-386" b="16610"/>
          <a:stretch/>
        </p:blipFill>
        <p:spPr>
          <a:xfrm>
            <a:off x="10421513" y="2210319"/>
            <a:ext cx="688449" cy="2001604"/>
          </a:xfrm>
          <a:prstGeom prst="rect">
            <a:avLst/>
          </a:prstGeom>
        </p:spPr>
      </p:pic>
      <p:sp>
        <p:nvSpPr>
          <p:cNvPr id="34" name="Sağ Ok 33"/>
          <p:cNvSpPr/>
          <p:nvPr/>
        </p:nvSpPr>
        <p:spPr>
          <a:xfrm rot="10800000" flipH="1">
            <a:off x="9593525" y="2819863"/>
            <a:ext cx="463639" cy="31887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580C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6" name="Eğri Bağlayıcı 35"/>
          <p:cNvCxnSpPr/>
          <p:nvPr/>
        </p:nvCxnSpPr>
        <p:spPr>
          <a:xfrm>
            <a:off x="4964104" y="3437392"/>
            <a:ext cx="7227896" cy="862821"/>
          </a:xfrm>
          <a:prstGeom prst="curvedConnector3">
            <a:avLst/>
          </a:prstGeom>
          <a:ln w="19050">
            <a:solidFill>
              <a:srgbClr val="F490E8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Metin kutusu 51"/>
          <p:cNvSpPr txBox="1"/>
          <p:nvPr/>
        </p:nvSpPr>
        <p:spPr>
          <a:xfrm>
            <a:off x="4855849" y="3462143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b="1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Grouping</a:t>
            </a:r>
            <a:endParaRPr lang="tr-TR" sz="16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43" name="Resim 4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77074" y="4796537"/>
            <a:ext cx="6232704" cy="742950"/>
          </a:xfrm>
          <a:prstGeom prst="rect">
            <a:avLst/>
          </a:prstGeom>
        </p:spPr>
      </p:pic>
      <p:pic>
        <p:nvPicPr>
          <p:cNvPr id="44" name="Resim 4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60593" y="5564713"/>
            <a:ext cx="4029075" cy="438150"/>
          </a:xfrm>
          <a:prstGeom prst="rect">
            <a:avLst/>
          </a:prstGeom>
        </p:spPr>
      </p:pic>
      <p:pic>
        <p:nvPicPr>
          <p:cNvPr id="46" name="Resim 4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60593" y="6045607"/>
            <a:ext cx="6224471" cy="723900"/>
          </a:xfrm>
          <a:prstGeom prst="rect">
            <a:avLst/>
          </a:prstGeom>
        </p:spPr>
      </p:pic>
      <p:pic>
        <p:nvPicPr>
          <p:cNvPr id="56" name="Resim 55"/>
          <p:cNvPicPr>
            <a:picLocks noChangeAspect="1"/>
          </p:cNvPicPr>
          <p:nvPr/>
        </p:nvPicPr>
        <p:blipFill rotWithShape="1">
          <a:blip r:embed="rId16"/>
          <a:srcRect r="4679" b="29367"/>
          <a:stretch/>
        </p:blipFill>
        <p:spPr>
          <a:xfrm>
            <a:off x="5938197" y="3855586"/>
            <a:ext cx="2239885" cy="902512"/>
          </a:xfrm>
          <a:prstGeom prst="rect">
            <a:avLst/>
          </a:prstGeom>
          <a:ln w="57150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323529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464949" cy="5172681"/>
          </a:xfrm>
          <a:custGeom>
            <a:avLst/>
            <a:gdLst/>
            <a:ahLst/>
            <a:cxnLst/>
            <a:rect l="l" t="t" r="r" b="b"/>
            <a:pathLst>
              <a:path w="838201" h="3276598">
                <a:moveTo>
                  <a:pt x="0" y="0"/>
                </a:moveTo>
                <a:lnTo>
                  <a:pt x="838201" y="0"/>
                </a:lnTo>
                <a:lnTo>
                  <a:pt x="838201" y="3276598"/>
                </a:lnTo>
                <a:lnTo>
                  <a:pt x="0" y="3276598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79016" y="0"/>
            <a:ext cx="2267586" cy="400110"/>
          </a:xfrm>
          <a:prstGeom prst="rect">
            <a:avLst/>
          </a:prstGeom>
          <a:solidFill>
            <a:srgbClr val="F2F7FC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tr-T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Times New Roman" panose="02020603050405020304" pitchFamily="18" charset="0"/>
              </a:rPr>
              <a:t>Classification</a:t>
            </a:r>
            <a:endParaRPr lang="tr-T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920" y="16783"/>
            <a:ext cx="1232079" cy="55633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763" y="573118"/>
            <a:ext cx="8258683" cy="20012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8255" y="2747326"/>
            <a:ext cx="5590917" cy="4110674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1888" y="2962276"/>
            <a:ext cx="2589428" cy="306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22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464949" cy="5172681"/>
          </a:xfrm>
          <a:custGeom>
            <a:avLst/>
            <a:gdLst/>
            <a:ahLst/>
            <a:cxnLst/>
            <a:rect l="l" t="t" r="r" b="b"/>
            <a:pathLst>
              <a:path w="838201" h="3276598">
                <a:moveTo>
                  <a:pt x="0" y="0"/>
                </a:moveTo>
                <a:lnTo>
                  <a:pt x="838201" y="0"/>
                </a:lnTo>
                <a:lnTo>
                  <a:pt x="838201" y="3276598"/>
                </a:lnTo>
                <a:lnTo>
                  <a:pt x="0" y="3276598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79016" y="0"/>
            <a:ext cx="2267586" cy="400110"/>
          </a:xfrm>
          <a:prstGeom prst="rect">
            <a:avLst/>
          </a:prstGeom>
          <a:solidFill>
            <a:srgbClr val="F2F7FC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tr-T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Times New Roman" panose="02020603050405020304" pitchFamily="18" charset="0"/>
              </a:rPr>
              <a:t>Classification</a:t>
            </a:r>
            <a:endParaRPr lang="tr-T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920" y="16783"/>
            <a:ext cx="1232079" cy="556335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569738" y="508723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Oversampling</a:t>
            </a:r>
            <a:endParaRPr lang="tr-TR" sz="16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38" y="911672"/>
            <a:ext cx="3819525" cy="561975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738" y="1489909"/>
            <a:ext cx="2752725" cy="4953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348" y="2407544"/>
            <a:ext cx="5034718" cy="4000500"/>
          </a:xfrm>
          <a:prstGeom prst="rect">
            <a:avLst/>
          </a:prstGeom>
        </p:spPr>
      </p:pic>
      <p:sp>
        <p:nvSpPr>
          <p:cNvPr id="12" name="Metin kutusu 11"/>
          <p:cNvSpPr txBox="1"/>
          <p:nvPr/>
        </p:nvSpPr>
        <p:spPr>
          <a:xfrm>
            <a:off x="6837983" y="463655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Undersampling</a:t>
            </a:r>
            <a:endParaRPr lang="tr-TR" sz="16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7983" y="847277"/>
            <a:ext cx="4286250" cy="530762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7983" y="1473647"/>
            <a:ext cx="2438400" cy="504825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3446" y="2407544"/>
            <a:ext cx="519351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7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464949" cy="5172681"/>
          </a:xfrm>
          <a:custGeom>
            <a:avLst/>
            <a:gdLst/>
            <a:ahLst/>
            <a:cxnLst/>
            <a:rect l="l" t="t" r="r" b="b"/>
            <a:pathLst>
              <a:path w="838201" h="3276598">
                <a:moveTo>
                  <a:pt x="0" y="0"/>
                </a:moveTo>
                <a:lnTo>
                  <a:pt x="838201" y="0"/>
                </a:lnTo>
                <a:lnTo>
                  <a:pt x="838201" y="3276598"/>
                </a:lnTo>
                <a:lnTo>
                  <a:pt x="0" y="3276598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79016" y="0"/>
            <a:ext cx="1645998" cy="400110"/>
          </a:xfrm>
          <a:prstGeom prst="rect">
            <a:avLst/>
          </a:prstGeom>
          <a:solidFill>
            <a:srgbClr val="F2F7FC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tr-T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Times New Roman" panose="02020603050405020304" pitchFamily="18" charset="0"/>
              </a:rPr>
              <a:t>Conclusion</a:t>
            </a:r>
            <a:endParaRPr lang="tr-T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920" y="16783"/>
            <a:ext cx="1232079" cy="55633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53" y="1501550"/>
            <a:ext cx="1905000" cy="2705100"/>
          </a:xfrm>
          <a:prstGeom prst="rect">
            <a:avLst/>
          </a:prstGeom>
        </p:spPr>
      </p:pic>
      <p:sp>
        <p:nvSpPr>
          <p:cNvPr id="20" name="Metin kutusu 19"/>
          <p:cNvSpPr txBox="1"/>
          <p:nvPr/>
        </p:nvSpPr>
        <p:spPr>
          <a:xfrm>
            <a:off x="3101420" y="1739481"/>
            <a:ext cx="4947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latin typeface="Consolas" panose="020B0609020204030204" pitchFamily="49" charset="0"/>
              </a:rPr>
              <a:t>Create</a:t>
            </a:r>
            <a:r>
              <a:rPr lang="tr-TR" dirty="0" smtClean="0"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latin typeface="Consolas" panose="020B0609020204030204" pitchFamily="49" charset="0"/>
              </a:rPr>
              <a:t>dataset</a:t>
            </a:r>
            <a:r>
              <a:rPr lang="tr-TR" dirty="0" smtClean="0">
                <a:latin typeface="Consolas" panose="020B0609020204030204" pitchFamily="49" charset="0"/>
              </a:rPr>
              <a:t> at </a:t>
            </a:r>
            <a:r>
              <a:rPr lang="tr-TR" dirty="0" err="1" smtClean="0">
                <a:latin typeface="Consolas" panose="020B0609020204030204" pitchFamily="49" charset="0"/>
              </a:rPr>
              <a:t>PostgreSQL</a:t>
            </a:r>
            <a:r>
              <a:rPr lang="tr-TR" dirty="0" smtClean="0"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latin typeface="Consolas" panose="020B0609020204030204" pitchFamily="49" charset="0"/>
              </a:rPr>
              <a:t>and</a:t>
            </a:r>
            <a:r>
              <a:rPr lang="tr-TR" dirty="0" smtClean="0"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latin typeface="Consolas" panose="020B0609020204030204" pitchFamily="49" charset="0"/>
              </a:rPr>
              <a:t>get</a:t>
            </a:r>
            <a:r>
              <a:rPr lang="tr-TR" dirty="0" smtClean="0"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latin typeface="Consolas" panose="020B0609020204030204" pitchFamily="49" charset="0"/>
              </a:rPr>
              <a:t>our</a:t>
            </a:r>
            <a:r>
              <a:rPr lang="tr-TR" dirty="0" smtClean="0"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latin typeface="Consolas" panose="020B0609020204030204" pitchFamily="49" charset="0"/>
              </a:rPr>
              <a:t>dataset</a:t>
            </a:r>
            <a:r>
              <a:rPr lang="tr-TR" dirty="0" smtClean="0">
                <a:latin typeface="Consolas" panose="020B0609020204030204" pitchFamily="49" charset="0"/>
              </a:rPr>
              <a:t> from </a:t>
            </a:r>
            <a:r>
              <a:rPr lang="tr-TR" dirty="0" err="1" smtClean="0">
                <a:latin typeface="Consolas" panose="020B0609020204030204" pitchFamily="49" charset="0"/>
              </a:rPr>
              <a:t>database</a:t>
            </a:r>
            <a:r>
              <a:rPr lang="tr-TR" dirty="0" smtClean="0">
                <a:latin typeface="Consolas" panose="020B0609020204030204" pitchFamily="49" charset="0"/>
              </a:rPr>
              <a:t> </a:t>
            </a: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11" name="Metin kutusu 10"/>
          <p:cNvSpPr txBox="1"/>
          <p:nvPr/>
        </p:nvSpPr>
        <p:spPr>
          <a:xfrm>
            <a:off x="3101419" y="2695274"/>
            <a:ext cx="4947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Consolas" panose="020B0609020204030204" pitchFamily="49" charset="0"/>
              </a:rPr>
              <a:t>Using ‘’</a:t>
            </a:r>
            <a:r>
              <a:rPr lang="tr-TR" dirty="0" err="1" smtClean="0">
                <a:latin typeface="Consolas" panose="020B0609020204030204" pitchFamily="49" charset="0"/>
              </a:rPr>
              <a:t>Classification</a:t>
            </a:r>
            <a:r>
              <a:rPr lang="tr-TR" dirty="0" smtClean="0"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latin typeface="Consolas" panose="020B0609020204030204" pitchFamily="49" charset="0"/>
              </a:rPr>
              <a:t>Models</a:t>
            </a:r>
            <a:r>
              <a:rPr lang="tr-TR" dirty="0" smtClean="0">
                <a:latin typeface="Consolas" panose="020B0609020204030204" pitchFamily="49" charset="0"/>
              </a:rPr>
              <a:t>’’ </a:t>
            </a:r>
            <a:r>
              <a:rPr lang="tr-TR" dirty="0" smtClean="0">
                <a:latin typeface="Consolas" panose="020B0609020204030204" pitchFamily="49" charset="0"/>
              </a:rPr>
              <a:t>to </a:t>
            </a:r>
            <a:r>
              <a:rPr lang="tr-TR" dirty="0" err="1" smtClean="0">
                <a:latin typeface="Consolas" panose="020B0609020204030204" pitchFamily="49" charset="0"/>
              </a:rPr>
              <a:t>predict</a:t>
            </a:r>
            <a:r>
              <a:rPr lang="tr-TR" dirty="0" smtClean="0"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latin typeface="Consolas" panose="020B0609020204030204" pitchFamily="49" charset="0"/>
              </a:rPr>
              <a:t>bike</a:t>
            </a:r>
            <a:r>
              <a:rPr lang="tr-TR" dirty="0" smtClean="0"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latin typeface="Consolas" panose="020B0609020204030204" pitchFamily="49" charset="0"/>
              </a:rPr>
              <a:t>type</a:t>
            </a: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12" name="Metin kutusu 11"/>
          <p:cNvSpPr txBox="1"/>
          <p:nvPr/>
        </p:nvSpPr>
        <p:spPr>
          <a:xfrm>
            <a:off x="3101418" y="3651067"/>
            <a:ext cx="494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Consolas" panose="020B0609020204030204" pitchFamily="49" charset="0"/>
              </a:rPr>
              <a:t>Show </a:t>
            </a:r>
            <a:r>
              <a:rPr lang="tr-TR" dirty="0" err="1" smtClean="0">
                <a:latin typeface="Consolas" panose="020B0609020204030204" pitchFamily="49" charset="0"/>
              </a:rPr>
              <a:t>our</a:t>
            </a:r>
            <a:r>
              <a:rPr lang="tr-TR" dirty="0" smtClean="0"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latin typeface="Consolas" panose="020B0609020204030204" pitchFamily="49" charset="0"/>
              </a:rPr>
              <a:t>results</a:t>
            </a:r>
            <a:r>
              <a:rPr lang="tr-TR" dirty="0" smtClean="0"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latin typeface="Consolas" panose="020B0609020204030204" pitchFamily="49" charset="0"/>
              </a:rPr>
              <a:t>with</a:t>
            </a:r>
            <a:r>
              <a:rPr lang="tr-TR" dirty="0" smtClean="0"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latin typeface="Consolas" panose="020B0609020204030204" pitchFamily="49" charset="0"/>
              </a:rPr>
              <a:t>streamlit</a:t>
            </a:r>
            <a:r>
              <a:rPr lang="tr-TR" dirty="0" smtClean="0">
                <a:latin typeface="Consolas" panose="020B0609020204030204" pitchFamily="49" charset="0"/>
              </a:rPr>
              <a:t> ….</a:t>
            </a:r>
            <a:endParaRPr lang="tr-T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06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14042</TotalTime>
  <Words>116</Words>
  <Application>Microsoft Office PowerPoint</Application>
  <PresentationFormat>Geniş ekran</PresentationFormat>
  <Paragraphs>50</Paragraphs>
  <Slides>11</Slides>
  <Notes>10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9" baseType="lpstr">
      <vt:lpstr>Aldhabi</vt:lpstr>
      <vt:lpstr>Arial</vt:lpstr>
      <vt:lpstr>Calibri</vt:lpstr>
      <vt:lpstr>Calibri Light</vt:lpstr>
      <vt:lpstr>Congenial Black</vt:lpstr>
      <vt:lpstr>Consolas</vt:lpstr>
      <vt:lpstr>Times New Roman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Microsoft hesabı</cp:lastModifiedBy>
  <cp:revision>550</cp:revision>
  <dcterms:created xsi:type="dcterms:W3CDTF">2017-08-16T14:31:46Z</dcterms:created>
  <dcterms:modified xsi:type="dcterms:W3CDTF">2022-05-30T23:04:31Z</dcterms:modified>
</cp:coreProperties>
</file>