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70" r:id="rId4"/>
    <p:sldId id="263" r:id="rId5"/>
    <p:sldId id="264" r:id="rId6"/>
    <p:sldId id="272" r:id="rId7"/>
    <p:sldId id="265" r:id="rId8"/>
    <p:sldId id="260" r:id="rId9"/>
    <p:sldId id="267" r:id="rId10"/>
    <p:sldId id="27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0856C-7FC7-4966-81F4-A344580521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D2B74CD-FD71-4876-8851-E8C30AB30133}">
      <dgm:prSet custT="1"/>
      <dgm:spPr/>
      <dgm:t>
        <a:bodyPr/>
        <a:lstStyle/>
        <a:p>
          <a:r>
            <a:rPr lang="tr-TR" sz="3600" b="1" i="1" dirty="0"/>
            <a:t>                 </a:t>
          </a:r>
          <a:r>
            <a:rPr lang="tr-TR" sz="3600" b="1" i="1" dirty="0" err="1">
              <a:solidFill>
                <a:schemeClr val="bg1">
                  <a:lumMod val="95000"/>
                </a:schemeClr>
              </a:solidFill>
            </a:rPr>
            <a:t>What</a:t>
          </a:r>
          <a:r>
            <a:rPr lang="tr-TR" sz="3600" b="1" i="1" dirty="0">
              <a:solidFill>
                <a:schemeClr val="bg1">
                  <a:lumMod val="95000"/>
                </a:schemeClr>
              </a:solidFill>
            </a:rPr>
            <a:t> else </a:t>
          </a:r>
          <a:r>
            <a:rPr lang="tr-TR" sz="3600" b="1" i="1" dirty="0" err="1">
              <a:solidFill>
                <a:schemeClr val="bg1">
                  <a:lumMod val="95000"/>
                </a:schemeClr>
              </a:solidFill>
            </a:rPr>
            <a:t>we</a:t>
          </a:r>
          <a:r>
            <a:rPr lang="tr-TR" sz="3600" b="1" i="1" dirty="0">
              <a:solidFill>
                <a:schemeClr val="bg1">
                  <a:lumMod val="95000"/>
                </a:schemeClr>
              </a:solidFill>
            </a:rPr>
            <a:t> do, </a:t>
          </a:r>
          <a:r>
            <a:rPr lang="tr-TR" sz="3600" b="1" i="1" dirty="0" err="1">
              <a:solidFill>
                <a:schemeClr val="bg1">
                  <a:lumMod val="95000"/>
                </a:schemeClr>
              </a:solidFill>
            </a:rPr>
            <a:t>if</a:t>
          </a:r>
          <a:r>
            <a:rPr lang="tr-TR" sz="3600" b="1" i="1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tr-TR" sz="3600" b="1" i="1" dirty="0" err="1">
              <a:solidFill>
                <a:schemeClr val="bg1">
                  <a:lumMod val="95000"/>
                </a:schemeClr>
              </a:solidFill>
            </a:rPr>
            <a:t>we</a:t>
          </a:r>
          <a:r>
            <a:rPr lang="tr-TR" sz="3600" b="1" i="1" dirty="0">
              <a:solidFill>
                <a:schemeClr val="bg1">
                  <a:lumMod val="95000"/>
                </a:schemeClr>
              </a:solidFill>
            </a:rPr>
            <a:t> had </a:t>
          </a:r>
          <a:r>
            <a:rPr lang="tr-TR" sz="3600" b="1" i="1" dirty="0" err="1">
              <a:solidFill>
                <a:schemeClr val="bg1">
                  <a:lumMod val="95000"/>
                </a:schemeClr>
              </a:solidFill>
            </a:rPr>
            <a:t>more</a:t>
          </a:r>
          <a:r>
            <a:rPr lang="tr-TR" sz="3600" b="1" i="1" dirty="0">
              <a:solidFill>
                <a:schemeClr val="bg1">
                  <a:lumMod val="95000"/>
                </a:schemeClr>
              </a:solidFill>
            </a:rPr>
            <a:t> time ?</a:t>
          </a:r>
          <a:endParaRPr lang="tr-TR" sz="3600" dirty="0">
            <a:solidFill>
              <a:schemeClr val="bg1">
                <a:lumMod val="95000"/>
              </a:schemeClr>
            </a:solidFill>
          </a:endParaRPr>
        </a:p>
      </dgm:t>
    </dgm:pt>
    <dgm:pt modelId="{213BDA37-6BE4-4053-8012-8D0C6758CB4A}" type="parTrans" cxnId="{392F8DCB-0A4A-466E-BE16-AF0B0B8F6AF5}">
      <dgm:prSet/>
      <dgm:spPr/>
      <dgm:t>
        <a:bodyPr/>
        <a:lstStyle/>
        <a:p>
          <a:endParaRPr lang="tr-TR"/>
        </a:p>
      </dgm:t>
    </dgm:pt>
    <dgm:pt modelId="{CE7628B5-890B-4FE3-86A3-83DE3998DF3C}" type="sibTrans" cxnId="{392F8DCB-0A4A-466E-BE16-AF0B0B8F6AF5}">
      <dgm:prSet/>
      <dgm:spPr/>
      <dgm:t>
        <a:bodyPr/>
        <a:lstStyle/>
        <a:p>
          <a:endParaRPr lang="tr-TR"/>
        </a:p>
      </dgm:t>
    </dgm:pt>
    <dgm:pt modelId="{01368A01-C312-4EED-B37D-54FE1984B7C4}" type="pres">
      <dgm:prSet presAssocID="{CA20856C-7FC7-4966-81F4-A3445805218B}" presName="linear" presStyleCnt="0">
        <dgm:presLayoutVars>
          <dgm:animLvl val="lvl"/>
          <dgm:resizeHandles val="exact"/>
        </dgm:presLayoutVars>
      </dgm:prSet>
      <dgm:spPr/>
    </dgm:pt>
    <dgm:pt modelId="{DE935475-69EF-4F36-BA0C-47CE671517C2}" type="pres">
      <dgm:prSet presAssocID="{2D2B74CD-FD71-4876-8851-E8C30AB3013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92F8DCB-0A4A-466E-BE16-AF0B0B8F6AF5}" srcId="{CA20856C-7FC7-4966-81F4-A3445805218B}" destId="{2D2B74CD-FD71-4876-8851-E8C30AB30133}" srcOrd="0" destOrd="0" parTransId="{213BDA37-6BE4-4053-8012-8D0C6758CB4A}" sibTransId="{CE7628B5-890B-4FE3-86A3-83DE3998DF3C}"/>
    <dgm:cxn modelId="{03AA96CD-326C-437F-B438-3F0A1667DD71}" type="presOf" srcId="{CA20856C-7FC7-4966-81F4-A3445805218B}" destId="{01368A01-C312-4EED-B37D-54FE1984B7C4}" srcOrd="0" destOrd="0" presId="urn:microsoft.com/office/officeart/2005/8/layout/vList2"/>
    <dgm:cxn modelId="{0FB006D9-CEC8-48B3-8C75-AD2B9B2B4878}" type="presOf" srcId="{2D2B74CD-FD71-4876-8851-E8C30AB30133}" destId="{DE935475-69EF-4F36-BA0C-47CE671517C2}" srcOrd="0" destOrd="0" presId="urn:microsoft.com/office/officeart/2005/8/layout/vList2"/>
    <dgm:cxn modelId="{FFD29A79-950F-46BD-AA2B-2F0636D784DD}" type="presParOf" srcId="{01368A01-C312-4EED-B37D-54FE1984B7C4}" destId="{DE935475-69EF-4F36-BA0C-47CE67151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35475-69EF-4F36-BA0C-47CE671517C2}">
      <dsp:nvSpPr>
        <dsp:cNvPr id="0" name=""/>
        <dsp:cNvSpPr/>
      </dsp:nvSpPr>
      <dsp:spPr>
        <a:xfrm>
          <a:off x="0" y="97"/>
          <a:ext cx="11914415" cy="70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b="1" i="1" kern="1200" dirty="0"/>
            <a:t>                 </a:t>
          </a:r>
          <a:r>
            <a:rPr lang="tr-TR" sz="3600" b="1" i="1" kern="1200" dirty="0" err="1">
              <a:solidFill>
                <a:schemeClr val="bg1">
                  <a:lumMod val="95000"/>
                </a:schemeClr>
              </a:solidFill>
            </a:rPr>
            <a:t>What</a:t>
          </a:r>
          <a:r>
            <a:rPr lang="tr-TR" sz="3600" b="1" i="1" kern="1200" dirty="0">
              <a:solidFill>
                <a:schemeClr val="bg1">
                  <a:lumMod val="95000"/>
                </a:schemeClr>
              </a:solidFill>
            </a:rPr>
            <a:t> else </a:t>
          </a:r>
          <a:r>
            <a:rPr lang="tr-TR" sz="3600" b="1" i="1" kern="1200" dirty="0" err="1">
              <a:solidFill>
                <a:schemeClr val="bg1">
                  <a:lumMod val="95000"/>
                </a:schemeClr>
              </a:solidFill>
            </a:rPr>
            <a:t>we</a:t>
          </a:r>
          <a:r>
            <a:rPr lang="tr-TR" sz="3600" b="1" i="1" kern="1200" dirty="0">
              <a:solidFill>
                <a:schemeClr val="bg1">
                  <a:lumMod val="95000"/>
                </a:schemeClr>
              </a:solidFill>
            </a:rPr>
            <a:t> do, </a:t>
          </a:r>
          <a:r>
            <a:rPr lang="tr-TR" sz="3600" b="1" i="1" kern="1200" dirty="0" err="1">
              <a:solidFill>
                <a:schemeClr val="bg1">
                  <a:lumMod val="95000"/>
                </a:schemeClr>
              </a:solidFill>
            </a:rPr>
            <a:t>if</a:t>
          </a:r>
          <a:r>
            <a:rPr lang="tr-TR" sz="3600" b="1" i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tr-TR" sz="3600" b="1" i="1" kern="1200" dirty="0" err="1">
              <a:solidFill>
                <a:schemeClr val="bg1">
                  <a:lumMod val="95000"/>
                </a:schemeClr>
              </a:solidFill>
            </a:rPr>
            <a:t>we</a:t>
          </a:r>
          <a:r>
            <a:rPr lang="tr-TR" sz="3600" b="1" i="1" kern="1200" dirty="0">
              <a:solidFill>
                <a:schemeClr val="bg1">
                  <a:lumMod val="95000"/>
                </a:schemeClr>
              </a:solidFill>
            </a:rPr>
            <a:t> had </a:t>
          </a:r>
          <a:r>
            <a:rPr lang="tr-TR" sz="3600" b="1" i="1" kern="1200" dirty="0" err="1">
              <a:solidFill>
                <a:schemeClr val="bg1">
                  <a:lumMod val="95000"/>
                </a:schemeClr>
              </a:solidFill>
            </a:rPr>
            <a:t>more</a:t>
          </a:r>
          <a:r>
            <a:rPr lang="tr-TR" sz="3600" b="1" i="1" kern="1200" dirty="0">
              <a:solidFill>
                <a:schemeClr val="bg1">
                  <a:lumMod val="95000"/>
                </a:schemeClr>
              </a:solidFill>
            </a:rPr>
            <a:t> time ?</a:t>
          </a:r>
          <a:endParaRPr lang="tr-TR" sz="36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547" y="34644"/>
        <a:ext cx="11845321" cy="63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4D1091-8A3D-4403-944C-2E99804AE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7EC863-F9A6-455F-894B-D657C1EE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F0899-0CE0-4761-B6E5-FC4FB08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F0DA4B-651D-4A04-9F78-09E05202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B2C274-E7DF-4219-A7DF-7D430B4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2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59C0C-228C-4D12-A4EF-A8BF2CAC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2C525AC-AA0C-4BB7-9FD3-FA40AB2C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3C8C14-C155-40A1-8922-61374327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8A56E6-A12E-4917-BB9B-C9F6FA81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C81A90-F1EF-4147-ADA7-C3A8B3C7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104F1C2-F3CC-4FC3-92A6-381DE04AD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53E02D-8F01-43DE-9ACA-C7D7BEEE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96FF54-2EA0-4392-AF9F-F33677F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AB123A-628B-4FF2-9E8C-7BA223DF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48CD60-ADFA-438E-A280-72147B23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5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2D410-62A8-4DF2-880D-549AF3BE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2C38DC-D505-49EF-AF21-C370EE24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7C97E0-E3FF-476E-AEA8-EAD13A3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CF16CF-8EBA-4D44-A5CF-01B16665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DE29F1-7A20-4103-A73A-CF8A86A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62888-46E6-44AD-B169-974E7EDE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7FEB64-A08B-4625-983C-1D937670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761CE4-FF36-426A-8754-A27CE786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7B6102-03A0-4C64-B06A-3369727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69293A-D0B0-4BBB-BF7F-DAB98273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73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F6B10-0E51-45EE-B7DC-F7C3611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6F2EB5-5FC4-4C4D-83AB-9E5CF1242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223AF3-52A0-450B-846B-16F9A16A6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B4A4BC-D4DD-456A-B7FA-8A2578E9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1B06D5-D1C1-4A7E-BFA4-7F38EF0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56BE2E-2790-4693-B1FA-39F436E6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5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6B14A-58B9-4CF4-A74A-E423D1A7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B17B1E-8FD0-4576-85A5-977042DB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E2669E-CD69-4D03-9F1F-59029FB9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B32629-9737-4671-92DC-2CF9DFFBB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740D4EF-BBED-4B76-9E83-15278C6DF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EC7CA1E-37AE-49E5-8B73-D40013C7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31CD302-6A2B-402E-93BC-BEBBA819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C1E6EC2-D14D-40D5-A369-A3B9B920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B13334-B16F-4B28-8311-8B363A0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BAE2341-6EF0-46E5-998A-16122B9C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578D67-0831-40BA-9319-AD75F49F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D42DA5-51BF-4480-B2FB-D1C2B502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93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4D31954-BC10-4100-B29F-CCE73BF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0F06F7A-EFAB-4095-BF16-EB0B1B0C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DA5B714-E41C-4CA1-B8F7-233A6ECF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5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8F319-C813-4E7D-8074-EE2240C7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E36938-91C3-4816-A81A-73EA11D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5085DC-EFD9-41E0-8F20-E2602F3B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958EAA-7938-48DF-A21A-2CF16BE1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9CBB2E-E3CA-444F-87E8-0FC689E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46F6A4-6E63-4891-A195-00DBDFC7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56ACDC-076A-4061-B80A-C8B1518C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DDD0A8F-D669-430C-8C62-DC1023D32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B9EDCF-C14C-414B-9718-1EB838C97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121997-DFE2-44E2-8AC5-3304B8FA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D29AA2-7A51-413B-AAFA-CCFD692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35E73E-FBCE-46A4-AC77-F94A1EC6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82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365AD83-8FCD-47B5-8852-C0360717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78F35D-458F-4D82-9CD7-60D9F85B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661BF0-B915-4A0E-ABEC-2D07E8A89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3491-E7D0-45E7-A9B1-DC1F4F568C72}" type="datetimeFigureOut">
              <a:rPr lang="tr-TR" smtClean="0"/>
              <a:t>17.03.2022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FED241-28AF-43A1-A9F9-A08A57F8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05B329-856E-45FF-B327-9BE47951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FA46-57D1-4921-9DA0-E9BA71E12B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52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kişi, birkaç, kalabalık içeren bir resim&#10;&#10;Açıklama otomatik olarak oluşturuldu">
            <a:extLst>
              <a:ext uri="{FF2B5EF4-FFF2-40B4-BE49-F238E27FC236}">
                <a16:creationId xmlns:a16="http://schemas.microsoft.com/office/drawing/2014/main" id="{C5D79A8E-5B47-4BF3-AECB-276CB3B2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274140"/>
            <a:ext cx="6096000" cy="54254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0481C6C-5692-4F19-BA1F-2A041E457B36}"/>
              </a:ext>
            </a:extLst>
          </p:cNvPr>
          <p:cNvSpPr txBox="1"/>
          <p:nvPr/>
        </p:nvSpPr>
        <p:spPr>
          <a:xfrm>
            <a:off x="283891" y="617591"/>
            <a:ext cx="6096000" cy="2282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PROJECT </a:t>
            </a:r>
            <a:r>
              <a:rPr kumimoji="0" lang="tr-TR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1</a:t>
            </a: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: </a:t>
            </a:r>
            <a:b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</a:br>
            <a:r>
              <a:rPr kumimoji="0" lang="tr-TR" sz="4400" b="0" i="0" u="none" strike="noStrike" kern="1200" cap="all" spc="2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Exploratory</a:t>
            </a: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data </a:t>
            </a:r>
            <a:r>
              <a:rPr kumimoji="0" lang="en-US" sz="4400" b="0" i="0" u="none" strike="noStrike" kern="1200" cap="all" spc="2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analysıs</a:t>
            </a:r>
            <a:r>
              <a:rPr kumimoji="0" lang="en-US" sz="4400" b="0" i="0" u="none" strike="noStrike" kern="1200" cap="all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 Black" panose="02000503040000020004" pitchFamily="2" charset="0"/>
                <a:cs typeface="Aldhabi" panose="020B0604020202020204" pitchFamily="2" charset="-78"/>
              </a:rPr>
              <a:t> (EDA)</a:t>
            </a:r>
            <a:endParaRPr kumimoji="0" lang="tr-TR" sz="4400" b="0" i="0" u="none" strike="noStrike" kern="1200" cap="all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tr-TR" sz="2000" cap="all" spc="200" dirty="0">
                <a:solidFill>
                  <a:prstClr val="black"/>
                </a:solidFill>
                <a:latin typeface="Congenial Black" panose="02000503040000020004" pitchFamily="2" charset="0"/>
                <a:cs typeface="Aldhabi" panose="020B0604020202020204" pitchFamily="2" charset="-78"/>
              </a:rPr>
              <a:t>     - MTA TURNSTILE DATA 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 Black" panose="02000503040000020004" pitchFamily="2" charset="0"/>
              <a:cs typeface="Aldhabi" panose="020B0604020202020204" pitchFamily="2" charset="-78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B41D828-20A4-420D-93D2-F3244DEFDE24}"/>
              </a:ext>
            </a:extLst>
          </p:cNvPr>
          <p:cNvSpPr txBox="1"/>
          <p:nvPr/>
        </p:nvSpPr>
        <p:spPr>
          <a:xfrm>
            <a:off x="655030" y="3871140"/>
            <a:ext cx="6096000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: 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Vildan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TELLİOĞLU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Taha Yasin YILMAZ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Birsen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BAŞ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Selva TAŞ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43E708D-98E1-4CC4-BCC1-608DE309A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45" y="5414102"/>
            <a:ext cx="697012" cy="7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 descr="finish&#10;">
            <a:extLst>
              <a:ext uri="{FF2B5EF4-FFF2-40B4-BE49-F238E27FC236}">
                <a16:creationId xmlns:a16="http://schemas.microsoft.com/office/drawing/2014/main" id="{5086D677-CC4C-426F-8509-B911B0EC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76" y="3058918"/>
            <a:ext cx="1165727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4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T</a:t>
            </a:r>
            <a:r>
              <a:rPr lang="en-US" sz="4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hank you so much for listening to </a:t>
            </a:r>
            <a:r>
              <a:rPr lang="tr-TR" sz="4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us.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0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FB88DD-0887-4223-AAB6-D3C7AB8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065" y="-230734"/>
            <a:ext cx="10515600" cy="1325563"/>
          </a:xfrm>
        </p:spPr>
        <p:txBody>
          <a:bodyPr>
            <a:normAutofit/>
          </a:bodyPr>
          <a:lstStyle/>
          <a:p>
            <a:r>
              <a:rPr kumimoji="0" lang="tr-TR" sz="4000" b="1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ooper Black" panose="0208090404030B020404" pitchFamily="18" charset="0"/>
              </a:rPr>
              <a:t>INTRODUCTION</a:t>
            </a:r>
            <a:endParaRPr lang="tr-TR" sz="4000" b="1" dirty="0">
              <a:latin typeface="Cooper Black" panose="0208090404030B0204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A4A95-1726-4242-8FFF-85FDED554AD3}"/>
              </a:ext>
            </a:extLst>
          </p:cNvPr>
          <p:cNvSpPr/>
          <p:nvPr/>
        </p:nvSpPr>
        <p:spPr>
          <a:xfrm>
            <a:off x="0" y="1905308"/>
            <a:ext cx="4086405" cy="426689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84666B5-7C9E-4090-B515-A48649506491}"/>
              </a:ext>
            </a:extLst>
          </p:cNvPr>
          <p:cNvSpPr txBox="1"/>
          <p:nvPr/>
        </p:nvSpPr>
        <p:spPr>
          <a:xfrm>
            <a:off x="352836" y="1253343"/>
            <a:ext cx="357051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4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genial Black" panose="02000503040000020004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 DEFINITION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D1E34B-0DD7-491E-B00E-A6C530D42C82}"/>
              </a:ext>
            </a:extLst>
          </p:cNvPr>
          <p:cNvSpPr/>
          <p:nvPr/>
        </p:nvSpPr>
        <p:spPr>
          <a:xfrm>
            <a:off x="4086405" y="1934477"/>
            <a:ext cx="4186738" cy="4237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5FFB471-C31B-44FD-9E47-A4B05B874540}"/>
              </a:ext>
            </a:extLst>
          </p:cNvPr>
          <p:cNvSpPr txBox="1"/>
          <p:nvPr/>
        </p:nvSpPr>
        <p:spPr>
          <a:xfrm>
            <a:off x="4855028" y="1045594"/>
            <a:ext cx="7336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genial Black" panose="02000503040000020004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genial Black" panose="02000503040000020004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SOLUTON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genial Black" panose="02000503040000020004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RECOMMENDATION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DD4B5BB-56DD-4200-AFC8-13EBFF3A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91" y="2017094"/>
            <a:ext cx="3921218" cy="405228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3801DDA-2046-44E7-BC81-2954B68E983A}"/>
              </a:ext>
            </a:extLst>
          </p:cNvPr>
          <p:cNvSpPr txBox="1"/>
          <p:nvPr/>
        </p:nvSpPr>
        <p:spPr>
          <a:xfrm>
            <a:off x="9344205" y="12384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genial Black" panose="02000503040000020004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OBJECTIVE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FAD5AEE-FEE0-45B3-975D-2A084D2A414E}"/>
              </a:ext>
            </a:extLst>
          </p:cNvPr>
          <p:cNvSpPr txBox="1"/>
          <p:nvPr/>
        </p:nvSpPr>
        <p:spPr>
          <a:xfrm>
            <a:off x="574812" y="2940173"/>
            <a:ext cx="3126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awareness and giving information about crimes committed in the region during the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30523BB-41F6-4CFE-817C-25FAABEF2C75}"/>
              </a:ext>
            </a:extLst>
          </p:cNvPr>
          <p:cNvSpPr txBox="1"/>
          <p:nvPr/>
        </p:nvSpPr>
        <p:spPr>
          <a:xfrm>
            <a:off x="4700268" y="2721633"/>
            <a:ext cx="3311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MTA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Turnstile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NYPD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Hate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Crimes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tr-T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15E8EFA-4ADF-4CE7-8CDE-F907152AADAB}"/>
              </a:ext>
            </a:extLst>
          </p:cNvPr>
          <p:cNvSpPr txBox="1"/>
          <p:nvPr/>
        </p:nvSpPr>
        <p:spPr>
          <a:xfrm>
            <a:off x="8643257" y="2721631"/>
            <a:ext cx="3428999" cy="272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busiest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metro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busiest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7448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A437A65D-2795-42B2-85F7-9A1AF4AE2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994" y="2150882"/>
            <a:ext cx="6410598" cy="3825375"/>
          </a:xfrm>
          <a:prstGeom prst="rect">
            <a:avLst/>
          </a:prstGeom>
        </p:spPr>
      </p:pic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9860D437-07BB-4947-8CC7-79B614C3A856}"/>
              </a:ext>
            </a:extLst>
          </p:cNvPr>
          <p:cNvCxnSpPr>
            <a:cxnSpLocks/>
          </p:cNvCxnSpPr>
          <p:nvPr/>
        </p:nvCxnSpPr>
        <p:spPr>
          <a:xfrm>
            <a:off x="7312775" y="4147459"/>
            <a:ext cx="3303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79F4811-09CA-4C94-9A16-B518222F1254}"/>
              </a:ext>
            </a:extLst>
          </p:cNvPr>
          <p:cNvSpPr txBox="1"/>
          <p:nvPr/>
        </p:nvSpPr>
        <p:spPr>
          <a:xfrm>
            <a:off x="8345187" y="1861784"/>
            <a:ext cx="158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  <a:latin typeface="Goudy Type" panose="00000500000000000000" pitchFamily="2" charset="-94"/>
              </a:rPr>
              <a:t>  </a:t>
            </a:r>
            <a:r>
              <a:rPr lang="tr-TR" b="1" dirty="0" err="1">
                <a:highlight>
                  <a:srgbClr val="FFFF00"/>
                </a:highlight>
                <a:latin typeface="Goudy Type" panose="00000500000000000000" pitchFamily="2" charset="-94"/>
              </a:rPr>
              <a:t>Working</a:t>
            </a:r>
            <a:r>
              <a:rPr lang="tr-TR" b="1" dirty="0">
                <a:highlight>
                  <a:srgbClr val="FFFF00"/>
                </a:highlight>
                <a:latin typeface="Goudy Type" panose="00000500000000000000" pitchFamily="2" charset="-94"/>
              </a:rPr>
              <a:t> </a:t>
            </a:r>
          </a:p>
          <a:p>
            <a:r>
              <a:rPr lang="tr-TR" b="1" dirty="0">
                <a:highlight>
                  <a:srgbClr val="FFFF00"/>
                </a:highlight>
                <a:latin typeface="Goudy Type" panose="00000500000000000000" pitchFamily="2" charset="-94"/>
              </a:rPr>
              <a:t>Environment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278381F7-6400-4BDF-B2D1-2C663A5F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760" y="3079278"/>
            <a:ext cx="1676400" cy="88259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3B3855EB-32EC-4995-ADC5-B088AB37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08" y="3219726"/>
            <a:ext cx="742142" cy="742142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8A853A43-3EB2-4565-BBA6-C76C0D69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578" y="6058864"/>
            <a:ext cx="2194750" cy="621846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C1301B5-2FB6-4359-8FE5-1D90FBDC2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823" y="5136978"/>
            <a:ext cx="1215791" cy="705245"/>
          </a:xfrm>
          <a:prstGeom prst="rect">
            <a:avLst/>
          </a:prstGeom>
        </p:spPr>
      </p:pic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98C81D78-ACFD-46A6-860F-B08F7DCFB48B}"/>
              </a:ext>
            </a:extLst>
          </p:cNvPr>
          <p:cNvCxnSpPr>
            <a:cxnSpLocks/>
          </p:cNvCxnSpPr>
          <p:nvPr/>
        </p:nvCxnSpPr>
        <p:spPr>
          <a:xfrm>
            <a:off x="8904699" y="4147458"/>
            <a:ext cx="0" cy="183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0B467DBF-6D1A-4148-B83F-FA012F2C8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036" y="4350314"/>
            <a:ext cx="1385116" cy="621843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C7FDEA27-F250-425B-96B6-5EC7FFDAF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2964" y="6078175"/>
            <a:ext cx="3186466" cy="584184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2777D1B8-679E-45C3-8798-50294FA9E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2964" y="4179514"/>
            <a:ext cx="1493649" cy="743776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AF03D957-71AD-4FD6-AEAD-0FD4C7A03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5344" y="4924352"/>
            <a:ext cx="1151699" cy="1151699"/>
          </a:xfrm>
          <a:prstGeom prst="rect">
            <a:avLst/>
          </a:prstGeom>
        </p:spPr>
      </p:pic>
      <p:sp>
        <p:nvSpPr>
          <p:cNvPr id="39" name="Metin kutusu 38">
            <a:extLst>
              <a:ext uri="{FF2B5EF4-FFF2-40B4-BE49-F238E27FC236}">
                <a16:creationId xmlns:a16="http://schemas.microsoft.com/office/drawing/2014/main" id="{D2750D15-40D6-4896-89ED-AF69A1855EED}"/>
              </a:ext>
            </a:extLst>
          </p:cNvPr>
          <p:cNvSpPr txBox="1"/>
          <p:nvPr/>
        </p:nvSpPr>
        <p:spPr>
          <a:xfrm>
            <a:off x="3504453" y="8025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METHODOLOGY</a:t>
            </a:r>
            <a:endParaRPr lang="tr-TR" dirty="0"/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E8832ECB-BF3E-4F7A-B659-CE0E0F607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6614" y="1039564"/>
            <a:ext cx="1780186" cy="859611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353054DB-0E79-4711-9618-6B252F48E0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558" y="1061871"/>
            <a:ext cx="3267739" cy="755970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BA566597-C337-47DC-95C2-5D98ED3C6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1757" y="1729954"/>
            <a:ext cx="2081690" cy="1387793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2AFC22DB-C294-4DC9-96DB-130A45444D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5086" y="2448670"/>
            <a:ext cx="634039" cy="695004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39D5BA8C-51E4-4FAB-8EB4-24C4E3A56B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3404215"/>
            <a:ext cx="5870957" cy="53649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0A7852C8-459D-4682-BCC3-7FD4DE2F56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6498" y="3826103"/>
            <a:ext cx="2139881" cy="493819"/>
          </a:xfrm>
          <a:prstGeom prst="rect">
            <a:avLst/>
          </a:prstGeom>
        </p:spPr>
      </p:pic>
      <p:pic>
        <p:nvPicPr>
          <p:cNvPr id="48" name="Resim 47">
            <a:extLst>
              <a:ext uri="{FF2B5EF4-FFF2-40B4-BE49-F238E27FC236}">
                <a16:creationId xmlns:a16="http://schemas.microsoft.com/office/drawing/2014/main" id="{87CAAB0A-0866-4135-ADCB-BFE81BE111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7533" y="4147458"/>
            <a:ext cx="2255716" cy="2414225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99A0B1E2-4BE1-4599-B638-B75F5A4EB2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3686" y="3856495"/>
            <a:ext cx="1164437" cy="493819"/>
          </a:xfrm>
          <a:prstGeom prst="rect">
            <a:avLst/>
          </a:prstGeom>
        </p:spPr>
      </p:pic>
      <p:pic>
        <p:nvPicPr>
          <p:cNvPr id="50" name="Resim 49">
            <a:extLst>
              <a:ext uri="{FF2B5EF4-FFF2-40B4-BE49-F238E27FC236}">
                <a16:creationId xmlns:a16="http://schemas.microsoft.com/office/drawing/2014/main" id="{CB954F52-E5B2-4603-8A93-E196727710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51513" y="4267908"/>
            <a:ext cx="1652159" cy="2066723"/>
          </a:xfrm>
          <a:prstGeom prst="rect">
            <a:avLst/>
          </a:prstGeom>
        </p:spPr>
      </p:pic>
      <p:pic>
        <p:nvPicPr>
          <p:cNvPr id="53" name="Resim 52">
            <a:extLst>
              <a:ext uri="{FF2B5EF4-FFF2-40B4-BE49-F238E27FC236}">
                <a16:creationId xmlns:a16="http://schemas.microsoft.com/office/drawing/2014/main" id="{E66D30F5-2E31-4993-94DC-A1CB5029392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6513" y="3925297"/>
            <a:ext cx="822612" cy="1030477"/>
          </a:xfrm>
          <a:prstGeom prst="rect">
            <a:avLst/>
          </a:prstGeom>
        </p:spPr>
      </p:pic>
      <p:pic>
        <p:nvPicPr>
          <p:cNvPr id="54" name="Resim 53">
            <a:extLst>
              <a:ext uri="{FF2B5EF4-FFF2-40B4-BE49-F238E27FC236}">
                <a16:creationId xmlns:a16="http://schemas.microsoft.com/office/drawing/2014/main" id="{0DE04700-C88D-4E0F-89D0-264C212D7F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68214" y="4979289"/>
            <a:ext cx="1694835" cy="78645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28D2F79-2DDF-414B-A2C7-05ECEDCC77E9}"/>
              </a:ext>
            </a:extLst>
          </p:cNvPr>
          <p:cNvSpPr txBox="1"/>
          <p:nvPr/>
        </p:nvSpPr>
        <p:spPr>
          <a:xfrm>
            <a:off x="159430" y="1827592"/>
            <a:ext cx="231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highlight>
                  <a:srgbClr val="FFFF00"/>
                </a:highlight>
              </a:rPr>
              <a:t>MTA </a:t>
            </a:r>
            <a:r>
              <a:rPr lang="tr-TR" sz="2000" b="1" dirty="0" err="1">
                <a:highlight>
                  <a:srgbClr val="FFFF00"/>
                </a:highlight>
              </a:rPr>
              <a:t>Turnstile</a:t>
            </a:r>
            <a:r>
              <a:rPr lang="tr-TR" sz="2000" b="1" dirty="0">
                <a:highlight>
                  <a:srgbClr val="FFFF00"/>
                </a:highlight>
              </a:rPr>
              <a:t> Data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FE8F3E5-DAE0-4B5A-A155-71DF45A61064}"/>
              </a:ext>
            </a:extLst>
          </p:cNvPr>
          <p:cNvSpPr txBox="1"/>
          <p:nvPr/>
        </p:nvSpPr>
        <p:spPr>
          <a:xfrm>
            <a:off x="333898" y="2195599"/>
            <a:ext cx="380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cs typeface="Times New Roman" panose="02020603050405020304" pitchFamily="18" charset="0"/>
              </a:rPr>
              <a:t>• First </a:t>
            </a:r>
            <a:r>
              <a:rPr lang="tr-TR" dirty="0" err="1">
                <a:cs typeface="Times New Roman" panose="02020603050405020304" pitchFamily="18" charset="0"/>
              </a:rPr>
              <a:t>two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tr-TR" dirty="0" err="1">
                <a:cs typeface="Times New Roman" panose="02020603050405020304" pitchFamily="18" charset="0"/>
              </a:rPr>
              <a:t>weeks</a:t>
            </a:r>
            <a:r>
              <a:rPr lang="tr-TR" dirty="0">
                <a:cs typeface="Times New Roman" panose="02020603050405020304" pitchFamily="18" charset="0"/>
              </a:rPr>
              <a:t> of May 2018-2021</a:t>
            </a:r>
          </a:p>
          <a:p>
            <a:r>
              <a:rPr lang="tr-TR" dirty="0">
                <a:cs typeface="Times New Roman" panose="02020603050405020304" pitchFamily="18" charset="0"/>
              </a:rPr>
              <a:t>•2 </a:t>
            </a:r>
            <a:r>
              <a:rPr lang="tr-TR" dirty="0" err="1">
                <a:cs typeface="Times New Roman" panose="02020603050405020304" pitchFamily="18" charset="0"/>
              </a:rPr>
              <a:t>weeks</a:t>
            </a:r>
            <a:r>
              <a:rPr lang="tr-TR" dirty="0">
                <a:cs typeface="Times New Roman" panose="02020603050405020304" pitchFamily="18" charset="0"/>
              </a:rPr>
              <a:t> , 8 </a:t>
            </a:r>
            <a:r>
              <a:rPr lang="tr-TR" dirty="0" err="1">
                <a:cs typeface="Times New Roman" panose="02020603050405020304" pitchFamily="18" charset="0"/>
              </a:rPr>
              <a:t>txt</a:t>
            </a:r>
            <a:r>
              <a:rPr lang="tr-TR" dirty="0">
                <a:cs typeface="Times New Roman" panose="02020603050405020304" pitchFamily="18" charset="0"/>
              </a:rPr>
              <a:t> file </a:t>
            </a:r>
            <a:r>
              <a:rPr lang="tr-TR" dirty="0" err="1">
                <a:cs typeface="Times New Roman" panose="02020603050405020304" pitchFamily="18" charset="0"/>
              </a:rPr>
              <a:t>included</a:t>
            </a:r>
            <a:endParaRPr lang="tr-T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41CFD-C815-41B6-B9E0-B7CC04FD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798" y="-111993"/>
            <a:ext cx="9067800" cy="777875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Cooper Black" panose="0208090404030B020404" pitchFamily="18" charset="0"/>
              </a:rPr>
              <a:t>ABOUT DATA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A030107-9AAC-4A9B-A179-24330551B6F1}"/>
              </a:ext>
            </a:extLst>
          </p:cNvPr>
          <p:cNvSpPr txBox="1"/>
          <p:nvPr/>
        </p:nvSpPr>
        <p:spPr>
          <a:xfrm>
            <a:off x="217717" y="3141419"/>
            <a:ext cx="619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row and column numbers were examined.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 of turnstiles was found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55F99671-A8F8-4D0F-988A-6AEC7AA1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7" y="1022805"/>
            <a:ext cx="6082682" cy="202059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453934E-57BA-46F7-A191-362FC99A561B}"/>
              </a:ext>
            </a:extLst>
          </p:cNvPr>
          <p:cNvSpPr txBox="1"/>
          <p:nvPr/>
        </p:nvSpPr>
        <p:spPr>
          <a:xfrm>
            <a:off x="612255" y="515438"/>
            <a:ext cx="50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highlight>
                  <a:srgbClr val="FFFF00"/>
                </a:highlight>
                <a:latin typeface="+mj-lt"/>
              </a:rPr>
              <a:t>MTA </a:t>
            </a:r>
            <a:r>
              <a:rPr lang="tr-TR" b="1" dirty="0" err="1">
                <a:highlight>
                  <a:srgbClr val="FFFF00"/>
                </a:highlight>
                <a:latin typeface="+mj-lt"/>
              </a:rPr>
              <a:t>Turnstile</a:t>
            </a:r>
            <a:r>
              <a:rPr lang="tr-TR" b="1" dirty="0">
                <a:highlight>
                  <a:srgbClr val="FFFF00"/>
                </a:highlight>
                <a:latin typeface="+mj-lt"/>
              </a:rPr>
              <a:t> Data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5D9132-DCAC-4A2B-A9F9-E33715AF6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34" y="1015499"/>
            <a:ext cx="5526951" cy="202058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D832193-76E1-438F-B7DD-F16032798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393" y="4340133"/>
            <a:ext cx="6437031" cy="26484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6B56A63-4876-4FFE-BA49-FD58B8C7F4E8}"/>
              </a:ext>
            </a:extLst>
          </p:cNvPr>
          <p:cNvSpPr txBox="1"/>
          <p:nvPr/>
        </p:nvSpPr>
        <p:spPr>
          <a:xfrm>
            <a:off x="808323" y="3978107"/>
            <a:ext cx="25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highlight>
                  <a:srgbClr val="FFFF00"/>
                </a:highlight>
              </a:rPr>
              <a:t>Hate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Crime</a:t>
            </a:r>
            <a:r>
              <a:rPr lang="tr-TR" b="1" dirty="0">
                <a:highlight>
                  <a:srgbClr val="FFFF00"/>
                </a:highlight>
              </a:rPr>
              <a:t> Data</a:t>
            </a:r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494BFEFA-B365-4F74-BE4A-704CC2EDD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4601522"/>
            <a:ext cx="5580386" cy="19387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9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49E81-45CE-41A3-BA20-3239CD1B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2" y="-307039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Cooper Black" panose="0208090404030B020404" pitchFamily="18" charset="0"/>
              </a:rPr>
              <a:t>RESULTS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3497FB-1A1E-4E00-B2B9-7A8CFD25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947055"/>
            <a:ext cx="5586069" cy="38318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1E72320-2A40-47AF-B96F-669D0179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1" y="947055"/>
            <a:ext cx="5173087" cy="3995057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34935585-870B-4C64-B23A-B44710AAAF1A}"/>
              </a:ext>
            </a:extLst>
          </p:cNvPr>
          <p:cNvSpPr txBox="1"/>
          <p:nvPr/>
        </p:nvSpPr>
        <p:spPr>
          <a:xfrm>
            <a:off x="6679233" y="5411805"/>
            <a:ext cx="4963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of the first two weeks of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2018-2021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examined,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stations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 in the image.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A064C69-98C2-41FC-A67C-443E3603206F}"/>
              </a:ext>
            </a:extLst>
          </p:cNvPr>
          <p:cNvSpPr txBox="1"/>
          <p:nvPr/>
        </p:nvSpPr>
        <p:spPr>
          <a:xfrm>
            <a:off x="548882" y="5411805"/>
            <a:ext cx="517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tr-T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Police Week is celebrated on </a:t>
            </a:r>
            <a:r>
              <a:rPr 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15th of May, the busiest days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two weeks of May were determined. </a:t>
            </a:r>
            <a:endParaRPr lang="tr-T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7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3C2CC67-B32D-491A-84EA-809B4C55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80" y="3886253"/>
            <a:ext cx="8486368" cy="191431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8CE1C22-BA93-449B-B28B-C6C6CD6E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80" y="5961121"/>
            <a:ext cx="10998137" cy="493819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84D36AA-8F73-4F96-AA07-C1BF4A93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0" y="1320614"/>
            <a:ext cx="5236918" cy="215817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8C89DB1-2DDB-4002-A9ED-E93AF463D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684" y="-409800"/>
            <a:ext cx="10729890" cy="13229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E3D2C3E-200A-43F0-8117-4DF9607E8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404" y="2128403"/>
            <a:ext cx="4816257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12DC7C-D9AB-4DF0-A79A-2C7332C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85" y="-241409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>
                <a:latin typeface="Cooper Black" panose="0208090404030B020404" pitchFamily="18" charset="0"/>
              </a:rPr>
              <a:t>RESULTS</a:t>
            </a:r>
            <a:endParaRPr lang="tr-TR" sz="4000" dirty="0">
              <a:latin typeface="Cooper Black" panose="0208090404030B020404" pitchFamily="18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F42445F-26B1-43E6-8EF2-C0C501B1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3" y="733567"/>
            <a:ext cx="11494519" cy="5847281"/>
          </a:xfrm>
          <a:prstGeom prst="rect">
            <a:avLst/>
          </a:prstGeom>
          <a:solidFill>
            <a:schemeClr val="accent2">
              <a:alpha val="89000"/>
            </a:schemeClr>
          </a:solidFill>
          <a:ln w="38100">
            <a:solidFill>
              <a:schemeClr val="tx1"/>
            </a:solidFill>
          </a:ln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83CC819-F56A-4BE1-9232-B8229BD0E80C}"/>
              </a:ext>
            </a:extLst>
          </p:cNvPr>
          <p:cNvSpPr txBox="1"/>
          <p:nvPr/>
        </p:nvSpPr>
        <p:spPr>
          <a:xfrm>
            <a:off x="1186542" y="733567"/>
            <a:ext cx="24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highlight>
                  <a:srgbClr val="FFFF00"/>
                </a:highlight>
              </a:rPr>
              <a:t>Crime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rates</a:t>
            </a:r>
            <a:r>
              <a:rPr lang="tr-TR" b="1" dirty="0">
                <a:highlight>
                  <a:srgbClr val="FFFF00"/>
                </a:highlight>
              </a:rPr>
              <a:t> in </a:t>
            </a:r>
            <a:r>
              <a:rPr lang="tr-TR" b="1" dirty="0" err="1">
                <a:highlight>
                  <a:srgbClr val="FFFF00"/>
                </a:highlight>
              </a:rPr>
              <a:t>County</a:t>
            </a:r>
            <a:r>
              <a:rPr lang="tr-TR" b="1" dirty="0">
                <a:highlight>
                  <a:srgbClr val="FFFF00"/>
                </a:highlight>
              </a:rPr>
              <a:t> ;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BEFFC7-0CDD-484E-B5F3-A42C03A84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85" y="4733269"/>
            <a:ext cx="3286759" cy="1397038"/>
          </a:xfrm>
          <a:prstGeom prst="roundRect">
            <a:avLst>
              <a:gd name="adj" fmla="val 16667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4F726D4-F918-481C-ADCC-E25BCA7BE833}"/>
              </a:ext>
            </a:extLst>
          </p:cNvPr>
          <p:cNvSpPr txBox="1"/>
          <p:nvPr/>
        </p:nvSpPr>
        <p:spPr>
          <a:xfrm>
            <a:off x="4235337" y="6211516"/>
            <a:ext cx="40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Most used stations between 2018-</a:t>
            </a:r>
            <a:r>
              <a:rPr lang="tr-TR" b="1" dirty="0">
                <a:highlight>
                  <a:srgbClr val="FFFF00"/>
                </a:highlight>
              </a:rPr>
              <a:t>20</a:t>
            </a:r>
            <a:r>
              <a:rPr lang="en-US" b="1" dirty="0">
                <a:highlight>
                  <a:srgbClr val="FFFF00"/>
                </a:highlight>
              </a:rPr>
              <a:t>21.</a:t>
            </a:r>
            <a:endParaRPr lang="tr-TR" b="1" dirty="0">
              <a:highlight>
                <a:srgbClr val="FFFF00"/>
              </a:highligh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4E307D0-9FAD-4081-8C93-93CC8FA239E5}"/>
              </a:ext>
            </a:extLst>
          </p:cNvPr>
          <p:cNvSpPr txBox="1"/>
          <p:nvPr/>
        </p:nvSpPr>
        <p:spPr>
          <a:xfrm>
            <a:off x="838995" y="6211516"/>
            <a:ext cx="26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highlight>
                  <a:srgbClr val="FFFF00"/>
                </a:highlight>
              </a:rPr>
              <a:t>Crime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Types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Distrubision</a:t>
            </a:r>
            <a:endParaRPr lang="tr-TR" b="1" dirty="0">
              <a:highlight>
                <a:srgbClr val="FFFF00"/>
              </a:highligh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2C99919-6226-4C26-9750-A59D44020512}"/>
              </a:ext>
            </a:extLst>
          </p:cNvPr>
          <p:cNvSpPr txBox="1"/>
          <p:nvPr/>
        </p:nvSpPr>
        <p:spPr>
          <a:xfrm>
            <a:off x="4954464" y="796031"/>
            <a:ext cx="38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highlight>
                  <a:srgbClr val="FFFF00"/>
                </a:highlight>
              </a:rPr>
              <a:t>Crime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Types</a:t>
            </a:r>
            <a:r>
              <a:rPr lang="tr-TR" b="1" dirty="0">
                <a:highlight>
                  <a:srgbClr val="FFFF00"/>
                </a:highlight>
              </a:rPr>
              <a:t> Distribution </a:t>
            </a:r>
            <a:r>
              <a:rPr lang="tr-TR" b="1" dirty="0" err="1">
                <a:highlight>
                  <a:srgbClr val="FFFF00"/>
                </a:highlight>
              </a:rPr>
              <a:t>for</a:t>
            </a: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dirty="0" err="1">
                <a:highlight>
                  <a:srgbClr val="FFFF00"/>
                </a:highlight>
              </a:rPr>
              <a:t>Borough</a:t>
            </a:r>
            <a:endParaRPr lang="tr-T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12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23D82D-956C-4801-B373-35268A8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894" y="-175723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Cooper Black" panose="0208090404030B020404" pitchFamily="18" charset="0"/>
              </a:rPr>
              <a:t>CONCLUSIONS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B91D6D-0E57-484C-9C9C-D05EC5A64357}"/>
              </a:ext>
            </a:extLst>
          </p:cNvPr>
          <p:cNvSpPr txBox="1"/>
          <p:nvPr/>
        </p:nvSpPr>
        <p:spPr>
          <a:xfrm>
            <a:off x="1855011" y="1613219"/>
            <a:ext cx="876500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We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identified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most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productive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 </a:t>
            </a:r>
            <a:r>
              <a:rPr lang="tr-TR" sz="2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days</a:t>
            </a:r>
            <a:r>
              <a:rPr lang="tr-TR" sz="2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and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 </a:t>
            </a:r>
            <a:r>
              <a:rPr lang="tr-TR" sz="22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stations</a:t>
            </a:r>
            <a:r>
              <a:rPr lang="tr-TR" sz="2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for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10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cops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to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be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assigned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to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tr-TR" sz="2200" b="1" dirty="0">
                <a:latin typeface="+mj-lt"/>
                <a:cs typeface="Times New Roman" panose="02020603050405020304" pitchFamily="18" charset="0"/>
              </a:rPr>
              <a:t> NYPD.</a:t>
            </a:r>
          </a:p>
          <a:p>
            <a:endParaRPr lang="tr-TR" sz="2200" b="1" dirty="0">
              <a:solidFill>
                <a:srgbClr val="C00000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r>
              <a:rPr lang="tr-TR" sz="2200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Day</a:t>
            </a:r>
            <a:r>
              <a:rPr lang="tr-TR" sz="2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: </a:t>
            </a:r>
            <a:r>
              <a:rPr lang="tr-TR" dirty="0">
                <a:highlight>
                  <a:srgbClr val="FFFF00"/>
                </a:highlight>
              </a:rPr>
              <a:t>7, 8 , 9, 10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14 </a:t>
            </a:r>
            <a:r>
              <a:rPr lang="tr-TR" dirty="0"/>
              <a:t>			</a:t>
            </a:r>
            <a:r>
              <a:rPr lang="tr-TR" sz="2200" dirty="0" err="1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Stations</a:t>
            </a:r>
            <a:r>
              <a:rPr lang="tr-T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: </a:t>
            </a:r>
            <a:r>
              <a:rPr lang="tr-TR" dirty="0">
                <a:highlight>
                  <a:srgbClr val="FFFF00"/>
                </a:highlight>
              </a:rPr>
              <a:t>34 ST-PENN STA</a:t>
            </a:r>
            <a:br>
              <a:rPr lang="tr-TR" dirty="0"/>
            </a:br>
            <a:r>
              <a:rPr lang="tr-TR" dirty="0"/>
              <a:t>						  </a:t>
            </a:r>
            <a:r>
              <a:rPr lang="tr-TR" dirty="0">
                <a:highlight>
                  <a:srgbClr val="FFFF00"/>
                </a:highlight>
              </a:rPr>
              <a:t>GRD CNTRL-42 ST</a:t>
            </a:r>
          </a:p>
          <a:p>
            <a:r>
              <a:rPr lang="tr-TR" dirty="0"/>
              <a:t>						  </a:t>
            </a:r>
            <a:r>
              <a:rPr lang="tr-TR" dirty="0">
                <a:highlight>
                  <a:srgbClr val="FFFF00"/>
                </a:highlight>
              </a:rPr>
              <a:t>34 ST-HERALD SQ</a:t>
            </a:r>
          </a:p>
          <a:p>
            <a:r>
              <a:rPr lang="tr-TR" dirty="0"/>
              <a:t>						  </a:t>
            </a:r>
            <a:r>
              <a:rPr lang="tr-TR" dirty="0">
                <a:highlight>
                  <a:srgbClr val="FFFF00"/>
                </a:highlight>
              </a:rPr>
              <a:t>14 ST-UNION SQ</a:t>
            </a:r>
          </a:p>
          <a:p>
            <a:r>
              <a:rPr lang="tr-TR" dirty="0"/>
              <a:t>						  </a:t>
            </a:r>
            <a:r>
              <a:rPr lang="tr-TR" dirty="0">
                <a:highlight>
                  <a:srgbClr val="FFFF00"/>
                </a:highlight>
              </a:rPr>
              <a:t>23 ST</a:t>
            </a:r>
            <a:r>
              <a:rPr lang="tr-TR" dirty="0"/>
              <a:t>	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endParaRPr lang="tr-TR" dirty="0">
              <a:highlight>
                <a:srgbClr val="FFFF00"/>
              </a:highlight>
            </a:endParaRPr>
          </a:p>
          <a:p>
            <a:endParaRPr lang="tr-TR" sz="2200" dirty="0">
              <a:solidFill>
                <a:srgbClr val="FF0000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68BAF7E-AB89-43D7-9897-7761A6FAA74A}"/>
              </a:ext>
            </a:extLst>
          </p:cNvPr>
          <p:cNvSpPr txBox="1"/>
          <p:nvPr/>
        </p:nvSpPr>
        <p:spPr>
          <a:xfrm>
            <a:off x="605791" y="1736329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CF98DE5-EC1C-4900-94FF-4684447D7400}"/>
              </a:ext>
            </a:extLst>
          </p:cNvPr>
          <p:cNvSpPr txBox="1"/>
          <p:nvPr/>
        </p:nvSpPr>
        <p:spPr>
          <a:xfrm>
            <a:off x="704704" y="4336842"/>
            <a:ext cx="75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highlight>
                  <a:srgbClr val="00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21BF4C9-C46E-4FEF-9650-80FA3E4162D1}"/>
              </a:ext>
            </a:extLst>
          </p:cNvPr>
          <p:cNvSpPr txBox="1"/>
          <p:nvPr/>
        </p:nvSpPr>
        <p:spPr>
          <a:xfrm>
            <a:off x="1855011" y="4336842"/>
            <a:ext cx="82904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According to the data analysis, the best option according to the crime types in Hate Crime data is shown </a:t>
            </a:r>
            <a:r>
              <a:rPr lang="tr-TR" sz="2200" b="1" dirty="0">
                <a:latin typeface="+mj-lt"/>
              </a:rPr>
              <a:t>in </a:t>
            </a:r>
            <a:r>
              <a:rPr 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New York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for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placement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police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officers</a:t>
            </a:r>
            <a:r>
              <a:rPr lang="tr-TR" sz="2200" b="1" dirty="0">
                <a:latin typeface="+mj-lt"/>
              </a:rPr>
              <a:t>.</a:t>
            </a:r>
          </a:p>
          <a:p>
            <a:r>
              <a:rPr lang="tr-TR" sz="2200" b="1" dirty="0" err="1">
                <a:latin typeface="+mj-lt"/>
              </a:rPr>
              <a:t>According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to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the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crime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types</a:t>
            </a:r>
            <a:r>
              <a:rPr lang="tr-TR" sz="2200" b="1" dirty="0">
                <a:latin typeface="+mj-lt"/>
              </a:rPr>
              <a:t> in </a:t>
            </a:r>
            <a:r>
              <a:rPr lang="tr-TR" sz="2200" b="1" dirty="0" err="1">
                <a:latin typeface="+mj-lt"/>
              </a:rPr>
              <a:t>Hate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Crime</a:t>
            </a:r>
            <a:r>
              <a:rPr lang="tr-TR" sz="2200" b="1" dirty="0">
                <a:latin typeface="+mj-lt"/>
              </a:rPr>
              <a:t> data is </a:t>
            </a:r>
            <a:r>
              <a:rPr lang="tr-TR" sz="2200" b="1" dirty="0" err="1">
                <a:latin typeface="+mj-lt"/>
              </a:rPr>
              <a:t>shown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the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most</a:t>
            </a:r>
            <a:r>
              <a:rPr lang="tr-TR" sz="2200" b="1" dirty="0">
                <a:latin typeface="+mj-lt"/>
              </a:rPr>
              <a:t> </a:t>
            </a:r>
            <a:r>
              <a:rPr lang="tr-TR" sz="2200" b="1" dirty="0" err="1">
                <a:latin typeface="+mj-lt"/>
              </a:rPr>
              <a:t>crime</a:t>
            </a:r>
            <a:r>
              <a:rPr lang="tr-TR" sz="2200" b="1" dirty="0">
                <a:latin typeface="+mj-lt"/>
              </a:rPr>
              <a:t> is </a:t>
            </a:r>
            <a:r>
              <a:rPr lang="tr-TR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Religion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/</a:t>
            </a:r>
            <a:r>
              <a:rPr lang="tr-TR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Religious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tr-TR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Practice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 &amp; </a:t>
            </a:r>
            <a:r>
              <a:rPr lang="tr-TR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Race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tr-TR" sz="2200" b="1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Color</a:t>
            </a:r>
            <a:r>
              <a:rPr lang="tr-TR" sz="2200" b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5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CB5B0-90D2-4241-96C5-75C21524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04" y="-200249"/>
            <a:ext cx="10515600" cy="1325563"/>
          </a:xfrm>
        </p:spPr>
        <p:txBody>
          <a:bodyPr/>
          <a:lstStyle/>
          <a:p>
            <a:r>
              <a:rPr kumimoji="0" lang="tr-T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FUTURE WORK</a:t>
            </a:r>
            <a:endParaRPr lang="tr-TR" dirty="0"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009E35BA-C340-409E-BFC0-1F680028C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516337"/>
              </p:ext>
            </p:extLst>
          </p:nvPr>
        </p:nvGraphicFramePr>
        <p:xfrm>
          <a:off x="138792" y="965987"/>
          <a:ext cx="11914415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41C92979-697A-4432-83E5-6EFB0034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2144161"/>
            <a:ext cx="4582885" cy="3389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E0689378-7419-4D29-988D-3AC03C9AD6AD}"/>
              </a:ext>
            </a:extLst>
          </p:cNvPr>
          <p:cNvSpPr/>
          <p:nvPr/>
        </p:nvSpPr>
        <p:spPr>
          <a:xfrm>
            <a:off x="6598037" y="2237202"/>
            <a:ext cx="4720452" cy="16856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EE78E48-AF2D-4448-9D7D-599264710872}"/>
              </a:ext>
            </a:extLst>
          </p:cNvPr>
          <p:cNvSpPr txBox="1"/>
          <p:nvPr/>
        </p:nvSpPr>
        <p:spPr>
          <a:xfrm>
            <a:off x="7595535" y="2373328"/>
            <a:ext cx="3534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tr-T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tr-TR" sz="20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3029AEA8-B58F-47A8-B4FF-AA47D0E2DCD4}"/>
              </a:ext>
            </a:extLst>
          </p:cNvPr>
          <p:cNvSpPr/>
          <p:nvPr/>
        </p:nvSpPr>
        <p:spPr>
          <a:xfrm>
            <a:off x="6821313" y="2966783"/>
            <a:ext cx="691243" cy="22653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1BCA85BC-2BCB-442A-8D30-2D4FD82077A2}"/>
              </a:ext>
            </a:extLst>
          </p:cNvPr>
          <p:cNvSpPr/>
          <p:nvPr/>
        </p:nvSpPr>
        <p:spPr>
          <a:xfrm>
            <a:off x="6598037" y="4357703"/>
            <a:ext cx="4582885" cy="1469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2B8BE0C-083B-4AA2-8633-678AC7CB0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1307" y="4964369"/>
            <a:ext cx="691243" cy="256237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F3CEB93-BB68-495C-953B-68594499E430}"/>
              </a:ext>
            </a:extLst>
          </p:cNvPr>
          <p:cNvSpPr txBox="1"/>
          <p:nvPr/>
        </p:nvSpPr>
        <p:spPr>
          <a:xfrm>
            <a:off x="7748662" y="4554402"/>
            <a:ext cx="327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the data by examining it with statistical methods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413</Words>
  <Application>Microsoft Macintosh PowerPoint</Application>
  <PresentationFormat>Geniş ekran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Cascadia Code</vt:lpstr>
      <vt:lpstr>Congenial Black</vt:lpstr>
      <vt:lpstr>Cooper Black</vt:lpstr>
      <vt:lpstr>Goudy Type</vt:lpstr>
      <vt:lpstr>Times New Roman</vt:lpstr>
      <vt:lpstr>Office Teması</vt:lpstr>
      <vt:lpstr>PowerPoint Sunusu</vt:lpstr>
      <vt:lpstr>INTRODUCTION</vt:lpstr>
      <vt:lpstr>PowerPoint Sunusu</vt:lpstr>
      <vt:lpstr>ABOUT DATA</vt:lpstr>
      <vt:lpstr>RESULTS</vt:lpstr>
      <vt:lpstr>PowerPoint Sunusu</vt:lpstr>
      <vt:lpstr>RESULTS</vt:lpstr>
      <vt:lpstr>CONCLUSIONS</vt:lpstr>
      <vt:lpstr>FUTURE WORK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selva taş</dc:creator>
  <cp:lastModifiedBy>Taha Yasin YILMAZ</cp:lastModifiedBy>
  <cp:revision>11</cp:revision>
  <dcterms:created xsi:type="dcterms:W3CDTF">2022-03-13T17:42:58Z</dcterms:created>
  <dcterms:modified xsi:type="dcterms:W3CDTF">2022-03-17T16:21:11Z</dcterms:modified>
</cp:coreProperties>
</file>