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9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609368"/>
            <a:ext cx="7477601" cy="2705695"/>
          </a:xfrm>
          <a:prstGeom prst="rect">
            <a:avLst/>
          </a:prstGeom>
          <a:noFill/>
          <a:ln/>
        </p:spPr>
        <p:txBody>
          <a:bodyPr wrap="square" rtlCol="0" anchor="t"/>
          <a:lstStyle/>
          <a:p>
            <a:pPr marL="0" indent="0">
              <a:lnSpc>
                <a:spcPts val="7101"/>
              </a:lnSpc>
              <a:buNone/>
            </a:pPr>
            <a:r>
              <a:rPr lang="en-US" sz="5681" dirty="0">
                <a:solidFill>
                  <a:srgbClr val="6EB9FC"/>
                </a:solidFill>
                <a:latin typeface="Lora" pitchFamily="34" charset="0"/>
                <a:ea typeface="Lora" pitchFamily="34" charset="-122"/>
                <a:cs typeface="Lora" pitchFamily="34" charset="-120"/>
              </a:rPr>
              <a:t>Ensuring Security and Compliance in Healthcare Big Data</a:t>
            </a:r>
            <a:endParaRPr lang="en-US" sz="5681" dirty="0"/>
          </a:p>
        </p:txBody>
      </p:sp>
      <p:sp>
        <p:nvSpPr>
          <p:cNvPr id="6" name="Text 3"/>
          <p:cNvSpPr/>
          <p:nvPr/>
        </p:nvSpPr>
        <p:spPr>
          <a:xfrm>
            <a:off x="833199" y="4648319"/>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Healthcare organizations handle sensitive patient data, making robust security and compliance critical for their big data infrastructure. Breaches can compromise privacy, harm patient trust, and result in steep penalties. Proactive measures are essential to safeguard this vital information.</a:t>
            </a:r>
            <a:endParaRPr lang="en-US" sz="1750" dirty="0"/>
          </a:p>
        </p:txBody>
      </p:sp>
      <p:sp>
        <p:nvSpPr>
          <p:cNvPr id="8" name="Text 5"/>
          <p:cNvSpPr/>
          <p:nvPr/>
        </p:nvSpPr>
        <p:spPr>
          <a:xfrm>
            <a:off x="960596" y="6376868"/>
            <a:ext cx="100608" cy="97512"/>
          </a:xfrm>
          <a:prstGeom prst="rect">
            <a:avLst/>
          </a:prstGeom>
          <a:noFill/>
          <a:ln/>
        </p:spPr>
        <p:txBody>
          <a:bodyPr wrap="none" rtlCol="0" anchor="t"/>
          <a:lstStyle/>
          <a:p>
            <a:pPr marL="0" indent="0" algn="ctr">
              <a:lnSpc>
                <a:spcPts val="768"/>
              </a:lnSpc>
              <a:buNone/>
            </a:pPr>
            <a:r>
              <a:rPr lang="en-US" sz="768" dirty="0">
                <a:solidFill>
                  <a:srgbClr val="FFFFFF"/>
                </a:solidFill>
                <a:latin typeface="Source Sans Pro" pitchFamily="34" charset="0"/>
                <a:ea typeface="Source Sans Pro" pitchFamily="34" charset="-122"/>
                <a:cs typeface="Source Sans Pro" pitchFamily="34" charset="-120"/>
              </a:rPr>
              <a:t>Ts</a:t>
            </a:r>
            <a:endParaRPr lang="en-US" sz="768" dirty="0"/>
          </a:p>
        </p:txBody>
      </p:sp>
      <p:sp>
        <p:nvSpPr>
          <p:cNvPr id="9" name="Text 6"/>
          <p:cNvSpPr/>
          <p:nvPr/>
        </p:nvSpPr>
        <p:spPr>
          <a:xfrm>
            <a:off x="1061203" y="6206795"/>
            <a:ext cx="4213324" cy="388858"/>
          </a:xfrm>
          <a:prstGeom prst="rect">
            <a:avLst/>
          </a:prstGeom>
          <a:noFill/>
          <a:ln/>
        </p:spPr>
        <p:txBody>
          <a:bodyPr wrap="none" rtlCol="0" anchor="t"/>
          <a:lstStyle/>
          <a:p>
            <a:pPr marL="0" indent="0" algn="l">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a:t>
            </a:r>
            <a:r>
              <a:rPr lang="en-US" sz="2187" b="1" dirty="0" err="1">
                <a:solidFill>
                  <a:srgbClr val="D6E5EF"/>
                </a:solidFill>
                <a:latin typeface="Source Sans Pro" pitchFamily="34" charset="0"/>
                <a:ea typeface="Source Sans Pro" pitchFamily="34" charset="-122"/>
                <a:cs typeface="Source Sans Pro" pitchFamily="34" charset="-120"/>
              </a:rPr>
              <a:t>Tamizhselvan.V</a:t>
            </a:r>
            <a:r>
              <a:rPr lang="en-US" sz="2187" b="1" dirty="0">
                <a:solidFill>
                  <a:srgbClr val="D6E5EF"/>
                </a:solidFill>
                <a:latin typeface="Source Sans Pro" pitchFamily="34" charset="0"/>
                <a:ea typeface="Source Sans Pro" pitchFamily="34" charset="-122"/>
                <a:cs typeface="Source Sans Pro" pitchFamily="34" charset="-120"/>
              </a:rPr>
              <a:t> (192224029)</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477804"/>
            <a:ext cx="7477601" cy="3607594"/>
          </a:xfrm>
          <a:prstGeom prst="rect">
            <a:avLst/>
          </a:prstGeom>
          <a:noFill/>
          <a:ln/>
        </p:spPr>
        <p:txBody>
          <a:bodyPr wrap="square" rtlCol="0" anchor="t"/>
          <a:lstStyle/>
          <a:p>
            <a:pPr marL="0" indent="0">
              <a:lnSpc>
                <a:spcPts val="7101"/>
              </a:lnSpc>
              <a:buNone/>
            </a:pPr>
            <a:r>
              <a:rPr lang="en-US" sz="5681" dirty="0">
                <a:solidFill>
                  <a:srgbClr val="6EB9FC"/>
                </a:solidFill>
                <a:latin typeface="Lora" pitchFamily="34" charset="0"/>
                <a:ea typeface="Lora" pitchFamily="34" charset="-122"/>
                <a:cs typeface="Lora" pitchFamily="34" charset="-120"/>
              </a:rPr>
              <a:t>Strategies for Maintaining a Secure and Compliant Big Data Environment</a:t>
            </a:r>
            <a:endParaRPr lang="en-US" sz="5681" dirty="0"/>
          </a:p>
        </p:txBody>
      </p:sp>
      <p:sp>
        <p:nvSpPr>
          <p:cNvPr id="6" name="Text 3"/>
          <p:cNvSpPr/>
          <p:nvPr/>
        </p:nvSpPr>
        <p:spPr>
          <a:xfrm>
            <a:off x="833199" y="5418653"/>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Ensuring the long-term security and compliance of a healthcare organization's big data infrastructure requires a multi-faceted approach. This includes ongoing monitoring, risk assessment, employee training, and adaptability to evolving regulatory requirements and cybersecurity threats.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510070"/>
            <a:ext cx="7477601" cy="1960245"/>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Overview of the Healthcare Organization's Big Data Infrastructure</a:t>
            </a:r>
            <a:endParaRPr lang="en-US" sz="4117" dirty="0"/>
          </a:p>
        </p:txBody>
      </p:sp>
      <p:sp>
        <p:nvSpPr>
          <p:cNvPr id="6" name="Text 3"/>
          <p:cNvSpPr/>
          <p:nvPr/>
        </p:nvSpPr>
        <p:spPr>
          <a:xfrm>
            <a:off x="833199" y="3803571"/>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The healthcare organization has built a state-of-the-art big data platform to process and analyze a vast amount of sensitive patient data. This infrastructure leverages cutting-edge technologies such as distributed data storage, scalable processing frameworks, and advanced analytics capabilities.</a:t>
            </a:r>
            <a:endParaRPr lang="en-US" sz="1750" dirty="0"/>
          </a:p>
        </p:txBody>
      </p:sp>
      <p:sp>
        <p:nvSpPr>
          <p:cNvPr id="7" name="Text 4"/>
          <p:cNvSpPr/>
          <p:nvPr/>
        </p:nvSpPr>
        <p:spPr>
          <a:xfrm>
            <a:off x="833199" y="5386507"/>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At the core of the system is a highly resilient and fault-tolerant data lake, which ingests data from various electronic health record systems, medical devices, and patient-generated sources. The data is then processed, transformed, and stored securely for downstream analytics and reporting.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2481024"/>
          </a:xfrm>
          <a:prstGeom prst="rect">
            <a:avLst/>
          </a:prstGeom>
        </p:spPr>
      </p:pic>
      <p:sp>
        <p:nvSpPr>
          <p:cNvPr id="5" name="Text 2"/>
          <p:cNvSpPr/>
          <p:nvPr/>
        </p:nvSpPr>
        <p:spPr>
          <a:xfrm>
            <a:off x="2878336" y="3028117"/>
            <a:ext cx="8873609" cy="1167527"/>
          </a:xfrm>
          <a:prstGeom prst="rect">
            <a:avLst/>
          </a:prstGeom>
          <a:noFill/>
          <a:ln/>
        </p:spPr>
        <p:txBody>
          <a:bodyPr wrap="square" rtlCol="0" anchor="t"/>
          <a:lstStyle/>
          <a:p>
            <a:pPr marL="0" indent="0">
              <a:lnSpc>
                <a:spcPts val="4597"/>
              </a:lnSpc>
              <a:buNone/>
            </a:pPr>
            <a:r>
              <a:rPr lang="en-US" sz="3677" dirty="0">
                <a:solidFill>
                  <a:srgbClr val="6EB9FC"/>
                </a:solidFill>
                <a:latin typeface="Lora" pitchFamily="34" charset="0"/>
                <a:ea typeface="Lora" pitchFamily="34" charset="-122"/>
                <a:cs typeface="Lora" pitchFamily="34" charset="-120"/>
              </a:rPr>
              <a:t>Regulatory Landscape and Compliance Requirements</a:t>
            </a:r>
            <a:endParaRPr lang="en-US" sz="3677" dirty="0"/>
          </a:p>
        </p:txBody>
      </p:sp>
      <p:sp>
        <p:nvSpPr>
          <p:cNvPr id="6" name="Shape 3"/>
          <p:cNvSpPr/>
          <p:nvPr/>
        </p:nvSpPr>
        <p:spPr>
          <a:xfrm>
            <a:off x="2878336" y="4493300"/>
            <a:ext cx="2825591" cy="3189089"/>
          </a:xfrm>
          <a:prstGeom prst="roundRect">
            <a:avLst>
              <a:gd name="adj" fmla="val 2107"/>
            </a:avLst>
          </a:prstGeom>
          <a:solidFill>
            <a:srgbClr val="363A4A"/>
          </a:solidFill>
          <a:ln/>
        </p:spPr>
      </p:sp>
      <p:sp>
        <p:nvSpPr>
          <p:cNvPr id="7" name="Text 4"/>
          <p:cNvSpPr/>
          <p:nvPr/>
        </p:nvSpPr>
        <p:spPr>
          <a:xfrm>
            <a:off x="3076813" y="4691777"/>
            <a:ext cx="2335173" cy="291822"/>
          </a:xfrm>
          <a:prstGeom prst="rect">
            <a:avLst/>
          </a:prstGeom>
          <a:noFill/>
          <a:ln/>
        </p:spPr>
        <p:txBody>
          <a:bodyPr wrap="none" rtlCol="0" anchor="t"/>
          <a:lstStyle/>
          <a:p>
            <a:pPr marL="0" indent="0">
              <a:lnSpc>
                <a:spcPts val="2298"/>
              </a:lnSpc>
              <a:buNone/>
            </a:pPr>
            <a:r>
              <a:rPr lang="en-US" sz="1839" dirty="0">
                <a:solidFill>
                  <a:srgbClr val="6EB9FC"/>
                </a:solidFill>
                <a:latin typeface="Lora" pitchFamily="34" charset="0"/>
                <a:ea typeface="Lora" pitchFamily="34" charset="-122"/>
                <a:cs typeface="Lora" pitchFamily="34" charset="-120"/>
              </a:rPr>
              <a:t>HIPAA Compliance</a:t>
            </a:r>
            <a:endParaRPr lang="en-US" sz="1839" dirty="0"/>
          </a:p>
        </p:txBody>
      </p:sp>
      <p:sp>
        <p:nvSpPr>
          <p:cNvPr id="8" name="Text 5"/>
          <p:cNvSpPr/>
          <p:nvPr/>
        </p:nvSpPr>
        <p:spPr>
          <a:xfrm>
            <a:off x="3076813" y="5102662"/>
            <a:ext cx="2428637" cy="2381250"/>
          </a:xfrm>
          <a:prstGeom prst="rect">
            <a:avLst/>
          </a:prstGeom>
          <a:noFill/>
          <a:ln/>
        </p:spPr>
        <p:txBody>
          <a:bodyPr wrap="square" rtlCol="0" anchor="t"/>
          <a:lstStyle/>
          <a:p>
            <a:pPr marL="0" indent="0">
              <a:lnSpc>
                <a:spcPts val="2344"/>
              </a:lnSpc>
              <a:buNone/>
            </a:pPr>
            <a:r>
              <a:rPr lang="en-US" sz="1563" dirty="0">
                <a:solidFill>
                  <a:srgbClr val="D6E5EF"/>
                </a:solidFill>
                <a:latin typeface="Source Sans Pro" pitchFamily="34" charset="0"/>
                <a:ea typeface="Source Sans Pro" pitchFamily="34" charset="-122"/>
                <a:cs typeface="Source Sans Pro" pitchFamily="34" charset="-120"/>
              </a:rPr>
              <a:t>The Health Insurance Portability and Accountability Act (HIPAA) sets strict standards for protecting the privacy and security of patient health information in the United States.</a:t>
            </a:r>
            <a:endParaRPr lang="en-US" sz="1563" dirty="0"/>
          </a:p>
        </p:txBody>
      </p:sp>
      <p:sp>
        <p:nvSpPr>
          <p:cNvPr id="9" name="Shape 6"/>
          <p:cNvSpPr/>
          <p:nvPr/>
        </p:nvSpPr>
        <p:spPr>
          <a:xfrm>
            <a:off x="5902404" y="4493300"/>
            <a:ext cx="2825591" cy="3189089"/>
          </a:xfrm>
          <a:prstGeom prst="roundRect">
            <a:avLst>
              <a:gd name="adj" fmla="val 2107"/>
            </a:avLst>
          </a:prstGeom>
          <a:solidFill>
            <a:srgbClr val="363A4A"/>
          </a:solidFill>
          <a:ln/>
        </p:spPr>
      </p:sp>
      <p:sp>
        <p:nvSpPr>
          <p:cNvPr id="10" name="Text 7"/>
          <p:cNvSpPr/>
          <p:nvPr/>
        </p:nvSpPr>
        <p:spPr>
          <a:xfrm>
            <a:off x="6100882" y="4691777"/>
            <a:ext cx="2335173" cy="291822"/>
          </a:xfrm>
          <a:prstGeom prst="rect">
            <a:avLst/>
          </a:prstGeom>
          <a:noFill/>
          <a:ln/>
        </p:spPr>
        <p:txBody>
          <a:bodyPr wrap="none" rtlCol="0" anchor="t"/>
          <a:lstStyle/>
          <a:p>
            <a:pPr marL="0" indent="0">
              <a:lnSpc>
                <a:spcPts val="2298"/>
              </a:lnSpc>
              <a:buNone/>
            </a:pPr>
            <a:r>
              <a:rPr lang="en-US" sz="1839" dirty="0">
                <a:solidFill>
                  <a:srgbClr val="6EB9FC"/>
                </a:solidFill>
                <a:latin typeface="Lora" pitchFamily="34" charset="0"/>
                <a:ea typeface="Lora" pitchFamily="34" charset="-122"/>
                <a:cs typeface="Lora" pitchFamily="34" charset="-120"/>
              </a:rPr>
              <a:t>GDPR Compliance</a:t>
            </a:r>
            <a:endParaRPr lang="en-US" sz="1839" dirty="0"/>
          </a:p>
        </p:txBody>
      </p:sp>
      <p:sp>
        <p:nvSpPr>
          <p:cNvPr id="11" name="Text 8"/>
          <p:cNvSpPr/>
          <p:nvPr/>
        </p:nvSpPr>
        <p:spPr>
          <a:xfrm>
            <a:off x="6100882" y="5102662"/>
            <a:ext cx="2428637" cy="2381250"/>
          </a:xfrm>
          <a:prstGeom prst="rect">
            <a:avLst/>
          </a:prstGeom>
          <a:noFill/>
          <a:ln/>
        </p:spPr>
        <p:txBody>
          <a:bodyPr wrap="square" rtlCol="0" anchor="t"/>
          <a:lstStyle/>
          <a:p>
            <a:pPr marL="0" indent="0">
              <a:lnSpc>
                <a:spcPts val="2344"/>
              </a:lnSpc>
              <a:buNone/>
            </a:pPr>
            <a:r>
              <a:rPr lang="en-US" sz="1563" dirty="0">
                <a:solidFill>
                  <a:srgbClr val="D6E5EF"/>
                </a:solidFill>
                <a:latin typeface="Source Sans Pro" pitchFamily="34" charset="0"/>
                <a:ea typeface="Source Sans Pro" pitchFamily="34" charset="-122"/>
                <a:cs typeface="Source Sans Pro" pitchFamily="34" charset="-120"/>
              </a:rPr>
              <a:t>The European Union's General Data Protection Regulation (GDPR) governs the processing and protection of personal data, including sensitive healthcare data, for EU residents.</a:t>
            </a:r>
            <a:endParaRPr lang="en-US" sz="1563" dirty="0"/>
          </a:p>
        </p:txBody>
      </p:sp>
      <p:sp>
        <p:nvSpPr>
          <p:cNvPr id="12" name="Shape 9"/>
          <p:cNvSpPr/>
          <p:nvPr/>
        </p:nvSpPr>
        <p:spPr>
          <a:xfrm>
            <a:off x="8926473" y="4493300"/>
            <a:ext cx="2825591" cy="3189089"/>
          </a:xfrm>
          <a:prstGeom prst="roundRect">
            <a:avLst>
              <a:gd name="adj" fmla="val 2107"/>
            </a:avLst>
          </a:prstGeom>
          <a:solidFill>
            <a:srgbClr val="363A4A"/>
          </a:solidFill>
          <a:ln/>
        </p:spPr>
      </p:sp>
      <p:sp>
        <p:nvSpPr>
          <p:cNvPr id="13" name="Text 10"/>
          <p:cNvSpPr/>
          <p:nvPr/>
        </p:nvSpPr>
        <p:spPr>
          <a:xfrm>
            <a:off x="9124950" y="4691777"/>
            <a:ext cx="2335173" cy="291822"/>
          </a:xfrm>
          <a:prstGeom prst="rect">
            <a:avLst/>
          </a:prstGeom>
          <a:noFill/>
          <a:ln/>
        </p:spPr>
        <p:txBody>
          <a:bodyPr wrap="none" rtlCol="0" anchor="t"/>
          <a:lstStyle/>
          <a:p>
            <a:pPr marL="0" indent="0">
              <a:lnSpc>
                <a:spcPts val="2298"/>
              </a:lnSpc>
              <a:buNone/>
            </a:pPr>
            <a:r>
              <a:rPr lang="en-US" sz="1839" dirty="0">
                <a:solidFill>
                  <a:srgbClr val="6EB9FC"/>
                </a:solidFill>
                <a:latin typeface="Lora" pitchFamily="34" charset="0"/>
                <a:ea typeface="Lora" pitchFamily="34" charset="-122"/>
                <a:cs typeface="Lora" pitchFamily="34" charset="-120"/>
              </a:rPr>
              <a:t>Other Regulations</a:t>
            </a:r>
            <a:endParaRPr lang="en-US" sz="1839" dirty="0"/>
          </a:p>
        </p:txBody>
      </p:sp>
      <p:sp>
        <p:nvSpPr>
          <p:cNvPr id="14" name="Text 11"/>
          <p:cNvSpPr/>
          <p:nvPr/>
        </p:nvSpPr>
        <p:spPr>
          <a:xfrm>
            <a:off x="9124950" y="5102662"/>
            <a:ext cx="2428637" cy="2381250"/>
          </a:xfrm>
          <a:prstGeom prst="rect">
            <a:avLst/>
          </a:prstGeom>
          <a:noFill/>
          <a:ln/>
        </p:spPr>
        <p:txBody>
          <a:bodyPr wrap="square" rtlCol="0" anchor="t"/>
          <a:lstStyle/>
          <a:p>
            <a:pPr marL="0" indent="0">
              <a:lnSpc>
                <a:spcPts val="2344"/>
              </a:lnSpc>
              <a:buNone/>
            </a:pPr>
            <a:r>
              <a:rPr lang="en-US" sz="1563" dirty="0">
                <a:solidFill>
                  <a:srgbClr val="D6E5EF"/>
                </a:solidFill>
                <a:latin typeface="Source Sans Pro" pitchFamily="34" charset="0"/>
                <a:ea typeface="Source Sans Pro" pitchFamily="34" charset="-122"/>
                <a:cs typeface="Source Sans Pro" pitchFamily="34" charset="-120"/>
              </a:rPr>
              <a:t>Healthcare organizations may also need to comply with various state and industry-specific regulations, such as data breach notification laws and security standards for electronic health records.</a:t>
            </a:r>
            <a:endParaRPr lang="en-US" sz="156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085136"/>
            <a:ext cx="9933503"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Data Security Best Practices for Sensitive Healthcare Data</a:t>
            </a:r>
            <a:endParaRPr lang="en-US" sz="4117" dirty="0"/>
          </a:p>
        </p:txBody>
      </p:sp>
      <p:sp>
        <p:nvSpPr>
          <p:cNvPr id="5" name="Shape 3"/>
          <p:cNvSpPr/>
          <p:nvPr/>
        </p:nvSpPr>
        <p:spPr>
          <a:xfrm>
            <a:off x="2348389" y="3086219"/>
            <a:ext cx="499943" cy="499943"/>
          </a:xfrm>
          <a:prstGeom prst="roundRect">
            <a:avLst>
              <a:gd name="adj" fmla="val 13333"/>
            </a:avLst>
          </a:prstGeom>
          <a:solidFill>
            <a:srgbClr val="363A4A"/>
          </a:solidFill>
          <a:ln/>
        </p:spPr>
      </p:sp>
      <p:sp>
        <p:nvSpPr>
          <p:cNvPr id="6" name="Text 4"/>
          <p:cNvSpPr/>
          <p:nvPr/>
        </p:nvSpPr>
        <p:spPr>
          <a:xfrm>
            <a:off x="2541270" y="3179326"/>
            <a:ext cx="114181" cy="313730"/>
          </a:xfrm>
          <a:prstGeom prst="rect">
            <a:avLst/>
          </a:prstGeom>
          <a:noFill/>
          <a:ln/>
        </p:spPr>
        <p:txBody>
          <a:bodyPr wrap="none" rtlCol="0" anchor="t"/>
          <a:lstStyle/>
          <a:p>
            <a:pPr marL="0" indent="0" algn="ctr">
              <a:lnSpc>
                <a:spcPts val="2470"/>
              </a:lnSpc>
              <a:buNone/>
            </a:pPr>
            <a:r>
              <a:rPr lang="en-US" sz="2470" dirty="0">
                <a:solidFill>
                  <a:srgbClr val="6EB9FC"/>
                </a:solidFill>
                <a:latin typeface="Lora" pitchFamily="34" charset="0"/>
                <a:ea typeface="Lora" pitchFamily="34" charset="-122"/>
                <a:cs typeface="Lora" pitchFamily="34" charset="-120"/>
              </a:rPr>
              <a:t>1</a:t>
            </a:r>
            <a:endParaRPr lang="en-US" sz="2470" dirty="0"/>
          </a:p>
        </p:txBody>
      </p:sp>
      <p:sp>
        <p:nvSpPr>
          <p:cNvPr id="7" name="Text 5"/>
          <p:cNvSpPr/>
          <p:nvPr/>
        </p:nvSpPr>
        <p:spPr>
          <a:xfrm>
            <a:off x="3070503" y="3086219"/>
            <a:ext cx="2855000"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Robust Access Controls</a:t>
            </a:r>
            <a:endParaRPr lang="en-US" sz="2058" dirty="0"/>
          </a:p>
        </p:txBody>
      </p:sp>
      <p:sp>
        <p:nvSpPr>
          <p:cNvPr id="8" name="Text 6"/>
          <p:cNvSpPr/>
          <p:nvPr/>
        </p:nvSpPr>
        <p:spPr>
          <a:xfrm>
            <a:off x="3070503" y="3546277"/>
            <a:ext cx="4133612"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Implement stringent access policies that restrict data access to only authorized personnel based on their roles and responsibilities.</a:t>
            </a:r>
            <a:endParaRPr lang="en-US" sz="1750" dirty="0"/>
          </a:p>
        </p:txBody>
      </p:sp>
      <p:sp>
        <p:nvSpPr>
          <p:cNvPr id="9" name="Shape 7"/>
          <p:cNvSpPr/>
          <p:nvPr/>
        </p:nvSpPr>
        <p:spPr>
          <a:xfrm>
            <a:off x="7426285" y="3086219"/>
            <a:ext cx="499943" cy="499943"/>
          </a:xfrm>
          <a:prstGeom prst="roundRect">
            <a:avLst>
              <a:gd name="adj" fmla="val 13333"/>
            </a:avLst>
          </a:prstGeom>
          <a:solidFill>
            <a:srgbClr val="363A4A"/>
          </a:solidFill>
          <a:ln/>
        </p:spPr>
      </p:sp>
      <p:sp>
        <p:nvSpPr>
          <p:cNvPr id="10" name="Text 8"/>
          <p:cNvSpPr/>
          <p:nvPr/>
        </p:nvSpPr>
        <p:spPr>
          <a:xfrm>
            <a:off x="7592020" y="3179326"/>
            <a:ext cx="168473" cy="313730"/>
          </a:xfrm>
          <a:prstGeom prst="rect">
            <a:avLst/>
          </a:prstGeom>
          <a:noFill/>
          <a:ln/>
        </p:spPr>
        <p:txBody>
          <a:bodyPr wrap="none" rtlCol="0" anchor="t"/>
          <a:lstStyle/>
          <a:p>
            <a:pPr marL="0" indent="0" algn="ctr">
              <a:lnSpc>
                <a:spcPts val="2470"/>
              </a:lnSpc>
              <a:buNone/>
            </a:pPr>
            <a:r>
              <a:rPr lang="en-US" sz="2470" dirty="0">
                <a:solidFill>
                  <a:srgbClr val="6EB9FC"/>
                </a:solidFill>
                <a:latin typeface="Lora" pitchFamily="34" charset="0"/>
                <a:ea typeface="Lora" pitchFamily="34" charset="-122"/>
                <a:cs typeface="Lora" pitchFamily="34" charset="-120"/>
              </a:rPr>
              <a:t>2</a:t>
            </a:r>
            <a:endParaRPr lang="en-US" sz="2470" dirty="0"/>
          </a:p>
        </p:txBody>
      </p:sp>
      <p:sp>
        <p:nvSpPr>
          <p:cNvPr id="11" name="Text 9"/>
          <p:cNvSpPr/>
          <p:nvPr/>
        </p:nvSpPr>
        <p:spPr>
          <a:xfrm>
            <a:off x="8148399" y="3086219"/>
            <a:ext cx="3328511"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Comprehensive Encryption</a:t>
            </a:r>
            <a:endParaRPr lang="en-US" sz="2058" dirty="0"/>
          </a:p>
        </p:txBody>
      </p:sp>
      <p:sp>
        <p:nvSpPr>
          <p:cNvPr id="12" name="Text 10"/>
          <p:cNvSpPr/>
          <p:nvPr/>
        </p:nvSpPr>
        <p:spPr>
          <a:xfrm>
            <a:off x="8148399" y="3546277"/>
            <a:ext cx="4133612"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Ensure all sensitive data is encrypted at rest and in transit using industry-standard encryption algorithms and key management practices.</a:t>
            </a:r>
            <a:endParaRPr lang="en-US" sz="1750" dirty="0"/>
          </a:p>
        </p:txBody>
      </p:sp>
      <p:sp>
        <p:nvSpPr>
          <p:cNvPr id="13" name="Shape 11"/>
          <p:cNvSpPr/>
          <p:nvPr/>
        </p:nvSpPr>
        <p:spPr>
          <a:xfrm>
            <a:off x="2348389" y="5351383"/>
            <a:ext cx="499943" cy="499943"/>
          </a:xfrm>
          <a:prstGeom prst="roundRect">
            <a:avLst>
              <a:gd name="adj" fmla="val 13333"/>
            </a:avLst>
          </a:prstGeom>
          <a:solidFill>
            <a:srgbClr val="363A4A"/>
          </a:solidFill>
          <a:ln/>
        </p:spPr>
      </p:sp>
      <p:sp>
        <p:nvSpPr>
          <p:cNvPr id="14" name="Text 12"/>
          <p:cNvSpPr/>
          <p:nvPr/>
        </p:nvSpPr>
        <p:spPr>
          <a:xfrm>
            <a:off x="2510909" y="5444490"/>
            <a:ext cx="174784" cy="313730"/>
          </a:xfrm>
          <a:prstGeom prst="rect">
            <a:avLst/>
          </a:prstGeom>
          <a:noFill/>
          <a:ln/>
        </p:spPr>
        <p:txBody>
          <a:bodyPr wrap="none" rtlCol="0" anchor="t"/>
          <a:lstStyle/>
          <a:p>
            <a:pPr marL="0" indent="0" algn="ctr">
              <a:lnSpc>
                <a:spcPts val="2470"/>
              </a:lnSpc>
              <a:buNone/>
            </a:pPr>
            <a:r>
              <a:rPr lang="en-US" sz="2470" dirty="0">
                <a:solidFill>
                  <a:srgbClr val="6EB9FC"/>
                </a:solidFill>
                <a:latin typeface="Lora" pitchFamily="34" charset="0"/>
                <a:ea typeface="Lora" pitchFamily="34" charset="-122"/>
                <a:cs typeface="Lora" pitchFamily="34" charset="-120"/>
              </a:rPr>
              <a:t>3</a:t>
            </a:r>
            <a:endParaRPr lang="en-US" sz="2470" dirty="0"/>
          </a:p>
        </p:txBody>
      </p:sp>
      <p:sp>
        <p:nvSpPr>
          <p:cNvPr id="15" name="Text 13"/>
          <p:cNvSpPr/>
          <p:nvPr/>
        </p:nvSpPr>
        <p:spPr>
          <a:xfrm>
            <a:off x="3070503" y="5351383"/>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Secure Data Lifecycle</a:t>
            </a:r>
            <a:endParaRPr lang="en-US" sz="2058" dirty="0"/>
          </a:p>
        </p:txBody>
      </p:sp>
      <p:sp>
        <p:nvSpPr>
          <p:cNvPr id="16" name="Text 14"/>
          <p:cNvSpPr/>
          <p:nvPr/>
        </p:nvSpPr>
        <p:spPr>
          <a:xfrm>
            <a:off x="3070503" y="5811441"/>
            <a:ext cx="4133612"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Establish secure protocols for data ingestion, processing, storage, and disposal to prevent unauthorized access or leakage.</a:t>
            </a:r>
            <a:endParaRPr lang="en-US" sz="1750" dirty="0"/>
          </a:p>
        </p:txBody>
      </p:sp>
      <p:sp>
        <p:nvSpPr>
          <p:cNvPr id="17" name="Shape 15"/>
          <p:cNvSpPr/>
          <p:nvPr/>
        </p:nvSpPr>
        <p:spPr>
          <a:xfrm>
            <a:off x="7426285" y="5351383"/>
            <a:ext cx="499943" cy="499943"/>
          </a:xfrm>
          <a:prstGeom prst="roundRect">
            <a:avLst>
              <a:gd name="adj" fmla="val 13333"/>
            </a:avLst>
          </a:prstGeom>
          <a:solidFill>
            <a:srgbClr val="363A4A"/>
          </a:solidFill>
          <a:ln/>
        </p:spPr>
      </p:sp>
      <p:sp>
        <p:nvSpPr>
          <p:cNvPr id="18" name="Text 16"/>
          <p:cNvSpPr/>
          <p:nvPr/>
        </p:nvSpPr>
        <p:spPr>
          <a:xfrm>
            <a:off x="7591187" y="5444490"/>
            <a:ext cx="170021" cy="313730"/>
          </a:xfrm>
          <a:prstGeom prst="rect">
            <a:avLst/>
          </a:prstGeom>
          <a:noFill/>
          <a:ln/>
        </p:spPr>
        <p:txBody>
          <a:bodyPr wrap="none" rtlCol="0" anchor="t"/>
          <a:lstStyle/>
          <a:p>
            <a:pPr marL="0" indent="0" algn="ctr">
              <a:lnSpc>
                <a:spcPts val="2470"/>
              </a:lnSpc>
              <a:buNone/>
            </a:pPr>
            <a:r>
              <a:rPr lang="en-US" sz="2470" dirty="0">
                <a:solidFill>
                  <a:srgbClr val="6EB9FC"/>
                </a:solidFill>
                <a:latin typeface="Lora" pitchFamily="34" charset="0"/>
                <a:ea typeface="Lora" pitchFamily="34" charset="-122"/>
                <a:cs typeface="Lora" pitchFamily="34" charset="-120"/>
              </a:rPr>
              <a:t>4</a:t>
            </a:r>
            <a:endParaRPr lang="en-US" sz="2470" dirty="0"/>
          </a:p>
        </p:txBody>
      </p:sp>
      <p:sp>
        <p:nvSpPr>
          <p:cNvPr id="19" name="Text 17"/>
          <p:cNvSpPr/>
          <p:nvPr/>
        </p:nvSpPr>
        <p:spPr>
          <a:xfrm>
            <a:off x="8148399" y="5351383"/>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Rigorous Monitoring</a:t>
            </a:r>
            <a:endParaRPr lang="en-US" sz="2058" dirty="0"/>
          </a:p>
        </p:txBody>
      </p:sp>
      <p:sp>
        <p:nvSpPr>
          <p:cNvPr id="20" name="Text 18"/>
          <p:cNvSpPr/>
          <p:nvPr/>
        </p:nvSpPr>
        <p:spPr>
          <a:xfrm>
            <a:off x="8148399" y="5811441"/>
            <a:ext cx="4133612"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Continuously monitor and audit data activities to detect and respond to any suspicious or anomalous behavior in a timely manner.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916067"/>
            <a:ext cx="9933503"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Access Control and Identity Management</a:t>
            </a:r>
            <a:endParaRPr lang="en-US" sz="4117" dirty="0"/>
          </a:p>
        </p:txBody>
      </p:sp>
      <p:pic>
        <p:nvPicPr>
          <p:cNvPr id="5" name="Image 0" descr="preencoded.png"/>
          <p:cNvPicPr>
            <a:picLocks noChangeAspect="1"/>
          </p:cNvPicPr>
          <p:nvPr/>
        </p:nvPicPr>
        <p:blipFill>
          <a:blip r:embed="rId3"/>
          <a:stretch>
            <a:fillRect/>
          </a:stretch>
        </p:blipFill>
        <p:spPr>
          <a:xfrm>
            <a:off x="2348389" y="2667238"/>
            <a:ext cx="3088958" cy="1909048"/>
          </a:xfrm>
          <a:prstGeom prst="rect">
            <a:avLst/>
          </a:prstGeom>
        </p:spPr>
      </p:pic>
      <p:sp>
        <p:nvSpPr>
          <p:cNvPr id="6" name="Text 3"/>
          <p:cNvSpPr/>
          <p:nvPr/>
        </p:nvSpPr>
        <p:spPr>
          <a:xfrm>
            <a:off x="2348389" y="4853940"/>
            <a:ext cx="3088362"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Granular Access Controls</a:t>
            </a:r>
            <a:endParaRPr lang="en-US" sz="2058" dirty="0"/>
          </a:p>
        </p:txBody>
      </p:sp>
      <p:sp>
        <p:nvSpPr>
          <p:cNvPr id="7" name="Text 4"/>
          <p:cNvSpPr/>
          <p:nvPr/>
        </p:nvSpPr>
        <p:spPr>
          <a:xfrm>
            <a:off x="2348389" y="5313998"/>
            <a:ext cx="3088958" cy="1999536"/>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Implement role-based access controls to ensure only authorized personnel can access sensitive healthcare data based on their job functions and responsibilities.</a:t>
            </a:r>
            <a:endParaRPr lang="en-US" sz="1750" dirty="0"/>
          </a:p>
        </p:txBody>
      </p:sp>
      <p:pic>
        <p:nvPicPr>
          <p:cNvPr id="8" name="Image 1" descr="preencoded.png"/>
          <p:cNvPicPr>
            <a:picLocks noChangeAspect="1"/>
          </p:cNvPicPr>
          <p:nvPr/>
        </p:nvPicPr>
        <p:blipFill>
          <a:blip r:embed="rId4"/>
          <a:stretch>
            <a:fillRect/>
          </a:stretch>
        </p:blipFill>
        <p:spPr>
          <a:xfrm>
            <a:off x="5770602" y="2667238"/>
            <a:ext cx="3088958" cy="1909048"/>
          </a:xfrm>
          <a:prstGeom prst="rect">
            <a:avLst/>
          </a:prstGeom>
        </p:spPr>
      </p:pic>
      <p:sp>
        <p:nvSpPr>
          <p:cNvPr id="9" name="Text 5"/>
          <p:cNvSpPr/>
          <p:nvPr/>
        </p:nvSpPr>
        <p:spPr>
          <a:xfrm>
            <a:off x="5770602" y="4853940"/>
            <a:ext cx="2721650"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Robust Authentication</a:t>
            </a:r>
            <a:endParaRPr lang="en-US" sz="2058" dirty="0"/>
          </a:p>
        </p:txBody>
      </p:sp>
      <p:sp>
        <p:nvSpPr>
          <p:cNvPr id="10" name="Text 6"/>
          <p:cNvSpPr/>
          <p:nvPr/>
        </p:nvSpPr>
        <p:spPr>
          <a:xfrm>
            <a:off x="5770602" y="5313998"/>
            <a:ext cx="3088958" cy="1999536"/>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Require multifactor authentication, including strong passwords, biometrics, and secure tokens, to verify the identity of users accessing the big data infrastructure.</a:t>
            </a:r>
            <a:endParaRPr lang="en-US" sz="1750" dirty="0"/>
          </a:p>
        </p:txBody>
      </p:sp>
      <p:pic>
        <p:nvPicPr>
          <p:cNvPr id="11" name="Image 2" descr="preencoded.png"/>
          <p:cNvPicPr>
            <a:picLocks noChangeAspect="1"/>
          </p:cNvPicPr>
          <p:nvPr/>
        </p:nvPicPr>
        <p:blipFill>
          <a:blip r:embed="rId5"/>
          <a:stretch>
            <a:fillRect/>
          </a:stretch>
        </p:blipFill>
        <p:spPr>
          <a:xfrm>
            <a:off x="9192816" y="2667238"/>
            <a:ext cx="3089077" cy="1909167"/>
          </a:xfrm>
          <a:prstGeom prst="rect">
            <a:avLst/>
          </a:prstGeom>
        </p:spPr>
      </p:pic>
      <p:sp>
        <p:nvSpPr>
          <p:cNvPr id="12" name="Text 7"/>
          <p:cNvSpPr/>
          <p:nvPr/>
        </p:nvSpPr>
        <p:spPr>
          <a:xfrm>
            <a:off x="9192816" y="4854059"/>
            <a:ext cx="2944892"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Periodic Access Reviews</a:t>
            </a:r>
            <a:endParaRPr lang="en-US" sz="2058" dirty="0"/>
          </a:p>
        </p:txBody>
      </p:sp>
      <p:sp>
        <p:nvSpPr>
          <p:cNvPr id="13" name="Text 8"/>
          <p:cNvSpPr/>
          <p:nvPr/>
        </p:nvSpPr>
        <p:spPr>
          <a:xfrm>
            <a:off x="9192816" y="5314117"/>
            <a:ext cx="3089077"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Regularly review and audit user access privileges to identify and revoke unnecessary or outdated permissions, maintaining tight control over data access.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620560"/>
            <a:ext cx="9933503"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Encryption and Data Protection Mechanisms</a:t>
            </a:r>
            <a:endParaRPr lang="en-US" sz="4117" dirty="0"/>
          </a:p>
        </p:txBody>
      </p:sp>
      <p:pic>
        <p:nvPicPr>
          <p:cNvPr id="5" name="Image 0" descr="preencoded.png"/>
          <p:cNvPicPr>
            <a:picLocks noChangeAspect="1"/>
          </p:cNvPicPr>
          <p:nvPr/>
        </p:nvPicPr>
        <p:blipFill>
          <a:blip r:embed="rId3"/>
          <a:stretch>
            <a:fillRect/>
          </a:stretch>
        </p:blipFill>
        <p:spPr>
          <a:xfrm>
            <a:off x="2348389" y="3371731"/>
            <a:ext cx="555427" cy="555427"/>
          </a:xfrm>
          <a:prstGeom prst="rect">
            <a:avLst/>
          </a:prstGeom>
        </p:spPr>
      </p:pic>
      <p:sp>
        <p:nvSpPr>
          <p:cNvPr id="6" name="Text 3"/>
          <p:cNvSpPr/>
          <p:nvPr/>
        </p:nvSpPr>
        <p:spPr>
          <a:xfrm>
            <a:off x="2348389" y="4149328"/>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Data Encryption</a:t>
            </a:r>
            <a:endParaRPr lang="en-US" sz="2058" dirty="0"/>
          </a:p>
        </p:txBody>
      </p:sp>
      <p:sp>
        <p:nvSpPr>
          <p:cNvPr id="7" name="Text 4"/>
          <p:cNvSpPr/>
          <p:nvPr/>
        </p:nvSpPr>
        <p:spPr>
          <a:xfrm>
            <a:off x="2348389" y="4609386"/>
            <a:ext cx="3088958"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Implement robust encryption techniques such as AES, RSA, or elliptic curve cryptography to protect sensitive healthcare data at rest and in transit.</a:t>
            </a:r>
            <a:endParaRPr lang="en-US" sz="1750" dirty="0"/>
          </a:p>
        </p:txBody>
      </p:sp>
      <p:pic>
        <p:nvPicPr>
          <p:cNvPr id="8" name="Image 1" descr="preencoded.png"/>
          <p:cNvPicPr>
            <a:picLocks noChangeAspect="1"/>
          </p:cNvPicPr>
          <p:nvPr/>
        </p:nvPicPr>
        <p:blipFill>
          <a:blip r:embed="rId4"/>
          <a:stretch>
            <a:fillRect/>
          </a:stretch>
        </p:blipFill>
        <p:spPr>
          <a:xfrm>
            <a:off x="5770602" y="3371731"/>
            <a:ext cx="555427" cy="555427"/>
          </a:xfrm>
          <a:prstGeom prst="rect">
            <a:avLst/>
          </a:prstGeom>
        </p:spPr>
      </p:pic>
      <p:sp>
        <p:nvSpPr>
          <p:cNvPr id="9" name="Text 5"/>
          <p:cNvSpPr/>
          <p:nvPr/>
        </p:nvSpPr>
        <p:spPr>
          <a:xfrm>
            <a:off x="5770602" y="4149328"/>
            <a:ext cx="301287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Secure Key Management</a:t>
            </a:r>
            <a:endParaRPr lang="en-US" sz="2058" dirty="0"/>
          </a:p>
        </p:txBody>
      </p:sp>
      <p:sp>
        <p:nvSpPr>
          <p:cNvPr id="10" name="Text 6"/>
          <p:cNvSpPr/>
          <p:nvPr/>
        </p:nvSpPr>
        <p:spPr>
          <a:xfrm>
            <a:off x="5770602" y="4609386"/>
            <a:ext cx="3088958"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Establish a comprehensive key management system to generate, distribute, and regularly rotate encryption keys to maintain the highest levels of data security.</a:t>
            </a:r>
            <a:endParaRPr lang="en-US" sz="1750" dirty="0"/>
          </a:p>
        </p:txBody>
      </p:sp>
      <p:pic>
        <p:nvPicPr>
          <p:cNvPr id="11" name="Image 2" descr="preencoded.png"/>
          <p:cNvPicPr>
            <a:picLocks noChangeAspect="1"/>
          </p:cNvPicPr>
          <p:nvPr/>
        </p:nvPicPr>
        <p:blipFill>
          <a:blip r:embed="rId5"/>
          <a:stretch>
            <a:fillRect/>
          </a:stretch>
        </p:blipFill>
        <p:spPr>
          <a:xfrm>
            <a:off x="9192816" y="3371731"/>
            <a:ext cx="555427" cy="555427"/>
          </a:xfrm>
          <a:prstGeom prst="rect">
            <a:avLst/>
          </a:prstGeom>
        </p:spPr>
      </p:pic>
      <p:sp>
        <p:nvSpPr>
          <p:cNvPr id="12" name="Text 7"/>
          <p:cNvSpPr/>
          <p:nvPr/>
        </p:nvSpPr>
        <p:spPr>
          <a:xfrm>
            <a:off x="9192816" y="4149328"/>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Access Controls</a:t>
            </a:r>
            <a:endParaRPr lang="en-US" sz="2058" dirty="0"/>
          </a:p>
        </p:txBody>
      </p:sp>
      <p:sp>
        <p:nvSpPr>
          <p:cNvPr id="13" name="Text 8"/>
          <p:cNvSpPr/>
          <p:nvPr/>
        </p:nvSpPr>
        <p:spPr>
          <a:xfrm>
            <a:off x="9192816" y="4609386"/>
            <a:ext cx="3089077" cy="1999536"/>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Implement granular access controls and role-based permissions to ensure only authorized personnel can access sensitive data based on their specific needs.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852499" y="549116"/>
            <a:ext cx="8925282" cy="1174194"/>
          </a:xfrm>
          <a:prstGeom prst="rect">
            <a:avLst/>
          </a:prstGeom>
          <a:noFill/>
          <a:ln/>
        </p:spPr>
        <p:txBody>
          <a:bodyPr wrap="square" rtlCol="0" anchor="t"/>
          <a:lstStyle/>
          <a:p>
            <a:pPr marL="0" indent="0">
              <a:lnSpc>
                <a:spcPts val="4624"/>
              </a:lnSpc>
              <a:buNone/>
            </a:pPr>
            <a:r>
              <a:rPr lang="en-US" sz="3699" dirty="0">
                <a:solidFill>
                  <a:srgbClr val="6EB9FC"/>
                </a:solidFill>
                <a:latin typeface="Lora" pitchFamily="34" charset="0"/>
                <a:ea typeface="Lora" pitchFamily="34" charset="-122"/>
                <a:cs typeface="Lora" pitchFamily="34" charset="-120"/>
              </a:rPr>
              <a:t>Secure Data Ingestion, Processing, and Storage</a:t>
            </a:r>
            <a:endParaRPr lang="en-US" sz="3699" dirty="0"/>
          </a:p>
        </p:txBody>
      </p:sp>
      <p:sp>
        <p:nvSpPr>
          <p:cNvPr id="5" name="Text 3"/>
          <p:cNvSpPr/>
          <p:nvPr/>
        </p:nvSpPr>
        <p:spPr>
          <a:xfrm>
            <a:off x="2852499" y="2222302"/>
            <a:ext cx="1866067" cy="587216"/>
          </a:xfrm>
          <a:prstGeom prst="rect">
            <a:avLst/>
          </a:prstGeom>
          <a:noFill/>
          <a:ln/>
        </p:spPr>
        <p:txBody>
          <a:bodyPr wrap="square" rtlCol="0" anchor="t"/>
          <a:lstStyle/>
          <a:p>
            <a:pPr marL="0" indent="0">
              <a:lnSpc>
                <a:spcPts val="2312"/>
              </a:lnSpc>
              <a:buNone/>
            </a:pPr>
            <a:r>
              <a:rPr lang="en-US" sz="1849" dirty="0">
                <a:solidFill>
                  <a:srgbClr val="6EB9FC"/>
                </a:solidFill>
                <a:latin typeface="Lora" pitchFamily="34" charset="0"/>
                <a:ea typeface="Lora" pitchFamily="34" charset="-122"/>
                <a:cs typeface="Lora" pitchFamily="34" charset="-120"/>
              </a:rPr>
              <a:t>Secure Data Ingestion</a:t>
            </a:r>
            <a:endParaRPr lang="en-US" sz="1849" dirty="0"/>
          </a:p>
        </p:txBody>
      </p:sp>
      <p:sp>
        <p:nvSpPr>
          <p:cNvPr id="6" name="Text 4"/>
          <p:cNvSpPr/>
          <p:nvPr/>
        </p:nvSpPr>
        <p:spPr>
          <a:xfrm>
            <a:off x="2852499" y="3009067"/>
            <a:ext cx="1866067" cy="3892748"/>
          </a:xfrm>
          <a:prstGeom prst="rect">
            <a:avLst/>
          </a:prstGeom>
          <a:noFill/>
          <a:ln/>
        </p:spPr>
        <p:txBody>
          <a:bodyPr wrap="square" rtlCol="0" anchor="t"/>
          <a:lstStyle/>
          <a:p>
            <a:pPr marL="0" indent="0">
              <a:lnSpc>
                <a:spcPts val="2358"/>
              </a:lnSpc>
              <a:buNone/>
            </a:pPr>
            <a:r>
              <a:rPr lang="en-US" sz="1572" dirty="0">
                <a:solidFill>
                  <a:srgbClr val="D6E5EF"/>
                </a:solidFill>
                <a:latin typeface="Source Sans Pro" pitchFamily="34" charset="0"/>
                <a:ea typeface="Source Sans Pro" pitchFamily="34" charset="-122"/>
                <a:cs typeface="Source Sans Pro" pitchFamily="34" charset="-120"/>
              </a:rPr>
              <a:t>Implement robust data ingestion pipelines with end-to-end encryption, authentication, and authorization mechanisms. Use secure protocols like HTTPS and leverage identity management systems to control access to sensitive data.</a:t>
            </a:r>
            <a:endParaRPr lang="en-US" sz="1572" dirty="0"/>
          </a:p>
        </p:txBody>
      </p:sp>
      <p:sp>
        <p:nvSpPr>
          <p:cNvPr id="7" name="Text 5"/>
          <p:cNvSpPr/>
          <p:nvPr/>
        </p:nvSpPr>
        <p:spPr>
          <a:xfrm>
            <a:off x="5213152" y="2222302"/>
            <a:ext cx="1866067" cy="587216"/>
          </a:xfrm>
          <a:prstGeom prst="rect">
            <a:avLst/>
          </a:prstGeom>
          <a:noFill/>
          <a:ln/>
        </p:spPr>
        <p:txBody>
          <a:bodyPr wrap="square" rtlCol="0" anchor="t"/>
          <a:lstStyle/>
          <a:p>
            <a:pPr marL="0" indent="0">
              <a:lnSpc>
                <a:spcPts val="2312"/>
              </a:lnSpc>
              <a:buNone/>
            </a:pPr>
            <a:r>
              <a:rPr lang="en-US" sz="1849" dirty="0">
                <a:solidFill>
                  <a:srgbClr val="6EB9FC"/>
                </a:solidFill>
                <a:latin typeface="Lora" pitchFamily="34" charset="0"/>
                <a:ea typeface="Lora" pitchFamily="34" charset="-122"/>
                <a:cs typeface="Lora" pitchFamily="34" charset="-120"/>
              </a:rPr>
              <a:t>Secure Processing</a:t>
            </a:r>
            <a:endParaRPr lang="en-US" sz="1849" dirty="0"/>
          </a:p>
        </p:txBody>
      </p:sp>
      <p:sp>
        <p:nvSpPr>
          <p:cNvPr id="8" name="Text 6"/>
          <p:cNvSpPr/>
          <p:nvPr/>
        </p:nvSpPr>
        <p:spPr>
          <a:xfrm>
            <a:off x="5213152" y="3009067"/>
            <a:ext cx="1866067" cy="4491633"/>
          </a:xfrm>
          <a:prstGeom prst="rect">
            <a:avLst/>
          </a:prstGeom>
          <a:noFill/>
          <a:ln/>
        </p:spPr>
        <p:txBody>
          <a:bodyPr wrap="square" rtlCol="0" anchor="t"/>
          <a:lstStyle/>
          <a:p>
            <a:pPr marL="0" indent="0">
              <a:lnSpc>
                <a:spcPts val="2358"/>
              </a:lnSpc>
              <a:buNone/>
            </a:pPr>
            <a:r>
              <a:rPr lang="en-US" sz="1572" dirty="0">
                <a:solidFill>
                  <a:srgbClr val="D6E5EF"/>
                </a:solidFill>
                <a:latin typeface="Source Sans Pro" pitchFamily="34" charset="0"/>
                <a:ea typeface="Source Sans Pro" pitchFamily="34" charset="-122"/>
                <a:cs typeface="Source Sans Pro" pitchFamily="34" charset="-120"/>
              </a:rPr>
              <a:t>Ensure all data processing is performed in a secure computing environment. Leverage technologies like containerization, encryption, and secure enclaves to protect data during computation. Monitor processing activities for any anomalies or unauthorized access attempts.</a:t>
            </a:r>
            <a:endParaRPr lang="en-US" sz="1572" dirty="0"/>
          </a:p>
        </p:txBody>
      </p:sp>
      <p:sp>
        <p:nvSpPr>
          <p:cNvPr id="9" name="Text 7"/>
          <p:cNvSpPr/>
          <p:nvPr/>
        </p:nvSpPr>
        <p:spPr>
          <a:xfrm>
            <a:off x="7573804" y="2222302"/>
            <a:ext cx="1866067" cy="293608"/>
          </a:xfrm>
          <a:prstGeom prst="rect">
            <a:avLst/>
          </a:prstGeom>
          <a:noFill/>
          <a:ln/>
        </p:spPr>
        <p:txBody>
          <a:bodyPr wrap="none" rtlCol="0" anchor="t"/>
          <a:lstStyle/>
          <a:p>
            <a:pPr marL="0" indent="0">
              <a:lnSpc>
                <a:spcPts val="2312"/>
              </a:lnSpc>
              <a:buNone/>
            </a:pPr>
            <a:r>
              <a:rPr lang="en-US" sz="1849" dirty="0">
                <a:solidFill>
                  <a:srgbClr val="6EB9FC"/>
                </a:solidFill>
                <a:latin typeface="Lora" pitchFamily="34" charset="0"/>
                <a:ea typeface="Lora" pitchFamily="34" charset="-122"/>
                <a:cs typeface="Lora" pitchFamily="34" charset="-120"/>
              </a:rPr>
              <a:t>Secure Storage</a:t>
            </a:r>
            <a:endParaRPr lang="en-US" sz="1849" dirty="0"/>
          </a:p>
        </p:txBody>
      </p:sp>
      <p:sp>
        <p:nvSpPr>
          <p:cNvPr id="10" name="Text 8"/>
          <p:cNvSpPr/>
          <p:nvPr/>
        </p:nvSpPr>
        <p:spPr>
          <a:xfrm>
            <a:off x="7573804" y="2715458"/>
            <a:ext cx="1866067" cy="4192191"/>
          </a:xfrm>
          <a:prstGeom prst="rect">
            <a:avLst/>
          </a:prstGeom>
          <a:noFill/>
          <a:ln/>
        </p:spPr>
        <p:txBody>
          <a:bodyPr wrap="square" rtlCol="0" anchor="t"/>
          <a:lstStyle/>
          <a:p>
            <a:pPr marL="0" indent="0">
              <a:lnSpc>
                <a:spcPts val="2358"/>
              </a:lnSpc>
              <a:buNone/>
            </a:pPr>
            <a:r>
              <a:rPr lang="en-US" sz="1572" dirty="0">
                <a:solidFill>
                  <a:srgbClr val="D6E5EF"/>
                </a:solidFill>
                <a:latin typeface="Source Sans Pro" pitchFamily="34" charset="0"/>
                <a:ea typeface="Source Sans Pro" pitchFamily="34" charset="-122"/>
                <a:cs typeface="Source Sans Pro" pitchFamily="34" charset="-120"/>
              </a:rPr>
              <a:t>Store sensitive healthcare data in encrypted data stores with strict access controls. Implement robust backup and disaster recovery procedures to safeguard data. Regularly audit storage systems to identify and address any security vulnerabilities.</a:t>
            </a:r>
            <a:endParaRPr lang="en-US" sz="1572" dirty="0"/>
          </a:p>
        </p:txBody>
      </p:sp>
      <p:sp>
        <p:nvSpPr>
          <p:cNvPr id="11" name="Text 9"/>
          <p:cNvSpPr/>
          <p:nvPr/>
        </p:nvSpPr>
        <p:spPr>
          <a:xfrm>
            <a:off x="9934456" y="2222302"/>
            <a:ext cx="1866067" cy="587216"/>
          </a:xfrm>
          <a:prstGeom prst="rect">
            <a:avLst/>
          </a:prstGeom>
          <a:noFill/>
          <a:ln/>
        </p:spPr>
        <p:txBody>
          <a:bodyPr wrap="square" rtlCol="0" anchor="t"/>
          <a:lstStyle/>
          <a:p>
            <a:pPr marL="0" indent="0">
              <a:lnSpc>
                <a:spcPts val="2312"/>
              </a:lnSpc>
              <a:buNone/>
            </a:pPr>
            <a:r>
              <a:rPr lang="en-US" sz="1849" dirty="0">
                <a:solidFill>
                  <a:srgbClr val="6EB9FC"/>
                </a:solidFill>
                <a:latin typeface="Lora" pitchFamily="34" charset="0"/>
                <a:ea typeface="Lora" pitchFamily="34" charset="-122"/>
                <a:cs typeface="Lora" pitchFamily="34" charset="-120"/>
              </a:rPr>
              <a:t>Compliance Alignment</a:t>
            </a:r>
            <a:endParaRPr lang="en-US" sz="1849" dirty="0"/>
          </a:p>
        </p:txBody>
      </p:sp>
      <p:sp>
        <p:nvSpPr>
          <p:cNvPr id="12" name="Text 10"/>
          <p:cNvSpPr/>
          <p:nvPr/>
        </p:nvSpPr>
        <p:spPr>
          <a:xfrm>
            <a:off x="9934456" y="3009067"/>
            <a:ext cx="1866067" cy="3593306"/>
          </a:xfrm>
          <a:prstGeom prst="rect">
            <a:avLst/>
          </a:prstGeom>
          <a:noFill/>
          <a:ln/>
        </p:spPr>
        <p:txBody>
          <a:bodyPr wrap="square" rtlCol="0" anchor="t"/>
          <a:lstStyle/>
          <a:p>
            <a:pPr marL="0" indent="0">
              <a:lnSpc>
                <a:spcPts val="2358"/>
              </a:lnSpc>
              <a:buNone/>
            </a:pPr>
            <a:r>
              <a:rPr lang="en-US" sz="1572" dirty="0">
                <a:solidFill>
                  <a:srgbClr val="D6E5EF"/>
                </a:solidFill>
                <a:latin typeface="Source Sans Pro" pitchFamily="34" charset="0"/>
                <a:ea typeface="Source Sans Pro" pitchFamily="34" charset="-122"/>
                <a:cs typeface="Source Sans Pro" pitchFamily="34" charset="-120"/>
              </a:rPr>
              <a:t>Align all data ingestion, processing, and storage practices with relevant healthcare data regulations, such as HIPAA and GDPR. Maintain detailed audit trails and documentation to demonstrate compliance.</a:t>
            </a:r>
            <a:endParaRPr lang="en-US" sz="157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787247"/>
            <a:ext cx="9933503"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Monitoring, Auditing, and Incident Response</a:t>
            </a:r>
            <a:endParaRPr lang="en-US" sz="4117" dirty="0"/>
          </a:p>
        </p:txBody>
      </p:sp>
      <p:pic>
        <p:nvPicPr>
          <p:cNvPr id="5" name="Image 0" descr="preencoded.png"/>
          <p:cNvPicPr>
            <a:picLocks noChangeAspect="1"/>
          </p:cNvPicPr>
          <p:nvPr/>
        </p:nvPicPr>
        <p:blipFill>
          <a:blip r:embed="rId3"/>
          <a:stretch>
            <a:fillRect/>
          </a:stretch>
        </p:blipFill>
        <p:spPr>
          <a:xfrm>
            <a:off x="2348389" y="3538418"/>
            <a:ext cx="555427" cy="555427"/>
          </a:xfrm>
          <a:prstGeom prst="rect">
            <a:avLst/>
          </a:prstGeom>
        </p:spPr>
      </p:pic>
      <p:sp>
        <p:nvSpPr>
          <p:cNvPr id="6" name="Text 3"/>
          <p:cNvSpPr/>
          <p:nvPr/>
        </p:nvSpPr>
        <p:spPr>
          <a:xfrm>
            <a:off x="2348389" y="4316016"/>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Vigilant Monitoring</a:t>
            </a:r>
            <a:endParaRPr lang="en-US" sz="2058" dirty="0"/>
          </a:p>
        </p:txBody>
      </p:sp>
      <p:sp>
        <p:nvSpPr>
          <p:cNvPr id="7" name="Text 4"/>
          <p:cNvSpPr/>
          <p:nvPr/>
        </p:nvSpPr>
        <p:spPr>
          <a:xfrm>
            <a:off x="2348389" y="4776073"/>
            <a:ext cx="3088958"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Continuously monitor the big data infrastructure for suspicious activity, data breaches, and compliance violations using advanced security analytics.</a:t>
            </a:r>
            <a:endParaRPr lang="en-US" sz="1750" dirty="0"/>
          </a:p>
        </p:txBody>
      </p:sp>
      <p:pic>
        <p:nvPicPr>
          <p:cNvPr id="8" name="Image 1" descr="preencoded.png"/>
          <p:cNvPicPr>
            <a:picLocks noChangeAspect="1"/>
          </p:cNvPicPr>
          <p:nvPr/>
        </p:nvPicPr>
        <p:blipFill>
          <a:blip r:embed="rId4"/>
          <a:stretch>
            <a:fillRect/>
          </a:stretch>
        </p:blipFill>
        <p:spPr>
          <a:xfrm>
            <a:off x="5770602" y="3538418"/>
            <a:ext cx="555427" cy="555427"/>
          </a:xfrm>
          <a:prstGeom prst="rect">
            <a:avLst/>
          </a:prstGeom>
        </p:spPr>
      </p:pic>
      <p:sp>
        <p:nvSpPr>
          <p:cNvPr id="9" name="Text 5"/>
          <p:cNvSpPr/>
          <p:nvPr/>
        </p:nvSpPr>
        <p:spPr>
          <a:xfrm>
            <a:off x="5770602" y="4316016"/>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Rigorous Auditing</a:t>
            </a:r>
            <a:endParaRPr lang="en-US" sz="2058" dirty="0"/>
          </a:p>
        </p:txBody>
      </p:sp>
      <p:sp>
        <p:nvSpPr>
          <p:cNvPr id="10" name="Text 6"/>
          <p:cNvSpPr/>
          <p:nvPr/>
        </p:nvSpPr>
        <p:spPr>
          <a:xfrm>
            <a:off x="5770602" y="4776073"/>
            <a:ext cx="3088958"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Regularly audit data access, processing, and storage to ensure alignment with HIPAA, GDPR, and other regulatory requirements.</a:t>
            </a:r>
            <a:endParaRPr lang="en-US" sz="1750" dirty="0"/>
          </a:p>
        </p:txBody>
      </p:sp>
      <p:pic>
        <p:nvPicPr>
          <p:cNvPr id="11" name="Image 2" descr="preencoded.png"/>
          <p:cNvPicPr>
            <a:picLocks noChangeAspect="1"/>
          </p:cNvPicPr>
          <p:nvPr/>
        </p:nvPicPr>
        <p:blipFill>
          <a:blip r:embed="rId5"/>
          <a:stretch>
            <a:fillRect/>
          </a:stretch>
        </p:blipFill>
        <p:spPr>
          <a:xfrm>
            <a:off x="9192816" y="3538418"/>
            <a:ext cx="555427" cy="555427"/>
          </a:xfrm>
          <a:prstGeom prst="rect">
            <a:avLst/>
          </a:prstGeom>
        </p:spPr>
      </p:pic>
      <p:sp>
        <p:nvSpPr>
          <p:cNvPr id="12" name="Text 7"/>
          <p:cNvSpPr/>
          <p:nvPr/>
        </p:nvSpPr>
        <p:spPr>
          <a:xfrm>
            <a:off x="9192816" y="4316016"/>
            <a:ext cx="2989302"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Rapid Incident Response</a:t>
            </a:r>
            <a:endParaRPr lang="en-US" sz="2058" dirty="0"/>
          </a:p>
        </p:txBody>
      </p:sp>
      <p:sp>
        <p:nvSpPr>
          <p:cNvPr id="13" name="Text 8"/>
          <p:cNvSpPr/>
          <p:nvPr/>
        </p:nvSpPr>
        <p:spPr>
          <a:xfrm>
            <a:off x="9192816" y="4776073"/>
            <a:ext cx="3089077"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Establish a comprehensive incident response plan to quickly identify, contain, and remediate any security incidents or data breaches.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80417" y="608767"/>
            <a:ext cx="9869567" cy="1298496"/>
          </a:xfrm>
          <a:prstGeom prst="rect">
            <a:avLst/>
          </a:prstGeom>
          <a:noFill/>
          <a:ln/>
        </p:spPr>
        <p:txBody>
          <a:bodyPr wrap="square" rtlCol="0" anchor="t"/>
          <a:lstStyle/>
          <a:p>
            <a:pPr marL="0" indent="0">
              <a:lnSpc>
                <a:spcPts val="5113"/>
              </a:lnSpc>
              <a:buNone/>
            </a:pPr>
            <a:r>
              <a:rPr lang="en-US" sz="4090" dirty="0">
                <a:solidFill>
                  <a:srgbClr val="6EB9FC"/>
                </a:solidFill>
                <a:latin typeface="Lora" pitchFamily="34" charset="0"/>
                <a:ea typeface="Lora" pitchFamily="34" charset="-122"/>
                <a:cs typeface="Lora" pitchFamily="34" charset="-120"/>
              </a:rPr>
              <a:t>Disaster Recovery and Business Continuity Planning</a:t>
            </a:r>
            <a:endParaRPr lang="en-US" sz="4090" dirty="0"/>
          </a:p>
        </p:txBody>
      </p:sp>
      <p:pic>
        <p:nvPicPr>
          <p:cNvPr id="5" name="Image 0" descr="preencoded.png"/>
          <p:cNvPicPr>
            <a:picLocks noChangeAspect="1"/>
          </p:cNvPicPr>
          <p:nvPr/>
        </p:nvPicPr>
        <p:blipFill>
          <a:blip r:embed="rId3"/>
          <a:stretch>
            <a:fillRect/>
          </a:stretch>
        </p:blipFill>
        <p:spPr>
          <a:xfrm>
            <a:off x="2380417" y="2348746"/>
            <a:ext cx="3069074" cy="1896785"/>
          </a:xfrm>
          <a:prstGeom prst="rect">
            <a:avLst/>
          </a:prstGeom>
        </p:spPr>
      </p:pic>
      <p:sp>
        <p:nvSpPr>
          <p:cNvPr id="6" name="Text 3"/>
          <p:cNvSpPr/>
          <p:nvPr/>
        </p:nvSpPr>
        <p:spPr>
          <a:xfrm>
            <a:off x="2380417" y="4521398"/>
            <a:ext cx="3069074" cy="649129"/>
          </a:xfrm>
          <a:prstGeom prst="rect">
            <a:avLst/>
          </a:prstGeom>
          <a:noFill/>
          <a:ln/>
        </p:spPr>
        <p:txBody>
          <a:bodyPr wrap="square" rtlCol="0" anchor="t"/>
          <a:lstStyle/>
          <a:p>
            <a:pPr marL="0" indent="0" algn="l">
              <a:lnSpc>
                <a:spcPts val="2556"/>
              </a:lnSpc>
              <a:buNone/>
            </a:pPr>
            <a:r>
              <a:rPr lang="en-US" sz="2045" dirty="0">
                <a:solidFill>
                  <a:srgbClr val="6EB9FC"/>
                </a:solidFill>
                <a:latin typeface="Lora" pitchFamily="34" charset="0"/>
                <a:ea typeface="Lora" pitchFamily="34" charset="-122"/>
                <a:cs typeface="Lora" pitchFamily="34" charset="-120"/>
              </a:rPr>
              <a:t>Robust Backup and Recovery</a:t>
            </a:r>
            <a:endParaRPr lang="en-US" sz="2045" dirty="0"/>
          </a:p>
        </p:txBody>
      </p:sp>
      <p:sp>
        <p:nvSpPr>
          <p:cNvPr id="7" name="Text 4"/>
          <p:cNvSpPr/>
          <p:nvPr/>
        </p:nvSpPr>
        <p:spPr>
          <a:xfrm>
            <a:off x="2380417" y="5302925"/>
            <a:ext cx="3069074" cy="1986677"/>
          </a:xfrm>
          <a:prstGeom prst="rect">
            <a:avLst/>
          </a:prstGeom>
          <a:noFill/>
          <a:ln/>
        </p:spPr>
        <p:txBody>
          <a:bodyPr wrap="square" rtlCol="0" anchor="t"/>
          <a:lstStyle/>
          <a:p>
            <a:pPr marL="0" indent="0" algn="l">
              <a:lnSpc>
                <a:spcPts val="2607"/>
              </a:lnSpc>
              <a:buNone/>
            </a:pPr>
            <a:r>
              <a:rPr lang="en-US" sz="1738" dirty="0">
                <a:solidFill>
                  <a:srgbClr val="D6E5EF"/>
                </a:solidFill>
                <a:latin typeface="Source Sans Pro" pitchFamily="34" charset="0"/>
                <a:ea typeface="Source Sans Pro" pitchFamily="34" charset="-122"/>
                <a:cs typeface="Source Sans Pro" pitchFamily="34" charset="-120"/>
              </a:rPr>
              <a:t>Implement comprehensive backup strategies to ensure the organization's critical data and systems can be rapidly restored in the event of a disaster or system failure.</a:t>
            </a:r>
            <a:endParaRPr lang="en-US" sz="1738" dirty="0"/>
          </a:p>
        </p:txBody>
      </p:sp>
      <p:pic>
        <p:nvPicPr>
          <p:cNvPr id="8" name="Image 1" descr="preencoded.png"/>
          <p:cNvPicPr>
            <a:picLocks noChangeAspect="1"/>
          </p:cNvPicPr>
          <p:nvPr/>
        </p:nvPicPr>
        <p:blipFill>
          <a:blip r:embed="rId4"/>
          <a:stretch>
            <a:fillRect/>
          </a:stretch>
        </p:blipFill>
        <p:spPr>
          <a:xfrm>
            <a:off x="5780603" y="2348746"/>
            <a:ext cx="3069074" cy="1896785"/>
          </a:xfrm>
          <a:prstGeom prst="rect">
            <a:avLst/>
          </a:prstGeom>
        </p:spPr>
      </p:pic>
      <p:sp>
        <p:nvSpPr>
          <p:cNvPr id="9" name="Text 5"/>
          <p:cNvSpPr/>
          <p:nvPr/>
        </p:nvSpPr>
        <p:spPr>
          <a:xfrm>
            <a:off x="5780603" y="4521398"/>
            <a:ext cx="3069074" cy="649129"/>
          </a:xfrm>
          <a:prstGeom prst="rect">
            <a:avLst/>
          </a:prstGeom>
          <a:noFill/>
          <a:ln/>
        </p:spPr>
        <p:txBody>
          <a:bodyPr wrap="square" rtlCol="0" anchor="t"/>
          <a:lstStyle/>
          <a:p>
            <a:pPr marL="0" indent="0" algn="l">
              <a:lnSpc>
                <a:spcPts val="2556"/>
              </a:lnSpc>
              <a:buNone/>
            </a:pPr>
            <a:r>
              <a:rPr lang="en-US" sz="2045" dirty="0">
                <a:solidFill>
                  <a:srgbClr val="6EB9FC"/>
                </a:solidFill>
                <a:latin typeface="Lora" pitchFamily="34" charset="0"/>
                <a:ea typeface="Lora" pitchFamily="34" charset="-122"/>
                <a:cs typeface="Lora" pitchFamily="34" charset="-120"/>
              </a:rPr>
              <a:t>Comprehensive BC Planning</a:t>
            </a:r>
            <a:endParaRPr lang="en-US" sz="2045" dirty="0"/>
          </a:p>
        </p:txBody>
      </p:sp>
      <p:sp>
        <p:nvSpPr>
          <p:cNvPr id="10" name="Text 6"/>
          <p:cNvSpPr/>
          <p:nvPr/>
        </p:nvSpPr>
        <p:spPr>
          <a:xfrm>
            <a:off x="5780603" y="5302925"/>
            <a:ext cx="3069074" cy="2317790"/>
          </a:xfrm>
          <a:prstGeom prst="rect">
            <a:avLst/>
          </a:prstGeom>
          <a:noFill/>
          <a:ln/>
        </p:spPr>
        <p:txBody>
          <a:bodyPr wrap="square" rtlCol="0" anchor="t"/>
          <a:lstStyle/>
          <a:p>
            <a:pPr marL="0" indent="0" algn="l">
              <a:lnSpc>
                <a:spcPts val="2607"/>
              </a:lnSpc>
              <a:buNone/>
            </a:pPr>
            <a:r>
              <a:rPr lang="en-US" sz="1738" dirty="0">
                <a:solidFill>
                  <a:srgbClr val="D6E5EF"/>
                </a:solidFill>
                <a:latin typeface="Source Sans Pro" pitchFamily="34" charset="0"/>
                <a:ea typeface="Source Sans Pro" pitchFamily="34" charset="-122"/>
                <a:cs typeface="Source Sans Pro" pitchFamily="34" charset="-120"/>
              </a:rPr>
              <a:t>Develop detailed business continuity plans that outline procedures for maintaining operations, minimizing downtime, and restoring services in a timely manner during disruptive events.</a:t>
            </a:r>
            <a:endParaRPr lang="en-US" sz="1738" dirty="0"/>
          </a:p>
        </p:txBody>
      </p:sp>
      <p:pic>
        <p:nvPicPr>
          <p:cNvPr id="11" name="Image 2" descr="preencoded.png"/>
          <p:cNvPicPr>
            <a:picLocks noChangeAspect="1"/>
          </p:cNvPicPr>
          <p:nvPr/>
        </p:nvPicPr>
        <p:blipFill>
          <a:blip r:embed="rId5"/>
          <a:stretch>
            <a:fillRect/>
          </a:stretch>
        </p:blipFill>
        <p:spPr>
          <a:xfrm>
            <a:off x="9180790" y="2348746"/>
            <a:ext cx="3069193" cy="1896904"/>
          </a:xfrm>
          <a:prstGeom prst="rect">
            <a:avLst/>
          </a:prstGeom>
        </p:spPr>
      </p:pic>
      <p:sp>
        <p:nvSpPr>
          <p:cNvPr id="12" name="Text 7"/>
          <p:cNvSpPr/>
          <p:nvPr/>
        </p:nvSpPr>
        <p:spPr>
          <a:xfrm>
            <a:off x="9180790" y="4521517"/>
            <a:ext cx="3069193" cy="649129"/>
          </a:xfrm>
          <a:prstGeom prst="rect">
            <a:avLst/>
          </a:prstGeom>
          <a:noFill/>
          <a:ln/>
        </p:spPr>
        <p:txBody>
          <a:bodyPr wrap="square" rtlCol="0" anchor="t"/>
          <a:lstStyle/>
          <a:p>
            <a:pPr marL="0" indent="0" algn="l">
              <a:lnSpc>
                <a:spcPts val="2556"/>
              </a:lnSpc>
              <a:buNone/>
            </a:pPr>
            <a:r>
              <a:rPr lang="en-US" sz="2045" dirty="0">
                <a:solidFill>
                  <a:srgbClr val="6EB9FC"/>
                </a:solidFill>
                <a:latin typeface="Lora" pitchFamily="34" charset="0"/>
                <a:ea typeface="Lora" pitchFamily="34" charset="-122"/>
                <a:cs typeface="Lora" pitchFamily="34" charset="-120"/>
              </a:rPr>
              <a:t>Redundant Infrastructure</a:t>
            </a:r>
            <a:endParaRPr lang="en-US" sz="2045" dirty="0"/>
          </a:p>
        </p:txBody>
      </p:sp>
      <p:sp>
        <p:nvSpPr>
          <p:cNvPr id="13" name="Text 8"/>
          <p:cNvSpPr/>
          <p:nvPr/>
        </p:nvSpPr>
        <p:spPr>
          <a:xfrm>
            <a:off x="9180790" y="5303044"/>
            <a:ext cx="3069193" cy="2317790"/>
          </a:xfrm>
          <a:prstGeom prst="rect">
            <a:avLst/>
          </a:prstGeom>
          <a:noFill/>
          <a:ln/>
        </p:spPr>
        <p:txBody>
          <a:bodyPr wrap="square" rtlCol="0" anchor="t"/>
          <a:lstStyle/>
          <a:p>
            <a:pPr marL="0" indent="0" algn="l">
              <a:lnSpc>
                <a:spcPts val="2607"/>
              </a:lnSpc>
              <a:buNone/>
            </a:pPr>
            <a:r>
              <a:rPr lang="en-US" sz="1738" dirty="0">
                <a:solidFill>
                  <a:srgbClr val="D6E5EF"/>
                </a:solidFill>
                <a:latin typeface="Source Sans Pro" pitchFamily="34" charset="0"/>
                <a:ea typeface="Source Sans Pro" pitchFamily="34" charset="-122"/>
                <a:cs typeface="Source Sans Pro" pitchFamily="34" charset="-120"/>
              </a:rPr>
              <a:t>Leverage redundant data centers, failover mechanisms, and high availability architectures to provide fault tolerance and minimize single points of failure in the big data infrastructure.</a:t>
            </a:r>
            <a:endParaRPr lang="en-US" sz="173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912</Words>
  <Application>Microsoft Office PowerPoint</Application>
  <PresentationFormat>Custom</PresentationFormat>
  <Paragraphs>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Tamizh selvan.V</cp:lastModifiedBy>
  <cp:revision>2</cp:revision>
  <dcterms:created xsi:type="dcterms:W3CDTF">2024-06-17T02:14:00Z</dcterms:created>
  <dcterms:modified xsi:type="dcterms:W3CDTF">2024-06-17T02:35:07Z</dcterms:modified>
</cp:coreProperties>
</file>