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7" r:id="rId3"/>
    <p:sldId id="268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28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3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91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77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76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9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95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93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8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0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0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5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8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2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0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62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5400" dirty="0">
                <a:solidFill>
                  <a:srgbClr val="FFFF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Important MongoDB Commands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744" y="4385732"/>
            <a:ext cx="8338458" cy="484652"/>
          </a:xfrm>
        </p:spPr>
        <p:txBody>
          <a:bodyPr>
            <a:normAutofit/>
          </a:bodyPr>
          <a:lstStyle/>
          <a:p>
            <a:r>
              <a:rPr sz="2400" dirty="0"/>
              <a:t>A comprehensive guide to MongoDB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1529A-4C90-6BCA-2309-C077B635868D}"/>
              </a:ext>
            </a:extLst>
          </p:cNvPr>
          <p:cNvSpPr txBox="1"/>
          <p:nvPr/>
        </p:nvSpPr>
        <p:spPr>
          <a:xfrm>
            <a:off x="4875195" y="5341302"/>
            <a:ext cx="35830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Created By</a:t>
            </a:r>
            <a:r>
              <a:rPr lang="en-US" sz="2400" dirty="0">
                <a:solidFill>
                  <a:srgbClr val="FFFF00"/>
                </a:solidFill>
              </a:rPr>
              <a:t> Selvakumar 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FFFF00"/>
                </a:solidFill>
                <a:latin typeface="+mn-lt"/>
              </a:rPr>
              <a:t>Export &amp; Import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000" dirty="0" err="1">
                <a:solidFill>
                  <a:srgbClr val="FFFF00"/>
                </a:solidFill>
              </a:rPr>
              <a:t>mongoexport</a:t>
            </a:r>
            <a:r>
              <a:rPr sz="3000" dirty="0">
                <a:solidFill>
                  <a:srgbClr val="FFFF00"/>
                </a:solidFill>
              </a:rPr>
              <a:t> --</a:t>
            </a:r>
            <a:r>
              <a:rPr sz="3000" dirty="0" err="1">
                <a:solidFill>
                  <a:srgbClr val="FFFF00"/>
                </a:solidFill>
              </a:rPr>
              <a:t>db</a:t>
            </a:r>
            <a:r>
              <a:rPr sz="3000" dirty="0">
                <a:solidFill>
                  <a:srgbClr val="FFFF00"/>
                </a:solidFill>
              </a:rPr>
              <a:t>=</a:t>
            </a:r>
            <a:r>
              <a:rPr sz="3000" dirty="0" err="1">
                <a:solidFill>
                  <a:srgbClr val="FFFF00"/>
                </a:solidFill>
              </a:rPr>
              <a:t>database_name</a:t>
            </a:r>
            <a:r>
              <a:rPr sz="3000" dirty="0">
                <a:solidFill>
                  <a:srgbClr val="FFFF00"/>
                </a:solidFill>
              </a:rPr>
              <a:t> --collection=</a:t>
            </a:r>
            <a:r>
              <a:rPr sz="3000" dirty="0" err="1">
                <a:solidFill>
                  <a:srgbClr val="FFFF00"/>
                </a:solidFill>
              </a:rPr>
              <a:t>collection_name</a:t>
            </a:r>
            <a:r>
              <a:rPr sz="3000" dirty="0">
                <a:solidFill>
                  <a:srgbClr val="FFFF00"/>
                </a:solidFill>
              </a:rPr>
              <a:t> --out=</a:t>
            </a:r>
            <a:r>
              <a:rPr sz="3000" dirty="0" err="1">
                <a:solidFill>
                  <a:srgbClr val="FFFF00"/>
                </a:solidFill>
              </a:rPr>
              <a:t>data.json</a:t>
            </a:r>
            <a:r>
              <a:rPr sz="3000" dirty="0"/>
              <a:t>: Exports a collection to JSON.</a:t>
            </a:r>
          </a:p>
          <a:p>
            <a:r>
              <a:rPr sz="3000" dirty="0" err="1">
                <a:solidFill>
                  <a:srgbClr val="FFFF00"/>
                </a:solidFill>
              </a:rPr>
              <a:t>mongoimport</a:t>
            </a:r>
            <a:r>
              <a:rPr sz="3000" dirty="0">
                <a:solidFill>
                  <a:srgbClr val="FFFF00"/>
                </a:solidFill>
              </a:rPr>
              <a:t> --</a:t>
            </a:r>
            <a:r>
              <a:rPr sz="3000" dirty="0" err="1">
                <a:solidFill>
                  <a:srgbClr val="FFFF00"/>
                </a:solidFill>
              </a:rPr>
              <a:t>db</a:t>
            </a:r>
            <a:r>
              <a:rPr sz="3000" dirty="0">
                <a:solidFill>
                  <a:srgbClr val="FFFF00"/>
                </a:solidFill>
              </a:rPr>
              <a:t>=</a:t>
            </a:r>
            <a:r>
              <a:rPr sz="3000" dirty="0" err="1">
                <a:solidFill>
                  <a:srgbClr val="FFFF00"/>
                </a:solidFill>
              </a:rPr>
              <a:t>database_name</a:t>
            </a:r>
            <a:r>
              <a:rPr sz="3000" dirty="0">
                <a:solidFill>
                  <a:srgbClr val="FFFF00"/>
                </a:solidFill>
              </a:rPr>
              <a:t> --collection=</a:t>
            </a:r>
            <a:r>
              <a:rPr sz="3000" dirty="0" err="1">
                <a:solidFill>
                  <a:srgbClr val="FFFF00"/>
                </a:solidFill>
              </a:rPr>
              <a:t>collection_name</a:t>
            </a:r>
            <a:r>
              <a:rPr sz="3000" dirty="0">
                <a:solidFill>
                  <a:srgbClr val="FFFF00"/>
                </a:solidFill>
              </a:rPr>
              <a:t> --file=</a:t>
            </a:r>
            <a:r>
              <a:rPr sz="3000" dirty="0" err="1">
                <a:solidFill>
                  <a:srgbClr val="FFFF00"/>
                </a:solidFill>
              </a:rPr>
              <a:t>data.json</a:t>
            </a:r>
            <a:r>
              <a:rPr sz="3000" dirty="0"/>
              <a:t>: Imports a JSON file into MongoDB.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5DC27-1210-4C56-3BBB-18CD39248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DAEE-82DE-5954-53D6-A852A7F6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+mn-lt"/>
              </a:rPr>
              <a:t>Indexing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71BBE-159B-875D-64D9-BC3A66F8C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142068"/>
            <a:ext cx="8224787" cy="3649133"/>
          </a:xfrm>
        </p:spPr>
        <p:txBody>
          <a:bodyPr>
            <a:normAutofit lnSpcReduction="10000"/>
          </a:bodyPr>
          <a:lstStyle/>
          <a:p>
            <a:r>
              <a:rPr lang="en-US" sz="3000" dirty="0">
                <a:solidFill>
                  <a:srgbClr val="FFFF00"/>
                </a:solidFill>
              </a:rPr>
              <a:t>db.&lt;</a:t>
            </a:r>
            <a:r>
              <a:rPr lang="en-US" sz="3000" dirty="0" err="1">
                <a:solidFill>
                  <a:srgbClr val="FFFF00"/>
                </a:solidFill>
              </a:rPr>
              <a:t>collection_name</a:t>
            </a:r>
            <a:r>
              <a:rPr lang="en-US" sz="3000" dirty="0">
                <a:solidFill>
                  <a:srgbClr val="FFFF00"/>
                </a:solidFill>
              </a:rPr>
              <a:t>&gt;.</a:t>
            </a:r>
            <a:r>
              <a:rPr lang="en-US" sz="3000" dirty="0" err="1">
                <a:solidFill>
                  <a:srgbClr val="FFFF00"/>
                </a:solidFill>
              </a:rPr>
              <a:t>createIndex</a:t>
            </a:r>
            <a:r>
              <a:rPr lang="en-US" sz="3000" dirty="0">
                <a:solidFill>
                  <a:srgbClr val="FFFF00"/>
                </a:solidFill>
              </a:rPr>
              <a:t>({ &lt;field&gt;: &lt;1 for ascending or -1 for descending&gt; })</a:t>
            </a:r>
            <a:r>
              <a:rPr sz="3000" dirty="0"/>
              <a:t>: </a:t>
            </a:r>
            <a:r>
              <a:rPr lang="en-US" sz="3200" dirty="0"/>
              <a:t>Create an index</a:t>
            </a:r>
            <a:r>
              <a:rPr sz="3000" dirty="0"/>
              <a:t>.</a:t>
            </a:r>
          </a:p>
          <a:p>
            <a:r>
              <a:rPr lang="en-US" sz="3000" dirty="0">
                <a:solidFill>
                  <a:srgbClr val="FFFF00"/>
                </a:solidFill>
              </a:rPr>
              <a:t>db.&lt;</a:t>
            </a:r>
            <a:r>
              <a:rPr lang="en-US" sz="3000" dirty="0" err="1">
                <a:solidFill>
                  <a:srgbClr val="FFFF00"/>
                </a:solidFill>
              </a:rPr>
              <a:t>collection_name</a:t>
            </a:r>
            <a:r>
              <a:rPr lang="en-US" sz="3000" dirty="0">
                <a:solidFill>
                  <a:srgbClr val="FFFF00"/>
                </a:solidFill>
              </a:rPr>
              <a:t>&gt;.</a:t>
            </a:r>
            <a:r>
              <a:rPr lang="en-US" sz="3000" dirty="0" err="1">
                <a:solidFill>
                  <a:srgbClr val="FFFF00"/>
                </a:solidFill>
              </a:rPr>
              <a:t>getIndexes</a:t>
            </a:r>
            <a:r>
              <a:rPr lang="en-US" sz="3000" dirty="0">
                <a:solidFill>
                  <a:srgbClr val="FFFF00"/>
                </a:solidFill>
              </a:rPr>
              <a:t>()</a:t>
            </a:r>
            <a:r>
              <a:rPr sz="3000" dirty="0"/>
              <a:t>: </a:t>
            </a:r>
            <a:r>
              <a:rPr lang="en-US" sz="3200" dirty="0"/>
              <a:t>List all indexes on a collection.</a:t>
            </a:r>
          </a:p>
          <a:p>
            <a:r>
              <a:rPr lang="en-US" sz="3000" dirty="0">
                <a:solidFill>
                  <a:srgbClr val="FFFF00"/>
                </a:solidFill>
              </a:rPr>
              <a:t>db.&lt;</a:t>
            </a:r>
            <a:r>
              <a:rPr lang="en-US" sz="3000" dirty="0" err="1">
                <a:solidFill>
                  <a:srgbClr val="FFFF00"/>
                </a:solidFill>
              </a:rPr>
              <a:t>collection_name</a:t>
            </a:r>
            <a:r>
              <a:rPr lang="en-US" sz="3000" dirty="0">
                <a:solidFill>
                  <a:srgbClr val="FFFF00"/>
                </a:solidFill>
              </a:rPr>
              <a:t>&gt;.</a:t>
            </a:r>
            <a:r>
              <a:rPr lang="en-US" sz="3000" dirty="0" err="1">
                <a:solidFill>
                  <a:srgbClr val="FFFF00"/>
                </a:solidFill>
              </a:rPr>
              <a:t>dropIndex</a:t>
            </a:r>
            <a:r>
              <a:rPr lang="en-US" sz="3000" dirty="0">
                <a:solidFill>
                  <a:srgbClr val="FFFF00"/>
                </a:solidFill>
              </a:rPr>
              <a:t>(&lt;</a:t>
            </a:r>
            <a:r>
              <a:rPr lang="en-US" sz="3000" dirty="0" err="1">
                <a:solidFill>
                  <a:srgbClr val="FFFF00"/>
                </a:solidFill>
              </a:rPr>
              <a:t>index_name</a:t>
            </a:r>
            <a:r>
              <a:rPr lang="en-US" sz="3000" dirty="0">
                <a:solidFill>
                  <a:srgbClr val="FFFF00"/>
                </a:solidFill>
              </a:rPr>
              <a:t>&gt;)</a:t>
            </a:r>
            <a:r>
              <a:rPr lang="en-US" sz="3200" dirty="0">
                <a:solidFill>
                  <a:srgbClr val="FFFF00"/>
                </a:solidFill>
              </a:rPr>
              <a:t>: </a:t>
            </a:r>
            <a:r>
              <a:rPr lang="en-US" sz="3200" dirty="0"/>
              <a:t>Drop an index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82892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CAFD3-A329-8A16-A320-CD614F6AF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BE05-4F4E-635E-950A-DAADE9BB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+mn-lt"/>
              </a:rPr>
              <a:t>Other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394A-71DF-179D-E6B0-BE980A79E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142068"/>
            <a:ext cx="8224787" cy="364913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00"/>
                </a:solidFill>
              </a:rPr>
              <a:t>db.&lt;</a:t>
            </a:r>
            <a:r>
              <a:rPr lang="en-US" sz="3000" dirty="0" err="1">
                <a:solidFill>
                  <a:srgbClr val="FFFF00"/>
                </a:solidFill>
              </a:rPr>
              <a:t>collection_name</a:t>
            </a:r>
            <a:r>
              <a:rPr lang="en-US" sz="3000" dirty="0">
                <a:solidFill>
                  <a:srgbClr val="FFFF00"/>
                </a:solidFill>
              </a:rPr>
              <a:t>&gt;.</a:t>
            </a:r>
            <a:r>
              <a:rPr lang="en-US" sz="3000" dirty="0" err="1">
                <a:solidFill>
                  <a:srgbClr val="FFFF00"/>
                </a:solidFill>
              </a:rPr>
              <a:t>countDocuments</a:t>
            </a:r>
            <a:r>
              <a:rPr lang="en-US" sz="3000" dirty="0">
                <a:solidFill>
                  <a:srgbClr val="FFFF00"/>
                </a:solidFill>
              </a:rPr>
              <a:t>({ &lt;query&gt; })</a:t>
            </a:r>
            <a:r>
              <a:rPr sz="3000" dirty="0"/>
              <a:t>: </a:t>
            </a:r>
            <a:r>
              <a:rPr lang="en-US" sz="3200" dirty="0"/>
              <a:t>Count the number of documents.</a:t>
            </a:r>
          </a:p>
          <a:p>
            <a:r>
              <a:rPr lang="en-US" sz="3000" dirty="0" err="1">
                <a:solidFill>
                  <a:srgbClr val="FFFF00"/>
                </a:solidFill>
              </a:rPr>
              <a:t>db.runCommand</a:t>
            </a:r>
            <a:r>
              <a:rPr lang="en-US" sz="3000" dirty="0">
                <a:solidFill>
                  <a:srgbClr val="FFFF00"/>
                </a:solidFill>
              </a:rPr>
              <a:t>({ </a:t>
            </a:r>
            <a:r>
              <a:rPr lang="en-US" sz="3000" dirty="0" err="1">
                <a:solidFill>
                  <a:srgbClr val="FFFF00"/>
                </a:solidFill>
              </a:rPr>
              <a:t>connectionStatus</a:t>
            </a:r>
            <a:r>
              <a:rPr lang="en-US" sz="3000" dirty="0">
                <a:solidFill>
                  <a:srgbClr val="FFFF00"/>
                </a:solidFill>
              </a:rPr>
              <a:t>: 1 })</a:t>
            </a:r>
            <a:r>
              <a:rPr sz="3000" dirty="0"/>
              <a:t>: </a:t>
            </a:r>
            <a:r>
              <a:rPr lang="en-US" sz="3200" dirty="0"/>
              <a:t>Check connection status.</a:t>
            </a:r>
          </a:p>
          <a:p>
            <a:r>
              <a:rPr lang="en-US" sz="3000" dirty="0" err="1">
                <a:solidFill>
                  <a:srgbClr val="FFFF00"/>
                </a:solidFill>
              </a:rPr>
              <a:t>db.serverStatus</a:t>
            </a:r>
            <a:r>
              <a:rPr lang="en-US" sz="3000" dirty="0">
                <a:solidFill>
                  <a:srgbClr val="FFFF00"/>
                </a:solidFill>
              </a:rPr>
              <a:t>()</a:t>
            </a:r>
            <a:r>
              <a:rPr lang="en-US" sz="3200" dirty="0">
                <a:solidFill>
                  <a:srgbClr val="FFFF00"/>
                </a:solidFill>
              </a:rPr>
              <a:t>: </a:t>
            </a:r>
            <a:r>
              <a:rPr lang="en-US" sz="3200" dirty="0"/>
              <a:t>Get server status.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124417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12B17-94E7-D508-61D0-07A310672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C2D9-D939-06D6-5A1A-2C0F8ECE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FFFF00"/>
                </a:solidFill>
                <a:latin typeface="+mn-lt"/>
              </a:rPr>
              <a:t>conclution</a:t>
            </a:r>
            <a:endParaRPr lang="en-US" sz="4000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972F4-D7E9-F31E-62A9-E433A6829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49668"/>
            <a:ext cx="8224787" cy="4241534"/>
          </a:xfrm>
        </p:spPr>
        <p:txBody>
          <a:bodyPr>
            <a:normAutofit/>
          </a:bodyPr>
          <a:lstStyle/>
          <a:p>
            <a:r>
              <a:rPr lang="en-US" sz="3200" dirty="0"/>
              <a:t>MongoDB provides powerful commands for managing databases, collections, and documents.</a:t>
            </a:r>
          </a:p>
          <a:p>
            <a:r>
              <a:rPr lang="en-US" sz="3200" dirty="0"/>
              <a:t>The commands listed above are essential for everyday use when working with MongoDB.</a:t>
            </a:r>
          </a:p>
        </p:txBody>
      </p:sp>
    </p:spTree>
    <p:extLst>
      <p:ext uri="{BB962C8B-B14F-4D97-AF65-F5344CB8AC3E}">
        <p14:creationId xmlns:p14="http://schemas.microsoft.com/office/powerpoint/2010/main" val="24987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FFFF00"/>
                </a:solidFill>
                <a:latin typeface="+mn-lt"/>
              </a:rPr>
              <a:t>mongodb</a:t>
            </a:r>
            <a:endParaRPr sz="4000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1638"/>
            <a:ext cx="7772400" cy="5621154"/>
          </a:xfrm>
        </p:spPr>
        <p:txBody>
          <a:bodyPr>
            <a:normAutofit/>
          </a:bodyPr>
          <a:lstStyle/>
          <a:p>
            <a:r>
              <a:rPr lang="en-US" sz="3000" dirty="0"/>
              <a:t>MongoDB is another NoSQL solution</a:t>
            </a:r>
          </a:p>
          <a:p>
            <a:r>
              <a:rPr lang="en-US" sz="3000" dirty="0"/>
              <a:t>Data is stored as BSON (Binary JSON)</a:t>
            </a:r>
          </a:p>
          <a:p>
            <a:r>
              <a:rPr lang="en-US" sz="3000" dirty="0"/>
              <a:t>Allows storage of large amounts of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EEDB1-8C04-3B17-E485-6B3878A1B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E393-6FD0-E347-F4D0-A8ABBDA9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FFFF00"/>
                </a:solidFill>
                <a:latin typeface="+mn-lt"/>
              </a:rPr>
              <a:t>Sql</a:t>
            </a:r>
            <a:r>
              <a:rPr lang="en-US" sz="4000" b="1" dirty="0">
                <a:solidFill>
                  <a:srgbClr val="FFFF00"/>
                </a:solidFill>
                <a:latin typeface="+mn-lt"/>
              </a:rPr>
              <a:t> vs </a:t>
            </a:r>
            <a:r>
              <a:rPr lang="en-US" sz="4000" b="1" dirty="0" err="1">
                <a:solidFill>
                  <a:srgbClr val="FFFF00"/>
                </a:solidFill>
                <a:latin typeface="+mn-lt"/>
              </a:rPr>
              <a:t>mongodb</a:t>
            </a:r>
            <a:endParaRPr sz="4000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EFC8-D724-0D01-4494-EAF95000A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3672"/>
            <a:ext cx="7772400" cy="4389120"/>
          </a:xfrm>
        </p:spPr>
        <p:txBody>
          <a:bodyPr>
            <a:normAutofit/>
          </a:bodyPr>
          <a:lstStyle/>
          <a:p>
            <a:r>
              <a:rPr lang="en-US" sz="3000" dirty="0"/>
              <a:t>SQL has databases, tables, rows, columns.</a:t>
            </a:r>
          </a:p>
          <a:p>
            <a:r>
              <a:rPr lang="en-US" sz="3000" dirty="0"/>
              <a:t>Mongo has databases, collections, documents, fields.</a:t>
            </a:r>
          </a:p>
          <a:p>
            <a:r>
              <a:rPr lang="en-US" sz="3000" dirty="0"/>
              <a:t>Both have primary keys, indexes.</a:t>
            </a:r>
          </a:p>
          <a:p>
            <a:r>
              <a:rPr lang="en-US" sz="3000" dirty="0"/>
              <a:t>Collection structures are not enforced heavily.</a:t>
            </a:r>
          </a:p>
          <a:p>
            <a:r>
              <a:rPr lang="en-US" sz="3000" dirty="0"/>
              <a:t>Inserts automatically create schemas.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7159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C6D4A-E7F0-9424-A62B-51254A455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A514-5C98-9AF4-4AEF-734DE875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FFFF00"/>
                </a:solidFill>
                <a:latin typeface="+mn-lt"/>
              </a:rPr>
              <a:t>Database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AEDE-24C4-7B08-D319-51DEE36B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000" dirty="0">
                <a:solidFill>
                  <a:srgbClr val="FFFF00"/>
                </a:solidFill>
              </a:rPr>
              <a:t>show </a:t>
            </a:r>
            <a:r>
              <a:rPr sz="3000" dirty="0" err="1">
                <a:solidFill>
                  <a:srgbClr val="FFFF00"/>
                </a:solidFill>
              </a:rPr>
              <a:t>dbs</a:t>
            </a:r>
            <a:r>
              <a:rPr sz="3000" dirty="0"/>
              <a:t>: Lists all available databases.</a:t>
            </a:r>
          </a:p>
          <a:p>
            <a:r>
              <a:rPr sz="3000" dirty="0">
                <a:solidFill>
                  <a:srgbClr val="FFFF00"/>
                </a:solidFill>
              </a:rPr>
              <a:t>use </a:t>
            </a:r>
            <a:r>
              <a:rPr sz="3000" dirty="0" err="1">
                <a:solidFill>
                  <a:srgbClr val="FFFF00"/>
                </a:solidFill>
              </a:rPr>
              <a:t>database_name</a:t>
            </a:r>
            <a:r>
              <a:rPr sz="3000" dirty="0"/>
              <a:t>: Creates or switches to a database.</a:t>
            </a:r>
          </a:p>
          <a:p>
            <a:r>
              <a:rPr sz="3000" dirty="0" err="1">
                <a:solidFill>
                  <a:srgbClr val="FFFF00"/>
                </a:solidFill>
              </a:rPr>
              <a:t>db.dropDatabase</a:t>
            </a:r>
            <a:r>
              <a:rPr sz="3000" dirty="0">
                <a:solidFill>
                  <a:srgbClr val="FFFF00"/>
                </a:solidFill>
              </a:rPr>
              <a:t>()</a:t>
            </a:r>
            <a:r>
              <a:rPr sz="3000" dirty="0"/>
              <a:t>: Deletes the currently selected database.</a:t>
            </a:r>
          </a:p>
        </p:txBody>
      </p:sp>
    </p:spTree>
    <p:extLst>
      <p:ext uri="{BB962C8B-B14F-4D97-AF65-F5344CB8AC3E}">
        <p14:creationId xmlns:p14="http://schemas.microsoft.com/office/powerpoint/2010/main" val="83374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FFFF00"/>
                </a:solidFill>
                <a:latin typeface="+mn-lt"/>
              </a:rPr>
              <a:t>Collection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000" dirty="0">
                <a:solidFill>
                  <a:srgbClr val="FFFF00"/>
                </a:solidFill>
              </a:rPr>
              <a:t>show collections</a:t>
            </a:r>
            <a:r>
              <a:rPr sz="3000" dirty="0"/>
              <a:t>: Lists all collections in the database.</a:t>
            </a:r>
          </a:p>
          <a:p>
            <a:r>
              <a:rPr sz="3000" dirty="0" err="1">
                <a:solidFill>
                  <a:srgbClr val="FFFF00"/>
                </a:solidFill>
              </a:rPr>
              <a:t>db.createCollection</a:t>
            </a:r>
            <a:r>
              <a:rPr sz="3000" dirty="0">
                <a:solidFill>
                  <a:srgbClr val="FFFF00"/>
                </a:solidFill>
              </a:rPr>
              <a:t>('</a:t>
            </a:r>
            <a:r>
              <a:rPr sz="3000" dirty="0" err="1">
                <a:solidFill>
                  <a:srgbClr val="FFFF00"/>
                </a:solidFill>
              </a:rPr>
              <a:t>collection_name</a:t>
            </a:r>
            <a:r>
              <a:rPr sz="3000" dirty="0">
                <a:solidFill>
                  <a:srgbClr val="FFFF00"/>
                </a:solidFill>
              </a:rPr>
              <a:t>')</a:t>
            </a:r>
            <a:r>
              <a:rPr sz="3000" dirty="0"/>
              <a:t>: Creates a new collection.</a:t>
            </a:r>
          </a:p>
          <a:p>
            <a:r>
              <a:rPr sz="3000" dirty="0" err="1">
                <a:solidFill>
                  <a:srgbClr val="FFFF00"/>
                </a:solidFill>
              </a:rPr>
              <a:t>db.collection_name.drop</a:t>
            </a:r>
            <a:r>
              <a:rPr sz="3000" dirty="0">
                <a:solidFill>
                  <a:srgbClr val="FFFF00"/>
                </a:solidFill>
              </a:rPr>
              <a:t>()</a:t>
            </a:r>
            <a:r>
              <a:rPr sz="3000" dirty="0"/>
              <a:t>: Deletes a collection.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FFFF00"/>
                </a:solidFill>
                <a:latin typeface="+mn-lt"/>
              </a:rPr>
              <a:t>Insert Data (Create)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000" dirty="0" err="1">
                <a:solidFill>
                  <a:srgbClr val="FFFF00"/>
                </a:solidFill>
              </a:rPr>
              <a:t>db.collection_name.insertOne</a:t>
            </a:r>
            <a:r>
              <a:rPr sz="3000" dirty="0">
                <a:solidFill>
                  <a:srgbClr val="FFFF00"/>
                </a:solidFill>
              </a:rPr>
              <a:t>({ name: 'Apple', price: 50 }): </a:t>
            </a:r>
            <a:r>
              <a:rPr sz="3000" dirty="0"/>
              <a:t>Inserts one document.</a:t>
            </a:r>
          </a:p>
          <a:p>
            <a:r>
              <a:rPr sz="3000" dirty="0" err="1">
                <a:solidFill>
                  <a:srgbClr val="FFFF00"/>
                </a:solidFill>
              </a:rPr>
              <a:t>db.collection_name.insertMany</a:t>
            </a:r>
            <a:r>
              <a:rPr sz="3000" dirty="0">
                <a:solidFill>
                  <a:srgbClr val="FFFF00"/>
                </a:solidFill>
              </a:rPr>
              <a:t>([{ name: 'Banana' }, { name: 'Mango' }]): </a:t>
            </a:r>
            <a:r>
              <a:rPr sz="3000" dirty="0"/>
              <a:t>Inserts multiple documents.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FFFF00"/>
                </a:solidFill>
                <a:latin typeface="+mn-lt"/>
              </a:rPr>
              <a:t>Retrieve Data (Read)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000" dirty="0" err="1">
                <a:solidFill>
                  <a:srgbClr val="FFFF00"/>
                </a:solidFill>
              </a:rPr>
              <a:t>db.collection_name.find</a:t>
            </a:r>
            <a:r>
              <a:rPr sz="3000" dirty="0">
                <a:solidFill>
                  <a:srgbClr val="FFFF00"/>
                </a:solidFill>
              </a:rPr>
              <a:t>()</a:t>
            </a:r>
            <a:r>
              <a:rPr sz="3000" dirty="0"/>
              <a:t>:</a:t>
            </a:r>
            <a:r>
              <a:rPr sz="3000" dirty="0">
                <a:solidFill>
                  <a:srgbClr val="FFFF00"/>
                </a:solidFill>
              </a:rPr>
              <a:t> </a:t>
            </a:r>
            <a:r>
              <a:rPr sz="3000" dirty="0"/>
              <a:t>Retrieves all documents.</a:t>
            </a:r>
          </a:p>
          <a:p>
            <a:r>
              <a:rPr sz="3000" dirty="0" err="1">
                <a:solidFill>
                  <a:srgbClr val="FFFF00"/>
                </a:solidFill>
              </a:rPr>
              <a:t>db.collection_name.find</a:t>
            </a:r>
            <a:r>
              <a:rPr sz="3000" dirty="0">
                <a:solidFill>
                  <a:srgbClr val="FFFF00"/>
                </a:solidFill>
              </a:rPr>
              <a:t>({ name: 'Apple' })</a:t>
            </a:r>
            <a:r>
              <a:rPr sz="3000" dirty="0"/>
              <a:t>: Finds documents with a condition.</a:t>
            </a:r>
          </a:p>
          <a:p>
            <a:r>
              <a:rPr sz="3000" dirty="0" err="1">
                <a:solidFill>
                  <a:srgbClr val="FFFF00"/>
                </a:solidFill>
              </a:rPr>
              <a:t>db.collection_name.find</a:t>
            </a:r>
            <a:r>
              <a:rPr sz="3000" dirty="0">
                <a:solidFill>
                  <a:srgbClr val="FFFF00"/>
                </a:solidFill>
              </a:rPr>
              <a:t>().sort({ price: -1 })</a:t>
            </a:r>
            <a:r>
              <a:rPr sz="3000" dirty="0"/>
              <a:t>: Sorts documents by price in descending order.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FFFF00"/>
                </a:solidFill>
                <a:latin typeface="+mn-lt"/>
              </a:rPr>
              <a:t>Modify Data (Update)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4304"/>
            <a:ext cx="7772400" cy="3846898"/>
          </a:xfrm>
        </p:spPr>
        <p:txBody>
          <a:bodyPr>
            <a:normAutofit lnSpcReduction="10000"/>
          </a:bodyPr>
          <a:lstStyle/>
          <a:p>
            <a:r>
              <a:rPr sz="3000" dirty="0" err="1">
                <a:solidFill>
                  <a:srgbClr val="FFFF00"/>
                </a:solidFill>
              </a:rPr>
              <a:t>db.collection_name.updateOne</a:t>
            </a:r>
            <a:r>
              <a:rPr sz="3000" dirty="0">
                <a:solidFill>
                  <a:srgbClr val="FFFF00"/>
                </a:solidFill>
              </a:rPr>
              <a:t>({ name: 'Apple' }, { $set: { price: 60 } }): </a:t>
            </a:r>
            <a:r>
              <a:rPr sz="3000" dirty="0"/>
              <a:t>Updates one document.</a:t>
            </a:r>
          </a:p>
          <a:p>
            <a:r>
              <a:rPr sz="3000" dirty="0" err="1">
                <a:solidFill>
                  <a:srgbClr val="FFFF00"/>
                </a:solidFill>
              </a:rPr>
              <a:t>db.collection_name.updateMany</a:t>
            </a:r>
            <a:r>
              <a:rPr sz="3000" dirty="0">
                <a:solidFill>
                  <a:srgbClr val="FFFF00"/>
                </a:solidFill>
              </a:rPr>
              <a:t>({ name: 'Banana' }, { $set: { price: 25 } }): </a:t>
            </a:r>
            <a:r>
              <a:rPr sz="3000" dirty="0"/>
              <a:t>Updates multiple documents.</a:t>
            </a:r>
            <a:endParaRPr lang="en-US" sz="3000" dirty="0"/>
          </a:p>
          <a:p>
            <a:r>
              <a:rPr lang="en-US" sz="3000" dirty="0">
                <a:solidFill>
                  <a:srgbClr val="FFFF00"/>
                </a:solidFill>
              </a:rPr>
              <a:t>db.&lt;</a:t>
            </a:r>
            <a:r>
              <a:rPr lang="en-US" sz="3000" dirty="0" err="1">
                <a:solidFill>
                  <a:srgbClr val="FFFF00"/>
                </a:solidFill>
              </a:rPr>
              <a:t>collection_name</a:t>
            </a:r>
            <a:r>
              <a:rPr lang="en-US" sz="3000" dirty="0">
                <a:solidFill>
                  <a:srgbClr val="FFFF00"/>
                </a:solidFill>
              </a:rPr>
              <a:t>&gt;.</a:t>
            </a:r>
            <a:r>
              <a:rPr lang="en-US" sz="3000" dirty="0" err="1">
                <a:solidFill>
                  <a:srgbClr val="FFFF00"/>
                </a:solidFill>
              </a:rPr>
              <a:t>replaceOne</a:t>
            </a:r>
            <a:r>
              <a:rPr lang="en-US" sz="3000" dirty="0">
                <a:solidFill>
                  <a:srgbClr val="FFFF00"/>
                </a:solidFill>
              </a:rPr>
              <a:t>({ &lt;query&gt; }, &lt;</a:t>
            </a:r>
            <a:r>
              <a:rPr lang="en-US" sz="3000" dirty="0" err="1">
                <a:solidFill>
                  <a:srgbClr val="FFFF00"/>
                </a:solidFill>
              </a:rPr>
              <a:t>new_document</a:t>
            </a:r>
            <a:r>
              <a:rPr lang="en-US" sz="3000" dirty="0">
                <a:solidFill>
                  <a:srgbClr val="FFFF00"/>
                </a:solidFill>
              </a:rPr>
              <a:t>&gt;)</a:t>
            </a:r>
            <a:r>
              <a:rPr lang="en-US" sz="3000" dirty="0"/>
              <a:t>: </a:t>
            </a:r>
            <a:r>
              <a:rPr lang="en-US" sz="3200" dirty="0"/>
              <a:t>Replace a document</a:t>
            </a:r>
            <a:endParaRPr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FFFF00"/>
                </a:solidFill>
                <a:latin typeface="+mn-lt"/>
              </a:rPr>
              <a:t>Remove Data (Delete)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68918"/>
            <a:ext cx="7618397" cy="3917482"/>
          </a:xfrm>
        </p:spPr>
        <p:txBody>
          <a:bodyPr>
            <a:normAutofit/>
          </a:bodyPr>
          <a:lstStyle/>
          <a:p>
            <a:r>
              <a:rPr sz="3000" dirty="0" err="1">
                <a:solidFill>
                  <a:srgbClr val="FFFF00"/>
                </a:solidFill>
              </a:rPr>
              <a:t>db.collection_name.deleteOne</a:t>
            </a:r>
            <a:r>
              <a:rPr sz="3000" dirty="0">
                <a:solidFill>
                  <a:srgbClr val="FFFF00"/>
                </a:solidFill>
              </a:rPr>
              <a:t>({ name: 'Apple' })</a:t>
            </a:r>
            <a:r>
              <a:rPr sz="3000" dirty="0"/>
              <a:t>: Deletes one document.</a:t>
            </a:r>
          </a:p>
          <a:p>
            <a:r>
              <a:rPr sz="3000" dirty="0" err="1">
                <a:solidFill>
                  <a:srgbClr val="FFFF00"/>
                </a:solidFill>
              </a:rPr>
              <a:t>db.collection_name.deleteMany</a:t>
            </a:r>
            <a:r>
              <a:rPr sz="3000" dirty="0">
                <a:solidFill>
                  <a:srgbClr val="FFFF00"/>
                </a:solidFill>
              </a:rPr>
              <a:t>({ name: 'Banana' })</a:t>
            </a:r>
            <a:r>
              <a:rPr sz="3000" dirty="0"/>
              <a:t>: Deletes multiple documents.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34</TotalTime>
  <Words>559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Dubai Medium</vt:lpstr>
      <vt:lpstr>Celestial</vt:lpstr>
      <vt:lpstr>Important MongoDB Commands</vt:lpstr>
      <vt:lpstr>mongodb</vt:lpstr>
      <vt:lpstr>Sql vs mongodb</vt:lpstr>
      <vt:lpstr>Database Commands</vt:lpstr>
      <vt:lpstr>Collection Commands</vt:lpstr>
      <vt:lpstr>Insert Data (Create)</vt:lpstr>
      <vt:lpstr>Retrieve Data (Read)</vt:lpstr>
      <vt:lpstr>Modify Data (Update)</vt:lpstr>
      <vt:lpstr>Remove Data (Delete)</vt:lpstr>
      <vt:lpstr>Export &amp; Import Data</vt:lpstr>
      <vt:lpstr>Indexing commands</vt:lpstr>
      <vt:lpstr>Other useful commands</vt:lpstr>
      <vt:lpstr>conclution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Selvakumar Narayanan</cp:lastModifiedBy>
  <cp:revision>7</cp:revision>
  <dcterms:created xsi:type="dcterms:W3CDTF">2013-01-27T09:14:16Z</dcterms:created>
  <dcterms:modified xsi:type="dcterms:W3CDTF">2025-04-06T12:51:44Z</dcterms:modified>
  <cp:category/>
</cp:coreProperties>
</file>