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7"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87"/>
    <p:restoredTop sz="96608"/>
  </p:normalViewPr>
  <p:slideViewPr>
    <p:cSldViewPr snapToGrid="0" snapToObjects="1">
      <p:cViewPr varScale="1">
        <p:scale>
          <a:sx n="140" d="100"/>
          <a:sy n="140" d="100"/>
        </p:scale>
        <p:origin x="656"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3CF57-1797-1646-A676-BAE62E2E38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91B143-DE4E-6D49-AB6B-CF4DBE58AFDC}"/>
              </a:ext>
            </a:extLst>
          </p:cNvPr>
          <p:cNvSpPr>
            <a:spLocks noGrp="1"/>
          </p:cNvSpPr>
          <p:nvPr>
            <p:ph idx="1"/>
          </p:nvPr>
        </p:nvSpPr>
        <p:spPr>
          <a:xfrm>
            <a:off x="838200" y="1106424"/>
            <a:ext cx="10515600" cy="50705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4257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738C3-A985-5948-A86F-7248AFFE3F5F}"/>
              </a:ext>
            </a:extLst>
          </p:cNvPr>
          <p:cNvSpPr>
            <a:spLocks noGrp="1"/>
          </p:cNvSpPr>
          <p:nvPr>
            <p:ph type="title"/>
          </p:nvPr>
        </p:nvSpPr>
        <p:spPr>
          <a:xfrm>
            <a:off x="1344168" y="219457"/>
            <a:ext cx="9198864" cy="5303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383C33-AB43-0F48-9203-CE7BFBF8A9EC}"/>
              </a:ext>
            </a:extLst>
          </p:cNvPr>
          <p:cNvSpPr>
            <a:spLocks noGrp="1"/>
          </p:cNvSpPr>
          <p:nvPr>
            <p:ph type="body" idx="1"/>
          </p:nvPr>
        </p:nvSpPr>
        <p:spPr>
          <a:xfrm>
            <a:off x="839788" y="1097281"/>
            <a:ext cx="5157787" cy="457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0E2C2A-79A1-944C-85E3-F6F74C21C087}"/>
              </a:ext>
            </a:extLst>
          </p:cNvPr>
          <p:cNvSpPr>
            <a:spLocks noGrp="1"/>
          </p:cNvSpPr>
          <p:nvPr>
            <p:ph sz="half" idx="2"/>
          </p:nvPr>
        </p:nvSpPr>
        <p:spPr>
          <a:xfrm>
            <a:off x="839788" y="1721168"/>
            <a:ext cx="5157787" cy="44684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021420-492F-4B4E-B547-D01C31102D00}"/>
              </a:ext>
            </a:extLst>
          </p:cNvPr>
          <p:cNvSpPr>
            <a:spLocks noGrp="1"/>
          </p:cNvSpPr>
          <p:nvPr>
            <p:ph type="body" sz="quarter" idx="3"/>
          </p:nvPr>
        </p:nvSpPr>
        <p:spPr>
          <a:xfrm>
            <a:off x="6172200" y="1097281"/>
            <a:ext cx="5183188" cy="457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6C274F7-1946-114E-A997-713C9B62147A}"/>
              </a:ext>
            </a:extLst>
          </p:cNvPr>
          <p:cNvSpPr>
            <a:spLocks noGrp="1"/>
          </p:cNvSpPr>
          <p:nvPr>
            <p:ph sz="quarter" idx="4"/>
          </p:nvPr>
        </p:nvSpPr>
        <p:spPr>
          <a:xfrm>
            <a:off x="6172200" y="1721168"/>
            <a:ext cx="5183188" cy="44684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9957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362F2-465B-9141-BD76-FE4E09CAE2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A8B63-96B2-7A4F-B763-0EB6887C9700}"/>
              </a:ext>
            </a:extLst>
          </p:cNvPr>
          <p:cNvSpPr>
            <a:spLocks noGrp="1"/>
          </p:cNvSpPr>
          <p:nvPr>
            <p:ph sz="half" idx="1"/>
          </p:nvPr>
        </p:nvSpPr>
        <p:spPr>
          <a:xfrm>
            <a:off x="838200" y="1133856"/>
            <a:ext cx="5181600" cy="5043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454A5D-A8E1-6044-84ED-C20204329374}"/>
              </a:ext>
            </a:extLst>
          </p:cNvPr>
          <p:cNvSpPr>
            <a:spLocks noGrp="1"/>
          </p:cNvSpPr>
          <p:nvPr>
            <p:ph sz="half" idx="2"/>
          </p:nvPr>
        </p:nvSpPr>
        <p:spPr>
          <a:xfrm>
            <a:off x="6172200" y="1133856"/>
            <a:ext cx="5181600" cy="5043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951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39ABCF5-EC85-BB43-A068-0416136F3C99}"/>
              </a:ext>
            </a:extLst>
          </p:cNvPr>
          <p:cNvSpPr>
            <a:spLocks noGrp="1"/>
          </p:cNvSpPr>
          <p:nvPr>
            <p:ph type="title"/>
          </p:nvPr>
        </p:nvSpPr>
        <p:spPr>
          <a:xfrm>
            <a:off x="1225296" y="246889"/>
            <a:ext cx="9427464" cy="512063"/>
          </a:xfrm>
        </p:spPr>
        <p:txBody>
          <a:bodyPr/>
          <a:lstStyle/>
          <a:p>
            <a:r>
              <a:rPr lang="en-US"/>
              <a:t>Click to edit Master title style</a:t>
            </a:r>
          </a:p>
        </p:txBody>
      </p:sp>
    </p:spTree>
    <p:extLst>
      <p:ext uri="{BB962C8B-B14F-4D97-AF65-F5344CB8AC3E}">
        <p14:creationId xmlns:p14="http://schemas.microsoft.com/office/powerpoint/2010/main" val="3678494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FD14BC-6E79-C84C-9C0C-08894F05122A}"/>
              </a:ext>
            </a:extLst>
          </p:cNvPr>
          <p:cNvSpPr>
            <a:spLocks noGrp="1"/>
          </p:cNvSpPr>
          <p:nvPr>
            <p:ph type="title"/>
          </p:nvPr>
        </p:nvSpPr>
        <p:spPr>
          <a:xfrm>
            <a:off x="1225296" y="246889"/>
            <a:ext cx="9427464" cy="5120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8304BE83-CC87-144B-8B14-675F1A810ADD}"/>
              </a:ext>
            </a:extLst>
          </p:cNvPr>
          <p:cNvSpPr>
            <a:spLocks noGrp="1"/>
          </p:cNvSpPr>
          <p:nvPr>
            <p:ph type="body" idx="1"/>
          </p:nvPr>
        </p:nvSpPr>
        <p:spPr>
          <a:xfrm>
            <a:off x="838200" y="1216152"/>
            <a:ext cx="10515600" cy="49608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FB856D7-96A8-6B45-8EDF-288CDB4732F7}"/>
              </a:ext>
            </a:extLst>
          </p:cNvPr>
          <p:cNvSpPr/>
          <p:nvPr userDrawn="1"/>
        </p:nvSpPr>
        <p:spPr>
          <a:xfrm>
            <a:off x="126125" y="105104"/>
            <a:ext cx="777240" cy="536028"/>
          </a:xfrm>
          <a:prstGeom prst="rect">
            <a:avLst/>
          </a:prstGeom>
          <a:blipFill dpi="0" rotWithShape="1">
            <a:blip r:embed="rId6">
              <a:alphaModFix amt="6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A5AB77E-E972-5145-AE38-25B95B09315E}"/>
              </a:ext>
            </a:extLst>
          </p:cNvPr>
          <p:cNvPicPr>
            <a:picLocks noChangeAspect="1"/>
          </p:cNvPicPr>
          <p:nvPr userDrawn="1"/>
        </p:nvPicPr>
        <p:blipFill>
          <a:blip r:embed="rId7"/>
          <a:stretch>
            <a:fillRect/>
          </a:stretch>
        </p:blipFill>
        <p:spPr>
          <a:xfrm>
            <a:off x="9817100" y="5166360"/>
            <a:ext cx="2159000" cy="2159000"/>
          </a:xfrm>
          <a:prstGeom prst="rect">
            <a:avLst/>
          </a:prstGeom>
          <a:blipFill dpi="0" rotWithShape="1">
            <a:blip r:embed="rId7"/>
            <a:srcRect/>
            <a:stretch>
              <a:fillRect/>
            </a:stretch>
          </a:blipFill>
          <a:ln>
            <a:noFill/>
          </a:ln>
        </p:spPr>
      </p:pic>
      <p:cxnSp>
        <p:nvCxnSpPr>
          <p:cNvPr id="10" name="Straight Connector 9">
            <a:extLst>
              <a:ext uri="{FF2B5EF4-FFF2-40B4-BE49-F238E27FC236}">
                <a16:creationId xmlns:a16="http://schemas.microsoft.com/office/drawing/2014/main" id="{B5C85B92-2386-CA47-B2FF-AB5A9B24016F}"/>
              </a:ext>
            </a:extLst>
          </p:cNvPr>
          <p:cNvCxnSpPr/>
          <p:nvPr userDrawn="1"/>
        </p:nvCxnSpPr>
        <p:spPr>
          <a:xfrm>
            <a:off x="1225296" y="822960"/>
            <a:ext cx="94274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D8114C3-2CDB-EE41-BF8C-F9C87E717C2F}"/>
              </a:ext>
            </a:extLst>
          </p:cNvPr>
          <p:cNvCxnSpPr/>
          <p:nvPr userDrawn="1"/>
        </p:nvCxnSpPr>
        <p:spPr>
          <a:xfrm>
            <a:off x="1225296" y="6617208"/>
            <a:ext cx="94274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964532"/>
      </p:ext>
    </p:extLst>
  </p:cSld>
  <p:clrMap bg1="lt1" tx1="dk1" bg2="lt2" tx2="dk2" accent1="accent1" accent2="accent2" accent3="accent3" accent4="accent4" accent5="accent5" accent6="accent6" hlink="hlink" folHlink="folHlink"/>
  <p:sldLayoutIdLst>
    <p:sldLayoutId id="2147483839" r:id="rId1"/>
    <p:sldLayoutId id="2147483842" r:id="rId2"/>
    <p:sldLayoutId id="2147483841" r:id="rId3"/>
    <p:sldLayoutId id="2147483838" r:id="rId4"/>
  </p:sldLayoutIdLst>
  <p:txStyles>
    <p:titleStyle>
      <a:lvl1pPr algn="l" defTabSz="914400" rtl="0" eaLnBrk="1" latinLnBrk="0" hangingPunct="1">
        <a:lnSpc>
          <a:spcPct val="90000"/>
        </a:lnSpc>
        <a:spcBef>
          <a:spcPct val="0"/>
        </a:spcBef>
        <a:buNone/>
        <a:defRPr sz="4000" kern="1200">
          <a:solidFill>
            <a:schemeClr val="tx1"/>
          </a:solidFill>
          <a:latin typeface="Copperplate" panose="0200050400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1CAAD-C949-D64E-9F7B-8A8E0F3DE70A}"/>
              </a:ext>
            </a:extLst>
          </p:cNvPr>
          <p:cNvSpPr>
            <a:spLocks noGrp="1"/>
          </p:cNvSpPr>
          <p:nvPr>
            <p:ph type="title"/>
          </p:nvPr>
        </p:nvSpPr>
        <p:spPr>
          <a:xfrm>
            <a:off x="2896969" y="1986116"/>
            <a:ext cx="4614875" cy="1229032"/>
          </a:xfrm>
        </p:spPr>
        <p:txBody>
          <a:bodyPr>
            <a:normAutofit/>
          </a:bodyPr>
          <a:lstStyle/>
          <a:p>
            <a:r>
              <a:rPr lang="en-US" sz="7200" b="1">
                <a:solidFill>
                  <a:srgbClr val="00B0F0"/>
                </a:solidFill>
                <a:latin typeface="Copperplate" panose="02000504000000020004" pitchFamily="2" charset="77"/>
              </a:rPr>
              <a:t>Selenium</a:t>
            </a:r>
            <a:endParaRPr lang="en-US" sz="2400" b="1">
              <a:solidFill>
                <a:srgbClr val="00B0F0"/>
              </a:solidFill>
              <a:latin typeface="Copperplate" panose="02000504000000020004" pitchFamily="2" charset="77"/>
            </a:endParaRPr>
          </a:p>
        </p:txBody>
      </p:sp>
      <p:pic>
        <p:nvPicPr>
          <p:cNvPr id="4" name="Picture 3">
            <a:extLst>
              <a:ext uri="{FF2B5EF4-FFF2-40B4-BE49-F238E27FC236}">
                <a16:creationId xmlns:a16="http://schemas.microsoft.com/office/drawing/2014/main" id="{60D693E9-59E6-0F45-B308-96A6F7E68C28}"/>
              </a:ext>
            </a:extLst>
          </p:cNvPr>
          <p:cNvPicPr>
            <a:picLocks noChangeAspect="1"/>
          </p:cNvPicPr>
          <p:nvPr/>
        </p:nvPicPr>
        <p:blipFill>
          <a:blip r:embed="rId2"/>
          <a:stretch>
            <a:fillRect/>
          </a:stretch>
        </p:blipFill>
        <p:spPr>
          <a:xfrm>
            <a:off x="1225486" y="1775202"/>
            <a:ext cx="1532835" cy="1532835"/>
          </a:xfrm>
          <a:prstGeom prst="rect">
            <a:avLst/>
          </a:prstGeom>
        </p:spPr>
      </p:pic>
      <p:sp>
        <p:nvSpPr>
          <p:cNvPr id="5" name="TextBox 4">
            <a:extLst>
              <a:ext uri="{FF2B5EF4-FFF2-40B4-BE49-F238E27FC236}">
                <a16:creationId xmlns:a16="http://schemas.microsoft.com/office/drawing/2014/main" id="{256549AE-66A5-864F-8D94-C440D514C845}"/>
              </a:ext>
            </a:extLst>
          </p:cNvPr>
          <p:cNvSpPr txBox="1"/>
          <p:nvPr/>
        </p:nvSpPr>
        <p:spPr>
          <a:xfrm>
            <a:off x="2896969" y="3209714"/>
            <a:ext cx="7236542" cy="369332"/>
          </a:xfrm>
          <a:prstGeom prst="rect">
            <a:avLst/>
          </a:prstGeom>
          <a:noFill/>
        </p:spPr>
        <p:txBody>
          <a:bodyPr wrap="square" rtlCol="0">
            <a:spAutoFit/>
          </a:bodyPr>
          <a:lstStyle/>
          <a:p>
            <a:r>
              <a:rPr lang="en-US" b="1">
                <a:solidFill>
                  <a:schemeClr val="accent1">
                    <a:lumMod val="50000"/>
                  </a:schemeClr>
                </a:solidFill>
                <a:latin typeface="Copperplate" panose="02000504000000020004" pitchFamily="2" charset="77"/>
              </a:rPr>
              <a:t>Automation tool to work with browsers</a:t>
            </a:r>
            <a:endParaRPr lang="en-US"/>
          </a:p>
        </p:txBody>
      </p:sp>
      <p:sp>
        <p:nvSpPr>
          <p:cNvPr id="6" name="TextBox 5">
            <a:extLst>
              <a:ext uri="{FF2B5EF4-FFF2-40B4-BE49-F238E27FC236}">
                <a16:creationId xmlns:a16="http://schemas.microsoft.com/office/drawing/2014/main" id="{E7D451C0-48FB-D14E-8019-0AC9FB2CE80B}"/>
              </a:ext>
            </a:extLst>
          </p:cNvPr>
          <p:cNvSpPr txBox="1"/>
          <p:nvPr/>
        </p:nvSpPr>
        <p:spPr>
          <a:xfrm>
            <a:off x="7030065" y="403123"/>
            <a:ext cx="3103446" cy="369332"/>
          </a:xfrm>
          <a:prstGeom prst="rect">
            <a:avLst/>
          </a:prstGeom>
          <a:noFill/>
        </p:spPr>
        <p:txBody>
          <a:bodyPr wrap="square" rtlCol="0">
            <a:spAutoFit/>
          </a:bodyPr>
          <a:lstStyle/>
          <a:p>
            <a:r>
              <a:rPr lang="en-US">
                <a:latin typeface="Copperplate" panose="02000504000000020004" pitchFamily="2" charset="77"/>
              </a:rPr>
              <a:t>All begins from here…</a:t>
            </a:r>
          </a:p>
        </p:txBody>
      </p:sp>
    </p:spTree>
    <p:extLst>
      <p:ext uri="{BB962C8B-B14F-4D97-AF65-F5344CB8AC3E}">
        <p14:creationId xmlns:p14="http://schemas.microsoft.com/office/powerpoint/2010/main" val="268020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F5C3-CA47-D241-B07D-EF83B98BFA05}"/>
              </a:ext>
            </a:extLst>
          </p:cNvPr>
          <p:cNvSpPr>
            <a:spLocks noGrp="1"/>
          </p:cNvSpPr>
          <p:nvPr>
            <p:ph type="title"/>
          </p:nvPr>
        </p:nvSpPr>
        <p:spPr/>
        <p:txBody>
          <a:bodyPr>
            <a:normAutofit fontScale="90000"/>
          </a:bodyPr>
          <a:lstStyle/>
          <a:p>
            <a:r>
              <a:rPr lang="en-US">
                <a:solidFill>
                  <a:srgbClr val="00B0F0"/>
                </a:solidFill>
                <a:latin typeface="Copperplate" panose="02000504000000020004" pitchFamily="2" charset="77"/>
              </a:rPr>
              <a:t>Selenium WebDriver</a:t>
            </a:r>
            <a:endParaRPr lang="en-US"/>
          </a:p>
        </p:txBody>
      </p:sp>
      <p:pic>
        <p:nvPicPr>
          <p:cNvPr id="5" name="Picture 4">
            <a:extLst>
              <a:ext uri="{FF2B5EF4-FFF2-40B4-BE49-F238E27FC236}">
                <a16:creationId xmlns:a16="http://schemas.microsoft.com/office/drawing/2014/main" id="{8613BFD1-2935-DA42-A5EA-0B6EF5274BAF}"/>
              </a:ext>
            </a:extLst>
          </p:cNvPr>
          <p:cNvPicPr>
            <a:picLocks noChangeAspect="1"/>
          </p:cNvPicPr>
          <p:nvPr/>
        </p:nvPicPr>
        <p:blipFill>
          <a:blip r:embed="rId2"/>
          <a:stretch>
            <a:fillRect/>
          </a:stretch>
        </p:blipFill>
        <p:spPr>
          <a:xfrm>
            <a:off x="4257368" y="1154489"/>
            <a:ext cx="3212895" cy="4621758"/>
          </a:xfrm>
          <a:prstGeom prst="rect">
            <a:avLst/>
          </a:prstGeom>
        </p:spPr>
      </p:pic>
    </p:spTree>
    <p:extLst>
      <p:ext uri="{BB962C8B-B14F-4D97-AF65-F5344CB8AC3E}">
        <p14:creationId xmlns:p14="http://schemas.microsoft.com/office/powerpoint/2010/main" val="7226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B60C-8CDA-7D42-A32B-134F200A0C23}"/>
              </a:ext>
            </a:extLst>
          </p:cNvPr>
          <p:cNvSpPr>
            <a:spLocks noGrp="1"/>
          </p:cNvSpPr>
          <p:nvPr>
            <p:ph type="title"/>
          </p:nvPr>
        </p:nvSpPr>
        <p:spPr/>
        <p:txBody>
          <a:bodyPr>
            <a:noAutofit/>
          </a:bodyPr>
          <a:lstStyle/>
          <a:p>
            <a:r>
              <a:rPr lang="en-US" sz="3200">
                <a:solidFill>
                  <a:srgbClr val="00B0F0"/>
                </a:solidFill>
                <a:latin typeface="Copperplate" panose="02000504000000020004" pitchFamily="2" charset="77"/>
              </a:rPr>
              <a:t>Selenium Grid</a:t>
            </a:r>
          </a:p>
        </p:txBody>
      </p:sp>
      <p:sp>
        <p:nvSpPr>
          <p:cNvPr id="12" name="TextBox 11">
            <a:extLst>
              <a:ext uri="{FF2B5EF4-FFF2-40B4-BE49-F238E27FC236}">
                <a16:creationId xmlns:a16="http://schemas.microsoft.com/office/drawing/2014/main" id="{0AB3E8F2-0C4B-7C45-8CEF-C8ED1AA2171E}"/>
              </a:ext>
            </a:extLst>
          </p:cNvPr>
          <p:cNvSpPr txBox="1"/>
          <p:nvPr/>
        </p:nvSpPr>
        <p:spPr>
          <a:xfrm>
            <a:off x="1233948" y="1189703"/>
            <a:ext cx="9419303" cy="1477328"/>
          </a:xfrm>
          <a:prstGeom prst="rect">
            <a:avLst/>
          </a:prstGeom>
          <a:noFill/>
        </p:spPr>
        <p:txBody>
          <a:bodyPr wrap="square" rtlCol="0">
            <a:spAutoFit/>
          </a:bodyPr>
          <a:lstStyle/>
          <a:p>
            <a:r>
              <a:rPr lang="en-US"/>
              <a:t>Enables </a:t>
            </a:r>
            <a:r>
              <a:rPr lang="en-US" b="1"/>
              <a:t>simultaneous running of tests</a:t>
            </a:r>
            <a:r>
              <a:rPr lang="en-US"/>
              <a:t> in </a:t>
            </a:r>
            <a:r>
              <a:rPr lang="en-US" b="1"/>
              <a:t>multiple browsers and environments.</a:t>
            </a:r>
            <a:endParaRPr lang="en-US"/>
          </a:p>
          <a:p>
            <a:r>
              <a:rPr lang="en-US" b="1"/>
              <a:t>Saves time </a:t>
            </a:r>
            <a:r>
              <a:rPr lang="en-US"/>
              <a:t>enormously.</a:t>
            </a:r>
          </a:p>
          <a:p>
            <a:r>
              <a:rPr lang="en-US"/>
              <a:t>Utilizes the </a:t>
            </a:r>
            <a:r>
              <a:rPr lang="en-US" b="1"/>
              <a:t>hub-and-nodes</a:t>
            </a:r>
            <a:r>
              <a:rPr lang="en-US"/>
              <a:t> concept. The hub acts as a central source of Selenium commands to each node connected to it.</a:t>
            </a:r>
          </a:p>
          <a:p>
            <a:endParaRPr lang="en-US"/>
          </a:p>
        </p:txBody>
      </p:sp>
      <p:pic>
        <p:nvPicPr>
          <p:cNvPr id="14" name="Picture 13">
            <a:extLst>
              <a:ext uri="{FF2B5EF4-FFF2-40B4-BE49-F238E27FC236}">
                <a16:creationId xmlns:a16="http://schemas.microsoft.com/office/drawing/2014/main" id="{B5D2BC13-8EEA-A54B-BD75-2CF7FBD5D92B}"/>
              </a:ext>
            </a:extLst>
          </p:cNvPr>
          <p:cNvPicPr>
            <a:picLocks noChangeAspect="1"/>
          </p:cNvPicPr>
          <p:nvPr/>
        </p:nvPicPr>
        <p:blipFill>
          <a:blip r:embed="rId2"/>
          <a:stretch>
            <a:fillRect/>
          </a:stretch>
        </p:blipFill>
        <p:spPr>
          <a:xfrm>
            <a:off x="340238" y="2981427"/>
            <a:ext cx="3213100" cy="2527300"/>
          </a:xfrm>
          <a:prstGeom prst="rect">
            <a:avLst/>
          </a:prstGeom>
        </p:spPr>
      </p:pic>
      <p:pic>
        <p:nvPicPr>
          <p:cNvPr id="16" name="Picture 15">
            <a:extLst>
              <a:ext uri="{FF2B5EF4-FFF2-40B4-BE49-F238E27FC236}">
                <a16:creationId xmlns:a16="http://schemas.microsoft.com/office/drawing/2014/main" id="{A411A4D2-0774-B746-A22D-C28DEC252090}"/>
              </a:ext>
            </a:extLst>
          </p:cNvPr>
          <p:cNvPicPr>
            <a:picLocks noChangeAspect="1"/>
          </p:cNvPicPr>
          <p:nvPr/>
        </p:nvPicPr>
        <p:blipFill>
          <a:blip r:embed="rId3"/>
          <a:stretch>
            <a:fillRect/>
          </a:stretch>
        </p:blipFill>
        <p:spPr>
          <a:xfrm>
            <a:off x="4984136" y="2207956"/>
            <a:ext cx="5558896" cy="3527761"/>
          </a:xfrm>
          <a:prstGeom prst="rect">
            <a:avLst/>
          </a:prstGeom>
        </p:spPr>
      </p:pic>
      <p:sp>
        <p:nvSpPr>
          <p:cNvPr id="17" name="Right Arrow 16">
            <a:extLst>
              <a:ext uri="{FF2B5EF4-FFF2-40B4-BE49-F238E27FC236}">
                <a16:creationId xmlns:a16="http://schemas.microsoft.com/office/drawing/2014/main" id="{2F572372-0519-3448-89C5-D9E83DE6F2E4}"/>
              </a:ext>
            </a:extLst>
          </p:cNvPr>
          <p:cNvSpPr/>
          <p:nvPr/>
        </p:nvSpPr>
        <p:spPr>
          <a:xfrm rot="20840160">
            <a:off x="3413671" y="3316774"/>
            <a:ext cx="2387206" cy="24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444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7845-4BC2-FD40-B97D-613544BA2DFA}"/>
              </a:ext>
            </a:extLst>
          </p:cNvPr>
          <p:cNvSpPr>
            <a:spLocks noGrp="1"/>
          </p:cNvSpPr>
          <p:nvPr>
            <p:ph type="title"/>
          </p:nvPr>
        </p:nvSpPr>
        <p:spPr/>
        <p:txBody>
          <a:bodyPr>
            <a:normAutofit fontScale="90000"/>
          </a:bodyPr>
          <a:lstStyle/>
          <a:p>
            <a:r>
              <a:rPr lang="en-US" b="1">
                <a:solidFill>
                  <a:srgbClr val="00B0F0"/>
                </a:solidFill>
                <a:latin typeface="Copperplate" panose="02000504000000020004" pitchFamily="2" charset="77"/>
              </a:rPr>
              <a:t>Selenium</a:t>
            </a:r>
            <a:endParaRPr lang="en-US"/>
          </a:p>
        </p:txBody>
      </p:sp>
      <p:pic>
        <p:nvPicPr>
          <p:cNvPr id="4" name="Picture 3">
            <a:extLst>
              <a:ext uri="{FF2B5EF4-FFF2-40B4-BE49-F238E27FC236}">
                <a16:creationId xmlns:a16="http://schemas.microsoft.com/office/drawing/2014/main" id="{78940558-147B-FE41-A726-41A1B7B121E9}"/>
              </a:ext>
            </a:extLst>
          </p:cNvPr>
          <p:cNvPicPr>
            <a:picLocks noChangeAspect="1"/>
          </p:cNvPicPr>
          <p:nvPr/>
        </p:nvPicPr>
        <p:blipFill>
          <a:blip r:embed="rId2"/>
          <a:stretch>
            <a:fillRect/>
          </a:stretch>
        </p:blipFill>
        <p:spPr>
          <a:xfrm>
            <a:off x="1313786" y="1241322"/>
            <a:ext cx="7867904" cy="4400692"/>
          </a:xfrm>
          <a:prstGeom prst="rect">
            <a:avLst/>
          </a:prstGeom>
        </p:spPr>
      </p:pic>
    </p:spTree>
    <p:extLst>
      <p:ext uri="{BB962C8B-B14F-4D97-AF65-F5344CB8AC3E}">
        <p14:creationId xmlns:p14="http://schemas.microsoft.com/office/powerpoint/2010/main" val="1895755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8F6F-3798-CD40-9D6A-CB95E3CB308C}"/>
              </a:ext>
            </a:extLst>
          </p:cNvPr>
          <p:cNvSpPr>
            <a:spLocks noGrp="1"/>
          </p:cNvSpPr>
          <p:nvPr>
            <p:ph type="title"/>
          </p:nvPr>
        </p:nvSpPr>
        <p:spPr/>
        <p:txBody>
          <a:bodyPr>
            <a:noAutofit/>
          </a:bodyPr>
          <a:lstStyle/>
          <a:p>
            <a:r>
              <a:rPr lang="en-US" sz="2800">
                <a:solidFill>
                  <a:srgbClr val="00B0F0"/>
                </a:solidFill>
                <a:latin typeface="Copperplate" panose="02000504000000020004" pitchFamily="2" charset="77"/>
              </a:rPr>
              <a:t>Comparison between Selenium and QTP(now UFT)</a:t>
            </a:r>
          </a:p>
        </p:txBody>
      </p:sp>
      <p:sp>
        <p:nvSpPr>
          <p:cNvPr id="3" name="Text Placeholder 2">
            <a:extLst>
              <a:ext uri="{FF2B5EF4-FFF2-40B4-BE49-F238E27FC236}">
                <a16:creationId xmlns:a16="http://schemas.microsoft.com/office/drawing/2014/main" id="{DAFA1A42-3F1A-E649-A19D-0C5208885B85}"/>
              </a:ext>
            </a:extLst>
          </p:cNvPr>
          <p:cNvSpPr>
            <a:spLocks noGrp="1"/>
          </p:cNvSpPr>
          <p:nvPr>
            <p:ph type="body" idx="1"/>
          </p:nvPr>
        </p:nvSpPr>
        <p:spPr/>
        <p:txBody>
          <a:bodyPr/>
          <a:lstStyle/>
          <a:p>
            <a:r>
              <a:rPr lang="en-US"/>
              <a:t>Selenium</a:t>
            </a:r>
          </a:p>
        </p:txBody>
      </p:sp>
      <p:sp>
        <p:nvSpPr>
          <p:cNvPr id="4" name="Content Placeholder 3">
            <a:extLst>
              <a:ext uri="{FF2B5EF4-FFF2-40B4-BE49-F238E27FC236}">
                <a16:creationId xmlns:a16="http://schemas.microsoft.com/office/drawing/2014/main" id="{2857458D-2F48-E24F-8AEB-595DE6D43DE3}"/>
              </a:ext>
            </a:extLst>
          </p:cNvPr>
          <p:cNvSpPr>
            <a:spLocks noGrp="1"/>
          </p:cNvSpPr>
          <p:nvPr>
            <p:ph sz="half" idx="2"/>
          </p:nvPr>
        </p:nvSpPr>
        <p:spPr/>
        <p:txBody>
          <a:bodyPr>
            <a:normAutofit/>
          </a:bodyPr>
          <a:lstStyle/>
          <a:p>
            <a:r>
              <a:rPr lang="en-US" sz="1600">
                <a:latin typeface="Times" pitchFamily="2" charset="0"/>
              </a:rPr>
              <a:t>Open source, free to use, and free of charge.</a:t>
            </a:r>
          </a:p>
          <a:p>
            <a:r>
              <a:rPr lang="en-US" sz="1600">
                <a:latin typeface="Times" pitchFamily="2" charset="0"/>
              </a:rPr>
              <a:t>Highly extensible</a:t>
            </a:r>
          </a:p>
          <a:p>
            <a:r>
              <a:rPr lang="en-US" sz="1600">
                <a:latin typeface="Times" pitchFamily="2" charset="0"/>
              </a:rPr>
              <a:t>Can run tests across different browsers</a:t>
            </a:r>
          </a:p>
          <a:p>
            <a:r>
              <a:rPr lang="en-US" sz="1600">
                <a:latin typeface="Times" pitchFamily="2" charset="0"/>
              </a:rPr>
              <a:t>Supports various operating systems</a:t>
            </a:r>
          </a:p>
          <a:p>
            <a:r>
              <a:rPr lang="en-US" sz="1600">
                <a:latin typeface="Times" pitchFamily="2" charset="0"/>
              </a:rPr>
              <a:t>Supports mobile devices</a:t>
            </a:r>
          </a:p>
          <a:p>
            <a:r>
              <a:rPr lang="en-US" sz="1600">
                <a:latin typeface="Times" pitchFamily="2" charset="0"/>
              </a:rPr>
              <a:t>Can execute tests while the browser is minimized</a:t>
            </a:r>
          </a:p>
          <a:p>
            <a:r>
              <a:rPr lang="en-US" sz="1600">
                <a:latin typeface="Times" pitchFamily="2" charset="0"/>
              </a:rPr>
              <a:t>Can execute tests in parallel.</a:t>
            </a:r>
            <a:endParaRPr lang="en-US" sz="700">
              <a:latin typeface="Times" pitchFamily="2" charset="0"/>
            </a:endParaRPr>
          </a:p>
        </p:txBody>
      </p:sp>
      <p:sp>
        <p:nvSpPr>
          <p:cNvPr id="5" name="Text Placeholder 4">
            <a:extLst>
              <a:ext uri="{FF2B5EF4-FFF2-40B4-BE49-F238E27FC236}">
                <a16:creationId xmlns:a16="http://schemas.microsoft.com/office/drawing/2014/main" id="{C788E648-54A7-4D4F-9A56-2E4B01024E3F}"/>
              </a:ext>
            </a:extLst>
          </p:cNvPr>
          <p:cNvSpPr>
            <a:spLocks noGrp="1"/>
          </p:cNvSpPr>
          <p:nvPr>
            <p:ph type="body" sz="quarter" idx="3"/>
          </p:nvPr>
        </p:nvSpPr>
        <p:spPr/>
        <p:txBody>
          <a:bodyPr/>
          <a:lstStyle/>
          <a:p>
            <a:r>
              <a:rPr lang="en-US"/>
              <a:t>QTP</a:t>
            </a:r>
          </a:p>
        </p:txBody>
      </p:sp>
      <p:sp>
        <p:nvSpPr>
          <p:cNvPr id="6" name="Content Placeholder 5">
            <a:extLst>
              <a:ext uri="{FF2B5EF4-FFF2-40B4-BE49-F238E27FC236}">
                <a16:creationId xmlns:a16="http://schemas.microsoft.com/office/drawing/2014/main" id="{2EC77EC4-80C0-C84A-8716-CD7D7F12EFD5}"/>
              </a:ext>
            </a:extLst>
          </p:cNvPr>
          <p:cNvSpPr>
            <a:spLocks noGrp="1"/>
          </p:cNvSpPr>
          <p:nvPr>
            <p:ph sz="quarter" idx="4"/>
          </p:nvPr>
        </p:nvSpPr>
        <p:spPr/>
        <p:txBody>
          <a:bodyPr>
            <a:normAutofit/>
          </a:bodyPr>
          <a:lstStyle/>
          <a:p>
            <a:r>
              <a:rPr lang="en-US" sz="1600">
                <a:latin typeface="Times" pitchFamily="2" charset="0"/>
              </a:rPr>
              <a:t>Limited add-ons</a:t>
            </a:r>
          </a:p>
          <a:p>
            <a:r>
              <a:rPr lang="en-US" sz="1600">
                <a:latin typeface="Times" pitchFamily="2" charset="0"/>
              </a:rPr>
              <a:t>Can only run tests in Firefox, Internet Explorer and Chrome</a:t>
            </a:r>
          </a:p>
          <a:p>
            <a:r>
              <a:rPr lang="en-US" sz="1600">
                <a:latin typeface="Times" pitchFamily="2" charset="0"/>
              </a:rPr>
              <a:t>Can only be used in Windows</a:t>
            </a:r>
          </a:p>
          <a:p>
            <a:r>
              <a:rPr lang="en-US" sz="1600">
                <a:latin typeface="Times" pitchFamily="2" charset="0"/>
              </a:rPr>
              <a:t>QTP Supports Mobile app test automation (iOS &amp; Android) using HP solution called - HP Mobile Center</a:t>
            </a:r>
          </a:p>
          <a:p>
            <a:r>
              <a:rPr lang="en-US" sz="1600">
                <a:latin typeface="Times" pitchFamily="2" charset="0"/>
              </a:rPr>
              <a:t>Needs to have the application under test to be visible on the desktop</a:t>
            </a:r>
          </a:p>
          <a:p>
            <a:r>
              <a:rPr lang="en-US" sz="1600">
                <a:latin typeface="Times" pitchFamily="2" charset="0"/>
              </a:rPr>
              <a:t>Can only execute in parallel but using Quality Center which is again a paid product.</a:t>
            </a:r>
            <a:endParaRPr lang="en-US" sz="1050">
              <a:latin typeface="Times" pitchFamily="2" charset="0"/>
            </a:endParaRPr>
          </a:p>
        </p:txBody>
      </p:sp>
    </p:spTree>
    <p:extLst>
      <p:ext uri="{BB962C8B-B14F-4D97-AF65-F5344CB8AC3E}">
        <p14:creationId xmlns:p14="http://schemas.microsoft.com/office/powerpoint/2010/main" val="3215749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8F6F-3798-CD40-9D6A-CB95E3CB308C}"/>
              </a:ext>
            </a:extLst>
          </p:cNvPr>
          <p:cNvSpPr>
            <a:spLocks noGrp="1"/>
          </p:cNvSpPr>
          <p:nvPr>
            <p:ph type="title"/>
          </p:nvPr>
        </p:nvSpPr>
        <p:spPr/>
        <p:txBody>
          <a:bodyPr>
            <a:noAutofit/>
          </a:bodyPr>
          <a:lstStyle/>
          <a:p>
            <a:r>
              <a:rPr lang="en-US" sz="2800">
                <a:solidFill>
                  <a:srgbClr val="00B0F0"/>
                </a:solidFill>
                <a:latin typeface="Copperplate" panose="02000504000000020004" pitchFamily="2" charset="77"/>
              </a:rPr>
              <a:t>Comparison between Selenium and QTP(now UFT)</a:t>
            </a:r>
          </a:p>
        </p:txBody>
      </p:sp>
      <p:sp>
        <p:nvSpPr>
          <p:cNvPr id="3" name="Text Placeholder 2">
            <a:extLst>
              <a:ext uri="{FF2B5EF4-FFF2-40B4-BE49-F238E27FC236}">
                <a16:creationId xmlns:a16="http://schemas.microsoft.com/office/drawing/2014/main" id="{DAFA1A42-3F1A-E649-A19D-0C5208885B85}"/>
              </a:ext>
            </a:extLst>
          </p:cNvPr>
          <p:cNvSpPr>
            <a:spLocks noGrp="1"/>
          </p:cNvSpPr>
          <p:nvPr>
            <p:ph type="body" idx="1"/>
          </p:nvPr>
        </p:nvSpPr>
        <p:spPr/>
        <p:txBody>
          <a:bodyPr/>
          <a:lstStyle/>
          <a:p>
            <a:r>
              <a:rPr lang="en-US"/>
              <a:t>QTP</a:t>
            </a:r>
          </a:p>
        </p:txBody>
      </p:sp>
      <p:sp>
        <p:nvSpPr>
          <p:cNvPr id="4" name="Content Placeholder 3">
            <a:extLst>
              <a:ext uri="{FF2B5EF4-FFF2-40B4-BE49-F238E27FC236}">
                <a16:creationId xmlns:a16="http://schemas.microsoft.com/office/drawing/2014/main" id="{2857458D-2F48-E24F-8AEB-595DE6D43DE3}"/>
              </a:ext>
            </a:extLst>
          </p:cNvPr>
          <p:cNvSpPr>
            <a:spLocks noGrp="1"/>
          </p:cNvSpPr>
          <p:nvPr>
            <p:ph sz="half" idx="2"/>
          </p:nvPr>
        </p:nvSpPr>
        <p:spPr/>
        <p:txBody>
          <a:bodyPr>
            <a:normAutofit lnSpcReduction="10000"/>
          </a:bodyPr>
          <a:lstStyle/>
          <a:p>
            <a:r>
              <a:rPr lang="en-US" sz="1600">
                <a:latin typeface="Times" pitchFamily="2" charset="0"/>
              </a:rPr>
              <a:t>Can test both web and desktop applications</a:t>
            </a:r>
          </a:p>
          <a:p>
            <a:r>
              <a:rPr lang="en-US" sz="1600">
                <a:latin typeface="Times" pitchFamily="2" charset="0"/>
              </a:rPr>
              <a:t>Comes with a built-in object repository</a:t>
            </a:r>
          </a:p>
          <a:p>
            <a:r>
              <a:rPr lang="en-US" sz="1600">
                <a:latin typeface="Times" pitchFamily="2" charset="0"/>
              </a:rPr>
              <a:t>Automates faster than Selenium because it is a fully featured IDE.</a:t>
            </a:r>
          </a:p>
          <a:p>
            <a:r>
              <a:rPr lang="en-US" sz="1600">
                <a:latin typeface="Times" pitchFamily="2" charset="0"/>
              </a:rPr>
              <a:t>Data-driven testing is easier to perform because it has built-in global and local data tables.</a:t>
            </a:r>
          </a:p>
          <a:p>
            <a:r>
              <a:rPr lang="en-US" sz="1600">
                <a:latin typeface="Times" pitchFamily="2" charset="0"/>
              </a:rPr>
              <a:t>Can access controls within the browser(such as the Favorites bar, Address bar, Back and Forward buttons, etc.)</a:t>
            </a:r>
          </a:p>
          <a:p>
            <a:r>
              <a:rPr lang="en-US" sz="1600">
                <a:latin typeface="Times" pitchFamily="2" charset="0"/>
              </a:rPr>
              <a:t>Provides professional customer support</a:t>
            </a:r>
          </a:p>
          <a:p>
            <a:r>
              <a:rPr lang="en-US" sz="1600">
                <a:latin typeface="Times" pitchFamily="2" charset="0"/>
              </a:rPr>
              <a:t>Has native capability to export test data into external formats</a:t>
            </a:r>
          </a:p>
          <a:p>
            <a:r>
              <a:rPr lang="en-US" sz="1600">
                <a:latin typeface="Times" pitchFamily="2" charset="0"/>
              </a:rPr>
              <a:t>Parameterization Support is built</a:t>
            </a:r>
          </a:p>
          <a:p>
            <a:r>
              <a:rPr lang="en-US" sz="1600">
                <a:latin typeface="Times" pitchFamily="2" charset="0"/>
              </a:rPr>
              <a:t>Test Reports are generated automatically</a:t>
            </a:r>
          </a:p>
          <a:p>
            <a:endParaRPr lang="en-US" sz="100">
              <a:latin typeface="Times" pitchFamily="2" charset="0"/>
            </a:endParaRPr>
          </a:p>
        </p:txBody>
      </p:sp>
      <p:sp>
        <p:nvSpPr>
          <p:cNvPr id="5" name="Text Placeholder 4">
            <a:extLst>
              <a:ext uri="{FF2B5EF4-FFF2-40B4-BE49-F238E27FC236}">
                <a16:creationId xmlns:a16="http://schemas.microsoft.com/office/drawing/2014/main" id="{C788E648-54A7-4D4F-9A56-2E4B01024E3F}"/>
              </a:ext>
            </a:extLst>
          </p:cNvPr>
          <p:cNvSpPr>
            <a:spLocks noGrp="1"/>
          </p:cNvSpPr>
          <p:nvPr>
            <p:ph type="body" sz="quarter" idx="3"/>
          </p:nvPr>
        </p:nvSpPr>
        <p:spPr/>
        <p:txBody>
          <a:bodyPr/>
          <a:lstStyle/>
          <a:p>
            <a:r>
              <a:rPr lang="en-US"/>
              <a:t>Selenium</a:t>
            </a:r>
          </a:p>
        </p:txBody>
      </p:sp>
      <p:sp>
        <p:nvSpPr>
          <p:cNvPr id="6" name="Content Placeholder 5">
            <a:extLst>
              <a:ext uri="{FF2B5EF4-FFF2-40B4-BE49-F238E27FC236}">
                <a16:creationId xmlns:a16="http://schemas.microsoft.com/office/drawing/2014/main" id="{2EC77EC4-80C0-C84A-8716-CD7D7F12EFD5}"/>
              </a:ext>
            </a:extLst>
          </p:cNvPr>
          <p:cNvSpPr>
            <a:spLocks noGrp="1"/>
          </p:cNvSpPr>
          <p:nvPr>
            <p:ph sz="quarter" idx="4"/>
          </p:nvPr>
        </p:nvSpPr>
        <p:spPr/>
        <p:txBody>
          <a:bodyPr>
            <a:normAutofit lnSpcReduction="10000"/>
          </a:bodyPr>
          <a:lstStyle/>
          <a:p>
            <a:r>
              <a:rPr lang="en-US" sz="1600">
                <a:latin typeface="Times" pitchFamily="2" charset="0"/>
              </a:rPr>
              <a:t>Can only test web applications</a:t>
            </a:r>
          </a:p>
          <a:p>
            <a:r>
              <a:rPr lang="en-US" sz="1600">
                <a:latin typeface="Times" pitchFamily="2" charset="0"/>
              </a:rPr>
              <a:t>Has no built-in object repository</a:t>
            </a:r>
          </a:p>
          <a:p>
            <a:r>
              <a:rPr lang="en-US" sz="1600">
                <a:latin typeface="Times" pitchFamily="2" charset="0"/>
              </a:rPr>
              <a:t>Automates at a slower rate because it does not have a native IDE and only third party IDE can be used for development</a:t>
            </a:r>
          </a:p>
          <a:p>
            <a:r>
              <a:rPr lang="en-US" sz="1600">
                <a:latin typeface="Times" pitchFamily="2" charset="0"/>
              </a:rPr>
              <a:t>Data-driven testing is more cumbersome since you have to rely on the programming language's capabilities for setting values for your test data</a:t>
            </a:r>
          </a:p>
          <a:p>
            <a:r>
              <a:rPr lang="en-US" sz="1600">
                <a:latin typeface="Times" pitchFamily="2" charset="0"/>
              </a:rPr>
              <a:t>Cannot access elements outside of the web application under test</a:t>
            </a:r>
          </a:p>
          <a:p>
            <a:r>
              <a:rPr lang="en-US" sz="1600">
                <a:latin typeface="Times" pitchFamily="2" charset="0"/>
              </a:rPr>
              <a:t>No official user support is being offered.</a:t>
            </a:r>
          </a:p>
          <a:p>
            <a:r>
              <a:rPr lang="en-US" sz="1600">
                <a:latin typeface="Times" pitchFamily="2" charset="0"/>
              </a:rPr>
              <a:t>Has no native capability to export runtime data onto external formats</a:t>
            </a:r>
          </a:p>
          <a:p>
            <a:r>
              <a:rPr lang="en-US" sz="1600">
                <a:latin typeface="Times" pitchFamily="2" charset="0"/>
              </a:rPr>
              <a:t>Parameterization can be done via programming but is difficult to implement.</a:t>
            </a:r>
          </a:p>
          <a:p>
            <a:r>
              <a:rPr lang="en-US" sz="1600">
                <a:latin typeface="Times" pitchFamily="2" charset="0"/>
              </a:rPr>
              <a:t>No native support to generate test /bug reports.</a:t>
            </a:r>
            <a:endParaRPr lang="en-US" sz="100">
              <a:latin typeface="Times" pitchFamily="2" charset="0"/>
            </a:endParaRPr>
          </a:p>
        </p:txBody>
      </p:sp>
    </p:spTree>
    <p:extLst>
      <p:ext uri="{BB962C8B-B14F-4D97-AF65-F5344CB8AC3E}">
        <p14:creationId xmlns:p14="http://schemas.microsoft.com/office/powerpoint/2010/main" val="2275300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8F6F-3798-CD40-9D6A-CB95E3CB308C}"/>
              </a:ext>
            </a:extLst>
          </p:cNvPr>
          <p:cNvSpPr>
            <a:spLocks noGrp="1"/>
          </p:cNvSpPr>
          <p:nvPr>
            <p:ph type="title"/>
          </p:nvPr>
        </p:nvSpPr>
        <p:spPr/>
        <p:txBody>
          <a:bodyPr>
            <a:noAutofit/>
          </a:bodyPr>
          <a:lstStyle/>
          <a:p>
            <a:r>
              <a:rPr lang="en-US" sz="2800">
                <a:solidFill>
                  <a:srgbClr val="00B0F0"/>
                </a:solidFill>
                <a:latin typeface="Copperplate" panose="02000504000000020004" pitchFamily="2" charset="77"/>
              </a:rPr>
              <a:t>Comparison between Selenium and QTP(now UFT)</a:t>
            </a:r>
          </a:p>
        </p:txBody>
      </p:sp>
      <p:sp>
        <p:nvSpPr>
          <p:cNvPr id="4" name="Content Placeholder 3">
            <a:extLst>
              <a:ext uri="{FF2B5EF4-FFF2-40B4-BE49-F238E27FC236}">
                <a16:creationId xmlns:a16="http://schemas.microsoft.com/office/drawing/2014/main" id="{2857458D-2F48-E24F-8AEB-595DE6D43DE3}"/>
              </a:ext>
            </a:extLst>
          </p:cNvPr>
          <p:cNvSpPr>
            <a:spLocks noGrp="1"/>
          </p:cNvSpPr>
          <p:nvPr>
            <p:ph sz="half" idx="2"/>
          </p:nvPr>
        </p:nvSpPr>
        <p:spPr>
          <a:xfrm>
            <a:off x="1344168" y="1721168"/>
            <a:ext cx="9198864" cy="4468495"/>
          </a:xfrm>
        </p:spPr>
        <p:txBody>
          <a:bodyPr>
            <a:normAutofit/>
          </a:bodyPr>
          <a:lstStyle/>
          <a:p>
            <a:r>
              <a:rPr lang="en-US" b="1"/>
              <a:t>Cost = </a:t>
            </a:r>
            <a:r>
              <a:rPr lang="en-US"/>
              <a:t>because Selenium is completely free</a:t>
            </a:r>
          </a:p>
          <a:p>
            <a:r>
              <a:rPr lang="en-US" b="1"/>
              <a:t>Flexibility = </a:t>
            </a:r>
            <a:r>
              <a:rPr lang="en-US"/>
              <a:t>because of a number of programming languages, browsers, and platforms it can support</a:t>
            </a:r>
          </a:p>
          <a:p>
            <a:r>
              <a:rPr lang="en-US" b="1"/>
              <a:t>Parallel testing = </a:t>
            </a:r>
            <a:r>
              <a:rPr lang="en-US"/>
              <a:t>something that QTP is capable of but only with use of Quality Center)</a:t>
            </a:r>
          </a:p>
        </p:txBody>
      </p:sp>
    </p:spTree>
    <p:extLst>
      <p:ext uri="{BB962C8B-B14F-4D97-AF65-F5344CB8AC3E}">
        <p14:creationId xmlns:p14="http://schemas.microsoft.com/office/powerpoint/2010/main" val="3150670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B3D5D-5DAA-4442-973F-C36D8A9E45EF}"/>
              </a:ext>
            </a:extLst>
          </p:cNvPr>
          <p:cNvSpPr>
            <a:spLocks noGrp="1"/>
          </p:cNvSpPr>
          <p:nvPr>
            <p:ph type="title"/>
          </p:nvPr>
        </p:nvSpPr>
        <p:spPr/>
        <p:txBody>
          <a:bodyPr/>
          <a:lstStyle/>
          <a:p>
            <a:r>
              <a:rPr lang="en-US">
                <a:solidFill>
                  <a:srgbClr val="00B0F0"/>
                </a:solidFill>
              </a:rPr>
              <a:t>Selenium WebDriver</a:t>
            </a:r>
            <a:endParaRPr lang="en-US"/>
          </a:p>
        </p:txBody>
      </p:sp>
      <p:pic>
        <p:nvPicPr>
          <p:cNvPr id="4" name="Picture 3">
            <a:extLst>
              <a:ext uri="{FF2B5EF4-FFF2-40B4-BE49-F238E27FC236}">
                <a16:creationId xmlns:a16="http://schemas.microsoft.com/office/drawing/2014/main" id="{7F17649F-0F4A-964D-9C7A-4D48CFEF9272}"/>
              </a:ext>
            </a:extLst>
          </p:cNvPr>
          <p:cNvPicPr>
            <a:picLocks noChangeAspect="1"/>
          </p:cNvPicPr>
          <p:nvPr/>
        </p:nvPicPr>
        <p:blipFill>
          <a:blip r:embed="rId2"/>
          <a:stretch>
            <a:fillRect/>
          </a:stretch>
        </p:blipFill>
        <p:spPr>
          <a:xfrm>
            <a:off x="3117850" y="1238250"/>
            <a:ext cx="5956300" cy="4381500"/>
          </a:xfrm>
          <a:prstGeom prst="rect">
            <a:avLst/>
          </a:prstGeom>
        </p:spPr>
      </p:pic>
    </p:spTree>
    <p:extLst>
      <p:ext uri="{BB962C8B-B14F-4D97-AF65-F5344CB8AC3E}">
        <p14:creationId xmlns:p14="http://schemas.microsoft.com/office/powerpoint/2010/main" val="3877396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C220-F9A6-E44C-AB48-D95DFE54EA70}"/>
              </a:ext>
            </a:extLst>
          </p:cNvPr>
          <p:cNvSpPr>
            <a:spLocks noGrp="1"/>
          </p:cNvSpPr>
          <p:nvPr>
            <p:ph type="title"/>
          </p:nvPr>
        </p:nvSpPr>
        <p:spPr/>
        <p:txBody>
          <a:bodyPr>
            <a:normAutofit fontScale="90000"/>
          </a:bodyPr>
          <a:lstStyle/>
          <a:p>
            <a:r>
              <a:rPr lang="en-US" b="1">
                <a:solidFill>
                  <a:srgbClr val="00B0F0"/>
                </a:solidFill>
                <a:latin typeface="Copperplate" panose="02000504000000020004" pitchFamily="2" charset="77"/>
              </a:rPr>
              <a:t>What is Selenium?</a:t>
            </a:r>
          </a:p>
        </p:txBody>
      </p:sp>
      <p:pic>
        <p:nvPicPr>
          <p:cNvPr id="3" name="Picture 2">
            <a:extLst>
              <a:ext uri="{FF2B5EF4-FFF2-40B4-BE49-F238E27FC236}">
                <a16:creationId xmlns:a16="http://schemas.microsoft.com/office/drawing/2014/main" id="{DB9E6579-A803-FF47-8D69-17E3904B92A7}"/>
              </a:ext>
            </a:extLst>
          </p:cNvPr>
          <p:cNvPicPr>
            <a:picLocks noChangeAspect="1"/>
          </p:cNvPicPr>
          <p:nvPr/>
        </p:nvPicPr>
        <p:blipFill>
          <a:blip r:embed="rId2"/>
          <a:stretch>
            <a:fillRect/>
          </a:stretch>
        </p:blipFill>
        <p:spPr>
          <a:xfrm>
            <a:off x="2021709" y="1427094"/>
            <a:ext cx="2383143" cy="1690897"/>
          </a:xfrm>
          <a:prstGeom prst="rect">
            <a:avLst/>
          </a:prstGeom>
        </p:spPr>
      </p:pic>
      <p:pic>
        <p:nvPicPr>
          <p:cNvPr id="4" name="Picture 3">
            <a:extLst>
              <a:ext uri="{FF2B5EF4-FFF2-40B4-BE49-F238E27FC236}">
                <a16:creationId xmlns:a16="http://schemas.microsoft.com/office/drawing/2014/main" id="{5224A9A5-92D3-3341-81EF-491F4F0FF0DE}"/>
              </a:ext>
            </a:extLst>
          </p:cNvPr>
          <p:cNvPicPr>
            <a:picLocks noChangeAspect="1"/>
          </p:cNvPicPr>
          <p:nvPr/>
        </p:nvPicPr>
        <p:blipFill>
          <a:blip r:embed="rId3"/>
          <a:stretch>
            <a:fillRect/>
          </a:stretch>
        </p:blipFill>
        <p:spPr>
          <a:xfrm>
            <a:off x="7900910" y="1427094"/>
            <a:ext cx="1662975" cy="1662975"/>
          </a:xfrm>
          <a:prstGeom prst="rect">
            <a:avLst/>
          </a:prstGeom>
        </p:spPr>
      </p:pic>
      <p:sp>
        <p:nvSpPr>
          <p:cNvPr id="5" name="TextBox 4">
            <a:extLst>
              <a:ext uri="{FF2B5EF4-FFF2-40B4-BE49-F238E27FC236}">
                <a16:creationId xmlns:a16="http://schemas.microsoft.com/office/drawing/2014/main" id="{D52F0C45-E15E-6D41-9A84-8AF992A6DFDC}"/>
              </a:ext>
            </a:extLst>
          </p:cNvPr>
          <p:cNvSpPr txBox="1"/>
          <p:nvPr/>
        </p:nvSpPr>
        <p:spPr>
          <a:xfrm>
            <a:off x="1936955" y="3274142"/>
            <a:ext cx="2359742" cy="369332"/>
          </a:xfrm>
          <a:prstGeom prst="rect">
            <a:avLst/>
          </a:prstGeom>
          <a:noFill/>
        </p:spPr>
        <p:txBody>
          <a:bodyPr wrap="square" rtlCol="0">
            <a:spAutoFit/>
          </a:bodyPr>
          <a:lstStyle/>
          <a:p>
            <a:r>
              <a:rPr lang="en-US"/>
              <a:t>Student learning IT</a:t>
            </a:r>
          </a:p>
        </p:txBody>
      </p:sp>
      <p:sp>
        <p:nvSpPr>
          <p:cNvPr id="6" name="TextBox 5">
            <a:extLst>
              <a:ext uri="{FF2B5EF4-FFF2-40B4-BE49-F238E27FC236}">
                <a16:creationId xmlns:a16="http://schemas.microsoft.com/office/drawing/2014/main" id="{25C6AFE3-89FC-1E49-90A1-2219ED0A2827}"/>
              </a:ext>
            </a:extLst>
          </p:cNvPr>
          <p:cNvSpPr txBox="1"/>
          <p:nvPr/>
        </p:nvSpPr>
        <p:spPr>
          <a:xfrm>
            <a:off x="7816645" y="3274142"/>
            <a:ext cx="2202426" cy="369332"/>
          </a:xfrm>
          <a:prstGeom prst="rect">
            <a:avLst/>
          </a:prstGeom>
          <a:noFill/>
        </p:spPr>
        <p:txBody>
          <a:bodyPr wrap="square" rtlCol="0">
            <a:spAutoFit/>
          </a:bodyPr>
          <a:lstStyle/>
          <a:p>
            <a:r>
              <a:rPr lang="en-US"/>
              <a:t>All other students</a:t>
            </a:r>
          </a:p>
        </p:txBody>
      </p:sp>
    </p:spTree>
    <p:extLst>
      <p:ext uri="{BB962C8B-B14F-4D97-AF65-F5344CB8AC3E}">
        <p14:creationId xmlns:p14="http://schemas.microsoft.com/office/powerpoint/2010/main" val="1952227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CA6E-2484-784E-9CE6-FEABF3A5D899}"/>
              </a:ext>
            </a:extLst>
          </p:cNvPr>
          <p:cNvSpPr>
            <a:spLocks noGrp="1"/>
          </p:cNvSpPr>
          <p:nvPr>
            <p:ph type="title"/>
          </p:nvPr>
        </p:nvSpPr>
        <p:spPr/>
        <p:txBody>
          <a:bodyPr>
            <a:normAutofit fontScale="90000"/>
          </a:bodyPr>
          <a:lstStyle/>
          <a:p>
            <a:r>
              <a:rPr lang="en-US" b="1">
                <a:solidFill>
                  <a:srgbClr val="00B0F0"/>
                </a:solidFill>
                <a:latin typeface="Copperplate" panose="02000504000000020004" pitchFamily="2" charset="77"/>
              </a:rPr>
              <a:t>What is Selenium?</a:t>
            </a:r>
            <a:endParaRPr lang="en-US">
              <a:solidFill>
                <a:srgbClr val="00B0F0"/>
              </a:solidFill>
            </a:endParaRPr>
          </a:p>
        </p:txBody>
      </p:sp>
      <p:sp>
        <p:nvSpPr>
          <p:cNvPr id="3" name="Content Placeholder 2">
            <a:extLst>
              <a:ext uri="{FF2B5EF4-FFF2-40B4-BE49-F238E27FC236}">
                <a16:creationId xmlns:a16="http://schemas.microsoft.com/office/drawing/2014/main" id="{28AE04BA-729C-D24A-AB7B-7D6B369A02FB}"/>
              </a:ext>
            </a:extLst>
          </p:cNvPr>
          <p:cNvSpPr>
            <a:spLocks noGrp="1"/>
          </p:cNvSpPr>
          <p:nvPr>
            <p:ph idx="1"/>
          </p:nvPr>
        </p:nvSpPr>
        <p:spPr/>
        <p:txBody>
          <a:bodyPr>
            <a:normAutofit/>
          </a:bodyPr>
          <a:lstStyle/>
          <a:p>
            <a:r>
              <a:rPr lang="en-US" sz="2400">
                <a:latin typeface="Times" pitchFamily="2" charset="0"/>
              </a:rPr>
              <a:t>The first Selenium testing tool was developed by Jason Huggins in the </a:t>
            </a:r>
            <a:r>
              <a:rPr lang="en-US" sz="2400">
                <a:solidFill>
                  <a:srgbClr val="FF0000"/>
                </a:solidFill>
                <a:latin typeface="Times" pitchFamily="2" charset="0"/>
              </a:rPr>
              <a:t>year</a:t>
            </a:r>
            <a:r>
              <a:rPr lang="en-US" sz="2400">
                <a:latin typeface="Times" pitchFamily="2" charset="0"/>
              </a:rPr>
              <a:t> </a:t>
            </a:r>
            <a:r>
              <a:rPr lang="en-US" sz="2400">
                <a:solidFill>
                  <a:srgbClr val="FF0000"/>
                </a:solidFill>
                <a:latin typeface="Times" pitchFamily="2" charset="0"/>
              </a:rPr>
              <a:t>2004</a:t>
            </a:r>
            <a:r>
              <a:rPr lang="en-US" sz="2400">
                <a:latin typeface="Times" pitchFamily="2" charset="0"/>
              </a:rPr>
              <a:t> who was an engineer that time at ThoughtWorks. As a part of his work on testing web applications, Jason has realized that manual testing has become more inefficient due to repetitions of same test cases. </a:t>
            </a:r>
          </a:p>
          <a:p>
            <a:endParaRPr lang="en-US" sz="2400">
              <a:latin typeface="Times" pitchFamily="2" charset="0"/>
            </a:endParaRPr>
          </a:p>
          <a:p>
            <a:r>
              <a:rPr lang="en-US" sz="2400">
                <a:latin typeface="Times" pitchFamily="2" charset="0"/>
              </a:rPr>
              <a:t>The name Selenium has been adapted from a funny mail sent by Jason to his team. During the development of Selenium, there was a popular testing tool by a company named Mercury Interactive (it was the same company who developed QTP and later it was sold to HP). Since Selenium cures Mercury poisoning, Jason has suggested the same name. The team has adopted it and it is how Selenium got its present name.</a:t>
            </a:r>
            <a:endParaRPr lang="en-US" sz="2000">
              <a:latin typeface="Times" pitchFamily="2" charset="0"/>
            </a:endParaRPr>
          </a:p>
        </p:txBody>
      </p:sp>
    </p:spTree>
    <p:extLst>
      <p:ext uri="{BB962C8B-B14F-4D97-AF65-F5344CB8AC3E}">
        <p14:creationId xmlns:p14="http://schemas.microsoft.com/office/powerpoint/2010/main" val="1893923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31190-2E47-EA4F-83D0-182F16C00040}"/>
              </a:ext>
            </a:extLst>
          </p:cNvPr>
          <p:cNvSpPr>
            <a:spLocks noGrp="1"/>
          </p:cNvSpPr>
          <p:nvPr>
            <p:ph type="title"/>
          </p:nvPr>
        </p:nvSpPr>
        <p:spPr/>
        <p:txBody>
          <a:bodyPr>
            <a:normAutofit fontScale="90000"/>
          </a:bodyPr>
          <a:lstStyle/>
          <a:p>
            <a:r>
              <a:rPr lang="en-US" b="1">
                <a:solidFill>
                  <a:srgbClr val="00B0F0"/>
                </a:solidFill>
                <a:latin typeface="Copperplate" panose="02000504000000020004" pitchFamily="2" charset="77"/>
              </a:rPr>
              <a:t>4 Components of Selenium</a:t>
            </a:r>
            <a:endParaRPr lang="en-US">
              <a:solidFill>
                <a:srgbClr val="00B0F0"/>
              </a:solidFill>
            </a:endParaRPr>
          </a:p>
        </p:txBody>
      </p:sp>
      <p:sp>
        <p:nvSpPr>
          <p:cNvPr id="3" name="Content Placeholder 2">
            <a:extLst>
              <a:ext uri="{FF2B5EF4-FFF2-40B4-BE49-F238E27FC236}">
                <a16:creationId xmlns:a16="http://schemas.microsoft.com/office/drawing/2014/main" id="{1B9F5E96-D563-BD46-8DC5-46480933681E}"/>
              </a:ext>
            </a:extLst>
          </p:cNvPr>
          <p:cNvSpPr>
            <a:spLocks noGrp="1"/>
          </p:cNvSpPr>
          <p:nvPr>
            <p:ph idx="1"/>
          </p:nvPr>
        </p:nvSpPr>
        <p:spPr/>
        <p:txBody>
          <a:bodyPr>
            <a:normAutofit/>
          </a:bodyPr>
          <a:lstStyle/>
          <a:p>
            <a:pPr marL="0" indent="0">
              <a:spcBef>
                <a:spcPts val="2200"/>
              </a:spcBef>
              <a:buNone/>
            </a:pPr>
            <a:r>
              <a:rPr lang="en-US" sz="3600">
                <a:latin typeface="Copperplate" panose="02000504000000020004" pitchFamily="2" charset="77"/>
              </a:rPr>
              <a:t>1. Selenium Integrated Development Environment (IDE)</a:t>
            </a:r>
          </a:p>
          <a:p>
            <a:pPr marL="0" indent="0">
              <a:spcBef>
                <a:spcPts val="2200"/>
              </a:spcBef>
              <a:buNone/>
            </a:pPr>
            <a:r>
              <a:rPr lang="en-US" sz="3600">
                <a:latin typeface="Copperplate" panose="02000504000000020004" pitchFamily="2" charset="77"/>
              </a:rPr>
              <a:t>2. Selenium Remote Control (RC)</a:t>
            </a:r>
          </a:p>
          <a:p>
            <a:pPr marL="0" indent="0">
              <a:spcBef>
                <a:spcPts val="2200"/>
              </a:spcBef>
              <a:buNone/>
            </a:pPr>
            <a:r>
              <a:rPr lang="en-US" sz="3600">
                <a:latin typeface="Copperplate" panose="02000504000000020004" pitchFamily="2" charset="77"/>
              </a:rPr>
              <a:t>3. Selenium WebDriver</a:t>
            </a:r>
          </a:p>
          <a:p>
            <a:pPr marL="0" indent="0">
              <a:spcBef>
                <a:spcPts val="2200"/>
              </a:spcBef>
              <a:buNone/>
            </a:pPr>
            <a:r>
              <a:rPr lang="en-US" sz="3600">
                <a:latin typeface="Copperplate" panose="02000504000000020004" pitchFamily="2" charset="77"/>
              </a:rPr>
              <a:t>4. Selenium Grid</a:t>
            </a:r>
          </a:p>
        </p:txBody>
      </p:sp>
    </p:spTree>
    <p:extLst>
      <p:ext uri="{BB962C8B-B14F-4D97-AF65-F5344CB8AC3E}">
        <p14:creationId xmlns:p14="http://schemas.microsoft.com/office/powerpoint/2010/main" val="1503398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B60C-8CDA-7D42-A32B-134F200A0C23}"/>
              </a:ext>
            </a:extLst>
          </p:cNvPr>
          <p:cNvSpPr>
            <a:spLocks noGrp="1"/>
          </p:cNvSpPr>
          <p:nvPr>
            <p:ph type="title"/>
          </p:nvPr>
        </p:nvSpPr>
        <p:spPr/>
        <p:txBody>
          <a:bodyPr>
            <a:noAutofit/>
          </a:bodyPr>
          <a:lstStyle/>
          <a:p>
            <a:r>
              <a:rPr lang="en-US" sz="2400">
                <a:solidFill>
                  <a:srgbClr val="00B0F0"/>
                </a:solidFill>
                <a:latin typeface="Copperplate" panose="02000504000000020004" pitchFamily="2" charset="77"/>
              </a:rPr>
              <a:t>Selenium Integrated Development Environment (IDE)</a:t>
            </a:r>
          </a:p>
        </p:txBody>
      </p:sp>
      <p:sp>
        <p:nvSpPr>
          <p:cNvPr id="3" name="Text Placeholder 2">
            <a:extLst>
              <a:ext uri="{FF2B5EF4-FFF2-40B4-BE49-F238E27FC236}">
                <a16:creationId xmlns:a16="http://schemas.microsoft.com/office/drawing/2014/main" id="{89F1EF4E-A47C-D148-801E-49F76196AC0A}"/>
              </a:ext>
            </a:extLst>
          </p:cNvPr>
          <p:cNvSpPr>
            <a:spLocks noGrp="1"/>
          </p:cNvSpPr>
          <p:nvPr>
            <p:ph type="body" idx="1"/>
          </p:nvPr>
        </p:nvSpPr>
        <p:spPr>
          <a:xfrm>
            <a:off x="5279922" y="953729"/>
            <a:ext cx="6075465" cy="373626"/>
          </a:xfrm>
        </p:spPr>
        <p:txBody>
          <a:bodyPr>
            <a:normAutofit fontScale="92500" lnSpcReduction="10000"/>
          </a:bodyPr>
          <a:lstStyle/>
          <a:p>
            <a:r>
              <a:rPr lang="en-US" b="0" i="1">
                <a:solidFill>
                  <a:srgbClr val="00B0F0"/>
                </a:solidFill>
              </a:rPr>
              <a:t>Also know as Selenium recorder</a:t>
            </a:r>
          </a:p>
        </p:txBody>
      </p:sp>
      <p:sp>
        <p:nvSpPr>
          <p:cNvPr id="4" name="Content Placeholder 3">
            <a:extLst>
              <a:ext uri="{FF2B5EF4-FFF2-40B4-BE49-F238E27FC236}">
                <a16:creationId xmlns:a16="http://schemas.microsoft.com/office/drawing/2014/main" id="{403697BB-93D3-364F-A9C8-358EC124F360}"/>
              </a:ext>
            </a:extLst>
          </p:cNvPr>
          <p:cNvSpPr>
            <a:spLocks noGrp="1"/>
          </p:cNvSpPr>
          <p:nvPr>
            <p:ph sz="half" idx="2"/>
          </p:nvPr>
        </p:nvSpPr>
        <p:spPr>
          <a:xfrm>
            <a:off x="839788" y="1531276"/>
            <a:ext cx="5157787" cy="4658388"/>
          </a:xfrm>
        </p:spPr>
        <p:txBody>
          <a:bodyPr>
            <a:normAutofit lnSpcReduction="10000"/>
          </a:bodyPr>
          <a:lstStyle/>
          <a:p>
            <a:pPr marL="0" indent="0">
              <a:buNone/>
            </a:pPr>
            <a:r>
              <a:rPr lang="en-US"/>
              <a:t>		PROS</a:t>
            </a:r>
          </a:p>
          <a:p>
            <a:r>
              <a:rPr lang="en-US"/>
              <a:t>Very easy to use and install</a:t>
            </a:r>
          </a:p>
          <a:p>
            <a:r>
              <a:rPr lang="en-US"/>
              <a:t>No programming experience is required. Basic knowledge of HTML and DOM are needed.</a:t>
            </a:r>
          </a:p>
          <a:p>
            <a:r>
              <a:rPr lang="en-US"/>
              <a:t>Can export tests to formats usable in Selenium RC and WebDriver</a:t>
            </a:r>
          </a:p>
          <a:p>
            <a:r>
              <a:rPr lang="en-US"/>
              <a:t>Has build-in help and test results repoting module</a:t>
            </a:r>
          </a:p>
          <a:p>
            <a:r>
              <a:rPr lang="en-US"/>
              <a:t>Provides support for extensions</a:t>
            </a:r>
          </a:p>
        </p:txBody>
      </p:sp>
      <p:sp>
        <p:nvSpPr>
          <p:cNvPr id="6" name="Content Placeholder 5">
            <a:extLst>
              <a:ext uri="{FF2B5EF4-FFF2-40B4-BE49-F238E27FC236}">
                <a16:creationId xmlns:a16="http://schemas.microsoft.com/office/drawing/2014/main" id="{45F19A64-C0AF-7B45-870F-2561C57F3C1D}"/>
              </a:ext>
            </a:extLst>
          </p:cNvPr>
          <p:cNvSpPr>
            <a:spLocks noGrp="1"/>
          </p:cNvSpPr>
          <p:nvPr>
            <p:ph sz="quarter" idx="4"/>
          </p:nvPr>
        </p:nvSpPr>
        <p:spPr>
          <a:xfrm>
            <a:off x="6172200" y="1531276"/>
            <a:ext cx="5183188" cy="4658388"/>
          </a:xfrm>
        </p:spPr>
        <p:txBody>
          <a:bodyPr>
            <a:normAutofit lnSpcReduction="10000"/>
          </a:bodyPr>
          <a:lstStyle/>
          <a:p>
            <a:pPr marL="0" indent="0">
              <a:buNone/>
            </a:pPr>
            <a:r>
              <a:rPr lang="en-US"/>
              <a:t>		CONS</a:t>
            </a:r>
          </a:p>
          <a:p>
            <a:r>
              <a:rPr lang="en-US"/>
              <a:t>Available only in Firefox</a:t>
            </a:r>
          </a:p>
          <a:p>
            <a:r>
              <a:rPr lang="en-US"/>
              <a:t>Designed only to create prototypes of tests</a:t>
            </a:r>
          </a:p>
          <a:p>
            <a:r>
              <a:rPr lang="en-US"/>
              <a:t>No support for iteration and conditional operations</a:t>
            </a:r>
          </a:p>
          <a:p>
            <a:r>
              <a:rPr lang="en-US"/>
              <a:t>Test execution is slow compared to that of Selenium RC and WebDriver</a:t>
            </a:r>
          </a:p>
        </p:txBody>
      </p:sp>
    </p:spTree>
    <p:extLst>
      <p:ext uri="{BB962C8B-B14F-4D97-AF65-F5344CB8AC3E}">
        <p14:creationId xmlns:p14="http://schemas.microsoft.com/office/powerpoint/2010/main" val="4246472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DBE5-1929-DD40-83AE-AB9018482708}"/>
              </a:ext>
            </a:extLst>
          </p:cNvPr>
          <p:cNvSpPr>
            <a:spLocks noGrp="1"/>
          </p:cNvSpPr>
          <p:nvPr>
            <p:ph type="title"/>
          </p:nvPr>
        </p:nvSpPr>
        <p:spPr/>
        <p:txBody>
          <a:bodyPr>
            <a:noAutofit/>
          </a:bodyPr>
          <a:lstStyle/>
          <a:p>
            <a:r>
              <a:rPr lang="en-US" sz="3200">
                <a:solidFill>
                  <a:srgbClr val="00B0F0"/>
                </a:solidFill>
                <a:latin typeface="Copperplate" panose="02000504000000020004" pitchFamily="2" charset="77"/>
              </a:rPr>
              <a:t>Selenium IDE</a:t>
            </a:r>
            <a:endParaRPr lang="en-US" sz="3200"/>
          </a:p>
        </p:txBody>
      </p:sp>
      <p:pic>
        <p:nvPicPr>
          <p:cNvPr id="4" name="Picture 3">
            <a:extLst>
              <a:ext uri="{FF2B5EF4-FFF2-40B4-BE49-F238E27FC236}">
                <a16:creationId xmlns:a16="http://schemas.microsoft.com/office/drawing/2014/main" id="{6683B0CC-D80E-EB48-B6A1-24E6ADB54099}"/>
              </a:ext>
            </a:extLst>
          </p:cNvPr>
          <p:cNvPicPr>
            <a:picLocks noChangeAspect="1"/>
          </p:cNvPicPr>
          <p:nvPr/>
        </p:nvPicPr>
        <p:blipFill>
          <a:blip r:embed="rId2"/>
          <a:stretch>
            <a:fillRect/>
          </a:stretch>
        </p:blipFill>
        <p:spPr>
          <a:xfrm>
            <a:off x="2549833" y="993058"/>
            <a:ext cx="5674306" cy="5471652"/>
          </a:xfrm>
          <a:prstGeom prst="rect">
            <a:avLst/>
          </a:prstGeom>
        </p:spPr>
      </p:pic>
    </p:spTree>
    <p:extLst>
      <p:ext uri="{BB962C8B-B14F-4D97-AF65-F5344CB8AC3E}">
        <p14:creationId xmlns:p14="http://schemas.microsoft.com/office/powerpoint/2010/main" val="311668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B60C-8CDA-7D42-A32B-134F200A0C23}"/>
              </a:ext>
            </a:extLst>
          </p:cNvPr>
          <p:cNvSpPr>
            <a:spLocks noGrp="1"/>
          </p:cNvSpPr>
          <p:nvPr>
            <p:ph type="title"/>
          </p:nvPr>
        </p:nvSpPr>
        <p:spPr/>
        <p:txBody>
          <a:bodyPr>
            <a:noAutofit/>
          </a:bodyPr>
          <a:lstStyle/>
          <a:p>
            <a:r>
              <a:rPr lang="en-US" sz="3200">
                <a:solidFill>
                  <a:srgbClr val="00B0F0"/>
                </a:solidFill>
                <a:latin typeface="Copperplate" panose="02000504000000020004" pitchFamily="2" charset="77"/>
              </a:rPr>
              <a:t>Selenium RC</a:t>
            </a:r>
          </a:p>
        </p:txBody>
      </p:sp>
      <p:sp>
        <p:nvSpPr>
          <p:cNvPr id="3" name="Text Placeholder 2">
            <a:extLst>
              <a:ext uri="{FF2B5EF4-FFF2-40B4-BE49-F238E27FC236}">
                <a16:creationId xmlns:a16="http://schemas.microsoft.com/office/drawing/2014/main" id="{89F1EF4E-A47C-D148-801E-49F76196AC0A}"/>
              </a:ext>
            </a:extLst>
          </p:cNvPr>
          <p:cNvSpPr>
            <a:spLocks noGrp="1"/>
          </p:cNvSpPr>
          <p:nvPr>
            <p:ph type="body" idx="1"/>
          </p:nvPr>
        </p:nvSpPr>
        <p:spPr>
          <a:xfrm>
            <a:off x="1344168" y="953729"/>
            <a:ext cx="10011220" cy="373626"/>
          </a:xfrm>
        </p:spPr>
        <p:txBody>
          <a:bodyPr>
            <a:normAutofit fontScale="92500" lnSpcReduction="10000"/>
          </a:bodyPr>
          <a:lstStyle/>
          <a:p>
            <a:r>
              <a:rPr lang="en-US" b="0" i="1">
                <a:solidFill>
                  <a:srgbClr val="00B0F0"/>
                </a:solidFill>
              </a:rPr>
              <a:t>First automation tool that allowed users to use a programming language they prefer.</a:t>
            </a:r>
          </a:p>
        </p:txBody>
      </p:sp>
      <p:sp>
        <p:nvSpPr>
          <p:cNvPr id="4" name="Content Placeholder 3">
            <a:extLst>
              <a:ext uri="{FF2B5EF4-FFF2-40B4-BE49-F238E27FC236}">
                <a16:creationId xmlns:a16="http://schemas.microsoft.com/office/drawing/2014/main" id="{403697BB-93D3-364F-A9C8-358EC124F360}"/>
              </a:ext>
            </a:extLst>
          </p:cNvPr>
          <p:cNvSpPr>
            <a:spLocks noGrp="1"/>
          </p:cNvSpPr>
          <p:nvPr>
            <p:ph sz="half" idx="2"/>
          </p:nvPr>
        </p:nvSpPr>
        <p:spPr>
          <a:xfrm>
            <a:off x="839788" y="1531276"/>
            <a:ext cx="5157787" cy="4658388"/>
          </a:xfrm>
        </p:spPr>
        <p:txBody>
          <a:bodyPr>
            <a:normAutofit/>
          </a:bodyPr>
          <a:lstStyle/>
          <a:p>
            <a:pPr marL="0" indent="0">
              <a:buNone/>
            </a:pPr>
            <a:r>
              <a:rPr lang="en-US"/>
              <a:t>		PROS</a:t>
            </a:r>
          </a:p>
          <a:p>
            <a:r>
              <a:rPr lang="en-US"/>
              <a:t>Cross-browser and cross platform</a:t>
            </a:r>
          </a:p>
          <a:p>
            <a:r>
              <a:rPr lang="en-US"/>
              <a:t>Can perform looping and conditional operations</a:t>
            </a:r>
          </a:p>
          <a:p>
            <a:r>
              <a:rPr lang="en-US"/>
              <a:t>Has matured and complete API</a:t>
            </a:r>
          </a:p>
          <a:p>
            <a:r>
              <a:rPr lang="en-US"/>
              <a:t>Supports other browsers</a:t>
            </a:r>
          </a:p>
          <a:p>
            <a:r>
              <a:rPr lang="en-US"/>
              <a:t>Faster execution than IDE</a:t>
            </a:r>
          </a:p>
        </p:txBody>
      </p:sp>
      <p:sp>
        <p:nvSpPr>
          <p:cNvPr id="6" name="Content Placeholder 5">
            <a:extLst>
              <a:ext uri="{FF2B5EF4-FFF2-40B4-BE49-F238E27FC236}">
                <a16:creationId xmlns:a16="http://schemas.microsoft.com/office/drawing/2014/main" id="{45F19A64-C0AF-7B45-870F-2561C57F3C1D}"/>
              </a:ext>
            </a:extLst>
          </p:cNvPr>
          <p:cNvSpPr>
            <a:spLocks noGrp="1"/>
          </p:cNvSpPr>
          <p:nvPr>
            <p:ph sz="quarter" idx="4"/>
          </p:nvPr>
        </p:nvSpPr>
        <p:spPr>
          <a:xfrm>
            <a:off x="6172200" y="1531276"/>
            <a:ext cx="5183188" cy="4658388"/>
          </a:xfrm>
        </p:spPr>
        <p:txBody>
          <a:bodyPr>
            <a:normAutofit/>
          </a:bodyPr>
          <a:lstStyle/>
          <a:p>
            <a:pPr marL="0" indent="0">
              <a:buNone/>
            </a:pPr>
            <a:r>
              <a:rPr lang="en-US"/>
              <a:t>		CONS</a:t>
            </a:r>
          </a:p>
          <a:p>
            <a:r>
              <a:rPr lang="en-US"/>
              <a:t>Installation is more complicated than IDE</a:t>
            </a:r>
          </a:p>
          <a:p>
            <a:r>
              <a:rPr lang="en-US"/>
              <a:t>Must have programming knowledge</a:t>
            </a:r>
          </a:p>
          <a:p>
            <a:r>
              <a:rPr lang="en-US"/>
              <a:t>API contains redundant and confusing commands</a:t>
            </a:r>
          </a:p>
          <a:p>
            <a:r>
              <a:rPr lang="en-US"/>
              <a:t>Inconsistent results</a:t>
            </a:r>
          </a:p>
          <a:p>
            <a:r>
              <a:rPr lang="en-US"/>
              <a:t>Slower execution time than WebDriver</a:t>
            </a:r>
          </a:p>
        </p:txBody>
      </p:sp>
    </p:spTree>
    <p:extLst>
      <p:ext uri="{BB962C8B-B14F-4D97-AF65-F5344CB8AC3E}">
        <p14:creationId xmlns:p14="http://schemas.microsoft.com/office/powerpoint/2010/main" val="1878569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F5C3-CA47-D241-B07D-EF83B98BFA05}"/>
              </a:ext>
            </a:extLst>
          </p:cNvPr>
          <p:cNvSpPr>
            <a:spLocks noGrp="1"/>
          </p:cNvSpPr>
          <p:nvPr>
            <p:ph type="title"/>
          </p:nvPr>
        </p:nvSpPr>
        <p:spPr/>
        <p:txBody>
          <a:bodyPr>
            <a:normAutofit fontScale="90000"/>
          </a:bodyPr>
          <a:lstStyle/>
          <a:p>
            <a:r>
              <a:rPr lang="en-US">
                <a:solidFill>
                  <a:srgbClr val="00B0F0"/>
                </a:solidFill>
                <a:latin typeface="Copperplate" panose="02000504000000020004" pitchFamily="2" charset="77"/>
              </a:rPr>
              <a:t>Selenium RC</a:t>
            </a:r>
            <a:endParaRPr lang="en-US"/>
          </a:p>
        </p:txBody>
      </p:sp>
      <p:pic>
        <p:nvPicPr>
          <p:cNvPr id="4" name="Picture 3">
            <a:extLst>
              <a:ext uri="{FF2B5EF4-FFF2-40B4-BE49-F238E27FC236}">
                <a16:creationId xmlns:a16="http://schemas.microsoft.com/office/drawing/2014/main" id="{ED412A4D-7619-FE46-BF54-6FA9BE64276E}"/>
              </a:ext>
            </a:extLst>
          </p:cNvPr>
          <p:cNvPicPr>
            <a:picLocks noChangeAspect="1"/>
          </p:cNvPicPr>
          <p:nvPr/>
        </p:nvPicPr>
        <p:blipFill>
          <a:blip r:embed="rId2"/>
          <a:stretch>
            <a:fillRect/>
          </a:stretch>
        </p:blipFill>
        <p:spPr>
          <a:xfrm>
            <a:off x="3952568" y="1181304"/>
            <a:ext cx="3561940" cy="4642339"/>
          </a:xfrm>
          <a:prstGeom prst="rect">
            <a:avLst/>
          </a:prstGeom>
        </p:spPr>
      </p:pic>
    </p:spTree>
    <p:extLst>
      <p:ext uri="{BB962C8B-B14F-4D97-AF65-F5344CB8AC3E}">
        <p14:creationId xmlns:p14="http://schemas.microsoft.com/office/powerpoint/2010/main" val="90449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B60C-8CDA-7D42-A32B-134F200A0C23}"/>
              </a:ext>
            </a:extLst>
          </p:cNvPr>
          <p:cNvSpPr>
            <a:spLocks noGrp="1"/>
          </p:cNvSpPr>
          <p:nvPr>
            <p:ph type="title"/>
          </p:nvPr>
        </p:nvSpPr>
        <p:spPr/>
        <p:txBody>
          <a:bodyPr>
            <a:noAutofit/>
          </a:bodyPr>
          <a:lstStyle/>
          <a:p>
            <a:r>
              <a:rPr lang="en-US" sz="3200">
                <a:solidFill>
                  <a:srgbClr val="00B0F0"/>
                </a:solidFill>
                <a:latin typeface="Copperplate" panose="02000504000000020004" pitchFamily="2" charset="77"/>
              </a:rPr>
              <a:t>Selenium WebDriver</a:t>
            </a:r>
          </a:p>
        </p:txBody>
      </p:sp>
      <p:sp>
        <p:nvSpPr>
          <p:cNvPr id="3" name="Text Placeholder 2">
            <a:extLst>
              <a:ext uri="{FF2B5EF4-FFF2-40B4-BE49-F238E27FC236}">
                <a16:creationId xmlns:a16="http://schemas.microsoft.com/office/drawing/2014/main" id="{89F1EF4E-A47C-D148-801E-49F76196AC0A}"/>
              </a:ext>
            </a:extLst>
          </p:cNvPr>
          <p:cNvSpPr>
            <a:spLocks noGrp="1"/>
          </p:cNvSpPr>
          <p:nvPr>
            <p:ph type="body" idx="1"/>
          </p:nvPr>
        </p:nvSpPr>
        <p:spPr>
          <a:xfrm>
            <a:off x="6263148" y="953729"/>
            <a:ext cx="5092240" cy="373626"/>
          </a:xfrm>
        </p:spPr>
        <p:txBody>
          <a:bodyPr>
            <a:normAutofit fontScale="92500" lnSpcReduction="10000"/>
          </a:bodyPr>
          <a:lstStyle/>
          <a:p>
            <a:r>
              <a:rPr lang="en-US" b="0" i="1">
                <a:solidFill>
                  <a:srgbClr val="00B0F0"/>
                </a:solidFill>
              </a:rPr>
              <a:t>You better know it ”IN and OUT”…</a:t>
            </a:r>
          </a:p>
        </p:txBody>
      </p:sp>
      <p:sp>
        <p:nvSpPr>
          <p:cNvPr id="4" name="Content Placeholder 3">
            <a:extLst>
              <a:ext uri="{FF2B5EF4-FFF2-40B4-BE49-F238E27FC236}">
                <a16:creationId xmlns:a16="http://schemas.microsoft.com/office/drawing/2014/main" id="{403697BB-93D3-364F-A9C8-358EC124F360}"/>
              </a:ext>
            </a:extLst>
          </p:cNvPr>
          <p:cNvSpPr>
            <a:spLocks noGrp="1"/>
          </p:cNvSpPr>
          <p:nvPr>
            <p:ph sz="half" idx="2"/>
          </p:nvPr>
        </p:nvSpPr>
        <p:spPr>
          <a:xfrm>
            <a:off x="839788" y="1531276"/>
            <a:ext cx="5157787" cy="4658388"/>
          </a:xfrm>
        </p:spPr>
        <p:txBody>
          <a:bodyPr>
            <a:normAutofit fontScale="92500"/>
          </a:bodyPr>
          <a:lstStyle/>
          <a:p>
            <a:pPr marL="0" indent="0">
              <a:buNone/>
            </a:pPr>
            <a:r>
              <a:rPr lang="en-US"/>
              <a:t>		PROS</a:t>
            </a:r>
          </a:p>
          <a:p>
            <a:r>
              <a:rPr lang="en-US"/>
              <a:t>Simpler installation than Selenium RC</a:t>
            </a:r>
          </a:p>
          <a:p>
            <a:r>
              <a:rPr lang="en-US"/>
              <a:t>Commuticates directly with the browser</a:t>
            </a:r>
          </a:p>
          <a:p>
            <a:r>
              <a:rPr lang="en-US"/>
              <a:t>Browser interaction is more realistic</a:t>
            </a:r>
          </a:p>
          <a:p>
            <a:r>
              <a:rPr lang="en-US"/>
              <a:t>No need for a separate component such as the RC Server</a:t>
            </a:r>
          </a:p>
          <a:p>
            <a:r>
              <a:rPr lang="en-US"/>
              <a:t>Faster execution than IDE and RC</a:t>
            </a:r>
          </a:p>
        </p:txBody>
      </p:sp>
      <p:sp>
        <p:nvSpPr>
          <p:cNvPr id="6" name="Content Placeholder 5">
            <a:extLst>
              <a:ext uri="{FF2B5EF4-FFF2-40B4-BE49-F238E27FC236}">
                <a16:creationId xmlns:a16="http://schemas.microsoft.com/office/drawing/2014/main" id="{45F19A64-C0AF-7B45-870F-2561C57F3C1D}"/>
              </a:ext>
            </a:extLst>
          </p:cNvPr>
          <p:cNvSpPr>
            <a:spLocks noGrp="1"/>
          </p:cNvSpPr>
          <p:nvPr>
            <p:ph sz="quarter" idx="4"/>
          </p:nvPr>
        </p:nvSpPr>
        <p:spPr>
          <a:xfrm>
            <a:off x="6172200" y="1531276"/>
            <a:ext cx="5183188" cy="4658388"/>
          </a:xfrm>
        </p:spPr>
        <p:txBody>
          <a:bodyPr>
            <a:normAutofit fontScale="92500"/>
          </a:bodyPr>
          <a:lstStyle/>
          <a:p>
            <a:pPr marL="0" indent="0">
              <a:buNone/>
            </a:pPr>
            <a:r>
              <a:rPr lang="en-US"/>
              <a:t>		CONS</a:t>
            </a:r>
          </a:p>
          <a:p>
            <a:r>
              <a:rPr lang="en-US"/>
              <a:t>Installation is more complicated than IDE</a:t>
            </a:r>
          </a:p>
          <a:p>
            <a:r>
              <a:rPr lang="en-US"/>
              <a:t>Must have programming knowledge</a:t>
            </a:r>
          </a:p>
          <a:p>
            <a:r>
              <a:rPr lang="en-US"/>
              <a:t>Has no build-in mechanism for logging runtime messages and generating test results</a:t>
            </a:r>
          </a:p>
          <a:p>
            <a:r>
              <a:rPr lang="en-US"/>
              <a:t>Cannot test images or reCAPTCHAs</a:t>
            </a:r>
          </a:p>
        </p:txBody>
      </p:sp>
    </p:spTree>
    <p:extLst>
      <p:ext uri="{BB962C8B-B14F-4D97-AF65-F5344CB8AC3E}">
        <p14:creationId xmlns:p14="http://schemas.microsoft.com/office/powerpoint/2010/main" val="4141802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1F90BC8-1417-7E47-82F3-DD522FB73861}" vid="{1255A93D-EFBA-904C-A118-8C9FC9F04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TotalTime>
  <Words>348</Words>
  <Application>Microsoft Macintosh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Copperplate</vt:lpstr>
      <vt:lpstr>Times</vt:lpstr>
      <vt:lpstr>Office Theme</vt:lpstr>
      <vt:lpstr>Selenium</vt:lpstr>
      <vt:lpstr>What is Selenium?</vt:lpstr>
      <vt:lpstr>What is Selenium?</vt:lpstr>
      <vt:lpstr>4 Components of Selenium</vt:lpstr>
      <vt:lpstr>Selenium Integrated Development Environment (IDE)</vt:lpstr>
      <vt:lpstr>Selenium IDE</vt:lpstr>
      <vt:lpstr>Selenium RC</vt:lpstr>
      <vt:lpstr>Selenium RC</vt:lpstr>
      <vt:lpstr>Selenium WebDriver</vt:lpstr>
      <vt:lpstr>Selenium WebDriver</vt:lpstr>
      <vt:lpstr>Selenium Grid</vt:lpstr>
      <vt:lpstr>Selenium</vt:lpstr>
      <vt:lpstr>Comparison between Selenium and QTP(now UFT)</vt:lpstr>
      <vt:lpstr>Comparison between Selenium and QTP(now UFT)</vt:lpstr>
      <vt:lpstr>Comparison between Selenium and QTP(now UFT)</vt:lpstr>
      <vt:lpstr>Selenium WebDriver</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Kubanychbek Kubanychbek</dc:creator>
  <cp:lastModifiedBy>Kubanychbek Kubanychbek</cp:lastModifiedBy>
  <cp:revision>19</cp:revision>
  <dcterms:created xsi:type="dcterms:W3CDTF">2019-11-28T17:51:51Z</dcterms:created>
  <dcterms:modified xsi:type="dcterms:W3CDTF">2019-11-29T23:43:23Z</dcterms:modified>
</cp:coreProperties>
</file>