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7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6608"/>
  </p:normalViewPr>
  <p:slideViewPr>
    <p:cSldViewPr snapToGrid="0" snapToObjects="1">
      <p:cViewPr varScale="1">
        <p:scale>
          <a:sx n="161" d="100"/>
          <a:sy n="161" d="100"/>
        </p:scale>
        <p:origin x="15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3CF57-1797-1646-A676-BAE62E2E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1B143-DE4E-6D49-AB6B-CF4DBE58A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424"/>
            <a:ext cx="10515600" cy="50705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25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738C3-A985-5948-A86F-7248AFFE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168" y="219457"/>
            <a:ext cx="9198864" cy="5303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83C33-AB43-0F48-9203-CE7BFBF8A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97281"/>
            <a:ext cx="5157787" cy="457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E2C2A-79A1-944C-85E3-F6F74C21C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21168"/>
            <a:ext cx="5157787" cy="4468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21420-492F-4B4E-B547-D01C31102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97281"/>
            <a:ext cx="5183188" cy="457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274F7-1946-114E-A997-713C9B621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21168"/>
            <a:ext cx="5183188" cy="4468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995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62F2-465B-9141-BD76-FE4E09CA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B63-96B2-7A4F-B763-0EB6887C9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33856"/>
            <a:ext cx="5181600" cy="5043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54A5D-A8E1-6044-84ED-C20204329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33856"/>
            <a:ext cx="5181600" cy="5043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951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39ABCF5-EC85-BB43-A068-0416136F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296" y="246889"/>
            <a:ext cx="9427464" cy="5120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84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D14BC-6E79-C84C-9C0C-08894F05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296" y="246889"/>
            <a:ext cx="9427464" cy="512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4BE83-CC87-144B-8B14-675F1A810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6152"/>
            <a:ext cx="10515600" cy="4960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856D7-96A8-6B45-8EDF-288CDB4732F7}"/>
              </a:ext>
            </a:extLst>
          </p:cNvPr>
          <p:cNvSpPr/>
          <p:nvPr userDrawn="1"/>
        </p:nvSpPr>
        <p:spPr>
          <a:xfrm>
            <a:off x="126125" y="105104"/>
            <a:ext cx="777240" cy="536028"/>
          </a:xfrm>
          <a:prstGeom prst="rect">
            <a:avLst/>
          </a:prstGeom>
          <a:blipFill dpi="0" rotWithShape="1">
            <a:blip r:embed="rId6">
              <a:alphaModFix amt="6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5AB77E-E972-5145-AE38-25B95B09315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817100" y="5166360"/>
            <a:ext cx="2159000" cy="21590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C85B92-2386-CA47-B2FF-AB5A9B24016F}"/>
              </a:ext>
            </a:extLst>
          </p:cNvPr>
          <p:cNvCxnSpPr/>
          <p:nvPr userDrawn="1"/>
        </p:nvCxnSpPr>
        <p:spPr>
          <a:xfrm>
            <a:off x="1225296" y="822960"/>
            <a:ext cx="9427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96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2" r:id="rId2"/>
    <p:sldLayoutId id="2147483841" r:id="rId3"/>
    <p:sldLayoutId id="214748383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4F4A-5ADE-4700-9BD6-580E3D97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00B0F0"/>
                </a:solidFill>
                <a:latin typeface="Copperplate Gothic Bold" panose="020E0705020206020404" pitchFamily="34" charset="0"/>
              </a:rPr>
              <a:t>Xpath locators</a:t>
            </a:r>
            <a:endParaRPr lang="en-US" dirty="0">
              <a:solidFill>
                <a:srgbClr val="00B0F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1B6F-EB6D-4F54-9531-76EBD72F4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/>
              <a:t>Performance test between xpath and css selectors</a:t>
            </a:r>
          </a:p>
          <a:p>
            <a:pPr marL="0" indent="0">
              <a:buNone/>
            </a:pPr>
            <a:endParaRPr lang="en-US" b="1" u="sng"/>
          </a:p>
          <a:p>
            <a:pPr marL="0" indent="0">
              <a:buNone/>
            </a:pPr>
            <a:r>
              <a:rPr lang="en-US">
                <a:solidFill>
                  <a:srgbClr val="00B0F0"/>
                </a:solidFill>
              </a:rPr>
              <a:t>difference is </a:t>
            </a:r>
            <a:r>
              <a:rPr lang="en-US">
                <a:solidFill>
                  <a:srgbClr val="FF0000"/>
                </a:solidFill>
              </a:rPr>
              <a:t>0.1-0.3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milliseconds </a:t>
            </a:r>
            <a:r>
              <a:rPr lang="en-US"/>
              <a:t>overall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When tried to open one website and find one specific web element and loop it 1000 times the results are following:</a:t>
            </a:r>
          </a:p>
          <a:p>
            <a:pPr marL="0" indent="0">
              <a:buNone/>
            </a:pPr>
            <a:endParaRPr lang="en-US" b="1" u="sng"/>
          </a:p>
        </p:txBody>
      </p:sp>
    </p:spTree>
    <p:extLst>
      <p:ext uri="{BB962C8B-B14F-4D97-AF65-F5344CB8AC3E}">
        <p14:creationId xmlns:p14="http://schemas.microsoft.com/office/powerpoint/2010/main" val="318365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899A-AF93-4E6C-AA15-63C87122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opperplate Gothic Bold" panose="020E0705020206020404" pitchFamily="34" charset="0"/>
              </a:rPr>
              <a:t>Scenario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C3C1-9770-4CB2-B770-66878EB1B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/>
              <a:t>Used path = </a:t>
            </a:r>
            <a:r>
              <a:rPr lang="en-US" sz="3200">
                <a:solidFill>
                  <a:srgbClr val="FF0000"/>
                </a:solidFill>
              </a:rPr>
              <a:t>div tag </a:t>
            </a:r>
            <a:r>
              <a:rPr lang="en-US" sz="3200"/>
              <a:t>and </a:t>
            </a:r>
            <a:r>
              <a:rPr lang="en-US" sz="3200">
                <a:solidFill>
                  <a:srgbClr val="FF0000"/>
                </a:solidFill>
              </a:rPr>
              <a:t>class attribute</a:t>
            </a:r>
            <a:r>
              <a:rPr lang="en-US" sz="3200"/>
              <a:t>( given class is second fastest attribute to be found after id)</a:t>
            </a:r>
          </a:p>
          <a:p>
            <a:pPr marL="0" indent="0" fontAlgn="ctr">
              <a:buNone/>
            </a:pPr>
            <a:r>
              <a:rPr lang="en-US" sz="3200" u="sng"/>
              <a:t>Css total time 1000 repeats: 8.84s, per find: 8.84ms</a:t>
            </a:r>
          </a:p>
          <a:p>
            <a:pPr marL="0" indent="0" fontAlgn="ctr">
              <a:buNone/>
            </a:pPr>
            <a:endParaRPr lang="en-US" sz="3200" u="sng"/>
          </a:p>
          <a:p>
            <a:pPr marL="0" indent="0" fontAlgn="ctr">
              <a:buNone/>
            </a:pPr>
            <a:r>
              <a:rPr lang="en-US" sz="3200" u="sng"/>
              <a:t>Xpath total time for 1000 repeats: 8.52s, per find: 8.52ms</a:t>
            </a:r>
          </a:p>
          <a:p>
            <a:pPr marL="0" indent="0" fontAlgn="ctr">
              <a:buNone/>
            </a:pPr>
            <a:endParaRPr lang="en-US" sz="3200" u="sng"/>
          </a:p>
          <a:p>
            <a:pPr marL="0" indent="0" fontAlgn="ctr">
              <a:buNone/>
            </a:pPr>
            <a:r>
              <a:rPr lang="en-US" sz="3200"/>
              <a:t>Difference is </a:t>
            </a:r>
            <a:r>
              <a:rPr lang="en-US" sz="3200">
                <a:solidFill>
                  <a:srgbClr val="FF0000"/>
                </a:solidFill>
              </a:rPr>
              <a:t>0.32ms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9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899A-AF93-4E6C-AA15-63C87122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opperplate Gothic Bold" panose="020E0705020206020404" pitchFamily="34" charset="0"/>
              </a:rPr>
              <a:t>Scenario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C3C1-9770-4CB2-B770-66878EB1B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ctr">
              <a:buNone/>
            </a:pPr>
            <a:r>
              <a:rPr lang="en-US" sz="3200" u="sng"/>
              <a:t>css =&gt; 'div[class~=button-section]’</a:t>
            </a:r>
          </a:p>
          <a:p>
            <a:pPr marL="0" indent="0" fontAlgn="ctr">
              <a:buNone/>
            </a:pPr>
            <a:r>
              <a:rPr lang="en-US" sz="3200" u="sng"/>
              <a:t>xpath=&gt; //div[contains(@class, "button-section")];</a:t>
            </a:r>
          </a:p>
          <a:p>
            <a:pPr marL="0" indent="0" fontAlgn="ctr">
              <a:buNone/>
            </a:pPr>
            <a:endParaRPr lang="en-US" sz="3200" u="sng"/>
          </a:p>
          <a:p>
            <a:pPr fontAlgn="ctr"/>
            <a:r>
              <a:rPr lang="en-US" sz="3200"/>
              <a:t>8.60s, per find: 8.60ms</a:t>
            </a:r>
          </a:p>
          <a:p>
            <a:pPr fontAlgn="ctr"/>
            <a:r>
              <a:rPr lang="en-US" sz="3200"/>
              <a:t>8.75s, per find 8.75ms</a:t>
            </a:r>
          </a:p>
          <a:p>
            <a:pPr marL="0" indent="0" fontAlgn="ctr">
              <a:buNone/>
            </a:pPr>
            <a:endParaRPr lang="en-US" sz="3200" u="sng"/>
          </a:p>
          <a:p>
            <a:pPr marL="0" indent="0" fontAlgn="ctr">
              <a:buNone/>
            </a:pPr>
            <a:r>
              <a:rPr lang="en-US" sz="3200"/>
              <a:t>Difference is </a:t>
            </a:r>
            <a:r>
              <a:rPr lang="en-US" sz="3200">
                <a:solidFill>
                  <a:srgbClr val="FF0000"/>
                </a:solidFill>
              </a:rPr>
              <a:t>0.15ms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899A-AF93-4E6C-AA15-63C87122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opperplate Gothic Bold" panose="020E0705020206020404" pitchFamily="34" charset="0"/>
              </a:rPr>
              <a:t>Scenario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C3C1-9770-4CB2-B770-66878EB1B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/>
              <a:t>css =&gt; #table1 tbody tr td:nth-child(4)</a:t>
            </a:r>
          </a:p>
          <a:p>
            <a:r>
              <a:rPr lang="en-US" sz="3200" u="sng"/>
              <a:t>xpath =&gt; //table[@id='table1']//tr/td[4]</a:t>
            </a:r>
          </a:p>
          <a:p>
            <a:pPr marL="0" indent="0" fontAlgn="ctr">
              <a:buNone/>
            </a:pPr>
            <a:endParaRPr lang="en-US" sz="3200" u="sng"/>
          </a:p>
          <a:p>
            <a:pPr fontAlgn="ctr"/>
            <a:r>
              <a:rPr lang="en-US" sz="3200"/>
              <a:t>9.29s, per find 9.29ms </a:t>
            </a:r>
          </a:p>
          <a:p>
            <a:pPr fontAlgn="ctr"/>
            <a:r>
              <a:rPr lang="en-US" sz="3200"/>
              <a:t>8.79s, per find 8.79ms</a:t>
            </a:r>
          </a:p>
          <a:p>
            <a:pPr marL="0" indent="0" fontAlgn="ctr">
              <a:buNone/>
            </a:pPr>
            <a:endParaRPr lang="en-US" sz="3200" u="sng"/>
          </a:p>
          <a:p>
            <a:pPr marL="0" indent="0" fontAlgn="ctr">
              <a:buNone/>
            </a:pPr>
            <a:r>
              <a:rPr lang="en-US" sz="3200"/>
              <a:t>Difference is </a:t>
            </a:r>
            <a:r>
              <a:rPr lang="en-US" sz="3200">
                <a:solidFill>
                  <a:srgbClr val="FF0000"/>
                </a:solidFill>
              </a:rPr>
              <a:t>0.5ms </a:t>
            </a:r>
            <a:r>
              <a:rPr lang="en-US" sz="4000" b="1"/>
              <a:t>BUT </a:t>
            </a:r>
            <a:r>
              <a:rPr lang="en-US" sz="4000"/>
              <a:t>xpath is FASTER</a:t>
            </a:r>
            <a:endParaRPr lang="en-US" sz="32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42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118515F-FA7C-495D-A90A-13C97AED886E}" vid="{AF4F9664-3B0A-4045-8251-FB4A805BB1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TLA Template</Template>
  <TotalTime>28</TotalTime>
  <Words>169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Copperplate Gothic Bold</vt:lpstr>
      <vt:lpstr>Office Theme</vt:lpstr>
      <vt:lpstr>Xpath locators</vt:lpstr>
      <vt:lpstr>Scenario 1</vt:lpstr>
      <vt:lpstr>Scenario 2</vt:lpstr>
      <vt:lpstr>Scenario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Xpath locators</dc:title>
  <dc:creator>Kubanychbek Zhaanbaev</dc:creator>
  <cp:lastModifiedBy>Kubanychbek Zhaanbaev</cp:lastModifiedBy>
  <cp:revision>4</cp:revision>
  <dcterms:created xsi:type="dcterms:W3CDTF">2019-12-14T05:14:45Z</dcterms:created>
  <dcterms:modified xsi:type="dcterms:W3CDTF">2019-12-14T05:43:19Z</dcterms:modified>
</cp:coreProperties>
</file>