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43B23-6E47-42B9-8ED2-34175CC120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C5DB05-8339-453C-AB9C-A94A5BEF7750}">
      <dgm:prSet/>
      <dgm:spPr/>
      <dgm:t>
        <a:bodyPr/>
        <a:lstStyle/>
        <a:p>
          <a:r>
            <a:rPr lang="en-US" b="1"/>
            <a:t>LoRA Deep Dive</a:t>
          </a:r>
          <a:endParaRPr lang="en-US"/>
        </a:p>
      </dgm:t>
    </dgm:pt>
    <dgm:pt modelId="{C1A729C3-04C3-4D94-879B-6BC0A0B6A4F0}" type="parTrans" cxnId="{F9E0209A-4136-4BDF-AC69-EA0CBFCDDE6C}">
      <dgm:prSet/>
      <dgm:spPr/>
      <dgm:t>
        <a:bodyPr/>
        <a:lstStyle/>
        <a:p>
          <a:endParaRPr lang="en-US"/>
        </a:p>
      </dgm:t>
    </dgm:pt>
    <dgm:pt modelId="{45FA06A2-7FF1-42B8-A9B2-96252E05CB96}" type="sibTrans" cxnId="{F9E0209A-4136-4BDF-AC69-EA0CBFCDDE6C}">
      <dgm:prSet/>
      <dgm:spPr/>
      <dgm:t>
        <a:bodyPr/>
        <a:lstStyle/>
        <a:p>
          <a:endParaRPr lang="en-US"/>
        </a:p>
      </dgm:t>
    </dgm:pt>
    <dgm:pt modelId="{7A1EF163-893A-430A-AD2B-68FB12284320}">
      <dgm:prSet/>
      <dgm:spPr/>
      <dgm:t>
        <a:bodyPr/>
        <a:lstStyle/>
        <a:p>
          <a:r>
            <a:rPr lang="en-US"/>
            <a:t>A deep dive into LoRA (Low-Rank Adaptation) focuses on two key aspects</a:t>
          </a:r>
        </a:p>
      </dgm:t>
    </dgm:pt>
    <dgm:pt modelId="{CF97A4F0-56B0-485E-A48F-0DF9066A942A}" type="parTrans" cxnId="{8964A4D7-04DE-4931-BEBB-9D0A154E95A7}">
      <dgm:prSet/>
      <dgm:spPr/>
      <dgm:t>
        <a:bodyPr/>
        <a:lstStyle/>
        <a:p>
          <a:endParaRPr lang="en-US"/>
        </a:p>
      </dgm:t>
    </dgm:pt>
    <dgm:pt modelId="{0C378B19-E869-4341-9282-3289116A5B12}" type="sibTrans" cxnId="{8964A4D7-04DE-4931-BEBB-9D0A154E95A7}">
      <dgm:prSet/>
      <dgm:spPr/>
      <dgm:t>
        <a:bodyPr/>
        <a:lstStyle/>
        <a:p>
          <a:endParaRPr lang="en-US"/>
        </a:p>
      </dgm:t>
    </dgm:pt>
    <dgm:pt modelId="{2AAEFC42-AD72-41C1-915A-97AB45B461F7}">
      <dgm:prSet/>
      <dgm:spPr/>
      <dgm:t>
        <a:bodyPr/>
        <a:lstStyle/>
        <a:p>
          <a:r>
            <a:rPr lang="en-US"/>
            <a:t>Understanding PEFT (Parameter-Efficient Fine-Tuning)</a:t>
          </a:r>
        </a:p>
      </dgm:t>
    </dgm:pt>
    <dgm:pt modelId="{80C0CBE7-E336-40A6-A28F-5BE44516A97E}" type="parTrans" cxnId="{9BD5D6BB-1B06-4788-AB8A-599548BFDD4D}">
      <dgm:prSet/>
      <dgm:spPr/>
      <dgm:t>
        <a:bodyPr/>
        <a:lstStyle/>
        <a:p>
          <a:endParaRPr lang="en-US"/>
        </a:p>
      </dgm:t>
    </dgm:pt>
    <dgm:pt modelId="{BC9B9045-A20F-494D-884F-8AE183AE85E2}" type="sibTrans" cxnId="{9BD5D6BB-1B06-4788-AB8A-599548BFDD4D}">
      <dgm:prSet/>
      <dgm:spPr/>
      <dgm:t>
        <a:bodyPr/>
        <a:lstStyle/>
        <a:p>
          <a:endParaRPr lang="en-US"/>
        </a:p>
      </dgm:t>
    </dgm:pt>
    <dgm:pt modelId="{29BFA385-B531-41E4-B650-0D0E1D088832}">
      <dgm:prSet/>
      <dgm:spPr/>
      <dgm:t>
        <a:bodyPr/>
        <a:lstStyle/>
        <a:p>
          <a:r>
            <a:rPr lang="en-US"/>
            <a:t>Fine-tuning LLMs with LoRA</a:t>
          </a:r>
          <a:br>
            <a:rPr lang="en-US"/>
          </a:br>
          <a:endParaRPr lang="en-US"/>
        </a:p>
      </dgm:t>
    </dgm:pt>
    <dgm:pt modelId="{956C9D26-4EB9-4627-96E1-24109FD697ED}" type="parTrans" cxnId="{E3225368-53BB-40AE-93C4-ACFAED7F5BA3}">
      <dgm:prSet/>
      <dgm:spPr/>
      <dgm:t>
        <a:bodyPr/>
        <a:lstStyle/>
        <a:p>
          <a:endParaRPr lang="en-US"/>
        </a:p>
      </dgm:t>
    </dgm:pt>
    <dgm:pt modelId="{A8A50214-3663-489D-96A7-24BC6B5DA739}" type="sibTrans" cxnId="{E3225368-53BB-40AE-93C4-ACFAED7F5BA3}">
      <dgm:prSet/>
      <dgm:spPr/>
      <dgm:t>
        <a:bodyPr/>
        <a:lstStyle/>
        <a:p>
          <a:endParaRPr lang="en-US"/>
        </a:p>
      </dgm:t>
    </dgm:pt>
    <dgm:pt modelId="{36407FB9-FD61-FC41-8EB5-7EC51ED1BD1C}" type="pres">
      <dgm:prSet presAssocID="{73743B23-6E47-42B9-8ED2-34175CC12083}" presName="linear" presStyleCnt="0">
        <dgm:presLayoutVars>
          <dgm:animLvl val="lvl"/>
          <dgm:resizeHandles val="exact"/>
        </dgm:presLayoutVars>
      </dgm:prSet>
      <dgm:spPr/>
    </dgm:pt>
    <dgm:pt modelId="{D1A2C9B9-E4E9-B844-B9E3-03B3B7C6A3BF}" type="pres">
      <dgm:prSet presAssocID="{6DC5DB05-8339-453C-AB9C-A94A5BEF775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BC4EEB-045D-9541-A137-EB07CE3D64E7}" type="pres">
      <dgm:prSet presAssocID="{45FA06A2-7FF1-42B8-A9B2-96252E05CB96}" presName="spacer" presStyleCnt="0"/>
      <dgm:spPr/>
    </dgm:pt>
    <dgm:pt modelId="{B77CA7C6-5C63-C44B-8973-E9C31019FC90}" type="pres">
      <dgm:prSet presAssocID="{7A1EF163-893A-430A-AD2B-68FB122843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2E221B-FDFB-6A4E-9D72-C7F2975D3DA7}" type="pres">
      <dgm:prSet presAssocID="{0C378B19-E869-4341-9282-3289116A5B12}" presName="spacer" presStyleCnt="0"/>
      <dgm:spPr/>
    </dgm:pt>
    <dgm:pt modelId="{71B7B308-88E7-DC47-80C0-0AB044E225AC}" type="pres">
      <dgm:prSet presAssocID="{2AAEFC42-AD72-41C1-915A-97AB45B461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9711D9-C96F-2147-B7B2-0BBAC7087064}" type="pres">
      <dgm:prSet presAssocID="{BC9B9045-A20F-494D-884F-8AE183AE85E2}" presName="spacer" presStyleCnt="0"/>
      <dgm:spPr/>
    </dgm:pt>
    <dgm:pt modelId="{48A12ED3-B5F1-1348-AC19-FC442EB59DDF}" type="pres">
      <dgm:prSet presAssocID="{29BFA385-B531-41E4-B650-0D0E1D08883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225368-53BB-40AE-93C4-ACFAED7F5BA3}" srcId="{73743B23-6E47-42B9-8ED2-34175CC12083}" destId="{29BFA385-B531-41E4-B650-0D0E1D088832}" srcOrd="3" destOrd="0" parTransId="{956C9D26-4EB9-4627-96E1-24109FD697ED}" sibTransId="{A8A50214-3663-489D-96A7-24BC6B5DA739}"/>
    <dgm:cxn modelId="{BB4ADF98-5E7E-7F44-808D-AD266617853C}" type="presOf" srcId="{73743B23-6E47-42B9-8ED2-34175CC12083}" destId="{36407FB9-FD61-FC41-8EB5-7EC51ED1BD1C}" srcOrd="0" destOrd="0" presId="urn:microsoft.com/office/officeart/2005/8/layout/vList2"/>
    <dgm:cxn modelId="{F9E0209A-4136-4BDF-AC69-EA0CBFCDDE6C}" srcId="{73743B23-6E47-42B9-8ED2-34175CC12083}" destId="{6DC5DB05-8339-453C-AB9C-A94A5BEF7750}" srcOrd="0" destOrd="0" parTransId="{C1A729C3-04C3-4D94-879B-6BC0A0B6A4F0}" sibTransId="{45FA06A2-7FF1-42B8-A9B2-96252E05CB96}"/>
    <dgm:cxn modelId="{F80E64A6-5605-3749-97EE-73FEB3BB2EC7}" type="presOf" srcId="{7A1EF163-893A-430A-AD2B-68FB12284320}" destId="{B77CA7C6-5C63-C44B-8973-E9C31019FC90}" srcOrd="0" destOrd="0" presId="urn:microsoft.com/office/officeart/2005/8/layout/vList2"/>
    <dgm:cxn modelId="{9BD5D6BB-1B06-4788-AB8A-599548BFDD4D}" srcId="{73743B23-6E47-42B9-8ED2-34175CC12083}" destId="{2AAEFC42-AD72-41C1-915A-97AB45B461F7}" srcOrd="2" destOrd="0" parTransId="{80C0CBE7-E336-40A6-A28F-5BE44516A97E}" sibTransId="{BC9B9045-A20F-494D-884F-8AE183AE85E2}"/>
    <dgm:cxn modelId="{8E630CCA-F852-6F4F-9DE1-3ADADF29E7E8}" type="presOf" srcId="{29BFA385-B531-41E4-B650-0D0E1D088832}" destId="{48A12ED3-B5F1-1348-AC19-FC442EB59DDF}" srcOrd="0" destOrd="0" presId="urn:microsoft.com/office/officeart/2005/8/layout/vList2"/>
    <dgm:cxn modelId="{4C2AC3CB-7205-8846-B075-9BD7626AB4E4}" type="presOf" srcId="{2AAEFC42-AD72-41C1-915A-97AB45B461F7}" destId="{71B7B308-88E7-DC47-80C0-0AB044E225AC}" srcOrd="0" destOrd="0" presId="urn:microsoft.com/office/officeart/2005/8/layout/vList2"/>
    <dgm:cxn modelId="{8964A4D7-04DE-4931-BEBB-9D0A154E95A7}" srcId="{73743B23-6E47-42B9-8ED2-34175CC12083}" destId="{7A1EF163-893A-430A-AD2B-68FB12284320}" srcOrd="1" destOrd="0" parTransId="{CF97A4F0-56B0-485E-A48F-0DF9066A942A}" sibTransId="{0C378B19-E869-4341-9282-3289116A5B12}"/>
    <dgm:cxn modelId="{E267CEF6-8351-6647-8BA9-EC7123112302}" type="presOf" srcId="{6DC5DB05-8339-453C-AB9C-A94A5BEF7750}" destId="{D1A2C9B9-E4E9-B844-B9E3-03B3B7C6A3BF}" srcOrd="0" destOrd="0" presId="urn:microsoft.com/office/officeart/2005/8/layout/vList2"/>
    <dgm:cxn modelId="{DCB61AD8-6D76-AB4D-BE0A-D8AC95C7ABB5}" type="presParOf" srcId="{36407FB9-FD61-FC41-8EB5-7EC51ED1BD1C}" destId="{D1A2C9B9-E4E9-B844-B9E3-03B3B7C6A3BF}" srcOrd="0" destOrd="0" presId="urn:microsoft.com/office/officeart/2005/8/layout/vList2"/>
    <dgm:cxn modelId="{0B4EF263-89DA-5646-9A6F-351A9C5ED040}" type="presParOf" srcId="{36407FB9-FD61-FC41-8EB5-7EC51ED1BD1C}" destId="{E2BC4EEB-045D-9541-A137-EB07CE3D64E7}" srcOrd="1" destOrd="0" presId="urn:microsoft.com/office/officeart/2005/8/layout/vList2"/>
    <dgm:cxn modelId="{F263A8FE-B3F4-D344-AC92-D2C22A34EDAF}" type="presParOf" srcId="{36407FB9-FD61-FC41-8EB5-7EC51ED1BD1C}" destId="{B77CA7C6-5C63-C44B-8973-E9C31019FC90}" srcOrd="2" destOrd="0" presId="urn:microsoft.com/office/officeart/2005/8/layout/vList2"/>
    <dgm:cxn modelId="{675FD681-27A4-7C49-9556-95530AED5A81}" type="presParOf" srcId="{36407FB9-FD61-FC41-8EB5-7EC51ED1BD1C}" destId="{2A2E221B-FDFB-6A4E-9D72-C7F2975D3DA7}" srcOrd="3" destOrd="0" presId="urn:microsoft.com/office/officeart/2005/8/layout/vList2"/>
    <dgm:cxn modelId="{4AA68377-C6B4-3D49-8B29-10E0D6AB3109}" type="presParOf" srcId="{36407FB9-FD61-FC41-8EB5-7EC51ED1BD1C}" destId="{71B7B308-88E7-DC47-80C0-0AB044E225AC}" srcOrd="4" destOrd="0" presId="urn:microsoft.com/office/officeart/2005/8/layout/vList2"/>
    <dgm:cxn modelId="{86D81008-97FC-F24A-B4CE-3838C8980B3B}" type="presParOf" srcId="{36407FB9-FD61-FC41-8EB5-7EC51ED1BD1C}" destId="{9C9711D9-C96F-2147-B7B2-0BBAC7087064}" srcOrd="5" destOrd="0" presId="urn:microsoft.com/office/officeart/2005/8/layout/vList2"/>
    <dgm:cxn modelId="{9962141F-90D4-5B42-A51A-D952A3B3E0DC}" type="presParOf" srcId="{36407FB9-FD61-FC41-8EB5-7EC51ED1BD1C}" destId="{48A12ED3-B5F1-1348-AC19-FC442EB59D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2233BD-C375-4659-B4F7-0D9B952F0A5D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B44F9A-0F4A-40BA-90A9-F09902BDF4BD}">
      <dgm:prSet/>
      <dgm:spPr/>
      <dgm:t>
        <a:bodyPr/>
        <a:lstStyle/>
        <a:p>
          <a:r>
            <a:rPr lang="en-US" b="1" dirty="0"/>
            <a:t>When to Use </a:t>
          </a:r>
          <a:r>
            <a:rPr lang="en-US" b="1" dirty="0" err="1"/>
            <a:t>LoRA</a:t>
          </a:r>
          <a:r>
            <a:rPr lang="en-US" b="1" dirty="0"/>
            <a:t> (Low-Rank Adaptation)</a:t>
          </a:r>
          <a:endParaRPr lang="en-US" dirty="0"/>
        </a:p>
      </dgm:t>
    </dgm:pt>
    <dgm:pt modelId="{DFC3C978-0EC0-4AE1-B354-4EE81FB17940}" type="parTrans" cxnId="{8437E26A-4244-4E3E-80C1-92D1D19ADF4A}">
      <dgm:prSet/>
      <dgm:spPr/>
      <dgm:t>
        <a:bodyPr/>
        <a:lstStyle/>
        <a:p>
          <a:endParaRPr lang="en-US"/>
        </a:p>
      </dgm:t>
    </dgm:pt>
    <dgm:pt modelId="{148D8E40-4D8E-4C6B-8C03-9CEF879C3198}" type="sibTrans" cxnId="{8437E26A-4244-4E3E-80C1-92D1D19ADF4A}">
      <dgm:prSet/>
      <dgm:spPr/>
      <dgm:t>
        <a:bodyPr/>
        <a:lstStyle/>
        <a:p>
          <a:endParaRPr lang="en-US"/>
        </a:p>
      </dgm:t>
    </dgm:pt>
    <dgm:pt modelId="{BFF4C7CC-AEBC-4740-96B7-A7974E2C484E}">
      <dgm:prSet/>
      <dgm:spPr/>
      <dgm:t>
        <a:bodyPr/>
        <a:lstStyle/>
        <a:p>
          <a:r>
            <a:rPr lang="en-US" b="1"/>
            <a:t>Limited Compute Resources:</a:t>
          </a:r>
          <a:br>
            <a:rPr lang="en-US"/>
          </a:br>
          <a:r>
            <a:rPr lang="en-US"/>
            <a:t>LoRA is ideal when you don't have access to high-end GPUs or TPUs.</a:t>
          </a:r>
        </a:p>
      </dgm:t>
    </dgm:pt>
    <dgm:pt modelId="{B140A58B-1C9B-4C11-A2AC-D9F05E318A4B}" type="parTrans" cxnId="{05F375A1-DC10-49D6-B056-569AB72C97A0}">
      <dgm:prSet/>
      <dgm:spPr/>
      <dgm:t>
        <a:bodyPr/>
        <a:lstStyle/>
        <a:p>
          <a:endParaRPr lang="en-US"/>
        </a:p>
      </dgm:t>
    </dgm:pt>
    <dgm:pt modelId="{F33B191F-E2D1-47B9-9C74-4BD303527BE0}" type="sibTrans" cxnId="{05F375A1-DC10-49D6-B056-569AB72C97A0}">
      <dgm:prSet/>
      <dgm:spPr/>
      <dgm:t>
        <a:bodyPr/>
        <a:lstStyle/>
        <a:p>
          <a:endParaRPr lang="en-US"/>
        </a:p>
      </dgm:t>
    </dgm:pt>
    <dgm:pt modelId="{54B6D294-434B-4AEB-965F-8CE3477277B0}">
      <dgm:prSet/>
      <dgm:spPr/>
      <dgm:t>
        <a:bodyPr/>
        <a:lstStyle/>
        <a:p>
          <a:r>
            <a:rPr lang="en-US"/>
            <a:t>Since LoRA reduces the number of trainable parameters, it allows efficient fine-tuning even on modest hardware setups, making it accessible for individuals or organizations without large-scale infrastructure.</a:t>
          </a:r>
        </a:p>
      </dgm:t>
    </dgm:pt>
    <dgm:pt modelId="{51A3B58F-52D1-4CB1-9F85-D5C4D3FFBB19}" type="parTrans" cxnId="{F9EF18E7-02DA-4EB5-8D25-488C5F83E40D}">
      <dgm:prSet/>
      <dgm:spPr/>
      <dgm:t>
        <a:bodyPr/>
        <a:lstStyle/>
        <a:p>
          <a:endParaRPr lang="en-US"/>
        </a:p>
      </dgm:t>
    </dgm:pt>
    <dgm:pt modelId="{AC68254A-3D73-4290-BF2D-F5CC7142D1FF}" type="sibTrans" cxnId="{F9EF18E7-02DA-4EB5-8D25-488C5F83E40D}">
      <dgm:prSet/>
      <dgm:spPr/>
      <dgm:t>
        <a:bodyPr/>
        <a:lstStyle/>
        <a:p>
          <a:endParaRPr lang="en-US"/>
        </a:p>
      </dgm:t>
    </dgm:pt>
    <dgm:pt modelId="{C82DE2DE-0E23-43B3-B7D4-14F71D201500}">
      <dgm:prSet/>
      <dgm:spPr/>
      <dgm:t>
        <a:bodyPr/>
        <a:lstStyle/>
        <a:p>
          <a:r>
            <a:rPr lang="en-US" b="1"/>
            <a:t>Multi-task Learning:</a:t>
          </a:r>
          <a:br>
            <a:rPr lang="en-US"/>
          </a:br>
          <a:r>
            <a:rPr lang="en-US"/>
            <a:t>When there's a need to fine-tune a single model for multiple tasks without maintaining separate copies for each task.</a:t>
          </a:r>
        </a:p>
      </dgm:t>
    </dgm:pt>
    <dgm:pt modelId="{34018763-62C6-4731-B244-2D2A338C2706}" type="parTrans" cxnId="{514678D7-7848-4372-BF44-FBD8F60CDBD6}">
      <dgm:prSet/>
      <dgm:spPr/>
      <dgm:t>
        <a:bodyPr/>
        <a:lstStyle/>
        <a:p>
          <a:endParaRPr lang="en-US"/>
        </a:p>
      </dgm:t>
    </dgm:pt>
    <dgm:pt modelId="{3E9CF67A-B4D8-4FAD-B8CE-CF407FCE76DA}" type="sibTrans" cxnId="{514678D7-7848-4372-BF44-FBD8F60CDBD6}">
      <dgm:prSet/>
      <dgm:spPr/>
      <dgm:t>
        <a:bodyPr/>
        <a:lstStyle/>
        <a:p>
          <a:endParaRPr lang="en-US"/>
        </a:p>
      </dgm:t>
    </dgm:pt>
    <dgm:pt modelId="{28E1B560-C243-4374-A606-A0F68A46C3B3}">
      <dgm:prSet/>
      <dgm:spPr/>
      <dgm:t>
        <a:bodyPr/>
        <a:lstStyle/>
        <a:p>
          <a:r>
            <a:rPr lang="en-US"/>
            <a:t>LoRA enables efficient adaptation for various tasks by injecting lightweight, task-specific parameters, avoiding the need to duplicate large models for every new task.</a:t>
          </a:r>
        </a:p>
      </dgm:t>
    </dgm:pt>
    <dgm:pt modelId="{5884D785-05A0-4330-8001-648FD252D8F8}" type="parTrans" cxnId="{FCD72F3F-9CB0-4D07-B465-2932E9F2F72E}">
      <dgm:prSet/>
      <dgm:spPr/>
      <dgm:t>
        <a:bodyPr/>
        <a:lstStyle/>
        <a:p>
          <a:endParaRPr lang="en-US"/>
        </a:p>
      </dgm:t>
    </dgm:pt>
    <dgm:pt modelId="{09924192-7C77-40CE-8B1B-8A3D0DE4C734}" type="sibTrans" cxnId="{FCD72F3F-9CB0-4D07-B465-2932E9F2F72E}">
      <dgm:prSet/>
      <dgm:spPr/>
      <dgm:t>
        <a:bodyPr/>
        <a:lstStyle/>
        <a:p>
          <a:endParaRPr lang="en-US"/>
        </a:p>
      </dgm:t>
    </dgm:pt>
    <dgm:pt modelId="{6D6F134E-3185-4A54-B6F8-ABE73E667674}">
      <dgm:prSet/>
      <dgm:spPr/>
      <dgm:t>
        <a:bodyPr/>
        <a:lstStyle/>
        <a:p>
          <a:r>
            <a:rPr lang="en-US" b="1"/>
            <a:t>Avoiding Catastrophic Forgetting:</a:t>
          </a:r>
          <a:br>
            <a:rPr lang="en-US"/>
          </a:br>
          <a:r>
            <a:rPr lang="en-US"/>
            <a:t>LoRA helps retain the pre-trained knowledge of a model while adapting it to new tasks.</a:t>
          </a:r>
        </a:p>
      </dgm:t>
    </dgm:pt>
    <dgm:pt modelId="{FBA273DD-869A-4F64-9426-9247C459002F}" type="parTrans" cxnId="{4D2BC1E5-C03D-4D47-8382-A395B0C3FEE0}">
      <dgm:prSet/>
      <dgm:spPr/>
      <dgm:t>
        <a:bodyPr/>
        <a:lstStyle/>
        <a:p>
          <a:endParaRPr lang="en-US"/>
        </a:p>
      </dgm:t>
    </dgm:pt>
    <dgm:pt modelId="{57017472-749E-4D3C-A370-B45A1020EDAB}" type="sibTrans" cxnId="{4D2BC1E5-C03D-4D47-8382-A395B0C3FEE0}">
      <dgm:prSet/>
      <dgm:spPr/>
      <dgm:t>
        <a:bodyPr/>
        <a:lstStyle/>
        <a:p>
          <a:endParaRPr lang="en-US"/>
        </a:p>
      </dgm:t>
    </dgm:pt>
    <dgm:pt modelId="{99B01CDF-32E4-43BF-A355-7BCF1BBE9A06}">
      <dgm:prSet/>
      <dgm:spPr/>
      <dgm:t>
        <a:bodyPr/>
        <a:lstStyle/>
        <a:p>
          <a:r>
            <a:rPr lang="en-US"/>
            <a:t>This is crucial when fine-tuning, as it prevents the model from "forgetting" its general capabilities while learning task-specific behaviors, maintaining a balance between old and new knowledge.</a:t>
          </a:r>
        </a:p>
      </dgm:t>
    </dgm:pt>
    <dgm:pt modelId="{49ECDFBC-A3A6-48EA-8870-FBDB5B17B03F}" type="parTrans" cxnId="{71753CFB-A781-4FBD-BE6C-DF8E8E76031C}">
      <dgm:prSet/>
      <dgm:spPr/>
      <dgm:t>
        <a:bodyPr/>
        <a:lstStyle/>
        <a:p>
          <a:endParaRPr lang="en-US"/>
        </a:p>
      </dgm:t>
    </dgm:pt>
    <dgm:pt modelId="{31E9C36D-2285-4789-8F79-A5EEF4FCE058}" type="sibTrans" cxnId="{71753CFB-A781-4FBD-BE6C-DF8E8E76031C}">
      <dgm:prSet/>
      <dgm:spPr/>
      <dgm:t>
        <a:bodyPr/>
        <a:lstStyle/>
        <a:p>
          <a:endParaRPr lang="en-US"/>
        </a:p>
      </dgm:t>
    </dgm:pt>
    <dgm:pt modelId="{8DBE70CA-C985-AF4E-92F2-D35F4C6A8794}" type="pres">
      <dgm:prSet presAssocID="{362233BD-C375-4659-B4F7-0D9B952F0A5D}" presName="Name0" presStyleCnt="0">
        <dgm:presLayoutVars>
          <dgm:dir/>
          <dgm:resizeHandles val="exact"/>
        </dgm:presLayoutVars>
      </dgm:prSet>
      <dgm:spPr/>
    </dgm:pt>
    <dgm:pt modelId="{FE33AA11-AEF2-F247-9AB7-02A014D5F263}" type="pres">
      <dgm:prSet presAssocID="{05B44F9A-0F4A-40BA-90A9-F09902BDF4BD}" presName="node" presStyleLbl="node1" presStyleIdx="0" presStyleCnt="7">
        <dgm:presLayoutVars>
          <dgm:bulletEnabled val="1"/>
        </dgm:presLayoutVars>
      </dgm:prSet>
      <dgm:spPr/>
    </dgm:pt>
    <dgm:pt modelId="{649F142F-9DC7-254A-ACF3-FC4DFB103AC8}" type="pres">
      <dgm:prSet presAssocID="{148D8E40-4D8E-4C6B-8C03-9CEF879C3198}" presName="sibTransSpacerBeforeConnector" presStyleCnt="0"/>
      <dgm:spPr/>
    </dgm:pt>
    <dgm:pt modelId="{F2F05931-810A-5647-9087-86FDD5C6A641}" type="pres">
      <dgm:prSet presAssocID="{148D8E40-4D8E-4C6B-8C03-9CEF879C3198}" presName="sibTrans" presStyleLbl="node1" presStyleIdx="1" presStyleCnt="7"/>
      <dgm:spPr/>
    </dgm:pt>
    <dgm:pt modelId="{DF24BE6C-4345-3B40-86FA-AED308551210}" type="pres">
      <dgm:prSet presAssocID="{148D8E40-4D8E-4C6B-8C03-9CEF879C3198}" presName="sibTransSpacerAfterConnector" presStyleCnt="0"/>
      <dgm:spPr/>
    </dgm:pt>
    <dgm:pt modelId="{1B08BBFA-06AE-164C-B913-AD6A5E3E8B11}" type="pres">
      <dgm:prSet presAssocID="{BFF4C7CC-AEBC-4740-96B7-A7974E2C484E}" presName="node" presStyleLbl="node1" presStyleIdx="2" presStyleCnt="7">
        <dgm:presLayoutVars>
          <dgm:bulletEnabled val="1"/>
        </dgm:presLayoutVars>
      </dgm:prSet>
      <dgm:spPr/>
    </dgm:pt>
    <dgm:pt modelId="{8AF6F78B-D6B1-0C46-9465-9D1EC8C7E426}" type="pres">
      <dgm:prSet presAssocID="{F33B191F-E2D1-47B9-9C74-4BD303527BE0}" presName="sibTransSpacerBeforeConnector" presStyleCnt="0"/>
      <dgm:spPr/>
    </dgm:pt>
    <dgm:pt modelId="{F2A30250-AEB5-B44F-8886-B57F5D726D38}" type="pres">
      <dgm:prSet presAssocID="{F33B191F-E2D1-47B9-9C74-4BD303527BE0}" presName="sibTrans" presStyleLbl="node1" presStyleIdx="3" presStyleCnt="7"/>
      <dgm:spPr/>
    </dgm:pt>
    <dgm:pt modelId="{1353AF42-A4E5-7D40-A85F-1284F1F88687}" type="pres">
      <dgm:prSet presAssocID="{F33B191F-E2D1-47B9-9C74-4BD303527BE0}" presName="sibTransSpacerAfterConnector" presStyleCnt="0"/>
      <dgm:spPr/>
    </dgm:pt>
    <dgm:pt modelId="{08B64DCB-A45D-A24A-B5E6-816C4A5C3468}" type="pres">
      <dgm:prSet presAssocID="{C82DE2DE-0E23-43B3-B7D4-14F71D201500}" presName="node" presStyleLbl="node1" presStyleIdx="4" presStyleCnt="7">
        <dgm:presLayoutVars>
          <dgm:bulletEnabled val="1"/>
        </dgm:presLayoutVars>
      </dgm:prSet>
      <dgm:spPr/>
    </dgm:pt>
    <dgm:pt modelId="{2B4FD9EB-761B-994D-918D-1301ED870FD8}" type="pres">
      <dgm:prSet presAssocID="{3E9CF67A-B4D8-4FAD-B8CE-CF407FCE76DA}" presName="sibTransSpacerBeforeConnector" presStyleCnt="0"/>
      <dgm:spPr/>
    </dgm:pt>
    <dgm:pt modelId="{3F3CF102-71B5-DB48-B98B-4894418EB2AF}" type="pres">
      <dgm:prSet presAssocID="{3E9CF67A-B4D8-4FAD-B8CE-CF407FCE76DA}" presName="sibTrans" presStyleLbl="node1" presStyleIdx="5" presStyleCnt="7"/>
      <dgm:spPr/>
    </dgm:pt>
    <dgm:pt modelId="{18F3F8AA-53A1-364F-AB02-2655F72DEDBB}" type="pres">
      <dgm:prSet presAssocID="{3E9CF67A-B4D8-4FAD-B8CE-CF407FCE76DA}" presName="sibTransSpacerAfterConnector" presStyleCnt="0"/>
      <dgm:spPr/>
    </dgm:pt>
    <dgm:pt modelId="{E6EC45F0-409E-C349-A87F-B5B0AA91902F}" type="pres">
      <dgm:prSet presAssocID="{6D6F134E-3185-4A54-B6F8-ABE73E667674}" presName="node" presStyleLbl="node1" presStyleIdx="6" presStyleCnt="7">
        <dgm:presLayoutVars>
          <dgm:bulletEnabled val="1"/>
        </dgm:presLayoutVars>
      </dgm:prSet>
      <dgm:spPr/>
    </dgm:pt>
  </dgm:ptLst>
  <dgm:cxnLst>
    <dgm:cxn modelId="{E6857125-A016-AC46-AF14-47A096A99A24}" type="presOf" srcId="{BFF4C7CC-AEBC-4740-96B7-A7974E2C484E}" destId="{1B08BBFA-06AE-164C-B913-AD6A5E3E8B11}" srcOrd="0" destOrd="0" presId="urn:microsoft.com/office/officeart/2016/7/layout/BasicProcessNew"/>
    <dgm:cxn modelId="{FCD72F3F-9CB0-4D07-B465-2932E9F2F72E}" srcId="{C82DE2DE-0E23-43B3-B7D4-14F71D201500}" destId="{28E1B560-C243-4374-A606-A0F68A46C3B3}" srcOrd="0" destOrd="0" parTransId="{5884D785-05A0-4330-8001-648FD252D8F8}" sibTransId="{09924192-7C77-40CE-8B1B-8A3D0DE4C734}"/>
    <dgm:cxn modelId="{09F0F252-1A0E-5445-BCA7-ACCB310C58F0}" type="presOf" srcId="{C82DE2DE-0E23-43B3-B7D4-14F71D201500}" destId="{08B64DCB-A45D-A24A-B5E6-816C4A5C3468}" srcOrd="0" destOrd="0" presId="urn:microsoft.com/office/officeart/2016/7/layout/BasicProcessNew"/>
    <dgm:cxn modelId="{C1F4B563-4B84-E04D-8596-F00B0EADC875}" type="presOf" srcId="{148D8E40-4D8E-4C6B-8C03-9CEF879C3198}" destId="{F2F05931-810A-5647-9087-86FDD5C6A641}" srcOrd="0" destOrd="0" presId="urn:microsoft.com/office/officeart/2016/7/layout/BasicProcessNew"/>
    <dgm:cxn modelId="{8437E26A-4244-4E3E-80C1-92D1D19ADF4A}" srcId="{362233BD-C375-4659-B4F7-0D9B952F0A5D}" destId="{05B44F9A-0F4A-40BA-90A9-F09902BDF4BD}" srcOrd="0" destOrd="0" parTransId="{DFC3C978-0EC0-4AE1-B354-4EE81FB17940}" sibTransId="{148D8E40-4D8E-4C6B-8C03-9CEF879C3198}"/>
    <dgm:cxn modelId="{78FF536C-7EF8-6244-8DCA-C03A4B2E4449}" type="presOf" srcId="{28E1B560-C243-4374-A606-A0F68A46C3B3}" destId="{08B64DCB-A45D-A24A-B5E6-816C4A5C3468}" srcOrd="0" destOrd="1" presId="urn:microsoft.com/office/officeart/2016/7/layout/BasicProcessNew"/>
    <dgm:cxn modelId="{A238126E-C086-7C4B-A0EF-A35FADEB27AC}" type="presOf" srcId="{54B6D294-434B-4AEB-965F-8CE3477277B0}" destId="{1B08BBFA-06AE-164C-B913-AD6A5E3E8B11}" srcOrd="0" destOrd="1" presId="urn:microsoft.com/office/officeart/2016/7/layout/BasicProcessNew"/>
    <dgm:cxn modelId="{11E79080-A182-6741-9D13-364AF46033FD}" type="presOf" srcId="{99B01CDF-32E4-43BF-A355-7BCF1BBE9A06}" destId="{E6EC45F0-409E-C349-A87F-B5B0AA91902F}" srcOrd="0" destOrd="1" presId="urn:microsoft.com/office/officeart/2016/7/layout/BasicProcessNew"/>
    <dgm:cxn modelId="{B2E4189C-D828-4D4E-B2B8-AD06483AFEFB}" type="presOf" srcId="{6D6F134E-3185-4A54-B6F8-ABE73E667674}" destId="{E6EC45F0-409E-C349-A87F-B5B0AA91902F}" srcOrd="0" destOrd="0" presId="urn:microsoft.com/office/officeart/2016/7/layout/BasicProcessNew"/>
    <dgm:cxn modelId="{C84304A1-1FD6-4643-AB43-219E9D825CBA}" type="presOf" srcId="{362233BD-C375-4659-B4F7-0D9B952F0A5D}" destId="{8DBE70CA-C985-AF4E-92F2-D35F4C6A8794}" srcOrd="0" destOrd="0" presId="urn:microsoft.com/office/officeart/2016/7/layout/BasicProcessNew"/>
    <dgm:cxn modelId="{05F375A1-DC10-49D6-B056-569AB72C97A0}" srcId="{362233BD-C375-4659-B4F7-0D9B952F0A5D}" destId="{BFF4C7CC-AEBC-4740-96B7-A7974E2C484E}" srcOrd="1" destOrd="0" parTransId="{B140A58B-1C9B-4C11-A2AC-D9F05E318A4B}" sibTransId="{F33B191F-E2D1-47B9-9C74-4BD303527BE0}"/>
    <dgm:cxn modelId="{8BA98DC5-9A52-2344-9D4B-7EDA6A107682}" type="presOf" srcId="{F33B191F-E2D1-47B9-9C74-4BD303527BE0}" destId="{F2A30250-AEB5-B44F-8886-B57F5D726D38}" srcOrd="0" destOrd="0" presId="urn:microsoft.com/office/officeart/2016/7/layout/BasicProcessNew"/>
    <dgm:cxn modelId="{514678D7-7848-4372-BF44-FBD8F60CDBD6}" srcId="{362233BD-C375-4659-B4F7-0D9B952F0A5D}" destId="{C82DE2DE-0E23-43B3-B7D4-14F71D201500}" srcOrd="2" destOrd="0" parTransId="{34018763-62C6-4731-B244-2D2A338C2706}" sibTransId="{3E9CF67A-B4D8-4FAD-B8CE-CF407FCE76DA}"/>
    <dgm:cxn modelId="{951656DA-ED96-3447-B272-8C4FE879F8CE}" type="presOf" srcId="{3E9CF67A-B4D8-4FAD-B8CE-CF407FCE76DA}" destId="{3F3CF102-71B5-DB48-B98B-4894418EB2AF}" srcOrd="0" destOrd="0" presId="urn:microsoft.com/office/officeart/2016/7/layout/BasicProcessNew"/>
    <dgm:cxn modelId="{4D2BC1E5-C03D-4D47-8382-A395B0C3FEE0}" srcId="{362233BD-C375-4659-B4F7-0D9B952F0A5D}" destId="{6D6F134E-3185-4A54-B6F8-ABE73E667674}" srcOrd="3" destOrd="0" parTransId="{FBA273DD-869A-4F64-9426-9247C459002F}" sibTransId="{57017472-749E-4D3C-A370-B45A1020EDAB}"/>
    <dgm:cxn modelId="{F9EF18E7-02DA-4EB5-8D25-488C5F83E40D}" srcId="{BFF4C7CC-AEBC-4740-96B7-A7974E2C484E}" destId="{54B6D294-434B-4AEB-965F-8CE3477277B0}" srcOrd="0" destOrd="0" parTransId="{51A3B58F-52D1-4CB1-9F85-D5C4D3FFBB19}" sibTransId="{AC68254A-3D73-4290-BF2D-F5CC7142D1FF}"/>
    <dgm:cxn modelId="{F6EE61F9-2100-A24A-86C4-D257B15DAC50}" type="presOf" srcId="{05B44F9A-0F4A-40BA-90A9-F09902BDF4BD}" destId="{FE33AA11-AEF2-F247-9AB7-02A014D5F263}" srcOrd="0" destOrd="0" presId="urn:microsoft.com/office/officeart/2016/7/layout/BasicProcessNew"/>
    <dgm:cxn modelId="{71753CFB-A781-4FBD-BE6C-DF8E8E76031C}" srcId="{6D6F134E-3185-4A54-B6F8-ABE73E667674}" destId="{99B01CDF-32E4-43BF-A355-7BCF1BBE9A06}" srcOrd="0" destOrd="0" parTransId="{49ECDFBC-A3A6-48EA-8870-FBDB5B17B03F}" sibTransId="{31E9C36D-2285-4789-8F79-A5EEF4FCE058}"/>
    <dgm:cxn modelId="{CF33A895-4B53-E043-958D-3175199DE52B}" type="presParOf" srcId="{8DBE70CA-C985-AF4E-92F2-D35F4C6A8794}" destId="{FE33AA11-AEF2-F247-9AB7-02A014D5F263}" srcOrd="0" destOrd="0" presId="urn:microsoft.com/office/officeart/2016/7/layout/BasicProcessNew"/>
    <dgm:cxn modelId="{C4F275E2-07C3-1B47-BA83-2153A8F6FF0C}" type="presParOf" srcId="{8DBE70CA-C985-AF4E-92F2-D35F4C6A8794}" destId="{649F142F-9DC7-254A-ACF3-FC4DFB103AC8}" srcOrd="1" destOrd="0" presId="urn:microsoft.com/office/officeart/2016/7/layout/BasicProcessNew"/>
    <dgm:cxn modelId="{DE0284C6-5A4E-7D48-8B51-804F9549A6E1}" type="presParOf" srcId="{8DBE70CA-C985-AF4E-92F2-D35F4C6A8794}" destId="{F2F05931-810A-5647-9087-86FDD5C6A641}" srcOrd="2" destOrd="0" presId="urn:microsoft.com/office/officeart/2016/7/layout/BasicProcessNew"/>
    <dgm:cxn modelId="{32886007-8867-F746-A9EB-CA0E834A046A}" type="presParOf" srcId="{8DBE70CA-C985-AF4E-92F2-D35F4C6A8794}" destId="{DF24BE6C-4345-3B40-86FA-AED308551210}" srcOrd="3" destOrd="0" presId="urn:microsoft.com/office/officeart/2016/7/layout/BasicProcessNew"/>
    <dgm:cxn modelId="{ED8AD2A3-4917-2F47-A244-6B6314E1371F}" type="presParOf" srcId="{8DBE70CA-C985-AF4E-92F2-D35F4C6A8794}" destId="{1B08BBFA-06AE-164C-B913-AD6A5E3E8B11}" srcOrd="4" destOrd="0" presId="urn:microsoft.com/office/officeart/2016/7/layout/BasicProcessNew"/>
    <dgm:cxn modelId="{BCB0AFA7-6202-2545-A39F-0E657EA74917}" type="presParOf" srcId="{8DBE70CA-C985-AF4E-92F2-D35F4C6A8794}" destId="{8AF6F78B-D6B1-0C46-9465-9D1EC8C7E426}" srcOrd="5" destOrd="0" presId="urn:microsoft.com/office/officeart/2016/7/layout/BasicProcessNew"/>
    <dgm:cxn modelId="{31F39C74-8EA8-2641-AD84-540BD824801B}" type="presParOf" srcId="{8DBE70CA-C985-AF4E-92F2-D35F4C6A8794}" destId="{F2A30250-AEB5-B44F-8886-B57F5D726D38}" srcOrd="6" destOrd="0" presId="urn:microsoft.com/office/officeart/2016/7/layout/BasicProcessNew"/>
    <dgm:cxn modelId="{1AC3BB9C-9ED9-2D46-ABCC-89BDBC205BC5}" type="presParOf" srcId="{8DBE70CA-C985-AF4E-92F2-D35F4C6A8794}" destId="{1353AF42-A4E5-7D40-A85F-1284F1F88687}" srcOrd="7" destOrd="0" presId="urn:microsoft.com/office/officeart/2016/7/layout/BasicProcessNew"/>
    <dgm:cxn modelId="{9BB636A5-C6B4-3940-9BE5-37AAF36AA62C}" type="presParOf" srcId="{8DBE70CA-C985-AF4E-92F2-D35F4C6A8794}" destId="{08B64DCB-A45D-A24A-B5E6-816C4A5C3468}" srcOrd="8" destOrd="0" presId="urn:microsoft.com/office/officeart/2016/7/layout/BasicProcessNew"/>
    <dgm:cxn modelId="{3DC6375B-75AF-4546-A42B-C61010B5B265}" type="presParOf" srcId="{8DBE70CA-C985-AF4E-92F2-D35F4C6A8794}" destId="{2B4FD9EB-761B-994D-918D-1301ED870FD8}" srcOrd="9" destOrd="0" presId="urn:microsoft.com/office/officeart/2016/7/layout/BasicProcessNew"/>
    <dgm:cxn modelId="{EDF70063-8813-D94D-AFB3-C549DB023FAD}" type="presParOf" srcId="{8DBE70CA-C985-AF4E-92F2-D35F4C6A8794}" destId="{3F3CF102-71B5-DB48-B98B-4894418EB2AF}" srcOrd="10" destOrd="0" presId="urn:microsoft.com/office/officeart/2016/7/layout/BasicProcessNew"/>
    <dgm:cxn modelId="{226A2834-AC62-AD4F-A3F1-E53A2595863C}" type="presParOf" srcId="{8DBE70CA-C985-AF4E-92F2-D35F4C6A8794}" destId="{18F3F8AA-53A1-364F-AB02-2655F72DEDBB}" srcOrd="11" destOrd="0" presId="urn:microsoft.com/office/officeart/2016/7/layout/BasicProcessNew"/>
    <dgm:cxn modelId="{87E81DB8-1A40-E54A-9265-F9376A007AE1}" type="presParOf" srcId="{8DBE70CA-C985-AF4E-92F2-D35F4C6A8794}" destId="{E6EC45F0-409E-C349-A87F-B5B0AA91902F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2C9B9-E4E9-B844-B9E3-03B3B7C6A3BF}">
      <dsp:nvSpPr>
        <dsp:cNvPr id="0" name=""/>
        <dsp:cNvSpPr/>
      </dsp:nvSpPr>
      <dsp:spPr>
        <a:xfrm>
          <a:off x="0" y="734839"/>
          <a:ext cx="5073357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LoRA Deep Dive</a:t>
          </a:r>
          <a:endParaRPr lang="en-US" sz="2300" kern="1200"/>
        </a:p>
      </dsp:txBody>
      <dsp:txXfrm>
        <a:off x="44602" y="779441"/>
        <a:ext cx="4984153" cy="824474"/>
      </dsp:txXfrm>
    </dsp:sp>
    <dsp:sp modelId="{B77CA7C6-5C63-C44B-8973-E9C31019FC90}">
      <dsp:nvSpPr>
        <dsp:cNvPr id="0" name=""/>
        <dsp:cNvSpPr/>
      </dsp:nvSpPr>
      <dsp:spPr>
        <a:xfrm>
          <a:off x="0" y="1714757"/>
          <a:ext cx="5073357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deep dive into LoRA (Low-Rank Adaptation) focuses on two key aspects</a:t>
          </a:r>
        </a:p>
      </dsp:txBody>
      <dsp:txXfrm>
        <a:off x="44602" y="1759359"/>
        <a:ext cx="4984153" cy="824474"/>
      </dsp:txXfrm>
    </dsp:sp>
    <dsp:sp modelId="{71B7B308-88E7-DC47-80C0-0AB044E225AC}">
      <dsp:nvSpPr>
        <dsp:cNvPr id="0" name=""/>
        <dsp:cNvSpPr/>
      </dsp:nvSpPr>
      <dsp:spPr>
        <a:xfrm>
          <a:off x="0" y="2694676"/>
          <a:ext cx="5073357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Understanding PEFT (Parameter-Efficient Fine-Tuning)</a:t>
          </a:r>
        </a:p>
      </dsp:txBody>
      <dsp:txXfrm>
        <a:off x="44602" y="2739278"/>
        <a:ext cx="4984153" cy="824474"/>
      </dsp:txXfrm>
    </dsp:sp>
    <dsp:sp modelId="{48A12ED3-B5F1-1348-AC19-FC442EB59DDF}">
      <dsp:nvSpPr>
        <dsp:cNvPr id="0" name=""/>
        <dsp:cNvSpPr/>
      </dsp:nvSpPr>
      <dsp:spPr>
        <a:xfrm>
          <a:off x="0" y="3674595"/>
          <a:ext cx="5073357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Fine-tuning LLMs with LoRA</a:t>
          </a:r>
          <a:br>
            <a:rPr lang="en-US" sz="2300" kern="1200"/>
          </a:br>
          <a:endParaRPr lang="en-US" sz="2300" kern="1200"/>
        </a:p>
      </dsp:txBody>
      <dsp:txXfrm>
        <a:off x="44602" y="3719197"/>
        <a:ext cx="4984153" cy="824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3AA11-AEF2-F247-9AB7-02A014D5F263}">
      <dsp:nvSpPr>
        <dsp:cNvPr id="0" name=""/>
        <dsp:cNvSpPr/>
      </dsp:nvSpPr>
      <dsp:spPr>
        <a:xfrm>
          <a:off x="2912" y="878984"/>
          <a:ext cx="1798997" cy="2298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When to Use </a:t>
          </a:r>
          <a:r>
            <a:rPr lang="en-US" sz="1100" b="1" kern="1200" dirty="0" err="1"/>
            <a:t>LoRA</a:t>
          </a:r>
          <a:r>
            <a:rPr lang="en-US" sz="1100" b="1" kern="1200" dirty="0"/>
            <a:t> (Low-Rank Adaptation)</a:t>
          </a:r>
          <a:endParaRPr lang="en-US" sz="1100" kern="1200" dirty="0"/>
        </a:p>
      </dsp:txBody>
      <dsp:txXfrm>
        <a:off x="2912" y="878984"/>
        <a:ext cx="1798997" cy="2298465"/>
      </dsp:txXfrm>
    </dsp:sp>
    <dsp:sp modelId="{F2F05931-810A-5647-9087-86FDD5C6A641}">
      <dsp:nvSpPr>
        <dsp:cNvPr id="0" name=""/>
        <dsp:cNvSpPr/>
      </dsp:nvSpPr>
      <dsp:spPr>
        <a:xfrm>
          <a:off x="1837347" y="1906717"/>
          <a:ext cx="26984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BBFA-06AE-164C-B913-AD6A5E3E8B11}">
      <dsp:nvSpPr>
        <dsp:cNvPr id="0" name=""/>
        <dsp:cNvSpPr/>
      </dsp:nvSpPr>
      <dsp:spPr>
        <a:xfrm>
          <a:off x="2142634" y="878984"/>
          <a:ext cx="1798997" cy="22984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Limited Compute Resources:</a:t>
          </a:r>
          <a:br>
            <a:rPr lang="en-US" sz="1100" kern="1200"/>
          </a:br>
          <a:r>
            <a:rPr lang="en-US" sz="1100" kern="1200"/>
            <a:t>LoRA is ideal when you don't have access to high-end GPUs or TPUs.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Since LoRA reduces the number of trainable parameters, it allows efficient fine-tuning even on modest hardware setups, making it accessible for individuals or organizations without large-scale infrastructure.</a:t>
          </a:r>
        </a:p>
      </dsp:txBody>
      <dsp:txXfrm>
        <a:off x="2142634" y="878984"/>
        <a:ext cx="1798997" cy="2298465"/>
      </dsp:txXfrm>
    </dsp:sp>
    <dsp:sp modelId="{F2A30250-AEB5-B44F-8886-B57F5D726D38}">
      <dsp:nvSpPr>
        <dsp:cNvPr id="0" name=""/>
        <dsp:cNvSpPr/>
      </dsp:nvSpPr>
      <dsp:spPr>
        <a:xfrm>
          <a:off x="3977069" y="1906717"/>
          <a:ext cx="26984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64DCB-A45D-A24A-B5E6-816C4A5C3468}">
      <dsp:nvSpPr>
        <dsp:cNvPr id="0" name=""/>
        <dsp:cNvSpPr/>
      </dsp:nvSpPr>
      <dsp:spPr>
        <a:xfrm>
          <a:off x="4282356" y="878984"/>
          <a:ext cx="1798997" cy="22984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Multi-task Learning:</a:t>
          </a:r>
          <a:br>
            <a:rPr lang="en-US" sz="1100" kern="1200"/>
          </a:br>
          <a:r>
            <a:rPr lang="en-US" sz="1100" kern="1200"/>
            <a:t>When there's a need to fine-tune a single model for multiple tasks without maintaining separate copies for each task.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LoRA enables efficient adaptation for various tasks by injecting lightweight, task-specific parameters, avoiding the need to duplicate large models for every new task.</a:t>
          </a:r>
        </a:p>
      </dsp:txBody>
      <dsp:txXfrm>
        <a:off x="4282356" y="878984"/>
        <a:ext cx="1798997" cy="2298465"/>
      </dsp:txXfrm>
    </dsp:sp>
    <dsp:sp modelId="{3F3CF102-71B5-DB48-B98B-4894418EB2AF}">
      <dsp:nvSpPr>
        <dsp:cNvPr id="0" name=""/>
        <dsp:cNvSpPr/>
      </dsp:nvSpPr>
      <dsp:spPr>
        <a:xfrm>
          <a:off x="6116791" y="1906717"/>
          <a:ext cx="269849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C45F0-409E-C349-A87F-B5B0AA91902F}">
      <dsp:nvSpPr>
        <dsp:cNvPr id="0" name=""/>
        <dsp:cNvSpPr/>
      </dsp:nvSpPr>
      <dsp:spPr>
        <a:xfrm>
          <a:off x="6422078" y="878984"/>
          <a:ext cx="1798997" cy="22984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Avoiding Catastrophic Forgetting:</a:t>
          </a:r>
          <a:br>
            <a:rPr lang="en-US" sz="1100" kern="1200"/>
          </a:br>
          <a:r>
            <a:rPr lang="en-US" sz="1100" kern="1200"/>
            <a:t>LoRA helps retain the pre-trained knowledge of a model while adapting it to new tasks.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This is crucial when fine-tuning, as it prevents the model from "forgetting" its general capabilities while learning task-specific behaviors, maintaining a balance between old and new knowledge.</a:t>
          </a:r>
        </a:p>
      </dsp:txBody>
      <dsp:txXfrm>
        <a:off x="6422078" y="878984"/>
        <a:ext cx="1798997" cy="229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6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4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97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7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7DAB5-5094-5640-2EAE-FC9F646291E3}"/>
              </a:ext>
            </a:extLst>
          </p:cNvPr>
          <p:cNvSpPr txBox="1"/>
          <p:nvPr/>
        </p:nvSpPr>
        <p:spPr>
          <a:xfrm>
            <a:off x="261257" y="804671"/>
            <a:ext cx="8270586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b="1" dirty="0">
                <a:latin typeface="+mj-lt"/>
                <a:ea typeface="+mj-ea"/>
                <a:cs typeface="+mj-cs"/>
              </a:rPr>
              <a:t>Fine-tuning hands-on (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LoRA</a:t>
            </a:r>
            <a:r>
              <a:rPr lang="en-US" sz="2800" b="1" dirty="0">
                <a:latin typeface="+mj-lt"/>
                <a:ea typeface="+mj-ea"/>
                <a:cs typeface="+mj-cs"/>
              </a:rPr>
              <a:t>) - Open-source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CD629-9367-88B0-20D7-40606AF46090}"/>
              </a:ext>
            </a:extLst>
          </p:cNvPr>
          <p:cNvSpPr txBox="1"/>
          <p:nvPr/>
        </p:nvSpPr>
        <p:spPr>
          <a:xfrm>
            <a:off x="6487886" y="5083628"/>
            <a:ext cx="1828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Selvin Tuscano</a:t>
            </a: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4-22 at 2.22.16 PM.png"/>
          <p:cNvPicPr>
            <a:picLocks noChangeAspect="1"/>
          </p:cNvPicPr>
          <p:nvPr/>
        </p:nvPicPr>
        <p:blipFill>
          <a:blip r:embed="rId3"/>
          <a:srcRect r="16321" b="2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oden hand holding pencil">
            <a:extLst>
              <a:ext uri="{FF2B5EF4-FFF2-40B4-BE49-F238E27FC236}">
                <a16:creationId xmlns:a16="http://schemas.microsoft.com/office/drawing/2014/main" id="{717002A1-036C-8321-A20C-3A59F202E6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885" r="43282" b="-1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C6F39B58-6F94-CFF7-4254-2E27B20ACE38}"/>
              </a:ext>
            </a:extLst>
          </p:cNvPr>
          <p:cNvGraphicFramePr/>
          <p:nvPr/>
        </p:nvGraphicFramePr>
        <p:xfrm>
          <a:off x="3961785" y="925286"/>
          <a:ext cx="5073358" cy="532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A26044-BD97-E8E6-EAA3-E846628AA37E}"/>
              </a:ext>
            </a:extLst>
          </p:cNvPr>
          <p:cNvSpPr txBox="1"/>
          <p:nvPr/>
        </p:nvSpPr>
        <p:spPr>
          <a:xfrm>
            <a:off x="514351" y="2142067"/>
            <a:ext cx="47117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338328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1"/>
              <a:t>What is PEFT?</a:t>
            </a:r>
            <a:br>
              <a:rPr lang="en-US" b="1"/>
            </a:br>
            <a:br>
              <a:rPr lang="en-US"/>
            </a:br>
            <a:br>
              <a:rPr lang="en-US"/>
            </a:br>
            <a:r>
              <a:rPr lang="en-US"/>
              <a:t>PEFT stands for Parameter-Efficient Fine-Tuning. It is a technique used to fine-tune only a small subset of a model’s parameters instead of the entire model.</a:t>
            </a:r>
            <a:br>
              <a:rPr lang="en-US"/>
            </a:br>
            <a:r>
              <a:rPr lang="en-US"/>
              <a:t>This approach significantly reduces memory and computational costs, making it more efficient and feasible, especially when working with large models or limited hardware resources.</a:t>
            </a:r>
            <a:br>
              <a:rPr lang="en-US"/>
            </a:br>
            <a:endParaRPr lang="en-US"/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E8E019DA-8164-5C8D-4032-F8780BDD8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3202" y="2098757"/>
            <a:ext cx="2584285" cy="258428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8C8F8-9457-55EE-0544-164ABF20A0A1}"/>
              </a:ext>
            </a:extLst>
          </p:cNvPr>
          <p:cNvSpPr txBox="1"/>
          <p:nvPr/>
        </p:nvSpPr>
        <p:spPr>
          <a:xfrm>
            <a:off x="484583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</a:pPr>
            <a:endParaRPr lang="en-US" sz="4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6DB28-71A7-0131-79DC-51C215D3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" y="870857"/>
            <a:ext cx="9035143" cy="54197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DDE4061-0984-0B78-A780-9EB8AFFA0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301752"/>
              </p:ext>
            </p:extLst>
          </p:nvPr>
        </p:nvGraphicFramePr>
        <p:xfrm>
          <a:off x="484583" y="2140085"/>
          <a:ext cx="8223988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4-22 at 2.21.41 PM.png"/>
          <p:cNvPicPr>
            <a:picLocks noChangeAspect="1"/>
          </p:cNvPicPr>
          <p:nvPr/>
        </p:nvPicPr>
        <p:blipFill>
          <a:blip r:embed="rId3"/>
          <a:srcRect r="15585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4-22 at 2.21.49 PM.png"/>
          <p:cNvPicPr>
            <a:picLocks noChangeAspect="1"/>
          </p:cNvPicPr>
          <p:nvPr/>
        </p:nvPicPr>
        <p:blipFill>
          <a:blip r:embed="rId3"/>
          <a:srcRect r="15585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4-22 at 2.21.54 PM.png"/>
          <p:cNvPicPr>
            <a:picLocks noChangeAspect="1"/>
          </p:cNvPicPr>
          <p:nvPr/>
        </p:nvPicPr>
        <p:blipFill>
          <a:blip r:embed="rId3"/>
          <a:srcRect r="15585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4-22 at 2.22.05 PM.png"/>
          <p:cNvPicPr>
            <a:picLocks noChangeAspect="1"/>
          </p:cNvPicPr>
          <p:nvPr/>
        </p:nvPicPr>
        <p:blipFill>
          <a:blip r:embed="rId3"/>
          <a:srcRect r="19988" b="-1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</TotalTime>
  <Words>261</Words>
  <Application>Microsoft Macintosh PowerPoint</Application>
  <PresentationFormat>On-screen Show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3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Selvin Charles Tuscano</cp:lastModifiedBy>
  <cp:revision>3</cp:revision>
  <dcterms:created xsi:type="dcterms:W3CDTF">2013-01-27T09:14:16Z</dcterms:created>
  <dcterms:modified xsi:type="dcterms:W3CDTF">2025-04-22T19:10:38Z</dcterms:modified>
  <cp:category/>
</cp:coreProperties>
</file>