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66" r:id="rId1"/>
  </p:sldMasterIdLst>
  <p:notesMasterIdLst>
    <p:notesMasterId r:id="rId2"/>
  </p:notesMasterIdLst>
  <p:sldIdLst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4" r:id="rId13"/>
  </p:sldIdLst>
  <p:sldSz cy="10287000" cx="18288000"/>
  <p:notesSz cx="6858000" cy="9144000"/>
  <p:embeddedFontLst>
    <p:embeddedFont>
      <p:font typeface="Roboto Bold" panose="02000000000000000000" charset="1"/>
      <p:regular r:id="rId14"/>
    </p:embeddedFont>
    <p:embeddedFont>
      <p:font typeface="Assistant" panose="00000500000000000000" charset="1"/>
      <p:regular r:id="rId15"/>
    </p:embeddedFont>
    <p:embeddedFont>
      <p:font typeface="Open Sans" panose="00000000000000000000" charset="1"/>
      <p:regular r:id="rId16"/>
    </p:embeddedFont>
    <p:embeddedFont>
      <p:font typeface="Trebuchet MS Bold" panose="020B0703020202020204" charset="1"/>
      <p:regular r:id="rId17"/>
    </p:embeddedFont>
    <p:embeddedFont>
      <p:font typeface="Trebuchet MS" panose="020B0603020202020204" charset="1"/>
      <p:regular r:id="rId18"/>
    </p:embeddedFont>
    <p:embeddedFont>
      <p:font typeface="Open Sans Bold" panose="00000000000000000000" charset="1"/>
      <p:regular r:id="rId19"/>
    </p:embeddedFont>
    <p:embeddedFont>
      <p:font typeface="Times New Roman" panose="02030502070405020303" charset="1"/>
      <p:regular r:id="rId20"/>
    </p:embeddedFont>
    <p:embeddedFont>
      <p:font typeface="Roboto" panose="02000000000000000000" charset="1"/>
      <p:regular r:id="rId21"/>
    </p:embeddedFont>
    <p:embeddedFont>
      <p:font typeface="Canva Sans" panose="020B0503030501040103" charset="1"/>
      <p:regular r:id="rId22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font" Target="fonts/font8.fntdata"/><Relationship Id="rId22" Type="http://schemas.openxmlformats.org/officeDocument/2006/relationships/font" Target="fonts/font9.fntdata"/><Relationship Id="rId23" Type="http://schemas.openxmlformats.org/officeDocument/2006/relationships/tableStyles" Target="tableStyles.xml"/><Relationship Id="rId24" Type="http://schemas.openxmlformats.org/officeDocument/2006/relationships/presProps" Target="presProps.xml"/><Relationship Id="rId25" Type="http://schemas.openxmlformats.org/officeDocument/2006/relationships/viewProps" Target="viewProps.xml"/><Relationship Id="rId26" Type="http://schemas.openxmlformats.org/officeDocument/2006/relationships/theme" Target="theme/theme2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87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104878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cs-CZ"/>
          </a:p>
        </p:txBody>
      </p:sp>
      <p:sp>
        <p:nvSpPr>
          <p:cNvPr id="104878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104879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104879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2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</a:p>
        </p:txBody>
      </p:sp>
      <p:sp>
        <p:nvSpPr>
          <p:cNvPr id="10486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/>
        </p:txBody>
      </p:sp>
      <p:sp>
        <p:nvSpPr>
          <p:cNvPr id="10486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/>
        </p:spPr>
        <p:txBody>
          <a:bodyPr bIns="45720" lIns="91440" rIns="91440" rtlCol="0" tIns="45720" vert="horz"/>
          <a:p>
            <a:endParaRPr lang="en-US"/>
          </a:p>
        </p:txBody>
      </p:sp>
      <p:sp>
        <p:nvSpPr>
          <p:cNvPr id="10486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/>
        </p:txBody>
      </p:sp>
      <p:sp>
        <p:nvSpPr>
          <p:cNvPr id="10486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73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3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1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5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1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4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4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1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1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2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6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14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7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1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1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7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38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9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1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0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81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82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0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1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52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5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4.jpeg"/><Relationship Id="rId2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8.jpeg"/><Relationship Id="rId6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id="27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585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id="28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58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EABC98">
                <a:alpha val="1569"/>
              </a:srgbClr>
            </a:solidFill>
          </p:spPr>
        </p:sp>
      </p:grpSp>
      <p:grpSp>
        <p:nvGrpSpPr>
          <p:cNvPr id="29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58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EABC98">
                <a:alpha val="0"/>
              </a:srgbClr>
            </a:solidFill>
          </p:spPr>
        </p:sp>
      </p:grpSp>
      <p:grpSp>
        <p:nvGrpSpPr>
          <p:cNvPr id="30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58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95792">
                <a:alpha val="18431"/>
              </a:srgbClr>
            </a:solidFill>
          </p:spPr>
        </p:sp>
      </p:grpSp>
      <p:grpSp>
        <p:nvGrpSpPr>
          <p:cNvPr id="31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58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E95792">
                <a:alpha val="6275"/>
              </a:srgbClr>
            </a:solidFill>
          </p:spPr>
        </p:sp>
      </p:grpSp>
      <p:grpSp>
        <p:nvGrpSpPr>
          <p:cNvPr id="32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59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7F0EC">
                <a:alpha val="23922"/>
              </a:srgbClr>
            </a:solidFill>
          </p:spPr>
        </p:sp>
      </p:grpSp>
      <p:grpSp>
        <p:nvGrpSpPr>
          <p:cNvPr id="33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59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663933">
                <a:alpha val="40784"/>
              </a:srgbClr>
            </a:solidFill>
          </p:spPr>
        </p:sp>
      </p:grpSp>
      <p:grpSp>
        <p:nvGrpSpPr>
          <p:cNvPr id="34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59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E95792">
                <a:alpha val="18431"/>
              </a:srgbClr>
            </a:solidFill>
          </p:spPr>
        </p:sp>
      </p:grpSp>
      <p:grpSp>
        <p:nvGrpSpPr>
          <p:cNvPr id="35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59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C98">
                <a:alpha val="23922"/>
              </a:srgbClr>
            </a:solidFill>
          </p:spPr>
        </p:sp>
      </p:grpSp>
      <p:sp>
        <p:nvSpPr>
          <p:cNvPr id="1048594" name="Freeform 22"/>
          <p:cNvSpPr/>
          <p:nvPr/>
        </p:nvSpPr>
        <p:spPr>
          <a:xfrm rot="0" flipH="0" flipV="0">
            <a:off x="1314448" y="1485900"/>
            <a:ext cx="2614612" cy="2000250"/>
          </a:xfrm>
          <a:custGeom>
            <a:avLst/>
            <a:ahLst/>
            <a:rect l="l" t="t" r="r" b="b"/>
            <a:pathLst>
              <a:path w="2614612" h="2000250">
                <a:moveTo>
                  <a:pt x="0" y="0"/>
                </a:moveTo>
                <a:lnTo>
                  <a:pt x="2614612" y="0"/>
                </a:lnTo>
                <a:lnTo>
                  <a:pt x="2614612" y="2000250"/>
                </a:lnTo>
                <a:lnTo>
                  <a:pt x="0" y="20002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91" t="0" r="-91" b="0"/>
            </a:stretch>
          </a:blipFill>
        </p:spPr>
      </p:sp>
      <p:grpSp>
        <p:nvGrpSpPr>
          <p:cNvPr id="36" name="Group 23"/>
          <p:cNvGrpSpPr/>
          <p:nvPr/>
        </p:nvGrpSpPr>
        <p:grpSpPr>
          <a:xfrm rot="0">
            <a:off x="5629275" y="1785938"/>
            <a:ext cx="2500312" cy="2157412"/>
            <a:chOff x="0" y="0"/>
            <a:chExt cx="3333749" cy="2876549"/>
          </a:xfrm>
        </p:grpSpPr>
        <p:sp>
          <p:nvSpPr>
            <p:cNvPr id="1048595" name="Freeform 24"/>
            <p:cNvSpPr/>
            <p:nvPr/>
          </p:nvSpPr>
          <p:spPr>
            <a:xfrm rot="0" flipH="0" flipV="0">
              <a:off x="0" y="0"/>
              <a:ext cx="3333750" cy="2876550"/>
            </a:xfrm>
            <a:custGeom>
              <a:avLst/>
              <a:ahLst/>
              <a:rect l="l" t="t" r="r" b="b"/>
              <a:pathLst>
                <a:path w="3333750" h="2876550">
                  <a:moveTo>
                    <a:pt x="2614676" y="0"/>
                  </a:moveTo>
                  <a:lnTo>
                    <a:pt x="719074" y="0"/>
                  </a:lnTo>
                  <a:lnTo>
                    <a:pt x="0" y="1438148"/>
                  </a:lnTo>
                  <a:lnTo>
                    <a:pt x="719074" y="2876550"/>
                  </a:lnTo>
                  <a:lnTo>
                    <a:pt x="2614676" y="2876550"/>
                  </a:lnTo>
                  <a:lnTo>
                    <a:pt x="3333750" y="1438148"/>
                  </a:lnTo>
                  <a:lnTo>
                    <a:pt x="2614676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37" name="Group 25"/>
          <p:cNvGrpSpPr/>
          <p:nvPr/>
        </p:nvGrpSpPr>
        <p:grpSpPr>
          <a:xfrm rot="0">
            <a:off x="5700712" y="7843838"/>
            <a:ext cx="1085850" cy="928688"/>
            <a:chOff x="0" y="0"/>
            <a:chExt cx="1447800" cy="1238251"/>
          </a:xfrm>
        </p:grpSpPr>
        <p:sp>
          <p:nvSpPr>
            <p:cNvPr id="1048596" name="Freeform 26"/>
            <p:cNvSpPr/>
            <p:nvPr/>
          </p:nvSpPr>
          <p:spPr>
            <a:xfrm rot="0" flipH="0" flipV="0">
              <a:off x="0" y="0"/>
              <a:ext cx="1447800" cy="1238250"/>
            </a:xfrm>
            <a:custGeom>
              <a:avLst/>
              <a:ahLst/>
              <a:rect l="l" t="t" r="r" b="b"/>
              <a:pathLst>
                <a:path w="1447800" h="1238250">
                  <a:moveTo>
                    <a:pt x="1138174" y="0"/>
                  </a:moveTo>
                  <a:lnTo>
                    <a:pt x="309626" y="0"/>
                  </a:lnTo>
                  <a:lnTo>
                    <a:pt x="0" y="619252"/>
                  </a:lnTo>
                  <a:lnTo>
                    <a:pt x="309626" y="1238250"/>
                  </a:lnTo>
                  <a:lnTo>
                    <a:pt x="1138174" y="1238250"/>
                  </a:lnTo>
                  <a:lnTo>
                    <a:pt x="1447800" y="619252"/>
                  </a:lnTo>
                  <a:lnTo>
                    <a:pt x="1138174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sp>
        <p:nvSpPr>
          <p:cNvPr id="1048597" name="TextBox 27"/>
          <p:cNvSpPr txBox="1"/>
          <p:nvPr/>
        </p:nvSpPr>
        <p:spPr>
          <a:xfrm rot="0">
            <a:off x="2285998" y="26958"/>
            <a:ext cx="11444288" cy="14668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 spc="240">
                <a:solidFill>
                  <a:srgbClr val="663933"/>
                </a:solidFill>
                <a:latin typeface="Roboto Bold"/>
                <a:ea typeface="Roboto Bold"/>
                <a:cs typeface="Roboto Bold"/>
                <a:sym typeface="Roboto Bold"/>
              </a:rPr>
              <a:t>DIGITAL PORTFOLIO </a:t>
            </a:r>
          </a:p>
          <a:p>
            <a:pPr algn="l">
              <a:lnSpc>
                <a:spcPts val="5759"/>
              </a:lnSpc>
            </a:pPr>
          </a:p>
        </p:txBody>
      </p:sp>
      <p:grpSp>
        <p:nvGrpSpPr>
          <p:cNvPr id="38" name="Group 28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598" name="Freeform 29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sp>
        <p:nvSpPr>
          <p:cNvPr id="1048599" name="TextBox 30"/>
          <p:cNvSpPr txBox="1"/>
          <p:nvPr/>
        </p:nvSpPr>
        <p:spPr>
          <a:xfrm rot="0">
            <a:off x="17030127" y="9716990"/>
            <a:ext cx="226693" cy="2476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24">
                <a:solidFill>
                  <a:srgbClr val="EABC98"/>
                </a:solidFill>
                <a:latin typeface="Assistant"/>
                <a:ea typeface="Assistant"/>
                <a:cs typeface="Assistant"/>
                <a:sym typeface="Assistant"/>
              </a:rPr>
              <a:t>1</a:t>
            </a:r>
          </a:p>
        </p:txBody>
      </p:sp>
      <p:sp>
        <p:nvSpPr>
          <p:cNvPr id="1048600" name="TextBox 31"/>
          <p:cNvSpPr txBox="1"/>
          <p:nvPr/>
        </p:nvSpPr>
        <p:spPr>
          <a:xfrm rot="0">
            <a:off x="1641632" y="4953000"/>
            <a:ext cx="12733020" cy="25146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STUDENT NAME: 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S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V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A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NI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endParaRPr altLang="en-US" lang="zh-CN"/>
          </a:p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REGISTER NO AND NMID: as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3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0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endParaRPr altLang="en-US" lang="zh-CN"/>
          </a:p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DEPARTMENT: B.SC COMPUTERSCIENCE 2YEAR</a:t>
            </a:r>
          </a:p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COLLEGE: TKGAC/ ANNAMALAI UNIVERSITY</a:t>
            </a:r>
          </a:p>
          <a:p>
            <a:pPr algn="l">
              <a:lnSpc>
                <a:spcPts val="3960"/>
              </a:lnSpc>
            </a:pPr>
            <a:r>
              <a:rPr sz="3300" lang="en-US" spc="49">
                <a:solidFill>
                  <a:srgbClr val="663933"/>
                </a:solidFill>
                <a:latin typeface="Open Sans"/>
                <a:ea typeface="Open Sans"/>
                <a:cs typeface="Open Sans"/>
                <a:sym typeface="Open Sans"/>
              </a:rPr>
              <a:t>         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1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roup 2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702" name="Freeform 3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120" name="Group 4"/>
          <p:cNvGrpSpPr/>
          <p:nvPr/>
        </p:nvGrpSpPr>
        <p:grpSpPr>
          <a:xfrm rot="0">
            <a:off x="13401675" y="4572000"/>
            <a:ext cx="4622652" cy="5406611"/>
            <a:chOff x="0" y="0"/>
            <a:chExt cx="6163536" cy="7208815"/>
          </a:xfrm>
        </p:grpSpPr>
        <p:sp>
          <p:nvSpPr>
            <p:cNvPr id="1048703" name="Freeform 5"/>
            <p:cNvSpPr/>
            <p:nvPr/>
          </p:nvSpPr>
          <p:spPr>
            <a:xfrm rot="0" flipH="0" flipV="0">
              <a:off x="0" y="0"/>
              <a:ext cx="6163564" cy="7208774"/>
            </a:xfrm>
            <a:custGeom>
              <a:avLst/>
              <a:ahLst/>
              <a:rect l="l" t="t" r="r" b="b"/>
              <a:pathLst>
                <a:path w="6163564" h="7208774">
                  <a:moveTo>
                    <a:pt x="6163564" y="0"/>
                  </a:moveTo>
                  <a:lnTo>
                    <a:pt x="0" y="7208774"/>
                  </a:lnTo>
                  <a:lnTo>
                    <a:pt x="6163564" y="7208774"/>
                  </a:lnTo>
                  <a:lnTo>
                    <a:pt x="6163564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id="121" name="Group 6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04" name="Freeform 7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EF891C">
                <a:alpha val="23922"/>
              </a:srgbClr>
            </a:solidFill>
          </p:spPr>
        </p:sp>
      </p:grpSp>
      <p:grpSp>
        <p:nvGrpSpPr>
          <p:cNvPr id="122" name="Group 8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705" name="Freeform 9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7F0EC">
                <a:alpha val="40784"/>
              </a:srgbClr>
            </a:solidFill>
          </p:spPr>
        </p:sp>
      </p:grpSp>
      <p:grpSp>
        <p:nvGrpSpPr>
          <p:cNvPr id="123" name="Group 10"/>
          <p:cNvGrpSpPr/>
          <p:nvPr/>
        </p:nvGrpSpPr>
        <p:grpSpPr>
          <a:xfrm rot="0">
            <a:off x="12068685" y="-2192372"/>
            <a:ext cx="6219316" cy="13993174"/>
            <a:chOff x="0" y="0"/>
            <a:chExt cx="8292421" cy="18657565"/>
          </a:xfrm>
        </p:grpSpPr>
        <p:sp>
          <p:nvSpPr>
            <p:cNvPr id="1048706" name="Freeform 11"/>
            <p:cNvSpPr/>
            <p:nvPr/>
          </p:nvSpPr>
          <p:spPr>
            <a:xfrm rot="0" flipH="0" flipV="0">
              <a:off x="0" y="0"/>
              <a:ext cx="8292465" cy="18657570"/>
            </a:xfrm>
            <a:custGeom>
              <a:avLst/>
              <a:ahLst/>
              <a:rect l="l" t="t" r="r" b="b"/>
              <a:pathLst>
                <a:path w="8292465" h="18657570">
                  <a:moveTo>
                    <a:pt x="8292465" y="0"/>
                  </a:moveTo>
                  <a:lnTo>
                    <a:pt x="0" y="18657570"/>
                  </a:lnTo>
                  <a:lnTo>
                    <a:pt x="8292465" y="18657570"/>
                  </a:lnTo>
                  <a:lnTo>
                    <a:pt x="8292465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id="124" name="Group 12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707" name="Freeform 13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sp>
        <p:nvSpPr>
          <p:cNvPr id="1048708" name="TextBox 14"/>
          <p:cNvSpPr txBox="1"/>
          <p:nvPr/>
        </p:nvSpPr>
        <p:spPr>
          <a:xfrm rot="0">
            <a:off x="1128712" y="9710006"/>
            <a:ext cx="2660333" cy="24269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1"/>
              </a:lnSpc>
            </a:pPr>
            <a:r>
              <a:rPr sz="1650" lang="en-US" spc="30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125" name="Group 15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09" name="Freeform 16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26" name="Group 17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710" name="Freeform 18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27" name="Group 19"/>
          <p:cNvGrpSpPr/>
          <p:nvPr/>
        </p:nvGrpSpPr>
        <p:grpSpPr>
          <a:xfrm rot="0">
            <a:off x="100012" y="5072060"/>
            <a:ext cx="3700462" cy="5129212"/>
            <a:chOff x="0" y="0"/>
            <a:chExt cx="4933949" cy="6838949"/>
          </a:xfrm>
        </p:grpSpPr>
        <p:sp>
          <p:nvSpPr>
            <p:cNvPr id="1048711" name="Freeform 20"/>
            <p:cNvSpPr/>
            <p:nvPr/>
          </p:nvSpPr>
          <p:spPr>
            <a:xfrm rot="0" flipH="0" flipV="0">
              <a:off x="0" y="0"/>
              <a:ext cx="4933950" cy="6838950"/>
            </a:xfrm>
            <a:custGeom>
              <a:avLst/>
              <a:ahLst/>
              <a:rect l="l" t="t" r="r" b="b"/>
              <a:pathLst>
                <a:path w="4933950" h="6838950">
                  <a:moveTo>
                    <a:pt x="0" y="0"/>
                  </a:moveTo>
                  <a:lnTo>
                    <a:pt x="4933950" y="0"/>
                  </a:lnTo>
                  <a:lnTo>
                    <a:pt x="4933950" y="6838950"/>
                  </a:lnTo>
                  <a:lnTo>
                    <a:pt x="0" y="68389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0" t="-1458" r="0" b="-1458"/>
              </a:stretch>
            </a:blipFill>
          </p:spPr>
        </p:sp>
      </p:grpSp>
      <p:sp>
        <p:nvSpPr>
          <p:cNvPr id="1048712" name="TextBox 21"/>
          <p:cNvSpPr txBox="1"/>
          <p:nvPr/>
        </p:nvSpPr>
        <p:spPr>
          <a:xfrm rot="0">
            <a:off x="1109662" y="979867"/>
            <a:ext cx="12720638" cy="97155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22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id="1048713" name="TextBox 22"/>
          <p:cNvSpPr txBox="1"/>
          <p:nvPr/>
        </p:nvSpPr>
        <p:spPr>
          <a:xfrm rot="0">
            <a:off x="16915827" y="9697941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id="1048714" name="TextBox 23"/>
          <p:cNvSpPr txBox="1"/>
          <p:nvPr/>
        </p:nvSpPr>
        <p:spPr>
          <a:xfrm rot="0">
            <a:off x="1802447" y="2504807"/>
            <a:ext cx="12447815" cy="2108708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151"/>
              </a:lnSpc>
            </a:pPr>
            <a:r>
              <a:rPr sz="2965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Successfully deployed a working online portfolio</a:t>
            </a:r>
          </a:p>
          <a:p>
            <a:pPr algn="ctr">
              <a:lnSpc>
                <a:spcPts val="4151"/>
              </a:lnSpc>
            </a:pPr>
            <a:r>
              <a:rPr sz="2965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Screenshots of web pages showing About Me, Projects, Skills, and Contact</a:t>
            </a:r>
          </a:p>
          <a:p>
            <a:pPr algn="ctr">
              <a:lnSpc>
                <a:spcPts val="4151"/>
              </a:lnSpc>
            </a:pPr>
            <a:r>
              <a:rPr sz="2965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Interactive navigation tested on different devices</a:t>
            </a:r>
          </a:p>
          <a:p>
            <a:pPr algn="ctr">
              <a:lnSpc>
                <a:spcPts val="4151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1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9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715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E95792"/>
            </a:solidFill>
          </p:spPr>
        </p:sp>
      </p:grpSp>
      <p:grpSp>
        <p:nvGrpSpPr>
          <p:cNvPr id="130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716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E95792"/>
            </a:solidFill>
          </p:spPr>
        </p:sp>
      </p:grpSp>
      <p:grpSp>
        <p:nvGrpSpPr>
          <p:cNvPr id="131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717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E95792">
                <a:alpha val="1569"/>
              </a:srgbClr>
            </a:solidFill>
          </p:spPr>
        </p:sp>
      </p:grpSp>
      <p:grpSp>
        <p:nvGrpSpPr>
          <p:cNvPr id="132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718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E95792">
                <a:alpha val="0"/>
              </a:srgbClr>
            </a:solidFill>
          </p:spPr>
        </p:sp>
      </p:grpSp>
      <p:grpSp>
        <p:nvGrpSpPr>
          <p:cNvPr id="133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719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id="134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720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4D231E">
                <a:alpha val="6275"/>
              </a:srgbClr>
            </a:solidFill>
          </p:spPr>
        </p:sp>
      </p:grpSp>
      <p:grpSp>
        <p:nvGrpSpPr>
          <p:cNvPr id="135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721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ECFAB">
                <a:alpha val="23922"/>
              </a:srgbClr>
            </a:solidFill>
          </p:spPr>
        </p:sp>
      </p:grpSp>
      <p:grpSp>
        <p:nvGrpSpPr>
          <p:cNvPr id="136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722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7F0EC">
                <a:alpha val="40784"/>
              </a:srgbClr>
            </a:solidFill>
          </p:spPr>
        </p:sp>
      </p:grpSp>
      <p:grpSp>
        <p:nvGrpSpPr>
          <p:cNvPr id="137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723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id="138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724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5792">
                <a:alpha val="23922"/>
              </a:srgbClr>
            </a:solidFill>
          </p:spPr>
        </p:sp>
      </p:grpSp>
      <p:grpSp>
        <p:nvGrpSpPr>
          <p:cNvPr id="139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725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40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726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41" name="Group 26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id="1048727" name="Freeform 27"/>
            <p:cNvSpPr/>
            <p:nvPr/>
          </p:nvSpPr>
          <p:spPr>
            <a:xfrm rot="0" flipH="0" flipV="0">
              <a:off x="0" y="0"/>
              <a:ext cx="152400" cy="355600"/>
            </a:xfrm>
            <a:custGeom>
              <a:avLst/>
              <a:ah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-66666" t="0" r="-66666" b="0"/>
              </a:stretch>
            </a:blipFill>
          </p:spPr>
        </p:sp>
      </p:grpSp>
      <p:sp>
        <p:nvSpPr>
          <p:cNvPr id="1048728" name="TextBox 28"/>
          <p:cNvSpPr txBox="1"/>
          <p:nvPr/>
        </p:nvSpPr>
        <p:spPr>
          <a:xfrm rot="0">
            <a:off x="1132998" y="553401"/>
            <a:ext cx="6868002" cy="109728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4D231E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id="1048729" name="TextBox 29"/>
          <p:cNvSpPr txBox="1"/>
          <p:nvPr/>
        </p:nvSpPr>
        <p:spPr>
          <a:xfrm rot="0">
            <a:off x="16915827" y="9697941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E95792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id="1048730" name="TextBox 30"/>
          <p:cNvSpPr txBox="1"/>
          <p:nvPr/>
        </p:nvSpPr>
        <p:spPr>
          <a:xfrm rot="0">
            <a:off x="369234" y="2468785"/>
            <a:ext cx="14035083" cy="293370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620"/>
              </a:lnSpc>
            </a:pPr>
            <a:r>
              <a:rPr sz="3300" lang="en-US">
                <a:solidFill>
                  <a:srgbClr val="000000"/>
                </a:solidFill>
                <a:latin typeface="Trebuchet MS"/>
                <a:ea typeface="Trebuchet MS"/>
                <a:cs typeface="Trebuchet MS"/>
                <a:sym typeface="Trebuchet MS"/>
              </a:rPr>
              <a:t>This project demonstrates how a personal digital portfolio can enhance professional visibility by combining design, technology, and creativity. It not only serves as a digital resume but also reflects growth, achievements, and technical skills in a visually engaging manner.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2"/>
          <p:cNvGrpSpPr/>
          <p:nvPr/>
        </p:nvGrpSpPr>
        <p:grpSpPr>
          <a:xfrm rot="0">
            <a:off x="7237" y="256858"/>
            <a:ext cx="18288000" cy="10287000"/>
            <a:chOff x="0" y="0"/>
            <a:chExt cx="24384000" cy="13716000"/>
          </a:xfrm>
        </p:grpSpPr>
        <p:sp>
          <p:nvSpPr>
            <p:cNvPr id="1048607" name="Freeform 3"/>
            <p:cNvSpPr/>
            <p:nvPr/>
          </p:nvSpPr>
          <p:spPr>
            <a:xfrm rot="0" flipH="0" flipV="0">
              <a:off x="0" y="0"/>
              <a:ext cx="24384000" cy="13716000"/>
            </a:xfrm>
            <a:custGeom>
              <a:avLst/>
              <a:ahLst/>
              <a:rect l="l" t="t" r="r" b="b"/>
              <a:pathLst>
                <a:path w="24384000" h="13716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4D231E"/>
            </a:solidFill>
          </p:spPr>
        </p:sp>
      </p:grpSp>
      <p:sp>
        <p:nvSpPr>
          <p:cNvPr id="1048608" name="Freeform 4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5" t="0" r="-25" b="0"/>
            </a:stretch>
          </a:blipFill>
        </p:spPr>
      </p:sp>
      <p:grpSp>
        <p:nvGrpSpPr>
          <p:cNvPr id="44" name="Group 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09" name="Freeform 6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7F0EC">
                <a:alpha val="23922"/>
              </a:srgbClr>
            </a:solidFill>
          </p:spPr>
        </p:sp>
      </p:grpSp>
      <p:grpSp>
        <p:nvGrpSpPr>
          <p:cNvPr id="45" name="Group 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10" name="Freeform 8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46" name="Group 9"/>
          <p:cNvGrpSpPr/>
          <p:nvPr/>
        </p:nvGrpSpPr>
        <p:grpSpPr>
          <a:xfrm rot="0">
            <a:off x="10044112" y="2543175"/>
            <a:ext cx="471488" cy="485775"/>
            <a:chOff x="0" y="0"/>
            <a:chExt cx="628651" cy="647700"/>
          </a:xfrm>
        </p:grpSpPr>
        <p:sp>
          <p:nvSpPr>
            <p:cNvPr id="1048611" name="Freeform 10"/>
            <p:cNvSpPr/>
            <p:nvPr/>
          </p:nvSpPr>
          <p:spPr>
            <a:xfrm rot="0" flipH="0" flipV="0">
              <a:off x="0" y="0"/>
              <a:ext cx="628650" cy="647700"/>
            </a:xfrm>
            <a:custGeom>
              <a:avLst/>
              <a:ahLst/>
              <a:rect l="l" t="t" r="r" b="b"/>
              <a:pathLst>
                <a:path w="628650" h="64770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47" name="Group 11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12" name="Freeform 12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13" name="TextBox 13"/>
          <p:cNvSpPr txBox="1"/>
          <p:nvPr/>
        </p:nvSpPr>
        <p:spPr>
          <a:xfrm rot="0">
            <a:off x="1109662" y="1241900"/>
            <a:ext cx="5864542" cy="9906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F7F0EC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id="48" name="Group 14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614" name="Freeform 15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grpSp>
        <p:nvGrpSpPr>
          <p:cNvPr id="49" name="Group 16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id="1048615" name="Freeform 17"/>
            <p:cNvSpPr/>
            <p:nvPr/>
          </p:nvSpPr>
          <p:spPr>
            <a:xfrm rot="0" flipH="0" flipV="0">
              <a:off x="0" y="0"/>
              <a:ext cx="7410450" cy="590550"/>
            </a:xfrm>
            <a:custGeom>
              <a:avLst/>
              <a:ah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-124" r="0" b="-124"/>
              </a:stretch>
            </a:blipFill>
          </p:spPr>
        </p:sp>
      </p:grpSp>
      <p:sp>
        <p:nvSpPr>
          <p:cNvPr id="1048616" name="TextBox 18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id="1048617" name="TextBox 19"/>
          <p:cNvSpPr txBox="1"/>
          <p:nvPr/>
        </p:nvSpPr>
        <p:spPr>
          <a:xfrm rot="0">
            <a:off x="2607717" y="3642042"/>
            <a:ext cx="10097917" cy="2240279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880"/>
              </a:lnSpc>
            </a:pPr>
            <a:r>
              <a:rPr b="1" sz="4200" lang="en-US" u="sng">
                <a:solidFill>
                  <a:srgbClr val="F7F0E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Designing My Creative Portfolio using</a:t>
            </a:r>
          </a:p>
          <a:p>
            <a:pPr algn="ctr">
              <a:lnSpc>
                <a:spcPts val="5880"/>
              </a:lnSpc>
            </a:pPr>
            <a:r>
              <a:rPr b="1" sz="4200" lang="en-US" u="sng">
                <a:solidFill>
                  <a:srgbClr val="F7F0EC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Web Technologies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2"/>
          <p:cNvGrpSpPr/>
          <p:nvPr/>
        </p:nvGrpSpPr>
        <p:grpSpPr>
          <a:xfrm rot="0">
            <a:off x="-114300" y="42868"/>
            <a:ext cx="18722531" cy="10287000"/>
            <a:chOff x="0" y="0"/>
            <a:chExt cx="24963375" cy="13716000"/>
          </a:xfrm>
        </p:grpSpPr>
        <p:sp>
          <p:nvSpPr>
            <p:cNvPr id="1048618" name="Freeform 3"/>
            <p:cNvSpPr/>
            <p:nvPr/>
          </p:nvSpPr>
          <p:spPr>
            <a:xfrm rot="0" flipH="0" flipV="0">
              <a:off x="0" y="0"/>
              <a:ext cx="24963374" cy="13716000"/>
            </a:xfrm>
            <a:custGeom>
              <a:avLst/>
              <a:ahLst/>
              <a:rect l="l" t="t" r="r" b="b"/>
              <a:pathLst>
                <a:path w="24963374" h="13716000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sp>
        <p:nvSpPr>
          <p:cNvPr id="1048619" name="Freeform 4"/>
          <p:cNvSpPr/>
          <p:nvPr/>
        </p:nvSpPr>
        <p:spPr>
          <a:xfrm rot="0" flipH="0" flipV="0">
            <a:off x="11165774" y="0"/>
            <a:ext cx="7129462" cy="10294843"/>
          </a:xfrm>
          <a:custGeom>
            <a:avLst/>
            <a:ahLst/>
            <a:rect l="l" t="t" r="r" b="b"/>
            <a:pathLst>
              <a:path w="7129462" h="10294843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-25" t="0" r="-25" b="0"/>
            </a:stretch>
          </a:blipFill>
        </p:spPr>
      </p:sp>
      <p:grpSp>
        <p:nvGrpSpPr>
          <p:cNvPr id="52" name="Group 5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20" name="Freeform 6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F891C">
                <a:alpha val="23922"/>
              </a:srgbClr>
            </a:solidFill>
          </p:spPr>
        </p:sp>
      </p:grpSp>
      <p:sp>
        <p:nvSpPr>
          <p:cNvPr id="1048621" name="TextBox 7"/>
          <p:cNvSpPr txBox="1"/>
          <p:nvPr/>
        </p:nvSpPr>
        <p:spPr>
          <a:xfrm rot="0">
            <a:off x="1128712" y="9710006"/>
            <a:ext cx="2660333" cy="24269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11"/>
              </a:lnSpc>
            </a:pPr>
            <a:r>
              <a:rPr sz="1650" lang="en-US" spc="30">
                <a:solidFill>
                  <a:srgbClr val="EABC98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sz="1650" lang="en-US" spc="30">
                <a:solidFill>
                  <a:srgbClr val="EABC98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id="53" name="Group 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id="1048622" name="Freeform 9"/>
            <p:cNvSpPr/>
            <p:nvPr/>
          </p:nvSpPr>
          <p:spPr>
            <a:xfrm rot="0" flipH="0" flipV="0">
              <a:off x="0" y="0"/>
              <a:ext cx="723900" cy="723900"/>
            </a:xfrm>
            <a:custGeom>
              <a:avLst/>
              <a:ahLst/>
              <a:rect l="l" t="t" r="r" b="b"/>
              <a:pathLst>
                <a:path w="723900" h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23" name="Freeform 10"/>
          <p:cNvSpPr/>
          <p:nvPr/>
        </p:nvSpPr>
        <p:spPr>
          <a:xfrm rot="0" flipH="0" flipV="0">
            <a:off x="16516350" y="8415338"/>
            <a:ext cx="971550" cy="971550"/>
          </a:xfrm>
          <a:custGeom>
            <a:avLst/>
            <a:ahLst/>
            <a:rect l="l" t="t" r="r" b="b"/>
            <a:pathLst>
              <a:path w="971550" h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grpSp>
        <p:nvGrpSpPr>
          <p:cNvPr id="54" name="Group 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id="1048624" name="Freeform 12"/>
            <p:cNvSpPr/>
            <p:nvPr/>
          </p:nvSpPr>
          <p:spPr>
            <a:xfrm rot="0" flipH="0" flipV="0">
              <a:off x="0" y="0"/>
              <a:ext cx="495300" cy="495300"/>
            </a:xfrm>
            <a:custGeom>
              <a:avLst/>
              <a:ahLst/>
              <a:rect l="l" t="t" r="r" b="b"/>
              <a:pathLst>
                <a:path w="495300" h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3"/>
              <a:stretch>
                <a:fillRect l="0" t="0" r="0" b="0"/>
              </a:stretch>
            </a:blipFill>
          </p:spPr>
        </p:sp>
      </p:grpSp>
      <p:grpSp>
        <p:nvGrpSpPr>
          <p:cNvPr id="55" name="Group 13"/>
          <p:cNvGrpSpPr/>
          <p:nvPr/>
        </p:nvGrpSpPr>
        <p:grpSpPr>
          <a:xfrm rot="0">
            <a:off x="700088" y="9615488"/>
            <a:ext cx="5557838" cy="442912"/>
            <a:chOff x="0" y="0"/>
            <a:chExt cx="7410451" cy="590549"/>
          </a:xfrm>
        </p:grpSpPr>
        <p:sp>
          <p:nvSpPr>
            <p:cNvPr id="1048625" name="Freeform 14"/>
            <p:cNvSpPr/>
            <p:nvPr/>
          </p:nvSpPr>
          <p:spPr>
            <a:xfrm rot="0" flipH="0" flipV="0">
              <a:off x="0" y="0"/>
              <a:ext cx="7410450" cy="590550"/>
            </a:xfrm>
            <a:custGeom>
              <a:avLst/>
              <a:ahLst/>
              <a:rect l="l" t="t" r="r" b="b"/>
              <a:pathLst>
                <a:path w="7410450" h="5905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4"/>
              <a:stretch>
                <a:fillRect l="0" t="-124" r="0" b="-124"/>
              </a:stretch>
            </a:blipFill>
          </p:spPr>
        </p:sp>
      </p:grpSp>
      <p:grpSp>
        <p:nvGrpSpPr>
          <p:cNvPr id="56" name="Group 15"/>
          <p:cNvGrpSpPr/>
          <p:nvPr/>
        </p:nvGrpSpPr>
        <p:grpSpPr>
          <a:xfrm rot="0">
            <a:off x="71438" y="5729285"/>
            <a:ext cx="2600325" cy="4514850"/>
            <a:chOff x="0" y="0"/>
            <a:chExt cx="3467100" cy="6019800"/>
          </a:xfrm>
        </p:grpSpPr>
        <p:sp>
          <p:nvSpPr>
            <p:cNvPr id="1048626" name="Freeform 16"/>
            <p:cNvSpPr/>
            <p:nvPr/>
          </p:nvSpPr>
          <p:spPr>
            <a:xfrm rot="0" flipH="0" flipV="0">
              <a:off x="0" y="0"/>
              <a:ext cx="3467100" cy="6019800"/>
            </a:xfrm>
            <a:custGeom>
              <a:avLst/>
              <a:ahLst/>
              <a:rect l="l" t="t" r="r" b="b"/>
              <a:pathLst>
                <a:path w="3467100" h="6019800">
                  <a:moveTo>
                    <a:pt x="0" y="0"/>
                  </a:moveTo>
                  <a:lnTo>
                    <a:pt x="3467100" y="0"/>
                  </a:lnTo>
                  <a:lnTo>
                    <a:pt x="3467100" y="6019800"/>
                  </a:lnTo>
                  <a:lnTo>
                    <a:pt x="0" y="60198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5"/>
              <a:stretch>
                <a:fillRect l="-67" t="0" r="-67" b="0"/>
              </a:stretch>
            </a:blipFill>
          </p:spPr>
        </p:sp>
      </p:grpSp>
      <p:sp>
        <p:nvSpPr>
          <p:cNvPr id="1048627" name="TextBox 17"/>
          <p:cNvSpPr txBox="1"/>
          <p:nvPr/>
        </p:nvSpPr>
        <p:spPr>
          <a:xfrm rot="0">
            <a:off x="1109662" y="643317"/>
            <a:ext cx="3535680" cy="21945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F7F0EC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id="1048628" name="TextBox 18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id="1048629" name="TextBox 19"/>
          <p:cNvSpPr txBox="1"/>
          <p:nvPr/>
        </p:nvSpPr>
        <p:spPr>
          <a:xfrm rot="0">
            <a:off x="3856151" y="1436570"/>
            <a:ext cx="7360920" cy="896112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040"/>
              </a:lnSpc>
            </a:pP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indent="-295592" lvl="2" marL="886777">
              <a:lnSpc>
                <a:spcPts val="5040"/>
              </a:lnSpc>
              <a:buAutoNum type="arabicPeriod" startAt="1"/>
            </a:pPr>
            <a:r>
              <a:rPr sz="4200" lang="en-US">
                <a:solidFill>
                  <a:srgbClr val="F7F0E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indent="-295592" lvl="2" marL="886777">
              <a:lnSpc>
                <a:spcPts val="504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2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30" name="Freeform 3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F891C">
                <a:alpha val="18431"/>
              </a:srgbClr>
            </a:solidFill>
          </p:spPr>
        </p:sp>
      </p:grpSp>
      <p:grpSp>
        <p:nvGrpSpPr>
          <p:cNvPr id="59" name="Group 4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31" name="Freeform 5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grpSp>
        <p:nvGrpSpPr>
          <p:cNvPr id="60" name="Group 6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32" name="Freeform 7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61" name="Group 8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33" name="Freeform 9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62" name="Group 10"/>
          <p:cNvGrpSpPr/>
          <p:nvPr/>
        </p:nvGrpSpPr>
        <p:grpSpPr>
          <a:xfrm rot="0">
            <a:off x="13401675" y="5707856"/>
            <a:ext cx="4143375" cy="4886325"/>
            <a:chOff x="0" y="0"/>
            <a:chExt cx="5524500" cy="6515100"/>
          </a:xfrm>
        </p:grpSpPr>
        <p:sp>
          <p:nvSpPr>
            <p:cNvPr id="1048634" name="Freeform 11"/>
            <p:cNvSpPr/>
            <p:nvPr/>
          </p:nvSpPr>
          <p:spPr>
            <a:xfrm rot="0" flipH="0" flipV="0">
              <a:off x="0" y="0"/>
              <a:ext cx="5524500" cy="6515100"/>
            </a:xfrm>
            <a:custGeom>
              <a:avLst/>
              <a:ahLst/>
              <a:rect l="l" t="t" r="r" b="b"/>
              <a:pathLst>
                <a:path w="5524500" h="65151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-42" t="0" r="-42" b="0"/>
              </a:stretch>
            </a:blipFill>
          </p:spPr>
        </p:sp>
      </p:grpSp>
      <p:sp>
        <p:nvSpPr>
          <p:cNvPr id="1048635" name="TextBox 12"/>
          <p:cNvSpPr txBox="1"/>
          <p:nvPr/>
        </p:nvSpPr>
        <p:spPr>
          <a:xfrm rot="0">
            <a:off x="1251108" y="860042"/>
            <a:ext cx="8455343" cy="8191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360"/>
              </a:lnSpc>
            </a:pPr>
            <a:r>
              <a:rPr b="1" sz="5299" lang="en-US" spc="17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id="63" name="Group 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636" name="Freeform 14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sp>
        <p:nvSpPr>
          <p:cNvPr id="1048637" name="TextBox 15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id="1048638" name="TextBox 16"/>
          <p:cNvSpPr txBox="1"/>
          <p:nvPr/>
        </p:nvSpPr>
        <p:spPr>
          <a:xfrm rot="0">
            <a:off x="335756" y="2807240"/>
            <a:ext cx="15917421" cy="320040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5040"/>
              </a:lnSpc>
            </a:pPr>
            <a:r>
              <a:rPr sz="3600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Traditional resumes or paper-based profiles are no longer sufficient to      showcase a student’s full range of skills in today’s digital-first world. A modern  </a:t>
            </a:r>
          </a:p>
          <a:p>
            <a:pPr algn="ctr">
              <a:lnSpc>
                <a:spcPts val="5040"/>
              </a:lnSpc>
            </a:pPr>
            <a:r>
              <a:rPr sz="3600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portfolio should highlight projects, technical expertise, and creativity in an interactive format that is easily shareable and accessible on any device.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2"/>
          <p:cNvGrpSpPr/>
          <p:nvPr/>
        </p:nvGrpSpPr>
        <p:grpSpPr>
          <a:xfrm rot="0">
            <a:off x="14301788" y="5624763"/>
            <a:ext cx="3986212" cy="4662237"/>
            <a:chOff x="0" y="0"/>
            <a:chExt cx="5314949" cy="6216316"/>
          </a:xfrm>
        </p:grpSpPr>
        <p:sp>
          <p:nvSpPr>
            <p:cNvPr id="1048639" name="Freeform 3"/>
            <p:cNvSpPr/>
            <p:nvPr/>
          </p:nvSpPr>
          <p:spPr>
            <a:xfrm rot="0" flipH="0" flipV="0">
              <a:off x="0" y="0"/>
              <a:ext cx="5314950" cy="6216269"/>
            </a:xfrm>
            <a:custGeom>
              <a:avLst/>
              <a:ahLst/>
              <a:rect l="l" t="t" r="r" b="b"/>
              <a:pathLst>
                <a:path w="5314950" h="6216269">
                  <a:moveTo>
                    <a:pt x="5314950" y="0"/>
                  </a:moveTo>
                  <a:lnTo>
                    <a:pt x="0" y="6216269"/>
                  </a:lnTo>
                  <a:lnTo>
                    <a:pt x="5314950" y="6216269"/>
                  </a:lnTo>
                  <a:lnTo>
                    <a:pt x="5314950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id="66" name="Group 4"/>
          <p:cNvGrpSpPr/>
          <p:nvPr/>
        </p:nvGrpSpPr>
        <p:grpSpPr>
          <a:xfrm rot="0">
            <a:off x="16131920" y="5386388"/>
            <a:ext cx="2156080" cy="3871912"/>
            <a:chOff x="0" y="0"/>
            <a:chExt cx="2874773" cy="5162549"/>
          </a:xfrm>
        </p:grpSpPr>
        <p:sp>
          <p:nvSpPr>
            <p:cNvPr id="1048640" name="Freeform 5"/>
            <p:cNvSpPr/>
            <p:nvPr/>
          </p:nvSpPr>
          <p:spPr>
            <a:xfrm rot="0" flipH="0" flipV="0">
              <a:off x="0" y="0"/>
              <a:ext cx="2874772" cy="5162550"/>
            </a:xfrm>
            <a:custGeom>
              <a:avLst/>
              <a:ahLst/>
              <a:rect l="l" t="t" r="r" b="b"/>
              <a:pathLst>
                <a:path w="2874772" h="5162550">
                  <a:moveTo>
                    <a:pt x="2874772" y="0"/>
                  </a:moveTo>
                  <a:lnTo>
                    <a:pt x="0" y="5162550"/>
                  </a:lnTo>
                  <a:lnTo>
                    <a:pt x="2874772" y="5162550"/>
                  </a:lnTo>
                  <a:lnTo>
                    <a:pt x="2874772" y="0"/>
                  </a:lnTo>
                  <a:close/>
                </a:path>
              </a:pathLst>
            </a:custGeom>
            <a:solidFill>
              <a:srgbClr val="4D231E">
                <a:alpha val="18431"/>
              </a:srgbClr>
            </a:solidFill>
          </p:spPr>
        </p:sp>
      </p:grpSp>
      <p:grpSp>
        <p:nvGrpSpPr>
          <p:cNvPr id="67" name="Group 6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41" name="Freeform 7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grpSp>
        <p:nvGrpSpPr>
          <p:cNvPr id="68" name="Group 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42" name="Freeform 9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69" name="Group 10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43" name="Freeform 11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70" name="Group 12"/>
          <p:cNvGrpSpPr/>
          <p:nvPr/>
        </p:nvGrpSpPr>
        <p:grpSpPr>
          <a:xfrm rot="0">
            <a:off x="15378143" y="3817731"/>
            <a:ext cx="2909857" cy="3137312"/>
            <a:chOff x="0" y="0"/>
            <a:chExt cx="3879809" cy="4183083"/>
          </a:xfrm>
        </p:grpSpPr>
        <p:sp>
          <p:nvSpPr>
            <p:cNvPr id="1048644" name="Freeform 13"/>
            <p:cNvSpPr/>
            <p:nvPr/>
          </p:nvSpPr>
          <p:spPr>
            <a:xfrm rot="0" flipH="0" flipV="0">
              <a:off x="0" y="0"/>
              <a:ext cx="3879850" cy="4183126"/>
            </a:xfrm>
            <a:custGeom>
              <a:avLst/>
              <a:ahLst/>
              <a:rect l="l" t="t" r="r" b="b"/>
              <a:pathLst>
                <a:path w="3879850" h="4183126">
                  <a:moveTo>
                    <a:pt x="0" y="0"/>
                  </a:moveTo>
                  <a:lnTo>
                    <a:pt x="3879850" y="0"/>
                  </a:lnTo>
                  <a:lnTo>
                    <a:pt x="3879850" y="4183126"/>
                  </a:lnTo>
                  <a:lnTo>
                    <a:pt x="0" y="418312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0" t="0" r="1" b="1"/>
              </a:stretch>
            </a:blipFill>
          </p:spPr>
        </p:sp>
      </p:grpSp>
      <p:sp>
        <p:nvSpPr>
          <p:cNvPr id="1048645" name="TextBox 14"/>
          <p:cNvSpPr txBox="1"/>
          <p:nvPr/>
        </p:nvSpPr>
        <p:spPr>
          <a:xfrm rot="0">
            <a:off x="1109662" y="1241900"/>
            <a:ext cx="7895272" cy="9715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650"/>
              </a:lnSpc>
            </a:pPr>
            <a:r>
              <a:rPr b="1" sz="6375" lang="en-US" spc="7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	OVERVIEW</a:t>
            </a:r>
          </a:p>
        </p:txBody>
      </p:sp>
      <p:grpSp>
        <p:nvGrpSpPr>
          <p:cNvPr id="71" name="Group 15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646" name="Freeform 16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sp>
        <p:nvSpPr>
          <p:cNvPr id="1048647" name="TextBox 17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id="1048648" name="TextBox 18"/>
          <p:cNvSpPr txBox="1"/>
          <p:nvPr/>
        </p:nvSpPr>
        <p:spPr>
          <a:xfrm rot="0">
            <a:off x="0" y="2744693"/>
            <a:ext cx="16902112" cy="544766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aim of this project is to create a responsive online portfolio that reflects personal identity, technical knowledge, and achievements. The portfolio will include sections such as: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About Me – introduction and background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Projects – real-world work samples and case studies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Skills – technical and professional abilities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Contact – quick ways for employers or peers to connect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digital portfolio enhances visibility, builds a personal brand, and helps in career opportunities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649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74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650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75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51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663933">
                <a:alpha val="1569"/>
              </a:srgbClr>
            </a:solidFill>
          </p:spPr>
        </p:sp>
      </p:grpSp>
      <p:grpSp>
        <p:nvGrpSpPr>
          <p:cNvPr id="76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652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663933">
                <a:alpha val="0"/>
              </a:srgbClr>
            </a:solidFill>
          </p:spPr>
        </p:sp>
      </p:grpSp>
      <p:grpSp>
        <p:nvGrpSpPr>
          <p:cNvPr id="77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53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F891C">
                <a:alpha val="18431"/>
              </a:srgbClr>
            </a:solidFill>
          </p:spPr>
        </p:sp>
      </p:grpSp>
      <p:grpSp>
        <p:nvGrpSpPr>
          <p:cNvPr id="78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654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EF891C">
                <a:alpha val="6275"/>
              </a:srgbClr>
            </a:solidFill>
          </p:spPr>
        </p:sp>
      </p:grpSp>
      <p:grpSp>
        <p:nvGrpSpPr>
          <p:cNvPr id="79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55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F7F0EC">
                <a:alpha val="23922"/>
              </a:srgbClr>
            </a:solidFill>
          </p:spPr>
        </p:sp>
      </p:grpSp>
      <p:grpSp>
        <p:nvGrpSpPr>
          <p:cNvPr id="80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656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EABC98">
                <a:alpha val="40784"/>
              </a:srgbClr>
            </a:solidFill>
          </p:spPr>
        </p:sp>
      </p:grpSp>
      <p:grpSp>
        <p:nvGrpSpPr>
          <p:cNvPr id="81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657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EF891C">
                <a:alpha val="18431"/>
              </a:srgbClr>
            </a:solidFill>
          </p:spPr>
        </p:sp>
      </p:grpSp>
      <p:grpSp>
        <p:nvGrpSpPr>
          <p:cNvPr id="82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58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grpSp>
        <p:nvGrpSpPr>
          <p:cNvPr id="83" name="Group 22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59" name="Freeform 23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84" name="Group 24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60" name="Freeform 25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61" name="TextBox 26"/>
          <p:cNvSpPr txBox="1"/>
          <p:nvPr/>
        </p:nvSpPr>
        <p:spPr>
          <a:xfrm rot="0">
            <a:off x="1049178" y="1335149"/>
            <a:ext cx="7521893" cy="1462786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759"/>
              </a:lnSpc>
            </a:pPr>
            <a:r>
              <a:rPr b="1" sz="4800" lang="en-US" spc="-15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grpSp>
        <p:nvGrpSpPr>
          <p:cNvPr id="85" name="Group 27"/>
          <p:cNvGrpSpPr/>
          <p:nvPr/>
        </p:nvGrpSpPr>
        <p:grpSpPr>
          <a:xfrm rot="0">
            <a:off x="1085850" y="9258300"/>
            <a:ext cx="3271838" cy="728662"/>
            <a:chOff x="0" y="0"/>
            <a:chExt cx="4362451" cy="971549"/>
          </a:xfrm>
        </p:grpSpPr>
        <p:sp>
          <p:nvSpPr>
            <p:cNvPr id="1048662" name="Freeform 28"/>
            <p:cNvSpPr/>
            <p:nvPr/>
          </p:nvSpPr>
          <p:spPr>
            <a:xfrm rot="0" flipH="0" flipV="0">
              <a:off x="0" y="0"/>
              <a:ext cx="4362450" cy="971550"/>
            </a:xfrm>
            <a:custGeom>
              <a:avLst/>
              <a:ahLst/>
              <a:rect l="l" t="t" r="r" b="b"/>
              <a:pathLst>
                <a:path w="4362450" h="971550">
                  <a:moveTo>
                    <a:pt x="0" y="0"/>
                  </a:moveTo>
                  <a:lnTo>
                    <a:pt x="4362450" y="0"/>
                  </a:lnTo>
                  <a:lnTo>
                    <a:pt x="4362450" y="971550"/>
                  </a:lnTo>
                  <a:lnTo>
                    <a:pt x="0" y="971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0" t="0" r="0" b="0"/>
              </a:stretch>
            </a:blipFill>
          </p:spPr>
        </p:sp>
      </p:grpSp>
      <p:sp>
        <p:nvSpPr>
          <p:cNvPr id="1048663" name="TextBox 29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4D231E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id="1048664" name="TextBox 30"/>
          <p:cNvSpPr txBox="1"/>
          <p:nvPr/>
        </p:nvSpPr>
        <p:spPr>
          <a:xfrm rot="0">
            <a:off x="-1997962" y="2852218"/>
            <a:ext cx="13616173" cy="480898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                     Students (for academic &amp; skill showcase)</a:t>
            </a:r>
          </a:p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                   Job seekers (for placements &amp; internships)</a:t>
            </a:r>
          </a:p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Recruiters &amp; Employers</a:t>
            </a:r>
          </a:p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Professional Networks</a:t>
            </a:r>
          </a:p>
          <a:p>
            <a:pPr algn="ctr">
              <a:lnSpc>
                <a:spcPts val="6311"/>
              </a:lnSpc>
            </a:pPr>
            <a:r>
              <a:rPr sz="4508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Educational Institutions</a:t>
            </a:r>
          </a:p>
          <a:p>
            <a:pPr algn="ctr">
              <a:lnSpc>
                <a:spcPts val="6311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roup 2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665" name="Freeform 3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663933">
                <a:alpha val="40784"/>
              </a:srgbClr>
            </a:solidFill>
          </p:spPr>
        </p:sp>
      </p:grpSp>
      <p:grpSp>
        <p:nvGrpSpPr>
          <p:cNvPr id="88" name="Group 4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66" name="Freeform 5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95792">
                <a:alpha val="23922"/>
              </a:srgbClr>
            </a:solidFill>
          </p:spPr>
        </p:sp>
      </p:grpSp>
      <p:grpSp>
        <p:nvGrpSpPr>
          <p:cNvPr id="89" name="Group 6"/>
          <p:cNvGrpSpPr/>
          <p:nvPr/>
        </p:nvGrpSpPr>
        <p:grpSpPr>
          <a:xfrm rot="0">
            <a:off x="0" y="4650581"/>
            <a:ext cx="3246929" cy="3912378"/>
            <a:chOff x="0" y="0"/>
            <a:chExt cx="4329239" cy="5216504"/>
          </a:xfrm>
        </p:grpSpPr>
        <p:sp>
          <p:nvSpPr>
            <p:cNvPr id="1048667" name="Freeform 7"/>
            <p:cNvSpPr/>
            <p:nvPr/>
          </p:nvSpPr>
          <p:spPr>
            <a:xfrm rot="0" flipH="0" flipV="0">
              <a:off x="0" y="0"/>
              <a:ext cx="4329176" cy="5216525"/>
            </a:xfrm>
            <a:custGeom>
              <a:avLst/>
              <a:ahLst/>
              <a:rect l="l" t="t" r="r" b="b"/>
              <a:pathLst>
                <a:path w="4329176" h="5216525">
                  <a:moveTo>
                    <a:pt x="0" y="0"/>
                  </a:moveTo>
                  <a:lnTo>
                    <a:pt x="4329176" y="0"/>
                  </a:lnTo>
                  <a:lnTo>
                    <a:pt x="4329176" y="5216525"/>
                  </a:lnTo>
                  <a:lnTo>
                    <a:pt x="0" y="521652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0" t="-68" r="-1" b="-67"/>
              </a:stretch>
            </a:blipFill>
          </p:spPr>
        </p:sp>
      </p:grpSp>
      <p:grpSp>
        <p:nvGrpSpPr>
          <p:cNvPr id="90" name="Group 8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id="1048668" name="Freeform 9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91" name="Group 10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69" name="Freeform 11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70" name="TextBox 12"/>
          <p:cNvSpPr txBox="1"/>
          <p:nvPr/>
        </p:nvSpPr>
        <p:spPr>
          <a:xfrm rot="0">
            <a:off x="671512" y="584835"/>
            <a:ext cx="14644688" cy="8229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480"/>
              </a:lnSpc>
            </a:pPr>
            <a:r>
              <a:rPr b="1" sz="5400" lang="en-US" spc="15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id="92" name="Group 13"/>
          <p:cNvGrpSpPr/>
          <p:nvPr/>
        </p:nvGrpSpPr>
        <p:grpSpPr>
          <a:xfrm rot="0">
            <a:off x="1014412" y="9701212"/>
            <a:ext cx="3214688" cy="300038"/>
            <a:chOff x="0" y="0"/>
            <a:chExt cx="4286251" cy="400051"/>
          </a:xfrm>
        </p:grpSpPr>
        <p:sp>
          <p:nvSpPr>
            <p:cNvPr id="1048671" name="Freeform 14"/>
            <p:cNvSpPr/>
            <p:nvPr/>
          </p:nvSpPr>
          <p:spPr>
            <a:xfrm rot="0" flipH="0" flipV="0">
              <a:off x="0" y="0"/>
              <a:ext cx="4286250" cy="400050"/>
            </a:xfrm>
            <a:custGeom>
              <a:avLst/>
              <a:ahLst/>
              <a:rect l="l" t="t" r="r" b="b"/>
              <a:pathLst>
                <a:path w="4286250" h="4000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2"/>
              <a:stretch>
                <a:fillRect l="-66666" t="0" r="-66666" b="0"/>
              </a:stretch>
            </a:blipFill>
          </p:spPr>
        </p:sp>
      </p:grpSp>
      <p:sp>
        <p:nvSpPr>
          <p:cNvPr id="1048672" name="TextBox 15"/>
          <p:cNvSpPr txBox="1"/>
          <p:nvPr/>
        </p:nvSpPr>
        <p:spPr>
          <a:xfrm rot="0">
            <a:off x="17030127" y="9697941"/>
            <a:ext cx="226693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id="1048673" name="TextBox 16"/>
          <p:cNvSpPr txBox="1"/>
          <p:nvPr/>
        </p:nvSpPr>
        <p:spPr>
          <a:xfrm rot="0">
            <a:off x="3454169" y="2760186"/>
            <a:ext cx="12950201" cy="4230750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HTML5 → Structure &amp; content pages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CSS3 → Styling, colors, layouts, responsiveness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JavaScript → Interactive elements, animations, form validation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Version Control → GitHub for source code hosting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Canva Sans"/>
                <a:ea typeface="Canva Sans"/>
                <a:cs typeface="Canva Sans"/>
                <a:sym typeface="Canva Sans"/>
              </a:rPr>
              <a:t>Editor → VS Code / CodePen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9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674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id="95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675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EABC98"/>
            </a:solidFill>
          </p:spPr>
        </p:sp>
      </p:grpSp>
      <p:grpSp>
        <p:nvGrpSpPr>
          <p:cNvPr id="96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76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EABC98">
                <a:alpha val="1569"/>
              </a:srgbClr>
            </a:solidFill>
          </p:spPr>
        </p:sp>
      </p:grpSp>
      <p:grpSp>
        <p:nvGrpSpPr>
          <p:cNvPr id="97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677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EABC98">
                <a:alpha val="0"/>
              </a:srgbClr>
            </a:solidFill>
          </p:spPr>
        </p:sp>
      </p:grpSp>
      <p:grpSp>
        <p:nvGrpSpPr>
          <p:cNvPr id="98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78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663933">
                <a:alpha val="18431"/>
              </a:srgbClr>
            </a:solidFill>
          </p:spPr>
        </p:sp>
      </p:grpSp>
      <p:grpSp>
        <p:nvGrpSpPr>
          <p:cNvPr id="99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679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663933">
                <a:alpha val="6275"/>
              </a:srgbClr>
            </a:solidFill>
          </p:spPr>
        </p:sp>
      </p:grpSp>
      <p:grpSp>
        <p:nvGrpSpPr>
          <p:cNvPr id="100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80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459CBA">
                <a:alpha val="23922"/>
              </a:srgbClr>
            </a:solidFill>
          </p:spPr>
        </p:sp>
      </p:grpSp>
      <p:grpSp>
        <p:nvGrpSpPr>
          <p:cNvPr id="101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681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E95792">
                <a:alpha val="40784"/>
              </a:srgbClr>
            </a:solidFill>
          </p:spPr>
        </p:sp>
      </p:grpSp>
      <p:grpSp>
        <p:nvGrpSpPr>
          <p:cNvPr id="102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682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663933">
                <a:alpha val="18431"/>
              </a:srgbClr>
            </a:solidFill>
          </p:spPr>
        </p:sp>
      </p:grpSp>
      <p:grpSp>
        <p:nvGrpSpPr>
          <p:cNvPr id="103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83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BC98">
                <a:alpha val="23922"/>
              </a:srgbClr>
            </a:solidFill>
          </p:spPr>
        </p:sp>
      </p:grpSp>
      <p:grpSp>
        <p:nvGrpSpPr>
          <p:cNvPr id="104" name="Group 22"/>
          <p:cNvGrpSpPr/>
          <p:nvPr/>
        </p:nvGrpSpPr>
        <p:grpSpPr>
          <a:xfrm rot="0">
            <a:off x="14030325" y="8843962"/>
            <a:ext cx="271462" cy="271462"/>
            <a:chOff x="0" y="0"/>
            <a:chExt cx="361949" cy="361949"/>
          </a:xfrm>
        </p:grpSpPr>
        <p:sp>
          <p:nvSpPr>
            <p:cNvPr id="1048684" name="Freeform 23"/>
            <p:cNvSpPr/>
            <p:nvPr/>
          </p:nvSpPr>
          <p:spPr>
            <a:xfrm rot="0" flipH="0" flipV="0">
              <a:off x="0" y="0"/>
              <a:ext cx="361950" cy="361950"/>
            </a:xfrm>
            <a:custGeom>
              <a:avLst/>
              <a:ahLst/>
              <a:rect l="l" t="t" r="r" b="b"/>
              <a:pathLst>
                <a:path w="361950" h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grpSp>
        <p:nvGrpSpPr>
          <p:cNvPr id="105" name="Group 24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id="1048685" name="Freeform 25"/>
            <p:cNvSpPr/>
            <p:nvPr/>
          </p:nvSpPr>
          <p:spPr>
            <a:xfrm rot="0" flipH="0" flipV="0">
              <a:off x="0" y="0"/>
              <a:ext cx="152400" cy="355600"/>
            </a:xfrm>
            <a:custGeom>
              <a:avLst/>
              <a:ahLst/>
              <a:rect l="l" t="t" r="r" b="b"/>
              <a:pathLst>
                <a:path w="152400" h="3556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xmlns:r="http://schemas.openxmlformats.org/officeDocument/2006/relationships" r:embed="rId1"/>
              <a:stretch>
                <a:fillRect l="-66666" t="0" r="-66666" b="0"/>
              </a:stretch>
            </a:blipFill>
          </p:spPr>
        </p:sp>
      </p:grpSp>
      <p:sp>
        <p:nvSpPr>
          <p:cNvPr id="1048686" name="TextBox 26"/>
          <p:cNvSpPr txBox="1"/>
          <p:nvPr/>
        </p:nvSpPr>
        <p:spPr>
          <a:xfrm rot="0">
            <a:off x="16915827" y="9697941"/>
            <a:ext cx="342900" cy="25146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980"/>
              </a:lnSpc>
            </a:pPr>
            <a:r>
              <a:rPr sz="1650" lang="en-US" spc="15">
                <a:solidFill>
                  <a:srgbClr val="F7F0EC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id="1048687" name="TextBox 27"/>
          <p:cNvSpPr txBox="1"/>
          <p:nvPr/>
        </p:nvSpPr>
        <p:spPr>
          <a:xfrm rot="0">
            <a:off x="1109662" y="431005"/>
            <a:ext cx="13192125" cy="91440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200"/>
              </a:lnSpc>
            </a:pPr>
            <a:r>
              <a:rPr b="1" sz="6000" lang="en-US" spc="21">
                <a:solidFill>
                  <a:srgbClr val="66393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grpSp>
        <p:nvGrpSpPr>
          <p:cNvPr id="106" name="Group 28"/>
          <p:cNvGrpSpPr/>
          <p:nvPr/>
        </p:nvGrpSpPr>
        <p:grpSpPr>
          <a:xfrm rot="0">
            <a:off x="15087600" y="787712"/>
            <a:ext cx="685800" cy="685800"/>
            <a:chOff x="0" y="0"/>
            <a:chExt cx="914400" cy="914400"/>
          </a:xfrm>
        </p:grpSpPr>
        <p:sp>
          <p:nvSpPr>
            <p:cNvPr id="1048688" name="Freeform 29"/>
            <p:cNvSpPr/>
            <p:nvPr/>
          </p:nvSpPr>
          <p:spPr>
            <a:xfrm rot="0" flipH="0" flipV="0">
              <a:off x="0" y="0"/>
              <a:ext cx="914400" cy="914400"/>
            </a:xfrm>
            <a:custGeom>
              <a:avLst/>
              <a:ahLst/>
              <a:rect l="l" t="t" r="r" b="b"/>
              <a:pathLst>
                <a:path w="914400" h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F7F0EC"/>
            </a:solidFill>
          </p:spPr>
        </p:sp>
      </p:grpSp>
      <p:sp>
        <p:nvSpPr>
          <p:cNvPr id="1048689" name="TextBox 30"/>
          <p:cNvSpPr txBox="1"/>
          <p:nvPr/>
        </p:nvSpPr>
        <p:spPr>
          <a:xfrm rot="0">
            <a:off x="335756" y="2348547"/>
            <a:ext cx="13575506" cy="3626358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Homepage – introduction, career goals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Projects Section – details of completed work with images/screenshots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Skills Section – list of technical and soft skills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Contact Section – email, social media, contact form</a:t>
            </a:r>
          </a:p>
          <a:p>
            <a:pPr algn="ctr">
              <a:lnSpc>
                <a:spcPts val="4759"/>
              </a:lnSpc>
            </a:pPr>
            <a:r>
              <a:rPr sz="3399" lang="en-US">
                <a:solidFill>
                  <a:srgbClr val="663933"/>
                </a:solidFill>
                <a:latin typeface="Roboto"/>
                <a:ea typeface="Roboto"/>
                <a:cs typeface="Roboto"/>
                <a:sym typeface="Roboto"/>
              </a:rPr>
              <a:t>Responsive Design – optimized for mobile, tablet, and desktop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0EC"/>
        </a:solidFill>
      </p:bgPr>
    </p:bg>
    <p:spTree>
      <p:nvGrpSpPr>
        <p:cNvPr id="10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2"/>
          <p:cNvGrpSpPr/>
          <p:nvPr/>
        </p:nvGrpSpPr>
        <p:grpSpPr>
          <a:xfrm rot="0">
            <a:off x="14059090" y="6000"/>
            <a:ext cx="1841563" cy="10282238"/>
            <a:chOff x="0" y="0"/>
            <a:chExt cx="2455418" cy="13709650"/>
          </a:xfrm>
        </p:grpSpPr>
        <p:sp>
          <p:nvSpPr>
            <p:cNvPr id="1048690" name="Freeform 3"/>
            <p:cNvSpPr/>
            <p:nvPr/>
          </p:nvSpPr>
          <p:spPr>
            <a:xfrm rot="0" flipH="0" flipV="0">
              <a:off x="0" y="0"/>
              <a:ext cx="2455418" cy="13709650"/>
            </a:xfrm>
            <a:custGeom>
              <a:avLst/>
              <a:ahLst/>
              <a:rect l="l" t="t" r="r" b="b"/>
              <a:pathLst>
                <a:path w="2455418" h="13709650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109" name="Group 4"/>
          <p:cNvGrpSpPr/>
          <p:nvPr/>
        </p:nvGrpSpPr>
        <p:grpSpPr>
          <a:xfrm rot="0">
            <a:off x="11168917" y="5536438"/>
            <a:ext cx="7123080" cy="4756499"/>
            <a:chOff x="0" y="0"/>
            <a:chExt cx="9497440" cy="6341998"/>
          </a:xfrm>
        </p:grpSpPr>
        <p:sp>
          <p:nvSpPr>
            <p:cNvPr id="1048691" name="Freeform 5"/>
            <p:cNvSpPr/>
            <p:nvPr/>
          </p:nvSpPr>
          <p:spPr>
            <a:xfrm rot="0" flipH="0" flipV="0">
              <a:off x="0" y="0"/>
              <a:ext cx="9497441" cy="6341999"/>
            </a:xfrm>
            <a:custGeom>
              <a:avLst/>
              <a:ahLst/>
              <a:rect l="l" t="t" r="r" b="b"/>
              <a:pathLst>
                <a:path w="9497441" h="6341999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663933"/>
            </a:solidFill>
          </p:spPr>
        </p:sp>
      </p:grpSp>
      <p:grpSp>
        <p:nvGrpSpPr>
          <p:cNvPr id="110" name="Group 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id="1048692" name="Freeform 7"/>
            <p:cNvSpPr/>
            <p:nvPr/>
          </p:nvSpPr>
          <p:spPr>
            <a:xfrm rot="0" flipH="0" flipV="0">
              <a:off x="0" y="0"/>
              <a:ext cx="6019800" cy="13716000"/>
            </a:xfrm>
            <a:custGeom>
              <a:avLst/>
              <a:ahLst/>
              <a:rect l="l" t="t" r="r" b="b"/>
              <a:pathLst>
                <a:path w="6019800" h="137160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663933">
                <a:alpha val="1569"/>
              </a:srgbClr>
            </a:solidFill>
          </p:spPr>
        </p:sp>
      </p:grpSp>
      <p:grpSp>
        <p:nvGrpSpPr>
          <p:cNvPr id="111" name="Group 8"/>
          <p:cNvGrpSpPr/>
          <p:nvPr/>
        </p:nvGrpSpPr>
        <p:grpSpPr>
          <a:xfrm rot="0">
            <a:off x="14404317" y="0"/>
            <a:ext cx="3883724" cy="10287000"/>
            <a:chOff x="0" y="0"/>
            <a:chExt cx="5178298" cy="13716000"/>
          </a:xfrm>
        </p:grpSpPr>
        <p:sp>
          <p:nvSpPr>
            <p:cNvPr id="1048693" name="Freeform 9"/>
            <p:cNvSpPr/>
            <p:nvPr/>
          </p:nvSpPr>
          <p:spPr>
            <a:xfrm rot="0" flipH="0" flipV="0">
              <a:off x="0" y="0"/>
              <a:ext cx="5178298" cy="13716000"/>
            </a:xfrm>
            <a:custGeom>
              <a:avLst/>
              <a:ahLst/>
              <a:rect l="l" t="t" r="r" b="b"/>
              <a:pathLst>
                <a:path w="5178298" h="13716000">
                  <a:moveTo>
                    <a:pt x="5178298" y="0"/>
                  </a:moveTo>
                  <a:lnTo>
                    <a:pt x="0" y="0"/>
                  </a:lnTo>
                  <a:lnTo>
                    <a:pt x="2417826" y="13716000"/>
                  </a:lnTo>
                  <a:lnTo>
                    <a:pt x="5178298" y="13716000"/>
                  </a:lnTo>
                  <a:lnTo>
                    <a:pt x="5178298" y="0"/>
                  </a:lnTo>
                  <a:close/>
                </a:path>
              </a:pathLst>
            </a:custGeom>
            <a:solidFill>
              <a:srgbClr val="663933">
                <a:alpha val="0"/>
              </a:srgbClr>
            </a:solidFill>
          </p:spPr>
        </p:sp>
      </p:grpSp>
      <p:grpSp>
        <p:nvGrpSpPr>
          <p:cNvPr id="112" name="Group 10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id="1048694" name="Freeform 11"/>
            <p:cNvSpPr/>
            <p:nvPr/>
          </p:nvSpPr>
          <p:spPr>
            <a:xfrm rot="0" flipH="0" flipV="0">
              <a:off x="0" y="0"/>
              <a:ext cx="6515100" cy="7620000"/>
            </a:xfrm>
            <a:custGeom>
              <a:avLst/>
              <a:ahLst/>
              <a:rect l="l" t="t" r="r" b="b"/>
              <a:pathLst>
                <a:path w="6515100" h="76200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id="113" name="Group 12"/>
          <p:cNvGrpSpPr/>
          <p:nvPr/>
        </p:nvGrpSpPr>
        <p:grpSpPr>
          <a:xfrm rot="0">
            <a:off x="14006895" y="0"/>
            <a:ext cx="4281107" cy="10287000"/>
            <a:chOff x="0" y="0"/>
            <a:chExt cx="5708143" cy="13716000"/>
          </a:xfrm>
        </p:grpSpPr>
        <p:sp>
          <p:nvSpPr>
            <p:cNvPr id="1048695" name="Freeform 13"/>
            <p:cNvSpPr/>
            <p:nvPr/>
          </p:nvSpPr>
          <p:spPr>
            <a:xfrm rot="0" flipH="0" flipV="0">
              <a:off x="0" y="0"/>
              <a:ext cx="5708142" cy="13716000"/>
            </a:xfrm>
            <a:custGeom>
              <a:avLst/>
              <a:ahLst/>
              <a:rect l="l" t="t" r="r" b="b"/>
              <a:pathLst>
                <a:path w="5708142" h="13716000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EABC98">
                <a:alpha val="6275"/>
              </a:srgbClr>
            </a:solidFill>
          </p:spPr>
        </p:sp>
      </p:grpSp>
      <p:grpSp>
        <p:nvGrpSpPr>
          <p:cNvPr id="114" name="Group 14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id="1048696" name="Freeform 15"/>
            <p:cNvSpPr/>
            <p:nvPr/>
          </p:nvSpPr>
          <p:spPr>
            <a:xfrm rot="0" flipH="0" flipV="0">
              <a:off x="0" y="0"/>
              <a:ext cx="2590800" cy="13716000"/>
            </a:xfrm>
            <a:custGeom>
              <a:avLst/>
              <a:ahLst/>
              <a:rect l="l" t="t" r="r" b="b"/>
              <a:pathLst>
                <a:path w="2590800" h="137160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E95792">
                <a:alpha val="23922"/>
              </a:srgbClr>
            </a:solidFill>
          </p:spPr>
        </p:sp>
      </p:grpSp>
      <p:grpSp>
        <p:nvGrpSpPr>
          <p:cNvPr id="115" name="Group 16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id="1048697" name="Freeform 17"/>
            <p:cNvSpPr/>
            <p:nvPr/>
          </p:nvSpPr>
          <p:spPr>
            <a:xfrm rot="0" flipH="0" flipV="0">
              <a:off x="0" y="0"/>
              <a:ext cx="2511552" cy="13716000"/>
            </a:xfrm>
            <a:custGeom>
              <a:avLst/>
              <a:ahLst/>
              <a:rect l="l" t="t" r="r" b="b"/>
              <a:pathLst>
                <a:path w="2511552" h="13716000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F7F0EC">
                <a:alpha val="40784"/>
              </a:srgbClr>
            </a:solidFill>
          </p:spPr>
        </p:sp>
      </p:grpSp>
      <p:grpSp>
        <p:nvGrpSpPr>
          <p:cNvPr id="116" name="Group 18"/>
          <p:cNvGrpSpPr/>
          <p:nvPr/>
        </p:nvGrpSpPr>
        <p:grpSpPr>
          <a:xfrm rot="0">
            <a:off x="15559088" y="5386388"/>
            <a:ext cx="2728912" cy="4900612"/>
            <a:chOff x="0" y="0"/>
            <a:chExt cx="3638549" cy="6534149"/>
          </a:xfrm>
        </p:grpSpPr>
        <p:sp>
          <p:nvSpPr>
            <p:cNvPr id="1048698" name="Freeform 19"/>
            <p:cNvSpPr/>
            <p:nvPr/>
          </p:nvSpPr>
          <p:spPr>
            <a:xfrm rot="0" flipH="0" flipV="0">
              <a:off x="0" y="0"/>
              <a:ext cx="3638550" cy="6534150"/>
            </a:xfrm>
            <a:custGeom>
              <a:avLst/>
              <a:ahLst/>
              <a:rect l="l" t="t" r="r" b="b"/>
              <a:pathLst>
                <a:path w="3638550" h="65341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EABC98">
                <a:alpha val="18431"/>
              </a:srgbClr>
            </a:solidFill>
          </p:spPr>
        </p:sp>
      </p:grpSp>
      <p:grpSp>
        <p:nvGrpSpPr>
          <p:cNvPr id="117" name="Group 20"/>
          <p:cNvGrpSpPr/>
          <p:nvPr/>
        </p:nvGrpSpPr>
        <p:grpSpPr>
          <a:xfrm rot="0">
            <a:off x="0" y="6015038"/>
            <a:ext cx="671512" cy="4271962"/>
            <a:chOff x="0" y="0"/>
            <a:chExt cx="895349" cy="5695949"/>
          </a:xfrm>
        </p:grpSpPr>
        <p:sp>
          <p:nvSpPr>
            <p:cNvPr id="1048699" name="Freeform 21"/>
            <p:cNvSpPr/>
            <p:nvPr/>
          </p:nvSpPr>
          <p:spPr>
            <a:xfrm rot="0" flipH="0" flipV="0">
              <a:off x="0" y="0"/>
              <a:ext cx="895350" cy="5695950"/>
            </a:xfrm>
            <a:custGeom>
              <a:avLst/>
              <a:ahLst/>
              <a:rect l="l" t="t" r="r" b="b"/>
              <a:pathLst>
                <a:path w="895350" h="56959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663933">
                <a:alpha val="23922"/>
              </a:srgbClr>
            </a:solidFill>
          </p:spPr>
        </p:sp>
      </p:grpSp>
      <p:sp>
        <p:nvSpPr>
          <p:cNvPr id="1048700" name="TextBox 22"/>
          <p:cNvSpPr txBox="1"/>
          <p:nvPr/>
        </p:nvSpPr>
        <p:spPr>
          <a:xfrm rot="0">
            <a:off x="1132998" y="540066"/>
            <a:ext cx="16022002" cy="109728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640"/>
              </a:lnSpc>
            </a:pPr>
            <a:r>
              <a:rPr b="1" sz="7200" lang="en-US">
                <a:solidFill>
                  <a:srgbClr val="4D231E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id="1048701" name="TextBox 23"/>
          <p:cNvSpPr txBox="1"/>
          <p:nvPr/>
        </p:nvSpPr>
        <p:spPr>
          <a:xfrm rot="0">
            <a:off x="-1282024" y="2499741"/>
            <a:ext cx="15055174" cy="535089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Smooth scrolling navigation bar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Interactive hover effects &amp; animations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Color themes &amp; customizable layouts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Image galleries &amp; external links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Contact form with validation</a:t>
            </a:r>
          </a:p>
          <a:p>
            <a:pPr algn="ctr">
              <a:lnSpc>
                <a:spcPts val="6019"/>
              </a:lnSpc>
            </a:pPr>
            <a:r>
              <a:rPr sz="4299" lang="en-US">
                <a:solidFill>
                  <a:srgbClr val="663933"/>
                </a:solidFill>
                <a:latin typeface="Trebuchet MS"/>
                <a:ea typeface="Trebuchet MS"/>
                <a:cs typeface="Trebuchet MS"/>
                <a:sym typeface="Trebuchet MS"/>
              </a:rPr>
              <a:t>Fully responsive design for all devices</a:t>
            </a:r>
          </a:p>
          <a:p>
            <a:pPr algn="ctr">
              <a:lnSpc>
                <a:spcPts val="601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Copy of PPT FWD TNSDC 2025 (1).pptx_20250826_130606_0000.pptx</dc:title>
  <dc:creator>Infinix X6857B</dc:creator>
  <dcterms:created xsi:type="dcterms:W3CDTF">2006-08-15T13:00:00Z</dcterms:created>
  <dcterms:modified xsi:type="dcterms:W3CDTF">2025-08-28T05:14:32Z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fb92e1b87a3e4752b741a5a7699ec4bc</vt:lpwstr>
  </property>
</Properties>
</file>