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5" r:id="rId15"/>
    <p:sldId id="283" r:id="rId16"/>
    <p:sldId id="28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2E5B"/>
    <a:srgbClr val="505050"/>
    <a:srgbClr val="6083A7"/>
    <a:srgbClr val="F494A4"/>
    <a:srgbClr val="11AFEE"/>
    <a:srgbClr val="EE0033"/>
    <a:srgbClr val="4977A0"/>
    <a:srgbClr val="F26A7D"/>
    <a:srgbClr val="F05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3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F4FC-6031-4BE8-8FCC-FF9C7114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551891"/>
          </a:xfrm>
        </p:spPr>
        <p:txBody>
          <a:bodyPr/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PHARMACY  MANAGEMENT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49539" y="2159604"/>
            <a:ext cx="5244921" cy="480565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latin typeface="VNI-Trung Kien" pitchFamily="2" charset="0"/>
              </a:rPr>
              <a:t>GROUP </a:t>
            </a:r>
            <a:r>
              <a:rPr lang="en-US" sz="2800" dirty="0" smtClean="0">
                <a:solidFill>
                  <a:schemeClr val="accent2"/>
                </a:solidFill>
                <a:latin typeface="VNI-Trung Kien" pitchFamily="2" charset="0"/>
              </a:rPr>
              <a:t>2 </a:t>
            </a:r>
            <a:r>
              <a:rPr lang="en-US" sz="2800" dirty="0">
                <a:solidFill>
                  <a:schemeClr val="accent2"/>
                </a:solidFill>
                <a:latin typeface="VNI-Trung Kien" pitchFamily="2" charset="0"/>
              </a:rPr>
              <a:t>– AP146</a:t>
            </a:r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62300" y="3495870"/>
            <a:ext cx="559236" cy="389138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476799" y="34958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62300" y="34958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1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70120" y="3495870"/>
            <a:ext cx="26423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Dinh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Minh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62300" y="4029270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76799" y="40292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62300" y="40292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2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0887" y="4029270"/>
            <a:ext cx="2680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Phan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Duy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Dang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62300" y="4551698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371062" y="4551698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62300" y="4551698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3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0120" y="4551698"/>
            <a:ext cx="1388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 Van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7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4" grpId="0" animBg="1"/>
      <p:bldP spid="23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8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2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094616"/>
            <a:ext cx="9127616" cy="445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803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43106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092"/>
            <a:ext cx="9127617" cy="44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66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91"/>
            <a:ext cx="9143999" cy="44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34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Permissions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Billing Records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Interfaces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To An Excel 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APP And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Disadvantages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Operability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Further Development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Barcode Reader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Strong Customer Relationships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Customer Service That Sizzles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and Upsell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22045" y="846314"/>
            <a:ext cx="4598136" cy="415635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52172" y="1486065"/>
            <a:ext cx="4562556" cy="415635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16299" y="2152731"/>
            <a:ext cx="4440021" cy="415635"/>
          </a:xfrm>
          <a:prstGeom prst="roundRect">
            <a:avLst>
              <a:gd name="adj" fmla="val 50000"/>
            </a:avLst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16300" y="2819397"/>
            <a:ext cx="4440020" cy="415635"/>
          </a:xfrm>
          <a:prstGeom prst="roundRect">
            <a:avLst>
              <a:gd name="adj" fmla="val 50000"/>
            </a:avLst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052170" y="3486063"/>
            <a:ext cx="4562557" cy="4156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59275" y="4152729"/>
            <a:ext cx="4560906" cy="415635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endCxn id="2" idx="1"/>
          </p:cNvCxnSpPr>
          <p:nvPr/>
        </p:nvCxnSpPr>
        <p:spPr>
          <a:xfrm flipV="1">
            <a:off x="2542041" y="1054132"/>
            <a:ext cx="1180004" cy="51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18" idx="1"/>
          </p:cNvCxnSpPr>
          <p:nvPr/>
        </p:nvCxnSpPr>
        <p:spPr>
          <a:xfrm>
            <a:off x="3276806" y="1693883"/>
            <a:ext cx="7753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6"/>
            <a:endCxn id="19" idx="1"/>
          </p:cNvCxnSpPr>
          <p:nvPr/>
        </p:nvCxnSpPr>
        <p:spPr>
          <a:xfrm>
            <a:off x="3546455" y="2360549"/>
            <a:ext cx="7698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6"/>
            <a:endCxn id="20" idx="1"/>
          </p:cNvCxnSpPr>
          <p:nvPr/>
        </p:nvCxnSpPr>
        <p:spPr>
          <a:xfrm>
            <a:off x="3546455" y="3027215"/>
            <a:ext cx="7698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21" idx="1"/>
          </p:cNvCxnSpPr>
          <p:nvPr/>
        </p:nvCxnSpPr>
        <p:spPr>
          <a:xfrm>
            <a:off x="3276806" y="3693881"/>
            <a:ext cx="7753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22" idx="1"/>
          </p:cNvCxnSpPr>
          <p:nvPr/>
        </p:nvCxnSpPr>
        <p:spPr>
          <a:xfrm>
            <a:off x="2560714" y="4360547"/>
            <a:ext cx="11985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96393" y="1306874"/>
            <a:ext cx="2791956" cy="2791956"/>
            <a:chOff x="1065629" y="1330624"/>
            <a:chExt cx="2791956" cy="2791956"/>
          </a:xfrm>
        </p:grpSpPr>
        <p:sp>
          <p:nvSpPr>
            <p:cNvPr id="3" name="Oval 2"/>
            <p:cNvSpPr/>
            <p:nvPr/>
          </p:nvSpPr>
          <p:spPr>
            <a:xfrm>
              <a:off x="1065629" y="1330624"/>
              <a:ext cx="2791956" cy="2791956"/>
            </a:xfrm>
            <a:prstGeom prst="ellipse">
              <a:avLst/>
            </a:prstGeom>
            <a:pattFill prst="divot">
              <a:fgClr>
                <a:schemeClr val="bg1"/>
              </a:fgClr>
              <a:bgClr>
                <a:schemeClr val="bg1"/>
              </a:bgClr>
            </a:patt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innerShdw blurRad="889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35238" y="1597384"/>
              <a:ext cx="2252738" cy="225273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  <a:effectLst>
              <a:outerShdw blurRad="508000" dist="101600" dir="27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641355" y="819399"/>
            <a:ext cx="1869911" cy="3748965"/>
          </a:xfrm>
          <a:custGeom>
            <a:avLst/>
            <a:gdLst>
              <a:gd name="connsiteX0" fmla="*/ 0 w 1869911"/>
              <a:gd name="connsiteY0" fmla="*/ 0 h 3739822"/>
              <a:gd name="connsiteX1" fmla="*/ 1869911 w 1869911"/>
              <a:gd name="connsiteY1" fmla="*/ 1869911 h 3739822"/>
              <a:gd name="connsiteX2" fmla="*/ 0 w 1869911"/>
              <a:gd name="connsiteY2" fmla="*/ 3739822 h 3739822"/>
              <a:gd name="connsiteX3" fmla="*/ 0 w 1869911"/>
              <a:gd name="connsiteY3" fmla="*/ 3614800 h 3739822"/>
              <a:gd name="connsiteX4" fmla="*/ 1744889 w 1869911"/>
              <a:gd name="connsiteY4" fmla="*/ 1869911 h 3739822"/>
              <a:gd name="connsiteX5" fmla="*/ 0 w 1869911"/>
              <a:gd name="connsiteY5" fmla="*/ 125022 h 373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911" h="3739822">
                <a:moveTo>
                  <a:pt x="0" y="0"/>
                </a:moveTo>
                <a:cubicBezTo>
                  <a:pt x="1032723" y="0"/>
                  <a:pt x="1869911" y="837188"/>
                  <a:pt x="1869911" y="1869911"/>
                </a:cubicBezTo>
                <a:cubicBezTo>
                  <a:pt x="1869911" y="2902634"/>
                  <a:pt x="1032723" y="3739822"/>
                  <a:pt x="0" y="3739822"/>
                </a:cubicBezTo>
                <a:lnTo>
                  <a:pt x="0" y="3614800"/>
                </a:lnTo>
                <a:cubicBezTo>
                  <a:pt x="963676" y="3614800"/>
                  <a:pt x="1744889" y="2833587"/>
                  <a:pt x="1744889" y="1869911"/>
                </a:cubicBezTo>
                <a:cubicBezTo>
                  <a:pt x="1744889" y="906235"/>
                  <a:pt x="963676" y="125022"/>
                  <a:pt x="0" y="125022"/>
                </a:cubicBezTo>
                <a:close/>
              </a:path>
            </a:pathLst>
          </a:custGeom>
          <a:gradFill>
            <a:gsLst>
              <a:gs pos="0">
                <a:srgbClr val="FFFF00"/>
              </a:gs>
              <a:gs pos="20000">
                <a:srgbClr val="FFC000"/>
              </a:gs>
              <a:gs pos="40000">
                <a:srgbClr val="F494A4"/>
              </a:gs>
              <a:gs pos="100000">
                <a:srgbClr val="92D050"/>
              </a:gs>
              <a:gs pos="80000">
                <a:srgbClr val="00B0F0"/>
              </a:gs>
              <a:gs pos="60000">
                <a:srgbClr val="6083A7"/>
              </a:gs>
            </a:gsLst>
            <a:lin ang="5400000" scaled="1"/>
          </a:gradFill>
          <a:ln w="63500"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23949" y="908834"/>
            <a:ext cx="236765" cy="2367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0041" y="1575500"/>
            <a:ext cx="236765" cy="2367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09690" y="2242166"/>
            <a:ext cx="236765" cy="236765"/>
          </a:xfrm>
          <a:prstGeom prst="ellipse">
            <a:avLst/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09690" y="2908832"/>
            <a:ext cx="236765" cy="236765"/>
          </a:xfrm>
          <a:prstGeom prst="ellipse">
            <a:avLst/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40041" y="3575498"/>
            <a:ext cx="236765" cy="236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23949" y="4242164"/>
            <a:ext cx="236765" cy="2367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3770544" y="886408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4086501" y="1527457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351489" y="219227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4351489" y="285476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4081783" y="3525604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>
            <a:off x="3796841" y="419220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8842" y="1659323"/>
            <a:ext cx="2087058" cy="20870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3570" y="1712813"/>
            <a:ext cx="1980078" cy="1980078"/>
          </a:xfrm>
          <a:prstGeom prst="ellipse">
            <a:avLst/>
          </a:prstGeom>
          <a:solidFill>
            <a:schemeClr val="bg1"/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6374" y="2253505"/>
            <a:ext cx="2019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Content</a:t>
            </a:r>
            <a:endParaRPr lang="en-US" sz="4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65797" y="81714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95513" y="1464202"/>
            <a:ext cx="346570" cy="461665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6800" y="2122272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65219" y="2776157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95513" y="3458326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79973" y="412780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64488" y="810358"/>
            <a:ext cx="25539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61715" y="1457669"/>
            <a:ext cx="22915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Introduce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73489" y="2132586"/>
            <a:ext cx="44192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Characteristics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6978" y="2783751"/>
            <a:ext cx="32456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06813" y="345400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Disadvantages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93860" y="413464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Further Development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80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800" decel="100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8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8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800" decel="100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80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7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48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9" grpId="0"/>
      <p:bldP spid="95" grpId="0"/>
      <p:bldP spid="99" grpId="0"/>
      <p:bldP spid="100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3482" y="978899"/>
            <a:ext cx="6816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Members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 algn="just">
              <a:buFontTx/>
              <a:buChar char="-"/>
            </a:pPr>
            <a:r>
              <a:rPr lang="en-US" sz="3600" dirty="0"/>
              <a:t>Benefit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72330" y="5009752"/>
            <a:ext cx="471152" cy="4718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64707" y="4809585"/>
            <a:ext cx="4816699" cy="8209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906" y="4896876"/>
            <a:ext cx="50379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System</a:t>
            </a:r>
            <a:endParaRPr lang="en-US" sz="36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2" grpId="0" animBg="1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Introduce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3482" y="950918"/>
            <a:ext cx="681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Improve Accuracy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Safety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statistics of the drug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correct database by providing an option to update the drug in stock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inventory management, etc.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Characteristics Of Project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73754" y="1373081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11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85949" y="1373796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 bwMode="auto">
          <a:xfrm>
            <a:off x="3596464" y="1373794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0E90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940596" y="1613295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15307" y="1313229"/>
            <a:ext cx="4906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673754" y="183654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085949" y="1837264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reeform 81"/>
          <p:cNvSpPr/>
          <p:nvPr/>
        </p:nvSpPr>
        <p:spPr bwMode="auto">
          <a:xfrm>
            <a:off x="3596464" y="183726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940596" y="207676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940596" y="1489366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673754" y="2302928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49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085949" y="2303643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494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Freeform 86"/>
          <p:cNvSpPr/>
          <p:nvPr/>
        </p:nvSpPr>
        <p:spPr bwMode="auto">
          <a:xfrm>
            <a:off x="3596464" y="2303641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F26A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940596" y="2543142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4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73754" y="2761630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60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085949" y="2762345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6083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Freeform 91"/>
          <p:cNvSpPr/>
          <p:nvPr/>
        </p:nvSpPr>
        <p:spPr bwMode="auto">
          <a:xfrm>
            <a:off x="3596464" y="2762343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3940596" y="3001844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497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673754" y="323351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85949" y="3228009"/>
            <a:ext cx="510515" cy="476531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Freeform 96"/>
          <p:cNvSpPr/>
          <p:nvPr/>
        </p:nvSpPr>
        <p:spPr bwMode="auto">
          <a:xfrm>
            <a:off x="3596464" y="323423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3636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3940596" y="347373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673754" y="3689937"/>
            <a:ext cx="778386" cy="4710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F2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085949" y="3690652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Freeform 101"/>
          <p:cNvSpPr/>
          <p:nvPr/>
        </p:nvSpPr>
        <p:spPr bwMode="auto">
          <a:xfrm>
            <a:off x="3596464" y="3690650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EE003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940596" y="3930151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F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741817" y="174547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70AD4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rgbClr val="70AD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9013" y="219594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F494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600" b="0" cap="none" spc="0" dirty="0">
              <a:ln w="0"/>
              <a:solidFill>
                <a:srgbClr val="F494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736209" y="267433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6083A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3600" b="0" cap="none" spc="0" dirty="0">
              <a:ln w="0"/>
              <a:solidFill>
                <a:srgbClr val="6083A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33405" y="315043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505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3600" b="0" cap="none" spc="0" dirty="0">
              <a:ln w="0"/>
              <a:solidFill>
                <a:srgbClr val="505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19626" y="359950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FF2E5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3600" b="0" cap="none" spc="0" dirty="0">
              <a:ln w="0"/>
              <a:solidFill>
                <a:srgbClr val="FF2E5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40596" y="1928103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Drug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4-Point Star 114"/>
          <p:cNvSpPr/>
          <p:nvPr/>
        </p:nvSpPr>
        <p:spPr>
          <a:xfrm>
            <a:off x="4093242" y="1745229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4-Point Star 115"/>
          <p:cNvSpPr/>
          <p:nvPr/>
        </p:nvSpPr>
        <p:spPr>
          <a:xfrm>
            <a:off x="4093242" y="2211478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4-Point Star 116"/>
          <p:cNvSpPr/>
          <p:nvPr/>
        </p:nvSpPr>
        <p:spPr>
          <a:xfrm>
            <a:off x="4093242" y="26721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4-Point Star 117"/>
          <p:cNvSpPr/>
          <p:nvPr/>
        </p:nvSpPr>
        <p:spPr>
          <a:xfrm>
            <a:off x="4093242" y="31353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4-Point Star 118"/>
          <p:cNvSpPr/>
          <p:nvPr/>
        </p:nvSpPr>
        <p:spPr>
          <a:xfrm>
            <a:off x="4093242" y="3592877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4-Point Star 119"/>
          <p:cNvSpPr/>
          <p:nvPr/>
        </p:nvSpPr>
        <p:spPr>
          <a:xfrm>
            <a:off x="4093242" y="4048140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31121" y="2442282"/>
            <a:ext cx="2104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56014" y="2889242"/>
            <a:ext cx="13078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31122" y="3356682"/>
            <a:ext cx="19042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Supplier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07322" y="3823407"/>
            <a:ext cx="8279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800" decel="100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 decel="100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800" decel="100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800" decel="100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800" decel="100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800" decel="100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800" decel="100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800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800" decel="100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800" decel="10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800" decel="100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8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800" decel="100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800" decel="100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800" decel="100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800" decel="100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800" decel="100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800" decel="100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800" decel="100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800" decel="100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800" decel="100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800" decel="100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 animBg="1"/>
      <p:bldP spid="54" grpId="0" animBg="1"/>
      <p:bldP spid="55" grpId="0" animBg="1"/>
      <p:bldP spid="56" grpId="0" animBg="1"/>
      <p:bldP spid="52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068"/>
            <a:ext cx="9144000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9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" y="1056068"/>
            <a:ext cx="9127618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99"/>
            <a:ext cx="9127618" cy="442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0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7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3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1001</TotalTime>
  <Words>216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Adriator</vt:lpstr>
      <vt:lpstr>Arial</vt:lpstr>
      <vt:lpstr>Calibri</vt:lpstr>
      <vt:lpstr>Calibri Light</vt:lpstr>
      <vt:lpstr>Times New Roman</vt:lpstr>
      <vt:lpstr>VNI-Trung Kien</vt:lpstr>
      <vt:lpstr>Office Theme</vt:lpstr>
      <vt:lpstr>PHARMACY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95</cp:revision>
  <dcterms:created xsi:type="dcterms:W3CDTF">2019-04-11T14:23:33Z</dcterms:created>
  <dcterms:modified xsi:type="dcterms:W3CDTF">2019-04-23T09:34:00Z</dcterms:modified>
</cp:coreProperties>
</file>