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403" r:id="rId3"/>
    <p:sldId id="369" r:id="rId4"/>
    <p:sldId id="290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6" r:id="rId14"/>
    <p:sldId id="314" r:id="rId15"/>
    <p:sldId id="315" r:id="rId16"/>
    <p:sldId id="317" r:id="rId17"/>
    <p:sldId id="318" r:id="rId18"/>
    <p:sldId id="321" r:id="rId19"/>
    <p:sldId id="324" r:id="rId20"/>
    <p:sldId id="325" r:id="rId21"/>
    <p:sldId id="326" r:id="rId22"/>
    <p:sldId id="328" r:id="rId23"/>
    <p:sldId id="327" r:id="rId24"/>
    <p:sldId id="329" r:id="rId25"/>
    <p:sldId id="319" r:id="rId26"/>
    <p:sldId id="331" r:id="rId27"/>
    <p:sldId id="332" r:id="rId28"/>
    <p:sldId id="395" r:id="rId29"/>
    <p:sldId id="396" r:id="rId30"/>
    <p:sldId id="397" r:id="rId31"/>
    <p:sldId id="398" r:id="rId32"/>
    <p:sldId id="399" r:id="rId33"/>
    <p:sldId id="400" r:id="rId34"/>
    <p:sldId id="401" r:id="rId35"/>
    <p:sldId id="402" r:id="rId36"/>
    <p:sldId id="404" r:id="rId37"/>
    <p:sldId id="333" r:id="rId38"/>
    <p:sldId id="344" r:id="rId39"/>
    <p:sldId id="345" r:id="rId40"/>
    <p:sldId id="346" r:id="rId41"/>
    <p:sldId id="347" r:id="rId42"/>
    <p:sldId id="348" r:id="rId43"/>
    <p:sldId id="350" r:id="rId44"/>
    <p:sldId id="352" r:id="rId45"/>
    <p:sldId id="357" r:id="rId46"/>
    <p:sldId id="358" r:id="rId47"/>
    <p:sldId id="359" r:id="rId48"/>
    <p:sldId id="360" r:id="rId49"/>
    <p:sldId id="362" r:id="rId50"/>
    <p:sldId id="361" r:id="rId51"/>
    <p:sldId id="364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221"/>
    <a:srgbClr val="00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5516" autoAdjust="0"/>
  </p:normalViewPr>
  <p:slideViewPr>
    <p:cSldViewPr snapToGrid="0" showGuides="1">
      <p:cViewPr>
        <p:scale>
          <a:sx n="150" d="100"/>
          <a:sy n="150" d="100"/>
        </p:scale>
        <p:origin x="1181" y="-18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E2F03-0D0C-4200-9560-8CA76D037307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AF71C-6015-4670-870D-7FE113402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5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\\</a:t>
            </a:r>
          </a:p>
          <a:p>
            <a:r>
              <a:rPr lang="en-US" dirty="0"/>
              <a:t>y=</a:t>
            </a:r>
            <a:r>
              <a:rPr lang="en-US" dirty="0" err="1"/>
              <a:t>mx+b</a:t>
            </a:r>
            <a:r>
              <a:rPr lang="en-US" dirty="0"/>
              <a:t>\\</a:t>
            </a:r>
          </a:p>
          <a:p>
            <a:r>
              <a:rPr lang="en-US" dirty="0"/>
              <a:t>\</a:t>
            </a:r>
            <a:r>
              <a:rPr lang="en-US" dirty="0" err="1"/>
              <a:t>xrightarrow</a:t>
            </a:r>
            <a:r>
              <a:rPr lang="en-US" dirty="0"/>
              <a:t>{x=0}y=b\\</a:t>
            </a:r>
          </a:p>
          <a:p>
            <a:r>
              <a:rPr lang="en-US" dirty="0"/>
              <a:t>\</a:t>
            </a:r>
            <a:r>
              <a:rPr lang="en-US" dirty="0" err="1"/>
              <a:t>xrightarrow</a:t>
            </a:r>
            <a:r>
              <a:rPr lang="en-US" dirty="0"/>
              <a:t>{y=0}x=-\</a:t>
            </a:r>
            <a:r>
              <a:rPr lang="en-US" dirty="0" err="1"/>
              <a:t>frac</a:t>
            </a:r>
            <a:r>
              <a:rPr lang="en-US" dirty="0"/>
              <a:t>{b}{m}\\</a:t>
            </a:r>
          </a:p>
          <a:p>
            <a:r>
              <a:rPr lang="en-US" dirty="0"/>
              <a:t>\</a:t>
            </a:r>
            <a:r>
              <a:rPr lang="en-US" dirty="0" err="1"/>
              <a:t>frac</a:t>
            </a:r>
            <a:r>
              <a:rPr lang="en-US" dirty="0"/>
              <a:t>{\</a:t>
            </a:r>
            <a:r>
              <a:rPr lang="en-US" dirty="0" err="1"/>
              <a:t>frac</a:t>
            </a:r>
            <a:r>
              <a:rPr lang="en-US" dirty="0"/>
              <a:t>{-b}{m}}{b}=-\</a:t>
            </a:r>
            <a:r>
              <a:rPr lang="en-US" dirty="0" err="1"/>
              <a:t>frac</a:t>
            </a:r>
            <a:r>
              <a:rPr lang="en-US" dirty="0"/>
              <a:t>{1}{m}=</a:t>
            </a:r>
            <a:r>
              <a:rPr lang="en-US" dirty="0" err="1"/>
              <a:t>tg</a:t>
            </a:r>
            <a:r>
              <a:rPr lang="en-US" dirty="0"/>
              <a:t>\theta\</a:t>
            </a:r>
            <a:r>
              <a:rPr lang="en-US" dirty="0" err="1"/>
              <a:t>rightarrow</a:t>
            </a:r>
            <a:r>
              <a:rPr lang="en-US" dirty="0"/>
              <a:t> m=-\</a:t>
            </a:r>
            <a:r>
              <a:rPr lang="en-US" dirty="0" err="1"/>
              <a:t>frac</a:t>
            </a:r>
            <a:r>
              <a:rPr lang="en-US" dirty="0"/>
              <a:t>{1}{</a:t>
            </a:r>
            <a:r>
              <a:rPr lang="en-US" dirty="0" err="1"/>
              <a:t>tg</a:t>
            </a:r>
            <a:r>
              <a:rPr lang="en-US" dirty="0"/>
              <a:t>\theta}=-\</a:t>
            </a:r>
            <a:r>
              <a:rPr lang="en-US" dirty="0" err="1"/>
              <a:t>frac</a:t>
            </a:r>
            <a:r>
              <a:rPr lang="en-US" dirty="0"/>
              <a:t>{</a:t>
            </a:r>
            <a:r>
              <a:rPr lang="en-US" dirty="0" err="1"/>
              <a:t>cos</a:t>
            </a:r>
            <a:r>
              <a:rPr lang="en-US" dirty="0"/>
              <a:t>\theta}{sin\theta} \\</a:t>
            </a:r>
          </a:p>
          <a:p>
            <a:r>
              <a:rPr lang="en-US" dirty="0"/>
              <a:t>\</a:t>
            </a:r>
            <a:r>
              <a:rPr lang="en-US" dirty="0" err="1"/>
              <a:t>frac</a:t>
            </a:r>
            <a:r>
              <a:rPr lang="en-US" dirty="0"/>
              <a:t>{\rho}{b}=sin\theta\</a:t>
            </a:r>
            <a:r>
              <a:rPr lang="en-US" dirty="0" err="1"/>
              <a:t>rightarrow</a:t>
            </a:r>
            <a:r>
              <a:rPr lang="en-US" dirty="0"/>
              <a:t> b=\</a:t>
            </a:r>
            <a:r>
              <a:rPr lang="en-US" dirty="0" err="1"/>
              <a:t>frac</a:t>
            </a:r>
            <a:r>
              <a:rPr lang="en-US" dirty="0"/>
              <a:t>{\rho}{sin\theta}</a:t>
            </a:r>
          </a:p>
          <a:p>
            <a:r>
              <a:rPr lang="en-US" dirty="0"/>
              <a:t>\\</a:t>
            </a:r>
          </a:p>
          <a:p>
            <a:r>
              <a:rPr lang="en-US" dirty="0"/>
              <a:t>y=</a:t>
            </a:r>
            <a:r>
              <a:rPr lang="en-US" dirty="0" err="1"/>
              <a:t>mx+b</a:t>
            </a:r>
            <a:r>
              <a:rPr lang="en-US" dirty="0"/>
              <a:t>\</a:t>
            </a:r>
            <a:r>
              <a:rPr lang="en-US" dirty="0" err="1"/>
              <a:t>rightarrow</a:t>
            </a:r>
            <a:r>
              <a:rPr lang="en-US" dirty="0"/>
              <a:t> y=-\</a:t>
            </a:r>
            <a:r>
              <a:rPr lang="en-US" dirty="0" err="1"/>
              <a:t>frac</a:t>
            </a:r>
            <a:r>
              <a:rPr lang="en-US" dirty="0"/>
              <a:t>{</a:t>
            </a:r>
            <a:r>
              <a:rPr lang="en-US" dirty="0" err="1"/>
              <a:t>cos</a:t>
            </a:r>
            <a:r>
              <a:rPr lang="en-US" dirty="0"/>
              <a:t>\theta}{sin\theta}x+\</a:t>
            </a:r>
            <a:r>
              <a:rPr lang="en-US" dirty="0" err="1"/>
              <a:t>frac</a:t>
            </a:r>
            <a:r>
              <a:rPr lang="en-US" dirty="0"/>
              <a:t>{\rho}{sin\theta}</a:t>
            </a:r>
          </a:p>
          <a:p>
            <a:r>
              <a:rPr lang="en-US" dirty="0"/>
              <a:t>\</a:t>
            </a:r>
            <a:r>
              <a:rPr lang="en-US" dirty="0" err="1"/>
              <a:t>rightarrow</a:t>
            </a:r>
            <a:r>
              <a:rPr lang="en-US" dirty="0"/>
              <a:t> </a:t>
            </a:r>
            <a:r>
              <a:rPr lang="en-US" dirty="0" err="1"/>
              <a:t>xcos</a:t>
            </a:r>
            <a:r>
              <a:rPr lang="en-US" dirty="0"/>
              <a:t>\theta +</a:t>
            </a:r>
            <a:r>
              <a:rPr lang="en-US" dirty="0" err="1"/>
              <a:t>ysin</a:t>
            </a:r>
            <a:r>
              <a:rPr lang="en-US" dirty="0"/>
              <a:t>\theta = \rho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AF71C-6015-4670-870D-7FE113402D6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02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\\</a:t>
            </a:r>
          </a:p>
          <a:p>
            <a:r>
              <a:rPr lang="en-US" dirty="0"/>
              <a:t>y=</a:t>
            </a:r>
            <a:r>
              <a:rPr lang="en-US" dirty="0" err="1"/>
              <a:t>mx+b</a:t>
            </a:r>
            <a:r>
              <a:rPr lang="en-US" dirty="0"/>
              <a:t>\\</a:t>
            </a:r>
          </a:p>
          <a:p>
            <a:r>
              <a:rPr lang="en-US" dirty="0"/>
              <a:t>\</a:t>
            </a:r>
            <a:r>
              <a:rPr lang="en-US" dirty="0" err="1"/>
              <a:t>xrightarrow</a:t>
            </a:r>
            <a:r>
              <a:rPr lang="en-US" dirty="0"/>
              <a:t>{x=0}y=b\\</a:t>
            </a:r>
          </a:p>
          <a:p>
            <a:r>
              <a:rPr lang="en-US" dirty="0"/>
              <a:t>\</a:t>
            </a:r>
            <a:r>
              <a:rPr lang="en-US" dirty="0" err="1"/>
              <a:t>xrightarrow</a:t>
            </a:r>
            <a:r>
              <a:rPr lang="en-US" dirty="0"/>
              <a:t>{y=0}x=-\</a:t>
            </a:r>
            <a:r>
              <a:rPr lang="en-US" dirty="0" err="1"/>
              <a:t>frac</a:t>
            </a:r>
            <a:r>
              <a:rPr lang="en-US" dirty="0"/>
              <a:t>{b}{m}\\</a:t>
            </a:r>
          </a:p>
          <a:p>
            <a:r>
              <a:rPr lang="en-US" dirty="0"/>
              <a:t>\</a:t>
            </a:r>
            <a:r>
              <a:rPr lang="en-US" dirty="0" err="1"/>
              <a:t>frac</a:t>
            </a:r>
            <a:r>
              <a:rPr lang="en-US" dirty="0"/>
              <a:t>{\</a:t>
            </a:r>
            <a:r>
              <a:rPr lang="en-US" dirty="0" err="1"/>
              <a:t>frac</a:t>
            </a:r>
            <a:r>
              <a:rPr lang="en-US" dirty="0"/>
              <a:t>{-b}{m}}{b}=-\</a:t>
            </a:r>
            <a:r>
              <a:rPr lang="en-US" dirty="0" err="1"/>
              <a:t>frac</a:t>
            </a:r>
            <a:r>
              <a:rPr lang="en-US" dirty="0"/>
              <a:t>{1}{m}=</a:t>
            </a:r>
            <a:r>
              <a:rPr lang="en-US" dirty="0" err="1"/>
              <a:t>tg</a:t>
            </a:r>
            <a:r>
              <a:rPr lang="en-US" dirty="0"/>
              <a:t>\theta\</a:t>
            </a:r>
            <a:r>
              <a:rPr lang="en-US" dirty="0" err="1"/>
              <a:t>rightarrow</a:t>
            </a:r>
            <a:r>
              <a:rPr lang="en-US" dirty="0"/>
              <a:t> m=-\</a:t>
            </a:r>
            <a:r>
              <a:rPr lang="en-US" dirty="0" err="1"/>
              <a:t>frac</a:t>
            </a:r>
            <a:r>
              <a:rPr lang="en-US" dirty="0"/>
              <a:t>{1}{</a:t>
            </a:r>
            <a:r>
              <a:rPr lang="en-US" dirty="0" err="1"/>
              <a:t>tg</a:t>
            </a:r>
            <a:r>
              <a:rPr lang="en-US" dirty="0"/>
              <a:t>\theta}=-\</a:t>
            </a:r>
            <a:r>
              <a:rPr lang="en-US" dirty="0" err="1"/>
              <a:t>frac</a:t>
            </a:r>
            <a:r>
              <a:rPr lang="en-US" dirty="0"/>
              <a:t>{</a:t>
            </a:r>
            <a:r>
              <a:rPr lang="en-US" dirty="0" err="1"/>
              <a:t>cos</a:t>
            </a:r>
            <a:r>
              <a:rPr lang="en-US" dirty="0"/>
              <a:t>\theta}{sin\theta} \\</a:t>
            </a:r>
          </a:p>
          <a:p>
            <a:r>
              <a:rPr lang="en-US" dirty="0"/>
              <a:t>\</a:t>
            </a:r>
            <a:r>
              <a:rPr lang="en-US" dirty="0" err="1"/>
              <a:t>frac</a:t>
            </a:r>
            <a:r>
              <a:rPr lang="en-US" dirty="0"/>
              <a:t>{\rho}{b}=sin\theta\</a:t>
            </a:r>
            <a:r>
              <a:rPr lang="en-US" dirty="0" err="1"/>
              <a:t>rightarrow</a:t>
            </a:r>
            <a:r>
              <a:rPr lang="en-US" dirty="0"/>
              <a:t> b=\</a:t>
            </a:r>
            <a:r>
              <a:rPr lang="en-US" dirty="0" err="1"/>
              <a:t>frac</a:t>
            </a:r>
            <a:r>
              <a:rPr lang="en-US" dirty="0"/>
              <a:t>{\rho}{sin\theta}</a:t>
            </a:r>
          </a:p>
          <a:p>
            <a:r>
              <a:rPr lang="en-US" dirty="0"/>
              <a:t>\\</a:t>
            </a:r>
          </a:p>
          <a:p>
            <a:r>
              <a:rPr lang="en-US" dirty="0"/>
              <a:t>y=</a:t>
            </a:r>
            <a:r>
              <a:rPr lang="en-US" dirty="0" err="1"/>
              <a:t>mx+b</a:t>
            </a:r>
            <a:r>
              <a:rPr lang="en-US" dirty="0"/>
              <a:t>\</a:t>
            </a:r>
            <a:r>
              <a:rPr lang="en-US" dirty="0" err="1"/>
              <a:t>rightarrow</a:t>
            </a:r>
            <a:r>
              <a:rPr lang="en-US" dirty="0"/>
              <a:t> y=-\</a:t>
            </a:r>
            <a:r>
              <a:rPr lang="en-US" dirty="0" err="1"/>
              <a:t>frac</a:t>
            </a:r>
            <a:r>
              <a:rPr lang="en-US" dirty="0"/>
              <a:t>{</a:t>
            </a:r>
            <a:r>
              <a:rPr lang="en-US" dirty="0" err="1"/>
              <a:t>cos</a:t>
            </a:r>
            <a:r>
              <a:rPr lang="en-US" dirty="0"/>
              <a:t>\theta}{sin\theta}x+\</a:t>
            </a:r>
            <a:r>
              <a:rPr lang="en-US" dirty="0" err="1"/>
              <a:t>frac</a:t>
            </a:r>
            <a:r>
              <a:rPr lang="en-US" dirty="0"/>
              <a:t>{\rho}{sin\theta}</a:t>
            </a:r>
          </a:p>
          <a:p>
            <a:r>
              <a:rPr lang="en-US" dirty="0"/>
              <a:t>\</a:t>
            </a:r>
            <a:r>
              <a:rPr lang="en-US" dirty="0" err="1"/>
              <a:t>rightarrow</a:t>
            </a:r>
            <a:r>
              <a:rPr lang="en-US" dirty="0"/>
              <a:t> </a:t>
            </a:r>
            <a:r>
              <a:rPr lang="en-US" dirty="0" err="1"/>
              <a:t>xcos</a:t>
            </a:r>
            <a:r>
              <a:rPr lang="en-US" dirty="0"/>
              <a:t>\theta +</a:t>
            </a:r>
            <a:r>
              <a:rPr lang="en-US" dirty="0" err="1"/>
              <a:t>ysin</a:t>
            </a:r>
            <a:r>
              <a:rPr lang="en-US" dirty="0"/>
              <a:t>\theta = \rho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AF71C-6015-4670-870D-7FE113402D6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2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\\</a:t>
            </a:r>
          </a:p>
          <a:p>
            <a:r>
              <a:rPr lang="en-US" dirty="0"/>
              <a:t>y=</a:t>
            </a:r>
            <a:r>
              <a:rPr lang="en-US" dirty="0" err="1"/>
              <a:t>mx+b</a:t>
            </a:r>
            <a:r>
              <a:rPr lang="en-US" dirty="0"/>
              <a:t>\\</a:t>
            </a:r>
          </a:p>
          <a:p>
            <a:r>
              <a:rPr lang="en-US" dirty="0"/>
              <a:t>\</a:t>
            </a:r>
            <a:r>
              <a:rPr lang="en-US" dirty="0" err="1"/>
              <a:t>xrightarrow</a:t>
            </a:r>
            <a:r>
              <a:rPr lang="en-US" dirty="0"/>
              <a:t>{x=0}y=b\\</a:t>
            </a:r>
          </a:p>
          <a:p>
            <a:r>
              <a:rPr lang="en-US" dirty="0"/>
              <a:t>\</a:t>
            </a:r>
            <a:r>
              <a:rPr lang="en-US" dirty="0" err="1"/>
              <a:t>xrightarrow</a:t>
            </a:r>
            <a:r>
              <a:rPr lang="en-US" dirty="0"/>
              <a:t>{y=0}x=-\</a:t>
            </a:r>
            <a:r>
              <a:rPr lang="en-US" dirty="0" err="1"/>
              <a:t>frac</a:t>
            </a:r>
            <a:r>
              <a:rPr lang="en-US" dirty="0"/>
              <a:t>{b}{m}\\</a:t>
            </a:r>
          </a:p>
          <a:p>
            <a:r>
              <a:rPr lang="en-US" dirty="0"/>
              <a:t>\</a:t>
            </a:r>
            <a:r>
              <a:rPr lang="en-US" dirty="0" err="1"/>
              <a:t>frac</a:t>
            </a:r>
            <a:r>
              <a:rPr lang="en-US" dirty="0"/>
              <a:t>{\</a:t>
            </a:r>
            <a:r>
              <a:rPr lang="en-US" dirty="0" err="1"/>
              <a:t>frac</a:t>
            </a:r>
            <a:r>
              <a:rPr lang="en-US" dirty="0"/>
              <a:t>{-b}{m}}{b}=-\</a:t>
            </a:r>
            <a:r>
              <a:rPr lang="en-US" dirty="0" err="1"/>
              <a:t>frac</a:t>
            </a:r>
            <a:r>
              <a:rPr lang="en-US" dirty="0"/>
              <a:t>{1}{m}=</a:t>
            </a:r>
            <a:r>
              <a:rPr lang="en-US" dirty="0" err="1"/>
              <a:t>tg</a:t>
            </a:r>
            <a:r>
              <a:rPr lang="en-US" dirty="0"/>
              <a:t>\theta\</a:t>
            </a:r>
            <a:r>
              <a:rPr lang="en-US" dirty="0" err="1"/>
              <a:t>rightarrow</a:t>
            </a:r>
            <a:r>
              <a:rPr lang="en-US" dirty="0"/>
              <a:t> m=-\</a:t>
            </a:r>
            <a:r>
              <a:rPr lang="en-US" dirty="0" err="1"/>
              <a:t>frac</a:t>
            </a:r>
            <a:r>
              <a:rPr lang="en-US" dirty="0"/>
              <a:t>{1}{</a:t>
            </a:r>
            <a:r>
              <a:rPr lang="en-US" dirty="0" err="1"/>
              <a:t>tg</a:t>
            </a:r>
            <a:r>
              <a:rPr lang="en-US" dirty="0"/>
              <a:t>\theta}=-\</a:t>
            </a:r>
            <a:r>
              <a:rPr lang="en-US" dirty="0" err="1"/>
              <a:t>frac</a:t>
            </a:r>
            <a:r>
              <a:rPr lang="en-US" dirty="0"/>
              <a:t>{</a:t>
            </a:r>
            <a:r>
              <a:rPr lang="en-US" dirty="0" err="1"/>
              <a:t>cos</a:t>
            </a:r>
            <a:r>
              <a:rPr lang="en-US" dirty="0"/>
              <a:t>\theta}{sin\theta} \\</a:t>
            </a:r>
          </a:p>
          <a:p>
            <a:r>
              <a:rPr lang="en-US" dirty="0"/>
              <a:t>\</a:t>
            </a:r>
            <a:r>
              <a:rPr lang="en-US" dirty="0" err="1"/>
              <a:t>frac</a:t>
            </a:r>
            <a:r>
              <a:rPr lang="en-US" dirty="0"/>
              <a:t>{\rho}{b}=sin\theta\</a:t>
            </a:r>
            <a:r>
              <a:rPr lang="en-US" dirty="0" err="1"/>
              <a:t>rightarrow</a:t>
            </a:r>
            <a:r>
              <a:rPr lang="en-US" dirty="0"/>
              <a:t> b=\</a:t>
            </a:r>
            <a:r>
              <a:rPr lang="en-US" dirty="0" err="1"/>
              <a:t>frac</a:t>
            </a:r>
            <a:r>
              <a:rPr lang="en-US" dirty="0"/>
              <a:t>{\rho}{sin\theta}</a:t>
            </a:r>
          </a:p>
          <a:p>
            <a:r>
              <a:rPr lang="en-US" dirty="0"/>
              <a:t>\\</a:t>
            </a:r>
          </a:p>
          <a:p>
            <a:r>
              <a:rPr lang="en-US" dirty="0"/>
              <a:t>y=</a:t>
            </a:r>
            <a:r>
              <a:rPr lang="en-US" dirty="0" err="1"/>
              <a:t>mx+b</a:t>
            </a:r>
            <a:r>
              <a:rPr lang="en-US" dirty="0"/>
              <a:t>\</a:t>
            </a:r>
            <a:r>
              <a:rPr lang="en-US" dirty="0" err="1"/>
              <a:t>rightarrow</a:t>
            </a:r>
            <a:r>
              <a:rPr lang="en-US" dirty="0"/>
              <a:t> y=-\</a:t>
            </a:r>
            <a:r>
              <a:rPr lang="en-US" dirty="0" err="1"/>
              <a:t>frac</a:t>
            </a:r>
            <a:r>
              <a:rPr lang="en-US" dirty="0"/>
              <a:t>{</a:t>
            </a:r>
            <a:r>
              <a:rPr lang="en-US" dirty="0" err="1"/>
              <a:t>cos</a:t>
            </a:r>
            <a:r>
              <a:rPr lang="en-US" dirty="0"/>
              <a:t>\theta}{sin\theta}x+\</a:t>
            </a:r>
            <a:r>
              <a:rPr lang="en-US" dirty="0" err="1"/>
              <a:t>frac</a:t>
            </a:r>
            <a:r>
              <a:rPr lang="en-US" dirty="0"/>
              <a:t>{\rho}{sin\theta}</a:t>
            </a:r>
          </a:p>
          <a:p>
            <a:r>
              <a:rPr lang="en-US" dirty="0"/>
              <a:t>\</a:t>
            </a:r>
            <a:r>
              <a:rPr lang="en-US" dirty="0" err="1"/>
              <a:t>rightarrow</a:t>
            </a:r>
            <a:r>
              <a:rPr lang="en-US" dirty="0"/>
              <a:t> </a:t>
            </a:r>
            <a:r>
              <a:rPr lang="en-US" dirty="0" err="1"/>
              <a:t>xcos</a:t>
            </a:r>
            <a:r>
              <a:rPr lang="en-US" dirty="0"/>
              <a:t>\theta +</a:t>
            </a:r>
            <a:r>
              <a:rPr lang="en-US" dirty="0" err="1"/>
              <a:t>ysin</a:t>
            </a:r>
            <a:r>
              <a:rPr lang="en-US" dirty="0"/>
              <a:t>\theta = \rho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AF71C-6015-4670-870D-7FE113402D6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4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\\</a:t>
            </a:r>
          </a:p>
          <a:p>
            <a:r>
              <a:rPr lang="en-US" dirty="0"/>
              <a:t>y=</a:t>
            </a:r>
            <a:r>
              <a:rPr lang="en-US" dirty="0" err="1"/>
              <a:t>mx+b</a:t>
            </a:r>
            <a:r>
              <a:rPr lang="en-US" dirty="0"/>
              <a:t>\\</a:t>
            </a:r>
          </a:p>
          <a:p>
            <a:r>
              <a:rPr lang="en-US" dirty="0"/>
              <a:t>\</a:t>
            </a:r>
            <a:r>
              <a:rPr lang="en-US" dirty="0" err="1"/>
              <a:t>xrightarrow</a:t>
            </a:r>
            <a:r>
              <a:rPr lang="en-US" dirty="0"/>
              <a:t>{x=0}y=b\\</a:t>
            </a:r>
          </a:p>
          <a:p>
            <a:r>
              <a:rPr lang="en-US" dirty="0"/>
              <a:t>\</a:t>
            </a:r>
            <a:r>
              <a:rPr lang="en-US" dirty="0" err="1"/>
              <a:t>xrightarrow</a:t>
            </a:r>
            <a:r>
              <a:rPr lang="en-US" dirty="0"/>
              <a:t>{y=0}x=-\</a:t>
            </a:r>
            <a:r>
              <a:rPr lang="en-US" dirty="0" err="1"/>
              <a:t>frac</a:t>
            </a:r>
            <a:r>
              <a:rPr lang="en-US" dirty="0"/>
              <a:t>{b}{m}\\</a:t>
            </a:r>
          </a:p>
          <a:p>
            <a:r>
              <a:rPr lang="en-US" dirty="0"/>
              <a:t>\</a:t>
            </a:r>
            <a:r>
              <a:rPr lang="en-US" dirty="0" err="1"/>
              <a:t>frac</a:t>
            </a:r>
            <a:r>
              <a:rPr lang="en-US" dirty="0"/>
              <a:t>{\</a:t>
            </a:r>
            <a:r>
              <a:rPr lang="en-US" dirty="0" err="1"/>
              <a:t>frac</a:t>
            </a:r>
            <a:r>
              <a:rPr lang="en-US" dirty="0"/>
              <a:t>{-b}{m}}{b}=-\</a:t>
            </a:r>
            <a:r>
              <a:rPr lang="en-US" dirty="0" err="1"/>
              <a:t>frac</a:t>
            </a:r>
            <a:r>
              <a:rPr lang="en-US" dirty="0"/>
              <a:t>{1}{m}=</a:t>
            </a:r>
            <a:r>
              <a:rPr lang="en-US" dirty="0" err="1"/>
              <a:t>tg</a:t>
            </a:r>
            <a:r>
              <a:rPr lang="en-US" dirty="0"/>
              <a:t>\theta\</a:t>
            </a:r>
            <a:r>
              <a:rPr lang="en-US" dirty="0" err="1"/>
              <a:t>rightarrow</a:t>
            </a:r>
            <a:r>
              <a:rPr lang="en-US" dirty="0"/>
              <a:t> m=-\</a:t>
            </a:r>
            <a:r>
              <a:rPr lang="en-US" dirty="0" err="1"/>
              <a:t>frac</a:t>
            </a:r>
            <a:r>
              <a:rPr lang="en-US" dirty="0"/>
              <a:t>{1}{</a:t>
            </a:r>
            <a:r>
              <a:rPr lang="en-US" dirty="0" err="1"/>
              <a:t>tg</a:t>
            </a:r>
            <a:r>
              <a:rPr lang="en-US" dirty="0"/>
              <a:t>\theta}=-\</a:t>
            </a:r>
            <a:r>
              <a:rPr lang="en-US" dirty="0" err="1"/>
              <a:t>frac</a:t>
            </a:r>
            <a:r>
              <a:rPr lang="en-US" dirty="0"/>
              <a:t>{</a:t>
            </a:r>
            <a:r>
              <a:rPr lang="en-US" dirty="0" err="1"/>
              <a:t>cos</a:t>
            </a:r>
            <a:r>
              <a:rPr lang="en-US" dirty="0"/>
              <a:t>\theta}{sin\theta} \\</a:t>
            </a:r>
          </a:p>
          <a:p>
            <a:r>
              <a:rPr lang="en-US" dirty="0"/>
              <a:t>\</a:t>
            </a:r>
            <a:r>
              <a:rPr lang="en-US" dirty="0" err="1"/>
              <a:t>frac</a:t>
            </a:r>
            <a:r>
              <a:rPr lang="en-US" dirty="0"/>
              <a:t>{\rho}{b}=sin\theta\</a:t>
            </a:r>
            <a:r>
              <a:rPr lang="en-US" dirty="0" err="1"/>
              <a:t>rightarrow</a:t>
            </a:r>
            <a:r>
              <a:rPr lang="en-US" dirty="0"/>
              <a:t> b=\</a:t>
            </a:r>
            <a:r>
              <a:rPr lang="en-US" dirty="0" err="1"/>
              <a:t>frac</a:t>
            </a:r>
            <a:r>
              <a:rPr lang="en-US" dirty="0"/>
              <a:t>{\rho}{sin\theta}</a:t>
            </a:r>
          </a:p>
          <a:p>
            <a:r>
              <a:rPr lang="en-US" dirty="0"/>
              <a:t>\\</a:t>
            </a:r>
          </a:p>
          <a:p>
            <a:r>
              <a:rPr lang="en-US" dirty="0"/>
              <a:t>y=</a:t>
            </a:r>
            <a:r>
              <a:rPr lang="en-US" dirty="0" err="1"/>
              <a:t>mx+b</a:t>
            </a:r>
            <a:r>
              <a:rPr lang="en-US" dirty="0"/>
              <a:t>\</a:t>
            </a:r>
            <a:r>
              <a:rPr lang="en-US" dirty="0" err="1"/>
              <a:t>rightarrow</a:t>
            </a:r>
            <a:r>
              <a:rPr lang="en-US" dirty="0"/>
              <a:t> y=-\</a:t>
            </a:r>
            <a:r>
              <a:rPr lang="en-US" dirty="0" err="1"/>
              <a:t>frac</a:t>
            </a:r>
            <a:r>
              <a:rPr lang="en-US" dirty="0"/>
              <a:t>{</a:t>
            </a:r>
            <a:r>
              <a:rPr lang="en-US" dirty="0" err="1"/>
              <a:t>cos</a:t>
            </a:r>
            <a:r>
              <a:rPr lang="en-US" dirty="0"/>
              <a:t>\theta}{sin\theta}x+\</a:t>
            </a:r>
            <a:r>
              <a:rPr lang="en-US" dirty="0" err="1"/>
              <a:t>frac</a:t>
            </a:r>
            <a:r>
              <a:rPr lang="en-US" dirty="0"/>
              <a:t>{\rho}{sin\theta}</a:t>
            </a:r>
          </a:p>
          <a:p>
            <a:r>
              <a:rPr lang="en-US" dirty="0"/>
              <a:t>\</a:t>
            </a:r>
            <a:r>
              <a:rPr lang="en-US" dirty="0" err="1"/>
              <a:t>rightarrow</a:t>
            </a:r>
            <a:r>
              <a:rPr lang="en-US" dirty="0"/>
              <a:t> </a:t>
            </a:r>
            <a:r>
              <a:rPr lang="en-US" dirty="0" err="1"/>
              <a:t>xcos</a:t>
            </a:r>
            <a:r>
              <a:rPr lang="en-US" dirty="0"/>
              <a:t>\theta +</a:t>
            </a:r>
            <a:r>
              <a:rPr lang="en-US" dirty="0" err="1"/>
              <a:t>ysin</a:t>
            </a:r>
            <a:r>
              <a:rPr lang="en-US" dirty="0"/>
              <a:t>\theta = \rho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AF71C-6015-4670-870D-7FE113402D6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57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\\</a:t>
            </a:r>
          </a:p>
          <a:p>
            <a:r>
              <a:rPr lang="en-US" dirty="0"/>
              <a:t>y=</a:t>
            </a:r>
            <a:r>
              <a:rPr lang="en-US" dirty="0" err="1"/>
              <a:t>mx+b</a:t>
            </a:r>
            <a:r>
              <a:rPr lang="en-US" dirty="0"/>
              <a:t>\\</a:t>
            </a:r>
          </a:p>
          <a:p>
            <a:r>
              <a:rPr lang="en-US" dirty="0"/>
              <a:t>\</a:t>
            </a:r>
            <a:r>
              <a:rPr lang="en-US" dirty="0" err="1"/>
              <a:t>xrightarrow</a:t>
            </a:r>
            <a:r>
              <a:rPr lang="en-US" dirty="0"/>
              <a:t>{x=0}y=b\\</a:t>
            </a:r>
          </a:p>
          <a:p>
            <a:r>
              <a:rPr lang="en-US" dirty="0"/>
              <a:t>\</a:t>
            </a:r>
            <a:r>
              <a:rPr lang="en-US" dirty="0" err="1"/>
              <a:t>xrightarrow</a:t>
            </a:r>
            <a:r>
              <a:rPr lang="en-US" dirty="0"/>
              <a:t>{y=0}x=-\</a:t>
            </a:r>
            <a:r>
              <a:rPr lang="en-US" dirty="0" err="1"/>
              <a:t>frac</a:t>
            </a:r>
            <a:r>
              <a:rPr lang="en-US" dirty="0"/>
              <a:t>{b}{m}\\</a:t>
            </a:r>
          </a:p>
          <a:p>
            <a:r>
              <a:rPr lang="en-US" dirty="0"/>
              <a:t>\</a:t>
            </a:r>
            <a:r>
              <a:rPr lang="en-US" dirty="0" err="1"/>
              <a:t>frac</a:t>
            </a:r>
            <a:r>
              <a:rPr lang="en-US" dirty="0"/>
              <a:t>{\</a:t>
            </a:r>
            <a:r>
              <a:rPr lang="en-US" dirty="0" err="1"/>
              <a:t>frac</a:t>
            </a:r>
            <a:r>
              <a:rPr lang="en-US" dirty="0"/>
              <a:t>{-b}{m}}{b}=-\</a:t>
            </a:r>
            <a:r>
              <a:rPr lang="en-US" dirty="0" err="1"/>
              <a:t>frac</a:t>
            </a:r>
            <a:r>
              <a:rPr lang="en-US" dirty="0"/>
              <a:t>{1}{m}=</a:t>
            </a:r>
            <a:r>
              <a:rPr lang="en-US" dirty="0" err="1"/>
              <a:t>tg</a:t>
            </a:r>
            <a:r>
              <a:rPr lang="en-US" dirty="0"/>
              <a:t>\theta\</a:t>
            </a:r>
            <a:r>
              <a:rPr lang="en-US" dirty="0" err="1"/>
              <a:t>rightarrow</a:t>
            </a:r>
            <a:r>
              <a:rPr lang="en-US" dirty="0"/>
              <a:t> m=-\</a:t>
            </a:r>
            <a:r>
              <a:rPr lang="en-US" dirty="0" err="1"/>
              <a:t>frac</a:t>
            </a:r>
            <a:r>
              <a:rPr lang="en-US" dirty="0"/>
              <a:t>{1}{</a:t>
            </a:r>
            <a:r>
              <a:rPr lang="en-US" dirty="0" err="1"/>
              <a:t>tg</a:t>
            </a:r>
            <a:r>
              <a:rPr lang="en-US" dirty="0"/>
              <a:t>\theta}=-\</a:t>
            </a:r>
            <a:r>
              <a:rPr lang="en-US" dirty="0" err="1"/>
              <a:t>frac</a:t>
            </a:r>
            <a:r>
              <a:rPr lang="en-US" dirty="0"/>
              <a:t>{</a:t>
            </a:r>
            <a:r>
              <a:rPr lang="en-US" dirty="0" err="1"/>
              <a:t>cos</a:t>
            </a:r>
            <a:r>
              <a:rPr lang="en-US" dirty="0"/>
              <a:t>\theta}{sin\theta} \\</a:t>
            </a:r>
          </a:p>
          <a:p>
            <a:r>
              <a:rPr lang="en-US" dirty="0"/>
              <a:t>\</a:t>
            </a:r>
            <a:r>
              <a:rPr lang="en-US" dirty="0" err="1"/>
              <a:t>frac</a:t>
            </a:r>
            <a:r>
              <a:rPr lang="en-US" dirty="0"/>
              <a:t>{\rho}{b}=sin\theta\</a:t>
            </a:r>
            <a:r>
              <a:rPr lang="en-US" dirty="0" err="1"/>
              <a:t>rightarrow</a:t>
            </a:r>
            <a:r>
              <a:rPr lang="en-US" dirty="0"/>
              <a:t> b=\</a:t>
            </a:r>
            <a:r>
              <a:rPr lang="en-US" dirty="0" err="1"/>
              <a:t>frac</a:t>
            </a:r>
            <a:r>
              <a:rPr lang="en-US" dirty="0"/>
              <a:t>{\rho}{sin\theta}</a:t>
            </a:r>
          </a:p>
          <a:p>
            <a:r>
              <a:rPr lang="en-US" dirty="0"/>
              <a:t>\\</a:t>
            </a:r>
          </a:p>
          <a:p>
            <a:r>
              <a:rPr lang="en-US" dirty="0"/>
              <a:t>y=</a:t>
            </a:r>
            <a:r>
              <a:rPr lang="en-US" dirty="0" err="1"/>
              <a:t>mx+b</a:t>
            </a:r>
            <a:r>
              <a:rPr lang="en-US" dirty="0"/>
              <a:t>\</a:t>
            </a:r>
            <a:r>
              <a:rPr lang="en-US" dirty="0" err="1"/>
              <a:t>rightarrow</a:t>
            </a:r>
            <a:r>
              <a:rPr lang="en-US" dirty="0"/>
              <a:t> y=-\</a:t>
            </a:r>
            <a:r>
              <a:rPr lang="en-US" dirty="0" err="1"/>
              <a:t>frac</a:t>
            </a:r>
            <a:r>
              <a:rPr lang="en-US" dirty="0"/>
              <a:t>{</a:t>
            </a:r>
            <a:r>
              <a:rPr lang="en-US" dirty="0" err="1"/>
              <a:t>cos</a:t>
            </a:r>
            <a:r>
              <a:rPr lang="en-US" dirty="0"/>
              <a:t>\theta}{sin\theta}x+\</a:t>
            </a:r>
            <a:r>
              <a:rPr lang="en-US" dirty="0" err="1"/>
              <a:t>frac</a:t>
            </a:r>
            <a:r>
              <a:rPr lang="en-US" dirty="0"/>
              <a:t>{\rho}{sin\theta}</a:t>
            </a:r>
          </a:p>
          <a:p>
            <a:r>
              <a:rPr lang="en-US" dirty="0"/>
              <a:t>\</a:t>
            </a:r>
            <a:r>
              <a:rPr lang="en-US" dirty="0" err="1"/>
              <a:t>rightarrow</a:t>
            </a:r>
            <a:r>
              <a:rPr lang="en-US" dirty="0"/>
              <a:t> </a:t>
            </a:r>
            <a:r>
              <a:rPr lang="en-US" dirty="0" err="1"/>
              <a:t>xcos</a:t>
            </a:r>
            <a:r>
              <a:rPr lang="en-US" dirty="0"/>
              <a:t>\theta +</a:t>
            </a:r>
            <a:r>
              <a:rPr lang="en-US" dirty="0" err="1"/>
              <a:t>ysin</a:t>
            </a:r>
            <a:r>
              <a:rPr lang="en-US" dirty="0"/>
              <a:t>\theta = \rho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AF71C-6015-4670-870D-7FE113402D6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\\</a:t>
            </a:r>
          </a:p>
          <a:p>
            <a:r>
              <a:rPr lang="en-US" dirty="0"/>
              <a:t>y=</a:t>
            </a:r>
            <a:r>
              <a:rPr lang="en-US" dirty="0" err="1"/>
              <a:t>mx+b</a:t>
            </a:r>
            <a:r>
              <a:rPr lang="en-US" dirty="0"/>
              <a:t>\\</a:t>
            </a:r>
          </a:p>
          <a:p>
            <a:r>
              <a:rPr lang="en-US" dirty="0"/>
              <a:t>\</a:t>
            </a:r>
            <a:r>
              <a:rPr lang="en-US" dirty="0" err="1"/>
              <a:t>xrightarrow</a:t>
            </a:r>
            <a:r>
              <a:rPr lang="en-US" dirty="0"/>
              <a:t>{x=0}y=b\\</a:t>
            </a:r>
          </a:p>
          <a:p>
            <a:r>
              <a:rPr lang="en-US" dirty="0"/>
              <a:t>\</a:t>
            </a:r>
            <a:r>
              <a:rPr lang="en-US" dirty="0" err="1"/>
              <a:t>xrightarrow</a:t>
            </a:r>
            <a:r>
              <a:rPr lang="en-US" dirty="0"/>
              <a:t>{y=0}x=-\</a:t>
            </a:r>
            <a:r>
              <a:rPr lang="en-US" dirty="0" err="1"/>
              <a:t>frac</a:t>
            </a:r>
            <a:r>
              <a:rPr lang="en-US" dirty="0"/>
              <a:t>{b}{m}\\</a:t>
            </a:r>
          </a:p>
          <a:p>
            <a:r>
              <a:rPr lang="en-US" dirty="0"/>
              <a:t>\</a:t>
            </a:r>
            <a:r>
              <a:rPr lang="en-US" dirty="0" err="1"/>
              <a:t>frac</a:t>
            </a:r>
            <a:r>
              <a:rPr lang="en-US" dirty="0"/>
              <a:t>{\</a:t>
            </a:r>
            <a:r>
              <a:rPr lang="en-US" dirty="0" err="1"/>
              <a:t>frac</a:t>
            </a:r>
            <a:r>
              <a:rPr lang="en-US" dirty="0"/>
              <a:t>{-b}{m}}{b}=-\</a:t>
            </a:r>
            <a:r>
              <a:rPr lang="en-US" dirty="0" err="1"/>
              <a:t>frac</a:t>
            </a:r>
            <a:r>
              <a:rPr lang="en-US" dirty="0"/>
              <a:t>{1}{m}=</a:t>
            </a:r>
            <a:r>
              <a:rPr lang="en-US" dirty="0" err="1"/>
              <a:t>tg</a:t>
            </a:r>
            <a:r>
              <a:rPr lang="en-US" dirty="0"/>
              <a:t>\theta\</a:t>
            </a:r>
            <a:r>
              <a:rPr lang="en-US" dirty="0" err="1"/>
              <a:t>rightarrow</a:t>
            </a:r>
            <a:r>
              <a:rPr lang="en-US" dirty="0"/>
              <a:t> m=-\</a:t>
            </a:r>
            <a:r>
              <a:rPr lang="en-US" dirty="0" err="1"/>
              <a:t>frac</a:t>
            </a:r>
            <a:r>
              <a:rPr lang="en-US" dirty="0"/>
              <a:t>{1}{</a:t>
            </a:r>
            <a:r>
              <a:rPr lang="en-US" dirty="0" err="1"/>
              <a:t>tg</a:t>
            </a:r>
            <a:r>
              <a:rPr lang="en-US" dirty="0"/>
              <a:t>\theta}=-\</a:t>
            </a:r>
            <a:r>
              <a:rPr lang="en-US" dirty="0" err="1"/>
              <a:t>frac</a:t>
            </a:r>
            <a:r>
              <a:rPr lang="en-US" dirty="0"/>
              <a:t>{</a:t>
            </a:r>
            <a:r>
              <a:rPr lang="en-US" dirty="0" err="1"/>
              <a:t>cos</a:t>
            </a:r>
            <a:r>
              <a:rPr lang="en-US" dirty="0"/>
              <a:t>\theta}{sin\theta} \\</a:t>
            </a:r>
          </a:p>
          <a:p>
            <a:r>
              <a:rPr lang="en-US" dirty="0"/>
              <a:t>\</a:t>
            </a:r>
            <a:r>
              <a:rPr lang="en-US" dirty="0" err="1"/>
              <a:t>frac</a:t>
            </a:r>
            <a:r>
              <a:rPr lang="en-US" dirty="0"/>
              <a:t>{\rho}{b}=sin\theta\</a:t>
            </a:r>
            <a:r>
              <a:rPr lang="en-US" dirty="0" err="1"/>
              <a:t>rightarrow</a:t>
            </a:r>
            <a:r>
              <a:rPr lang="en-US" dirty="0"/>
              <a:t> b=\</a:t>
            </a:r>
            <a:r>
              <a:rPr lang="en-US" dirty="0" err="1"/>
              <a:t>frac</a:t>
            </a:r>
            <a:r>
              <a:rPr lang="en-US" dirty="0"/>
              <a:t>{\rho}{sin\theta}</a:t>
            </a:r>
          </a:p>
          <a:p>
            <a:r>
              <a:rPr lang="en-US" dirty="0"/>
              <a:t>\\</a:t>
            </a:r>
          </a:p>
          <a:p>
            <a:r>
              <a:rPr lang="en-US" dirty="0"/>
              <a:t>y=</a:t>
            </a:r>
            <a:r>
              <a:rPr lang="en-US" dirty="0" err="1"/>
              <a:t>mx+b</a:t>
            </a:r>
            <a:r>
              <a:rPr lang="en-US" dirty="0"/>
              <a:t>\</a:t>
            </a:r>
            <a:r>
              <a:rPr lang="en-US" dirty="0" err="1"/>
              <a:t>rightarrow</a:t>
            </a:r>
            <a:r>
              <a:rPr lang="en-US" dirty="0"/>
              <a:t> y=-\</a:t>
            </a:r>
            <a:r>
              <a:rPr lang="en-US" dirty="0" err="1"/>
              <a:t>frac</a:t>
            </a:r>
            <a:r>
              <a:rPr lang="en-US" dirty="0"/>
              <a:t>{</a:t>
            </a:r>
            <a:r>
              <a:rPr lang="en-US" dirty="0" err="1"/>
              <a:t>cos</a:t>
            </a:r>
            <a:r>
              <a:rPr lang="en-US" dirty="0"/>
              <a:t>\theta}{sin\theta}x+\</a:t>
            </a:r>
            <a:r>
              <a:rPr lang="en-US" dirty="0" err="1"/>
              <a:t>frac</a:t>
            </a:r>
            <a:r>
              <a:rPr lang="en-US" dirty="0"/>
              <a:t>{\rho}{sin\theta}</a:t>
            </a:r>
          </a:p>
          <a:p>
            <a:r>
              <a:rPr lang="en-US" dirty="0"/>
              <a:t>\</a:t>
            </a:r>
            <a:r>
              <a:rPr lang="en-US" dirty="0" err="1"/>
              <a:t>rightarrow</a:t>
            </a:r>
            <a:r>
              <a:rPr lang="en-US" dirty="0"/>
              <a:t> </a:t>
            </a:r>
            <a:r>
              <a:rPr lang="en-US" dirty="0" err="1"/>
              <a:t>xcos</a:t>
            </a:r>
            <a:r>
              <a:rPr lang="en-US" dirty="0"/>
              <a:t>\theta +</a:t>
            </a:r>
            <a:r>
              <a:rPr lang="en-US" dirty="0" err="1"/>
              <a:t>ysin</a:t>
            </a:r>
            <a:r>
              <a:rPr lang="en-US" dirty="0"/>
              <a:t>\theta = \rho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AF71C-6015-4670-870D-7FE113402D6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7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\\</a:t>
            </a:r>
          </a:p>
          <a:p>
            <a:r>
              <a:rPr lang="en-US" dirty="0"/>
              <a:t>y=</a:t>
            </a:r>
            <a:r>
              <a:rPr lang="en-US" dirty="0" err="1"/>
              <a:t>mx+b</a:t>
            </a:r>
            <a:r>
              <a:rPr lang="en-US" dirty="0"/>
              <a:t>\\</a:t>
            </a:r>
          </a:p>
          <a:p>
            <a:r>
              <a:rPr lang="en-US" dirty="0"/>
              <a:t>\</a:t>
            </a:r>
            <a:r>
              <a:rPr lang="en-US" dirty="0" err="1"/>
              <a:t>xrightarrow</a:t>
            </a:r>
            <a:r>
              <a:rPr lang="en-US" dirty="0"/>
              <a:t>{x=0}y=b\\</a:t>
            </a:r>
          </a:p>
          <a:p>
            <a:r>
              <a:rPr lang="en-US" dirty="0"/>
              <a:t>\</a:t>
            </a:r>
            <a:r>
              <a:rPr lang="en-US" dirty="0" err="1"/>
              <a:t>xrightarrow</a:t>
            </a:r>
            <a:r>
              <a:rPr lang="en-US" dirty="0"/>
              <a:t>{y=0}x=-\</a:t>
            </a:r>
            <a:r>
              <a:rPr lang="en-US" dirty="0" err="1"/>
              <a:t>frac</a:t>
            </a:r>
            <a:r>
              <a:rPr lang="en-US" dirty="0"/>
              <a:t>{b}{m}\\</a:t>
            </a:r>
          </a:p>
          <a:p>
            <a:r>
              <a:rPr lang="en-US" dirty="0"/>
              <a:t>\</a:t>
            </a:r>
            <a:r>
              <a:rPr lang="en-US" dirty="0" err="1"/>
              <a:t>frac</a:t>
            </a:r>
            <a:r>
              <a:rPr lang="en-US" dirty="0"/>
              <a:t>{\</a:t>
            </a:r>
            <a:r>
              <a:rPr lang="en-US" dirty="0" err="1"/>
              <a:t>frac</a:t>
            </a:r>
            <a:r>
              <a:rPr lang="en-US" dirty="0"/>
              <a:t>{-b}{m}}{b}=-\</a:t>
            </a:r>
            <a:r>
              <a:rPr lang="en-US" dirty="0" err="1"/>
              <a:t>frac</a:t>
            </a:r>
            <a:r>
              <a:rPr lang="en-US" dirty="0"/>
              <a:t>{1}{m}=</a:t>
            </a:r>
            <a:r>
              <a:rPr lang="en-US" dirty="0" err="1"/>
              <a:t>tg</a:t>
            </a:r>
            <a:r>
              <a:rPr lang="en-US" dirty="0"/>
              <a:t>\theta\</a:t>
            </a:r>
            <a:r>
              <a:rPr lang="en-US" dirty="0" err="1"/>
              <a:t>rightarrow</a:t>
            </a:r>
            <a:r>
              <a:rPr lang="en-US" dirty="0"/>
              <a:t> m=-\</a:t>
            </a:r>
            <a:r>
              <a:rPr lang="en-US" dirty="0" err="1"/>
              <a:t>frac</a:t>
            </a:r>
            <a:r>
              <a:rPr lang="en-US" dirty="0"/>
              <a:t>{1}{</a:t>
            </a:r>
            <a:r>
              <a:rPr lang="en-US" dirty="0" err="1"/>
              <a:t>tg</a:t>
            </a:r>
            <a:r>
              <a:rPr lang="en-US" dirty="0"/>
              <a:t>\theta}=-\</a:t>
            </a:r>
            <a:r>
              <a:rPr lang="en-US" dirty="0" err="1"/>
              <a:t>frac</a:t>
            </a:r>
            <a:r>
              <a:rPr lang="en-US" dirty="0"/>
              <a:t>{</a:t>
            </a:r>
            <a:r>
              <a:rPr lang="en-US" dirty="0" err="1"/>
              <a:t>cos</a:t>
            </a:r>
            <a:r>
              <a:rPr lang="en-US" dirty="0"/>
              <a:t>\theta}{sin\theta} \\</a:t>
            </a:r>
          </a:p>
          <a:p>
            <a:r>
              <a:rPr lang="en-US" dirty="0"/>
              <a:t>\</a:t>
            </a:r>
            <a:r>
              <a:rPr lang="en-US" dirty="0" err="1"/>
              <a:t>frac</a:t>
            </a:r>
            <a:r>
              <a:rPr lang="en-US" dirty="0"/>
              <a:t>{\rho}{b}=sin\theta\</a:t>
            </a:r>
            <a:r>
              <a:rPr lang="en-US" dirty="0" err="1"/>
              <a:t>rightarrow</a:t>
            </a:r>
            <a:r>
              <a:rPr lang="en-US" dirty="0"/>
              <a:t> b=\</a:t>
            </a:r>
            <a:r>
              <a:rPr lang="en-US" dirty="0" err="1"/>
              <a:t>frac</a:t>
            </a:r>
            <a:r>
              <a:rPr lang="en-US" dirty="0"/>
              <a:t>{\rho}{sin\theta}</a:t>
            </a:r>
          </a:p>
          <a:p>
            <a:r>
              <a:rPr lang="en-US" dirty="0"/>
              <a:t>\\</a:t>
            </a:r>
          </a:p>
          <a:p>
            <a:r>
              <a:rPr lang="en-US" dirty="0"/>
              <a:t>y=</a:t>
            </a:r>
            <a:r>
              <a:rPr lang="en-US" dirty="0" err="1"/>
              <a:t>mx+b</a:t>
            </a:r>
            <a:r>
              <a:rPr lang="en-US" dirty="0"/>
              <a:t>\</a:t>
            </a:r>
            <a:r>
              <a:rPr lang="en-US" dirty="0" err="1"/>
              <a:t>rightarrow</a:t>
            </a:r>
            <a:r>
              <a:rPr lang="en-US" dirty="0"/>
              <a:t> y=-\</a:t>
            </a:r>
            <a:r>
              <a:rPr lang="en-US" dirty="0" err="1"/>
              <a:t>frac</a:t>
            </a:r>
            <a:r>
              <a:rPr lang="en-US" dirty="0"/>
              <a:t>{</a:t>
            </a:r>
            <a:r>
              <a:rPr lang="en-US" dirty="0" err="1"/>
              <a:t>cos</a:t>
            </a:r>
            <a:r>
              <a:rPr lang="en-US" dirty="0"/>
              <a:t>\theta}{sin\theta}x+\</a:t>
            </a:r>
            <a:r>
              <a:rPr lang="en-US" dirty="0" err="1"/>
              <a:t>frac</a:t>
            </a:r>
            <a:r>
              <a:rPr lang="en-US" dirty="0"/>
              <a:t>{\rho}{sin\theta}</a:t>
            </a:r>
          </a:p>
          <a:p>
            <a:r>
              <a:rPr lang="en-US" dirty="0"/>
              <a:t>\</a:t>
            </a:r>
            <a:r>
              <a:rPr lang="en-US" dirty="0" err="1"/>
              <a:t>rightarrow</a:t>
            </a:r>
            <a:r>
              <a:rPr lang="en-US" dirty="0"/>
              <a:t> </a:t>
            </a:r>
            <a:r>
              <a:rPr lang="en-US" dirty="0" err="1"/>
              <a:t>xcos</a:t>
            </a:r>
            <a:r>
              <a:rPr lang="en-US" dirty="0"/>
              <a:t>\theta +</a:t>
            </a:r>
            <a:r>
              <a:rPr lang="en-US" dirty="0" err="1"/>
              <a:t>ysin</a:t>
            </a:r>
            <a:r>
              <a:rPr lang="en-US" dirty="0"/>
              <a:t>\theta = \rho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AF71C-6015-4670-870D-7FE113402D6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08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\\</a:t>
            </a:r>
          </a:p>
          <a:p>
            <a:r>
              <a:rPr lang="en-US" dirty="0"/>
              <a:t>y=</a:t>
            </a:r>
            <a:r>
              <a:rPr lang="en-US" dirty="0" err="1"/>
              <a:t>mx+b</a:t>
            </a:r>
            <a:r>
              <a:rPr lang="en-US" dirty="0"/>
              <a:t>\\</a:t>
            </a:r>
          </a:p>
          <a:p>
            <a:r>
              <a:rPr lang="en-US" dirty="0"/>
              <a:t>\</a:t>
            </a:r>
            <a:r>
              <a:rPr lang="en-US" dirty="0" err="1"/>
              <a:t>xrightarrow</a:t>
            </a:r>
            <a:r>
              <a:rPr lang="en-US" dirty="0"/>
              <a:t>{x=0}y=b\\</a:t>
            </a:r>
          </a:p>
          <a:p>
            <a:r>
              <a:rPr lang="en-US" dirty="0"/>
              <a:t>\</a:t>
            </a:r>
            <a:r>
              <a:rPr lang="en-US" dirty="0" err="1"/>
              <a:t>xrightarrow</a:t>
            </a:r>
            <a:r>
              <a:rPr lang="en-US" dirty="0"/>
              <a:t>{y=0}x=-\</a:t>
            </a:r>
            <a:r>
              <a:rPr lang="en-US" dirty="0" err="1"/>
              <a:t>frac</a:t>
            </a:r>
            <a:r>
              <a:rPr lang="en-US" dirty="0"/>
              <a:t>{b}{m}\\</a:t>
            </a:r>
          </a:p>
          <a:p>
            <a:r>
              <a:rPr lang="en-US" dirty="0"/>
              <a:t>\</a:t>
            </a:r>
            <a:r>
              <a:rPr lang="en-US" dirty="0" err="1"/>
              <a:t>frac</a:t>
            </a:r>
            <a:r>
              <a:rPr lang="en-US" dirty="0"/>
              <a:t>{\</a:t>
            </a:r>
            <a:r>
              <a:rPr lang="en-US" dirty="0" err="1"/>
              <a:t>frac</a:t>
            </a:r>
            <a:r>
              <a:rPr lang="en-US" dirty="0"/>
              <a:t>{-b}{m}}{b}=-\</a:t>
            </a:r>
            <a:r>
              <a:rPr lang="en-US" dirty="0" err="1"/>
              <a:t>frac</a:t>
            </a:r>
            <a:r>
              <a:rPr lang="en-US" dirty="0"/>
              <a:t>{1}{m}=</a:t>
            </a:r>
            <a:r>
              <a:rPr lang="en-US" dirty="0" err="1"/>
              <a:t>tg</a:t>
            </a:r>
            <a:r>
              <a:rPr lang="en-US" dirty="0"/>
              <a:t>\theta\</a:t>
            </a:r>
            <a:r>
              <a:rPr lang="en-US" dirty="0" err="1"/>
              <a:t>rightarrow</a:t>
            </a:r>
            <a:r>
              <a:rPr lang="en-US" dirty="0"/>
              <a:t> m=-\</a:t>
            </a:r>
            <a:r>
              <a:rPr lang="en-US" dirty="0" err="1"/>
              <a:t>frac</a:t>
            </a:r>
            <a:r>
              <a:rPr lang="en-US" dirty="0"/>
              <a:t>{1}{</a:t>
            </a:r>
            <a:r>
              <a:rPr lang="en-US" dirty="0" err="1"/>
              <a:t>tg</a:t>
            </a:r>
            <a:r>
              <a:rPr lang="en-US" dirty="0"/>
              <a:t>\theta}=-\</a:t>
            </a:r>
            <a:r>
              <a:rPr lang="en-US" dirty="0" err="1"/>
              <a:t>frac</a:t>
            </a:r>
            <a:r>
              <a:rPr lang="en-US" dirty="0"/>
              <a:t>{</a:t>
            </a:r>
            <a:r>
              <a:rPr lang="en-US" dirty="0" err="1"/>
              <a:t>cos</a:t>
            </a:r>
            <a:r>
              <a:rPr lang="en-US" dirty="0"/>
              <a:t>\theta}{sin\theta} \\</a:t>
            </a:r>
          </a:p>
          <a:p>
            <a:r>
              <a:rPr lang="en-US" dirty="0"/>
              <a:t>\</a:t>
            </a:r>
            <a:r>
              <a:rPr lang="en-US" dirty="0" err="1"/>
              <a:t>frac</a:t>
            </a:r>
            <a:r>
              <a:rPr lang="en-US" dirty="0"/>
              <a:t>{\rho}{b}=sin\theta\</a:t>
            </a:r>
            <a:r>
              <a:rPr lang="en-US" dirty="0" err="1"/>
              <a:t>rightarrow</a:t>
            </a:r>
            <a:r>
              <a:rPr lang="en-US" dirty="0"/>
              <a:t> b=\</a:t>
            </a:r>
            <a:r>
              <a:rPr lang="en-US" dirty="0" err="1"/>
              <a:t>frac</a:t>
            </a:r>
            <a:r>
              <a:rPr lang="en-US" dirty="0"/>
              <a:t>{\rho}{sin\theta}</a:t>
            </a:r>
          </a:p>
          <a:p>
            <a:r>
              <a:rPr lang="en-US" dirty="0"/>
              <a:t>\\</a:t>
            </a:r>
          </a:p>
          <a:p>
            <a:r>
              <a:rPr lang="en-US" dirty="0"/>
              <a:t>y=</a:t>
            </a:r>
            <a:r>
              <a:rPr lang="en-US" dirty="0" err="1"/>
              <a:t>mx+b</a:t>
            </a:r>
            <a:r>
              <a:rPr lang="en-US" dirty="0"/>
              <a:t>\</a:t>
            </a:r>
            <a:r>
              <a:rPr lang="en-US" dirty="0" err="1"/>
              <a:t>rightarrow</a:t>
            </a:r>
            <a:r>
              <a:rPr lang="en-US" dirty="0"/>
              <a:t> y=-\</a:t>
            </a:r>
            <a:r>
              <a:rPr lang="en-US" dirty="0" err="1"/>
              <a:t>frac</a:t>
            </a:r>
            <a:r>
              <a:rPr lang="en-US" dirty="0"/>
              <a:t>{</a:t>
            </a:r>
            <a:r>
              <a:rPr lang="en-US" dirty="0" err="1"/>
              <a:t>cos</a:t>
            </a:r>
            <a:r>
              <a:rPr lang="en-US" dirty="0"/>
              <a:t>\theta}{sin\theta}x+\</a:t>
            </a:r>
            <a:r>
              <a:rPr lang="en-US" dirty="0" err="1"/>
              <a:t>frac</a:t>
            </a:r>
            <a:r>
              <a:rPr lang="en-US" dirty="0"/>
              <a:t>{\rho}{sin\theta}</a:t>
            </a:r>
          </a:p>
          <a:p>
            <a:r>
              <a:rPr lang="en-US" dirty="0"/>
              <a:t>\</a:t>
            </a:r>
            <a:r>
              <a:rPr lang="en-US" dirty="0" err="1"/>
              <a:t>rightarrow</a:t>
            </a:r>
            <a:r>
              <a:rPr lang="en-US" dirty="0"/>
              <a:t> </a:t>
            </a:r>
            <a:r>
              <a:rPr lang="en-US" dirty="0" err="1"/>
              <a:t>xcos</a:t>
            </a:r>
            <a:r>
              <a:rPr lang="en-US" dirty="0"/>
              <a:t>\theta +</a:t>
            </a:r>
            <a:r>
              <a:rPr lang="en-US" dirty="0" err="1"/>
              <a:t>ysin</a:t>
            </a:r>
            <a:r>
              <a:rPr lang="en-US" dirty="0"/>
              <a:t>\theta = \rho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AF71C-6015-4670-870D-7FE113402D6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00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\\</a:t>
            </a:r>
          </a:p>
          <a:p>
            <a:r>
              <a:rPr lang="en-US" dirty="0"/>
              <a:t>y=</a:t>
            </a:r>
            <a:r>
              <a:rPr lang="en-US" dirty="0" err="1"/>
              <a:t>mx+b</a:t>
            </a:r>
            <a:r>
              <a:rPr lang="en-US" dirty="0"/>
              <a:t>\\</a:t>
            </a:r>
          </a:p>
          <a:p>
            <a:r>
              <a:rPr lang="en-US" dirty="0"/>
              <a:t>\</a:t>
            </a:r>
            <a:r>
              <a:rPr lang="en-US" dirty="0" err="1"/>
              <a:t>xrightarrow</a:t>
            </a:r>
            <a:r>
              <a:rPr lang="en-US" dirty="0"/>
              <a:t>{x=0}y=b\\</a:t>
            </a:r>
          </a:p>
          <a:p>
            <a:r>
              <a:rPr lang="en-US" dirty="0"/>
              <a:t>\</a:t>
            </a:r>
            <a:r>
              <a:rPr lang="en-US" dirty="0" err="1"/>
              <a:t>xrightarrow</a:t>
            </a:r>
            <a:r>
              <a:rPr lang="en-US" dirty="0"/>
              <a:t>{y=0}x=-\</a:t>
            </a:r>
            <a:r>
              <a:rPr lang="en-US" dirty="0" err="1"/>
              <a:t>frac</a:t>
            </a:r>
            <a:r>
              <a:rPr lang="en-US" dirty="0"/>
              <a:t>{b}{m}\\</a:t>
            </a:r>
          </a:p>
          <a:p>
            <a:r>
              <a:rPr lang="en-US" dirty="0"/>
              <a:t>\</a:t>
            </a:r>
            <a:r>
              <a:rPr lang="en-US" dirty="0" err="1"/>
              <a:t>frac</a:t>
            </a:r>
            <a:r>
              <a:rPr lang="en-US" dirty="0"/>
              <a:t>{\</a:t>
            </a:r>
            <a:r>
              <a:rPr lang="en-US" dirty="0" err="1"/>
              <a:t>frac</a:t>
            </a:r>
            <a:r>
              <a:rPr lang="en-US" dirty="0"/>
              <a:t>{-b}{m}}{b}=-\</a:t>
            </a:r>
            <a:r>
              <a:rPr lang="en-US" dirty="0" err="1"/>
              <a:t>frac</a:t>
            </a:r>
            <a:r>
              <a:rPr lang="en-US" dirty="0"/>
              <a:t>{1}{m}=</a:t>
            </a:r>
            <a:r>
              <a:rPr lang="en-US" dirty="0" err="1"/>
              <a:t>tg</a:t>
            </a:r>
            <a:r>
              <a:rPr lang="en-US" dirty="0"/>
              <a:t>\theta\</a:t>
            </a:r>
            <a:r>
              <a:rPr lang="en-US" dirty="0" err="1"/>
              <a:t>rightarrow</a:t>
            </a:r>
            <a:r>
              <a:rPr lang="en-US" dirty="0"/>
              <a:t> m=-\</a:t>
            </a:r>
            <a:r>
              <a:rPr lang="en-US" dirty="0" err="1"/>
              <a:t>frac</a:t>
            </a:r>
            <a:r>
              <a:rPr lang="en-US" dirty="0"/>
              <a:t>{1}{</a:t>
            </a:r>
            <a:r>
              <a:rPr lang="en-US" dirty="0" err="1"/>
              <a:t>tg</a:t>
            </a:r>
            <a:r>
              <a:rPr lang="en-US" dirty="0"/>
              <a:t>\theta}=-\</a:t>
            </a:r>
            <a:r>
              <a:rPr lang="en-US" dirty="0" err="1"/>
              <a:t>frac</a:t>
            </a:r>
            <a:r>
              <a:rPr lang="en-US" dirty="0"/>
              <a:t>{</a:t>
            </a:r>
            <a:r>
              <a:rPr lang="en-US" dirty="0" err="1"/>
              <a:t>cos</a:t>
            </a:r>
            <a:r>
              <a:rPr lang="en-US" dirty="0"/>
              <a:t>\theta}{sin\theta} \\</a:t>
            </a:r>
          </a:p>
          <a:p>
            <a:r>
              <a:rPr lang="en-US" dirty="0"/>
              <a:t>\</a:t>
            </a:r>
            <a:r>
              <a:rPr lang="en-US" dirty="0" err="1"/>
              <a:t>frac</a:t>
            </a:r>
            <a:r>
              <a:rPr lang="en-US" dirty="0"/>
              <a:t>{\rho}{b}=sin\theta\</a:t>
            </a:r>
            <a:r>
              <a:rPr lang="en-US" dirty="0" err="1"/>
              <a:t>rightarrow</a:t>
            </a:r>
            <a:r>
              <a:rPr lang="en-US" dirty="0"/>
              <a:t> b=\</a:t>
            </a:r>
            <a:r>
              <a:rPr lang="en-US" dirty="0" err="1"/>
              <a:t>frac</a:t>
            </a:r>
            <a:r>
              <a:rPr lang="en-US" dirty="0"/>
              <a:t>{\rho}{sin\theta}</a:t>
            </a:r>
          </a:p>
          <a:p>
            <a:r>
              <a:rPr lang="en-US" dirty="0"/>
              <a:t>\\</a:t>
            </a:r>
          </a:p>
          <a:p>
            <a:r>
              <a:rPr lang="en-US" dirty="0"/>
              <a:t>y=</a:t>
            </a:r>
            <a:r>
              <a:rPr lang="en-US" dirty="0" err="1"/>
              <a:t>mx+b</a:t>
            </a:r>
            <a:r>
              <a:rPr lang="en-US" dirty="0"/>
              <a:t>\</a:t>
            </a:r>
            <a:r>
              <a:rPr lang="en-US" dirty="0" err="1"/>
              <a:t>rightarrow</a:t>
            </a:r>
            <a:r>
              <a:rPr lang="en-US" dirty="0"/>
              <a:t> y=-\</a:t>
            </a:r>
            <a:r>
              <a:rPr lang="en-US" dirty="0" err="1"/>
              <a:t>frac</a:t>
            </a:r>
            <a:r>
              <a:rPr lang="en-US" dirty="0"/>
              <a:t>{</a:t>
            </a:r>
            <a:r>
              <a:rPr lang="en-US" dirty="0" err="1"/>
              <a:t>cos</a:t>
            </a:r>
            <a:r>
              <a:rPr lang="en-US" dirty="0"/>
              <a:t>\theta}{sin\theta}x+\</a:t>
            </a:r>
            <a:r>
              <a:rPr lang="en-US" dirty="0" err="1"/>
              <a:t>frac</a:t>
            </a:r>
            <a:r>
              <a:rPr lang="en-US" dirty="0"/>
              <a:t>{\rho}{sin\theta}</a:t>
            </a:r>
          </a:p>
          <a:p>
            <a:r>
              <a:rPr lang="en-US" dirty="0"/>
              <a:t>\</a:t>
            </a:r>
            <a:r>
              <a:rPr lang="en-US" dirty="0" err="1"/>
              <a:t>rightarrow</a:t>
            </a:r>
            <a:r>
              <a:rPr lang="en-US" dirty="0"/>
              <a:t> </a:t>
            </a:r>
            <a:r>
              <a:rPr lang="en-US" dirty="0" err="1"/>
              <a:t>xcos</a:t>
            </a:r>
            <a:r>
              <a:rPr lang="en-US" dirty="0"/>
              <a:t>\theta +</a:t>
            </a:r>
            <a:r>
              <a:rPr lang="en-US" dirty="0" err="1"/>
              <a:t>ysin</a:t>
            </a:r>
            <a:r>
              <a:rPr lang="en-US" dirty="0"/>
              <a:t>\theta = \rho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AF71C-6015-4670-870D-7FE113402D6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06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1"/>
            <a:ext cx="10363200" cy="121920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105400"/>
            <a:ext cx="85344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</a:p>
          <a:p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6534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3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67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025361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1251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4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7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8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06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3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1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7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200" y="0"/>
            <a:ext cx="11785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" y="762000"/>
            <a:ext cx="117856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0E4BE-DC49-4C06-9EAD-5C882F80E0B2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92878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2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ismath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Relationship Id="rId1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5" Type="http://schemas.openxmlformats.org/officeDocument/2006/relationships/image" Target="../media/image17.pn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Relationship Id="rId1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5" Type="http://schemas.openxmlformats.org/officeDocument/2006/relationships/image" Target="../media/image17.pn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Relationship Id="rId1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image" Target="../media/image45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5" Type="http://schemas.openxmlformats.org/officeDocument/2006/relationships/image" Target="../media/image17.pn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Relationship Id="rId1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image" Target="../media/image45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5" Type="http://schemas.openxmlformats.org/officeDocument/2006/relationships/image" Target="../media/image17.pn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Relationship Id="rId1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17" Type="http://schemas.openxmlformats.org/officeDocument/2006/relationships/image" Target="../media/image19.png"/><Relationship Id="rId2" Type="http://schemas.openxmlformats.org/officeDocument/2006/relationships/image" Target="../media/image45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5" Type="http://schemas.openxmlformats.org/officeDocument/2006/relationships/image" Target="../media/image17.pn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Relationship Id="rId1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17" Type="http://schemas.openxmlformats.org/officeDocument/2006/relationships/image" Target="../media/image19.png"/><Relationship Id="rId2" Type="http://schemas.openxmlformats.org/officeDocument/2006/relationships/image" Target="../media/image45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5" Type="http://schemas.openxmlformats.org/officeDocument/2006/relationships/image" Target="../media/image17.pn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Relationship Id="rId1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7" Type="http://schemas.openxmlformats.org/officeDocument/2006/relationships/image" Target="../media/image2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7" Type="http://schemas.openxmlformats.org/officeDocument/2006/relationships/image" Target="../media/image2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7" Type="http://schemas.openxmlformats.org/officeDocument/2006/relationships/image" Target="../media/image2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7" Type="http://schemas.openxmlformats.org/officeDocument/2006/relationships/image" Target="../media/image2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7" Type="http://schemas.openxmlformats.org/officeDocument/2006/relationships/image" Target="../media/image2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7" Type="http://schemas.openxmlformats.org/officeDocument/2006/relationships/image" Target="../media/image2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7" Type="http://schemas.openxmlformats.org/officeDocument/2006/relationships/image" Target="../media/image2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7" Type="http://schemas.openxmlformats.org/officeDocument/2006/relationships/image" Target="../media/image2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7" Type="http://schemas.openxmlformats.org/officeDocument/2006/relationships/image" Target="../media/image2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7.png"/><Relationship Id="rId1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26.png"/><Relationship Id="rId17" Type="http://schemas.openxmlformats.org/officeDocument/2006/relationships/image" Target="../media/image22.png"/><Relationship Id="rId2" Type="http://schemas.openxmlformats.org/officeDocument/2006/relationships/image" Target="../media/image25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5" Type="http://schemas.openxmlformats.org/officeDocument/2006/relationships/image" Target="../media/image29.png"/><Relationship Id="rId10" Type="http://schemas.openxmlformats.org/officeDocument/2006/relationships/image" Target="../media/image12.png"/><Relationship Id="rId19" Type="http://schemas.openxmlformats.org/officeDocument/2006/relationships/image" Target="../media/image7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6.png"/><Relationship Id="rId3" Type="http://schemas.openxmlformats.org/officeDocument/2006/relationships/image" Target="../media/image25.pn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21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6.png"/><Relationship Id="rId3" Type="http://schemas.openxmlformats.org/officeDocument/2006/relationships/image" Target="../media/image25.pn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21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6.png"/><Relationship Id="rId3" Type="http://schemas.openxmlformats.org/officeDocument/2006/relationships/image" Target="../media/image25.pn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21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6.png"/><Relationship Id="rId3" Type="http://schemas.openxmlformats.org/officeDocument/2006/relationships/image" Target="../media/image25.pn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21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5" Type="http://schemas.openxmlformats.org/officeDocument/2006/relationships/image" Target="../media/image21.png"/><Relationship Id="rId10" Type="http://schemas.openxmlformats.org/officeDocument/2006/relationships/image" Target="../media/image11.png"/><Relationship Id="rId4" Type="http://schemas.openxmlformats.org/officeDocument/2006/relationships/image" Target="../media/image25.png"/><Relationship Id="rId9" Type="http://schemas.openxmlformats.org/officeDocument/2006/relationships/image" Target="../media/image10.png"/><Relationship Id="rId1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2" Type="http://schemas.openxmlformats.org/officeDocument/2006/relationships/image" Target="../media/image710.png"/><Relationship Id="rId16" Type="http://schemas.openxmlformats.org/officeDocument/2006/relationships/image" Target="../media/image7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5" Type="http://schemas.openxmlformats.org/officeDocument/2006/relationships/image" Target="../media/image21.png"/><Relationship Id="rId10" Type="http://schemas.openxmlformats.org/officeDocument/2006/relationships/image" Target="../media/image11.png"/><Relationship Id="rId4" Type="http://schemas.openxmlformats.org/officeDocument/2006/relationships/image" Target="../media/image25.png"/><Relationship Id="rId9" Type="http://schemas.openxmlformats.org/officeDocument/2006/relationships/image" Target="../media/image10.png"/><Relationship Id="rId1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2.png"/><Relationship Id="rId3" Type="http://schemas.openxmlformats.org/officeDocument/2006/relationships/image" Target="../media/image25.pn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7.png"/><Relationship Id="rId3" Type="http://schemas.openxmlformats.org/officeDocument/2006/relationships/image" Target="../media/image31.pn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21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7.png"/><Relationship Id="rId3" Type="http://schemas.openxmlformats.org/officeDocument/2006/relationships/image" Target="../media/image32.pn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2" Type="http://schemas.openxmlformats.org/officeDocument/2006/relationships/image" Target="../media/image710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22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7.png"/><Relationship Id="rId3" Type="http://schemas.openxmlformats.org/officeDocument/2006/relationships/image" Target="../media/image33.pn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710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9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520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BF364-950D-4570-940B-C8C9B1C553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Hough transform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BD3AE8-0991-400A-9E7E-7829B530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420" y="967350"/>
            <a:ext cx="6129959" cy="426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528F120-4B64-4E55-BC45-C24207E7B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5309383"/>
            <a:ext cx="8534400" cy="1162534"/>
          </a:xfrm>
        </p:spPr>
        <p:txBody>
          <a:bodyPr/>
          <a:lstStyle/>
          <a:p>
            <a:r>
              <a:rPr lang="en-US" dirty="0"/>
              <a:t>Yoni Chechik</a:t>
            </a:r>
          </a:p>
          <a:p>
            <a:r>
              <a:rPr lang="en-US" dirty="0">
                <a:hlinkClick r:id="rId3"/>
              </a:rPr>
              <a:t>www.AIisMath.com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 descr="A picture containing toy&#10;&#10;Description automatically generated">
            <a:extLst>
              <a:ext uri="{FF2B5EF4-FFF2-40B4-BE49-F238E27FC236}">
                <a16:creationId xmlns:a16="http://schemas.microsoft.com/office/drawing/2014/main" id="{30B61127-1E8D-4BE1-A62A-84BB4A615C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040" y="5773179"/>
            <a:ext cx="698738" cy="69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66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𝒃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latex-image-1.pdf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latex-image-13.pdf" descr="latex-image-13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625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7976" y="2739122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latex-image-16.pdf" descr="latex-image-1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latex-image-17.pdf" descr="latex-image-17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latex-image-14.pdf" descr="latex-image-14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75219" y="4723805"/>
            <a:ext cx="369094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latex-image-15.pdf" descr="latex-image-15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96375" y="2937867"/>
            <a:ext cx="166688" cy="232172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12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3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4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5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6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7" name="parameters"/>
          <p:cNvSpPr txBox="1"/>
          <p:nvPr/>
        </p:nvSpPr>
        <p:spPr>
          <a:xfrm>
            <a:off x="8602170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8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8633456" y="2228415"/>
            <a:ext cx="285521" cy="202587"/>
          </a:xfrm>
          <a:prstGeom prst="rect">
            <a:avLst/>
          </a:prstGeom>
        </p:spPr>
      </p:pic>
      <p:pic>
        <p:nvPicPr>
          <p:cNvPr id="19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9329762" y="2220687"/>
            <a:ext cx="296423" cy="202586"/>
          </a:xfrm>
          <a:prstGeom prst="rect">
            <a:avLst/>
          </a:prstGeom>
        </p:spPr>
      </p:pic>
      <p:sp>
        <p:nvSpPr>
          <p:cNvPr id="20" name="variables"/>
          <p:cNvSpPr txBox="1"/>
          <p:nvPr/>
        </p:nvSpPr>
        <p:spPr>
          <a:xfrm>
            <a:off x="9417796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pic>
        <p:nvPicPr>
          <p:cNvPr id="21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10089858" y="1681365"/>
            <a:ext cx="290722" cy="202587"/>
          </a:xfrm>
          <a:prstGeom prst="rect">
            <a:avLst/>
          </a:prstGeom>
        </p:spPr>
      </p:pic>
      <p:pic>
        <p:nvPicPr>
          <p:cNvPr id="22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9257269" y="1674409"/>
            <a:ext cx="305850" cy="202587"/>
          </a:xfrm>
          <a:prstGeom prst="rect">
            <a:avLst/>
          </a:prstGeom>
        </p:spPr>
      </p:pic>
      <p:sp>
        <p:nvSpPr>
          <p:cNvPr id="23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4" name="latex-image-18.pdf" descr="latex-image-18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6" name="a point becomes a line"/>
          <p:cNvSpPr txBox="1"/>
          <p:nvPr/>
        </p:nvSpPr>
        <p:spPr>
          <a:xfrm>
            <a:off x="5369913" y="3869969"/>
            <a:ext cx="1471847" cy="11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rPr dirty="0"/>
              <a:t>a point becomes a 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27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28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29" name="Line"/>
          <p:cNvSpPr/>
          <p:nvPr/>
        </p:nvSpPr>
        <p:spPr>
          <a:xfrm flipH="1">
            <a:off x="1181100" y="3263680"/>
            <a:ext cx="3479798" cy="2591019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30" name="Circle"/>
          <p:cNvSpPr/>
          <p:nvPr/>
        </p:nvSpPr>
        <p:spPr>
          <a:xfrm>
            <a:off x="9805510" y="4567452"/>
            <a:ext cx="106232" cy="78885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" name="Line"/>
          <p:cNvSpPr/>
          <p:nvPr/>
        </p:nvSpPr>
        <p:spPr>
          <a:xfrm rot="4380000" flipH="1">
            <a:off x="1524000" y="2918460"/>
            <a:ext cx="3479798" cy="2591019"/>
          </a:xfrm>
          <a:prstGeom prst="line">
            <a:avLst/>
          </a:prstGeom>
          <a:ln w="25400">
            <a:solidFill>
              <a:srgbClr val="92D050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32" name="Circle"/>
          <p:cNvSpPr/>
          <p:nvPr/>
        </p:nvSpPr>
        <p:spPr>
          <a:xfrm>
            <a:off x="8902249" y="3888494"/>
            <a:ext cx="106232" cy="78885"/>
          </a:xfrm>
          <a:prstGeom prst="ellipse">
            <a:avLst/>
          </a:prstGeom>
          <a:solidFill>
            <a:srgbClr val="92D050"/>
          </a:solidFill>
          <a:ln w="12700">
            <a:solidFill>
              <a:srgbClr val="92D050"/>
            </a:solidFill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" name="Line"/>
          <p:cNvSpPr/>
          <p:nvPr/>
        </p:nvSpPr>
        <p:spPr>
          <a:xfrm rot="2220000" flipH="1">
            <a:off x="1185349" y="2959104"/>
            <a:ext cx="3441256" cy="2592241"/>
          </a:xfrm>
          <a:prstGeom prst="line">
            <a:avLst/>
          </a:prstGeom>
          <a:ln w="25400">
            <a:solidFill>
              <a:srgbClr val="00B0F0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34" name="Circle"/>
          <p:cNvSpPr/>
          <p:nvPr/>
        </p:nvSpPr>
        <p:spPr>
          <a:xfrm>
            <a:off x="9351829" y="4216154"/>
            <a:ext cx="106232" cy="78885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B0F0"/>
            </a:solidFill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858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𝒃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latex-image-1.pdf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latex-image-13.pdf" descr="latex-image-13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625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7976" y="2739122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latex-image-16.pdf" descr="latex-image-1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latex-image-17.pdf" descr="latex-image-17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latex-image-14.pdf" descr="latex-image-14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75219" y="4723805"/>
            <a:ext cx="369094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latex-image-15.pdf" descr="latex-image-15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96375" y="2937867"/>
            <a:ext cx="166688" cy="232172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12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3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4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5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6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7" name="parameters"/>
          <p:cNvSpPr txBox="1"/>
          <p:nvPr/>
        </p:nvSpPr>
        <p:spPr>
          <a:xfrm>
            <a:off x="8602170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8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8633456" y="2228415"/>
            <a:ext cx="285521" cy="202587"/>
          </a:xfrm>
          <a:prstGeom prst="rect">
            <a:avLst/>
          </a:prstGeom>
        </p:spPr>
      </p:pic>
      <p:pic>
        <p:nvPicPr>
          <p:cNvPr id="19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9329762" y="2220687"/>
            <a:ext cx="296423" cy="202586"/>
          </a:xfrm>
          <a:prstGeom prst="rect">
            <a:avLst/>
          </a:prstGeom>
        </p:spPr>
      </p:pic>
      <p:sp>
        <p:nvSpPr>
          <p:cNvPr id="20" name="variables"/>
          <p:cNvSpPr txBox="1"/>
          <p:nvPr/>
        </p:nvSpPr>
        <p:spPr>
          <a:xfrm>
            <a:off x="9417796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pic>
        <p:nvPicPr>
          <p:cNvPr id="21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10089858" y="1681365"/>
            <a:ext cx="290722" cy="202587"/>
          </a:xfrm>
          <a:prstGeom prst="rect">
            <a:avLst/>
          </a:prstGeom>
        </p:spPr>
      </p:pic>
      <p:pic>
        <p:nvPicPr>
          <p:cNvPr id="22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9257269" y="1674409"/>
            <a:ext cx="305850" cy="202587"/>
          </a:xfrm>
          <a:prstGeom prst="rect">
            <a:avLst/>
          </a:prstGeom>
        </p:spPr>
      </p:pic>
      <p:sp>
        <p:nvSpPr>
          <p:cNvPr id="23" name="Line"/>
          <p:cNvSpPr/>
          <p:nvPr/>
        </p:nvSpPr>
        <p:spPr>
          <a:xfrm>
            <a:off x="8086889" y="3263681"/>
            <a:ext cx="3151508" cy="2381258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4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5" name="latex-image-18.pdf" descr="latex-image-18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7" name="a point becomes a line"/>
          <p:cNvSpPr txBox="1"/>
          <p:nvPr/>
        </p:nvSpPr>
        <p:spPr>
          <a:xfrm>
            <a:off x="5369913" y="3869969"/>
            <a:ext cx="1471847" cy="11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rPr dirty="0"/>
              <a:t>a point becomes a </a:t>
            </a:r>
            <a:r>
              <a:rPr b="1" u="sng" dirty="0"/>
              <a:t>line</a:t>
            </a:r>
          </a:p>
        </p:txBody>
      </p:sp>
      <p:sp>
        <p:nvSpPr>
          <p:cNvPr id="28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29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30" name="Line"/>
          <p:cNvSpPr/>
          <p:nvPr/>
        </p:nvSpPr>
        <p:spPr>
          <a:xfrm flipH="1">
            <a:off x="1181100" y="3263680"/>
            <a:ext cx="3479798" cy="2591019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31" name="Circle"/>
          <p:cNvSpPr/>
          <p:nvPr/>
        </p:nvSpPr>
        <p:spPr>
          <a:xfrm>
            <a:off x="9805510" y="4567452"/>
            <a:ext cx="106232" cy="78885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" name="Line"/>
          <p:cNvSpPr/>
          <p:nvPr/>
        </p:nvSpPr>
        <p:spPr>
          <a:xfrm rot="4380000" flipH="1">
            <a:off x="1524000" y="2918460"/>
            <a:ext cx="3479798" cy="2591019"/>
          </a:xfrm>
          <a:prstGeom prst="line">
            <a:avLst/>
          </a:prstGeom>
          <a:ln w="25400">
            <a:solidFill>
              <a:srgbClr val="92D050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33" name="Circle"/>
          <p:cNvSpPr/>
          <p:nvPr/>
        </p:nvSpPr>
        <p:spPr>
          <a:xfrm>
            <a:off x="8902249" y="3888494"/>
            <a:ext cx="106232" cy="78885"/>
          </a:xfrm>
          <a:prstGeom prst="ellipse">
            <a:avLst/>
          </a:prstGeom>
          <a:solidFill>
            <a:srgbClr val="92D050"/>
          </a:solidFill>
          <a:ln w="12700">
            <a:solidFill>
              <a:srgbClr val="92D050"/>
            </a:solidFill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" name="Line"/>
          <p:cNvSpPr/>
          <p:nvPr/>
        </p:nvSpPr>
        <p:spPr>
          <a:xfrm rot="2220000" flipH="1">
            <a:off x="1185349" y="2959104"/>
            <a:ext cx="3441256" cy="2592241"/>
          </a:xfrm>
          <a:prstGeom prst="line">
            <a:avLst/>
          </a:prstGeom>
          <a:ln w="25400">
            <a:solidFill>
              <a:srgbClr val="00B0F0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35" name="Circle"/>
          <p:cNvSpPr/>
          <p:nvPr/>
        </p:nvSpPr>
        <p:spPr>
          <a:xfrm>
            <a:off x="9351829" y="4216154"/>
            <a:ext cx="106232" cy="78885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B0F0"/>
            </a:solidFill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053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𝒃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latex-image-1.pdf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latex-image-13.pdf" descr="latex-image-13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625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7976" y="2739122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latex-image-16.pdf" descr="latex-image-1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latex-image-17.pdf" descr="latex-image-17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latex-image-14.pdf" descr="latex-image-14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63312" y="4723805"/>
            <a:ext cx="369094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latex-image-15.pdf" descr="latex-image-15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96375" y="2937867"/>
            <a:ext cx="166688" cy="232172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12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3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4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5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6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7" name="parameters"/>
          <p:cNvSpPr txBox="1"/>
          <p:nvPr/>
        </p:nvSpPr>
        <p:spPr>
          <a:xfrm>
            <a:off x="8602170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8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8633456" y="2228415"/>
            <a:ext cx="285521" cy="202587"/>
          </a:xfrm>
          <a:prstGeom prst="rect">
            <a:avLst/>
          </a:prstGeom>
        </p:spPr>
      </p:pic>
      <p:pic>
        <p:nvPicPr>
          <p:cNvPr id="19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9329762" y="2220687"/>
            <a:ext cx="296423" cy="202586"/>
          </a:xfrm>
          <a:prstGeom prst="rect">
            <a:avLst/>
          </a:prstGeom>
        </p:spPr>
      </p:pic>
      <p:sp>
        <p:nvSpPr>
          <p:cNvPr id="20" name="variables"/>
          <p:cNvSpPr txBox="1"/>
          <p:nvPr/>
        </p:nvSpPr>
        <p:spPr>
          <a:xfrm>
            <a:off x="9417796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pic>
        <p:nvPicPr>
          <p:cNvPr id="21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10089858" y="1681365"/>
            <a:ext cx="290722" cy="202587"/>
          </a:xfrm>
          <a:prstGeom prst="rect">
            <a:avLst/>
          </a:prstGeom>
        </p:spPr>
      </p:pic>
      <p:pic>
        <p:nvPicPr>
          <p:cNvPr id="22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9257269" y="1674409"/>
            <a:ext cx="305850" cy="202587"/>
          </a:xfrm>
          <a:prstGeom prst="rect">
            <a:avLst/>
          </a:prstGeom>
        </p:spPr>
      </p:pic>
      <p:sp>
        <p:nvSpPr>
          <p:cNvPr id="23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4" name="latex-image-18.pdf" descr="latex-image-18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6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27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28" name="Circle"/>
          <p:cNvSpPr/>
          <p:nvPr/>
        </p:nvSpPr>
        <p:spPr>
          <a:xfrm>
            <a:off x="4166828" y="3536156"/>
            <a:ext cx="105180" cy="7888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9" name="latex-image-19.pdf" descr="latex-image-19.pdf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20620" y="335309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two points become…"/>
          <p:cNvSpPr txBox="1"/>
          <p:nvPr/>
        </p:nvSpPr>
        <p:spPr>
          <a:xfrm>
            <a:off x="5369913" y="3869969"/>
            <a:ext cx="1471847" cy="11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2520" tIns="42520" rIns="42520" bIns="42520" anchor="ctr">
            <a:spAutoFit/>
          </a:bodyPr>
          <a:lstStyle/>
          <a:p>
            <a:pPr>
              <a:defRPr sz="2400"/>
            </a:pPr>
            <a:r>
              <a:t>two points become</a:t>
            </a:r>
          </a:p>
          <a:p>
            <a:pPr>
              <a:defRPr sz="2400"/>
            </a:pPr>
            <a: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79053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𝒃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latex-image-1.pdf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latex-image-13.pdf" descr="latex-image-13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625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7976" y="2739122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latex-image-16.pdf" descr="latex-image-1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latex-image-17.pdf" descr="latex-image-17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latex-image-14.pdf" descr="latex-image-14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63312" y="4723805"/>
            <a:ext cx="369094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latex-image-15.pdf" descr="latex-image-15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96375" y="2937867"/>
            <a:ext cx="166688" cy="232172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12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3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4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5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6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7" name="parameters"/>
          <p:cNvSpPr txBox="1"/>
          <p:nvPr/>
        </p:nvSpPr>
        <p:spPr>
          <a:xfrm>
            <a:off x="8602170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8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8633456" y="2228415"/>
            <a:ext cx="285521" cy="202587"/>
          </a:xfrm>
          <a:prstGeom prst="rect">
            <a:avLst/>
          </a:prstGeom>
        </p:spPr>
      </p:pic>
      <p:pic>
        <p:nvPicPr>
          <p:cNvPr id="19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9329762" y="2220687"/>
            <a:ext cx="296423" cy="202586"/>
          </a:xfrm>
          <a:prstGeom prst="rect">
            <a:avLst/>
          </a:prstGeom>
        </p:spPr>
      </p:pic>
      <p:sp>
        <p:nvSpPr>
          <p:cNvPr id="20" name="variables"/>
          <p:cNvSpPr txBox="1"/>
          <p:nvPr/>
        </p:nvSpPr>
        <p:spPr>
          <a:xfrm>
            <a:off x="9417796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pic>
        <p:nvPicPr>
          <p:cNvPr id="21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10089858" y="1681365"/>
            <a:ext cx="290722" cy="202587"/>
          </a:xfrm>
          <a:prstGeom prst="rect">
            <a:avLst/>
          </a:prstGeom>
        </p:spPr>
      </p:pic>
      <p:pic>
        <p:nvPicPr>
          <p:cNvPr id="22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9257269" y="1674409"/>
            <a:ext cx="305850" cy="202587"/>
          </a:xfrm>
          <a:prstGeom prst="rect">
            <a:avLst/>
          </a:prstGeom>
        </p:spPr>
      </p:pic>
      <p:sp>
        <p:nvSpPr>
          <p:cNvPr id="23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4" name="latex-image-18.pdf" descr="latex-image-18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6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27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28" name="Circle"/>
          <p:cNvSpPr/>
          <p:nvPr/>
        </p:nvSpPr>
        <p:spPr>
          <a:xfrm>
            <a:off x="4166828" y="3536156"/>
            <a:ext cx="105180" cy="7888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9" name="latex-image-19.pdf" descr="latex-image-19.pdf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20620" y="335309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Line"/>
          <p:cNvSpPr/>
          <p:nvPr/>
        </p:nvSpPr>
        <p:spPr>
          <a:xfrm>
            <a:off x="9232303" y="3184614"/>
            <a:ext cx="1142386" cy="2582432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31" name="Line"/>
          <p:cNvSpPr/>
          <p:nvPr/>
        </p:nvSpPr>
        <p:spPr>
          <a:xfrm>
            <a:off x="8368595" y="3492589"/>
            <a:ext cx="2869802" cy="2152351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32" name="Circle"/>
          <p:cNvSpPr/>
          <p:nvPr/>
        </p:nvSpPr>
        <p:spPr>
          <a:xfrm>
            <a:off x="9817691" y="4568610"/>
            <a:ext cx="105180" cy="7888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" name="two points become…"/>
          <p:cNvSpPr txBox="1"/>
          <p:nvPr/>
        </p:nvSpPr>
        <p:spPr>
          <a:xfrm>
            <a:off x="5369913" y="3869969"/>
            <a:ext cx="1471847" cy="11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2520" tIns="42520" rIns="42520" bIns="42520" anchor="ctr">
            <a:spAutoFit/>
          </a:bodyPr>
          <a:lstStyle/>
          <a:p>
            <a:pPr>
              <a:defRPr sz="2400"/>
            </a:pPr>
            <a:r>
              <a:rPr dirty="0"/>
              <a:t>two points become</a:t>
            </a:r>
          </a:p>
          <a:p>
            <a:pPr>
              <a:defRPr sz="2400"/>
            </a:pPr>
            <a:r>
              <a:rPr lang="en-US" b="1" dirty="0"/>
              <a:t>Two lines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679053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𝒃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latex-image-1.pdf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latex-image-13.pdf" descr="latex-image-13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625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7976" y="2739122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latex-image-16.pdf" descr="latex-image-1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latex-image-17.pdf" descr="latex-image-17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latex-image-14.pdf" descr="latex-image-14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39500" y="4723805"/>
            <a:ext cx="369094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latex-image-15.pdf" descr="latex-image-15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96375" y="2937867"/>
            <a:ext cx="166688" cy="232172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12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3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4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5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6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7" name="parameters"/>
          <p:cNvSpPr txBox="1"/>
          <p:nvPr/>
        </p:nvSpPr>
        <p:spPr>
          <a:xfrm>
            <a:off x="8602170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8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8633456" y="2228415"/>
            <a:ext cx="285521" cy="202587"/>
          </a:xfrm>
          <a:prstGeom prst="rect">
            <a:avLst/>
          </a:prstGeom>
        </p:spPr>
      </p:pic>
      <p:pic>
        <p:nvPicPr>
          <p:cNvPr id="19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9329762" y="2220687"/>
            <a:ext cx="296423" cy="202586"/>
          </a:xfrm>
          <a:prstGeom prst="rect">
            <a:avLst/>
          </a:prstGeom>
        </p:spPr>
      </p:pic>
      <p:sp>
        <p:nvSpPr>
          <p:cNvPr id="20" name="variables"/>
          <p:cNvSpPr txBox="1"/>
          <p:nvPr/>
        </p:nvSpPr>
        <p:spPr>
          <a:xfrm>
            <a:off x="9417796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pic>
        <p:nvPicPr>
          <p:cNvPr id="21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10089858" y="1681365"/>
            <a:ext cx="290722" cy="202587"/>
          </a:xfrm>
          <a:prstGeom prst="rect">
            <a:avLst/>
          </a:prstGeom>
        </p:spPr>
      </p:pic>
      <p:pic>
        <p:nvPicPr>
          <p:cNvPr id="22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9257269" y="1674409"/>
            <a:ext cx="305850" cy="202587"/>
          </a:xfrm>
          <a:prstGeom prst="rect">
            <a:avLst/>
          </a:prstGeom>
        </p:spPr>
      </p:pic>
      <p:sp>
        <p:nvSpPr>
          <p:cNvPr id="23" name="Line"/>
          <p:cNvSpPr/>
          <p:nvPr/>
        </p:nvSpPr>
        <p:spPr>
          <a:xfrm>
            <a:off x="8368595" y="3492589"/>
            <a:ext cx="2869802" cy="2152351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4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5" name="latex-image-18.pdf" descr="latex-image-18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7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28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29" name="Circle"/>
          <p:cNvSpPr/>
          <p:nvPr/>
        </p:nvSpPr>
        <p:spPr>
          <a:xfrm>
            <a:off x="4166828" y="3536156"/>
            <a:ext cx="105180" cy="7888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0" name="latex-image-19.pdf" descr="latex-image-19.pdf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20620" y="335309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Line"/>
          <p:cNvSpPr/>
          <p:nvPr/>
        </p:nvSpPr>
        <p:spPr>
          <a:xfrm>
            <a:off x="9232303" y="3184614"/>
            <a:ext cx="1142386" cy="2582432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32" name="Circle"/>
          <p:cNvSpPr/>
          <p:nvPr/>
        </p:nvSpPr>
        <p:spPr>
          <a:xfrm>
            <a:off x="1914292" y="5232797"/>
            <a:ext cx="105181" cy="788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3" name="latex-image-21.pdf" descr="latex-image-21.pdf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40349" y="4944047"/>
            <a:ext cx="711158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Circle"/>
          <p:cNvSpPr/>
          <p:nvPr/>
        </p:nvSpPr>
        <p:spPr>
          <a:xfrm>
            <a:off x="9805785" y="4568610"/>
            <a:ext cx="105180" cy="7888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" name="three points become…"/>
          <p:cNvSpPr txBox="1"/>
          <p:nvPr/>
        </p:nvSpPr>
        <p:spPr>
          <a:xfrm>
            <a:off x="5245662" y="3914617"/>
            <a:ext cx="1667535" cy="11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2520" tIns="42520" rIns="42520" bIns="42520" anchor="ctr">
            <a:spAutoFit/>
          </a:bodyPr>
          <a:lstStyle/>
          <a:p>
            <a:pPr>
              <a:defRPr sz="2400"/>
            </a:pPr>
            <a:r>
              <a:t>three points become</a:t>
            </a:r>
          </a:p>
          <a:p>
            <a:pPr>
              <a:defRPr sz="2400"/>
            </a:pPr>
            <a: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79053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𝒃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latex-image-1.pdf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latex-image-13.pdf" descr="latex-image-13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625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7976" y="2739122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latex-image-16.pdf" descr="latex-image-1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latex-image-17.pdf" descr="latex-image-17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latex-image-14.pdf" descr="latex-image-14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39500" y="4723805"/>
            <a:ext cx="369094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latex-image-15.pdf" descr="latex-image-15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96375" y="2937867"/>
            <a:ext cx="166688" cy="232172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12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3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4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5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6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7" name="parameters"/>
          <p:cNvSpPr txBox="1"/>
          <p:nvPr/>
        </p:nvSpPr>
        <p:spPr>
          <a:xfrm>
            <a:off x="8602170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8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8633456" y="2228415"/>
            <a:ext cx="285521" cy="202587"/>
          </a:xfrm>
          <a:prstGeom prst="rect">
            <a:avLst/>
          </a:prstGeom>
        </p:spPr>
      </p:pic>
      <p:pic>
        <p:nvPicPr>
          <p:cNvPr id="19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9329762" y="2220687"/>
            <a:ext cx="296423" cy="202586"/>
          </a:xfrm>
          <a:prstGeom prst="rect">
            <a:avLst/>
          </a:prstGeom>
        </p:spPr>
      </p:pic>
      <p:sp>
        <p:nvSpPr>
          <p:cNvPr id="20" name="variables"/>
          <p:cNvSpPr txBox="1"/>
          <p:nvPr/>
        </p:nvSpPr>
        <p:spPr>
          <a:xfrm>
            <a:off x="9417796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pic>
        <p:nvPicPr>
          <p:cNvPr id="21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10089858" y="1681365"/>
            <a:ext cx="290722" cy="202587"/>
          </a:xfrm>
          <a:prstGeom prst="rect">
            <a:avLst/>
          </a:prstGeom>
        </p:spPr>
      </p:pic>
      <p:pic>
        <p:nvPicPr>
          <p:cNvPr id="22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9257269" y="1674409"/>
            <a:ext cx="305850" cy="202587"/>
          </a:xfrm>
          <a:prstGeom prst="rect">
            <a:avLst/>
          </a:prstGeom>
        </p:spPr>
      </p:pic>
      <p:sp>
        <p:nvSpPr>
          <p:cNvPr id="23" name="Line"/>
          <p:cNvSpPr/>
          <p:nvPr/>
        </p:nvSpPr>
        <p:spPr>
          <a:xfrm>
            <a:off x="8368595" y="3492589"/>
            <a:ext cx="2869802" cy="2152351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4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5" name="latex-image-18.pdf" descr="latex-image-18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7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28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29" name="Circle"/>
          <p:cNvSpPr/>
          <p:nvPr/>
        </p:nvSpPr>
        <p:spPr>
          <a:xfrm>
            <a:off x="4166828" y="3536156"/>
            <a:ext cx="105180" cy="7888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0" name="latex-image-19.pdf" descr="latex-image-19.pdf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20620" y="335309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Line"/>
          <p:cNvSpPr/>
          <p:nvPr/>
        </p:nvSpPr>
        <p:spPr>
          <a:xfrm>
            <a:off x="9232303" y="3184614"/>
            <a:ext cx="1142386" cy="2582432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32" name="Circle"/>
          <p:cNvSpPr/>
          <p:nvPr/>
        </p:nvSpPr>
        <p:spPr>
          <a:xfrm>
            <a:off x="1914292" y="5232797"/>
            <a:ext cx="105181" cy="788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3" name="latex-image-21.pdf" descr="latex-image-21.pdf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40349" y="4944047"/>
            <a:ext cx="711158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Line"/>
          <p:cNvSpPr/>
          <p:nvPr/>
        </p:nvSpPr>
        <p:spPr>
          <a:xfrm flipH="1">
            <a:off x="8934526" y="3352673"/>
            <a:ext cx="1811248" cy="2562023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35" name="Circle"/>
          <p:cNvSpPr/>
          <p:nvPr/>
        </p:nvSpPr>
        <p:spPr>
          <a:xfrm>
            <a:off x="9805785" y="4568610"/>
            <a:ext cx="105180" cy="7888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" name="three points become…"/>
          <p:cNvSpPr txBox="1"/>
          <p:nvPr/>
        </p:nvSpPr>
        <p:spPr>
          <a:xfrm>
            <a:off x="5245662" y="3914617"/>
            <a:ext cx="1667535" cy="11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2520" tIns="42520" rIns="42520" bIns="42520" anchor="ctr">
            <a:spAutoFit/>
          </a:bodyPr>
          <a:lstStyle/>
          <a:p>
            <a:pPr>
              <a:defRPr sz="2400"/>
            </a:pPr>
            <a:r>
              <a:rPr dirty="0"/>
              <a:t>three points become</a:t>
            </a:r>
          </a:p>
          <a:p>
            <a:pPr>
              <a:defRPr sz="2400"/>
            </a:pPr>
            <a:r>
              <a:rPr lang="en-US" dirty="0"/>
              <a:t>Three lines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9053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𝒃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latex-image-1.pdf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latex-image-13.pdf" descr="latex-image-13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625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7976" y="2739122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latex-image-16.pdf" descr="latex-image-1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latex-image-17.pdf" descr="latex-image-17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latex-image-14.pdf" descr="latex-image-14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39500" y="4723805"/>
            <a:ext cx="369094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latex-image-15.pdf" descr="latex-image-15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96375" y="2937867"/>
            <a:ext cx="166688" cy="232172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12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3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4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5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6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7" name="parameters"/>
          <p:cNvSpPr txBox="1"/>
          <p:nvPr/>
        </p:nvSpPr>
        <p:spPr>
          <a:xfrm>
            <a:off x="8602170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8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8633456" y="2228415"/>
            <a:ext cx="285521" cy="202587"/>
          </a:xfrm>
          <a:prstGeom prst="rect">
            <a:avLst/>
          </a:prstGeom>
        </p:spPr>
      </p:pic>
      <p:pic>
        <p:nvPicPr>
          <p:cNvPr id="19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9329762" y="2220687"/>
            <a:ext cx="296423" cy="202586"/>
          </a:xfrm>
          <a:prstGeom prst="rect">
            <a:avLst/>
          </a:prstGeom>
        </p:spPr>
      </p:pic>
      <p:sp>
        <p:nvSpPr>
          <p:cNvPr id="20" name="variables"/>
          <p:cNvSpPr txBox="1"/>
          <p:nvPr/>
        </p:nvSpPr>
        <p:spPr>
          <a:xfrm>
            <a:off x="9417796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pic>
        <p:nvPicPr>
          <p:cNvPr id="21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10089858" y="1681365"/>
            <a:ext cx="290722" cy="202587"/>
          </a:xfrm>
          <a:prstGeom prst="rect">
            <a:avLst/>
          </a:prstGeom>
        </p:spPr>
      </p:pic>
      <p:pic>
        <p:nvPicPr>
          <p:cNvPr id="22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9257269" y="1674409"/>
            <a:ext cx="305850" cy="202587"/>
          </a:xfrm>
          <a:prstGeom prst="rect">
            <a:avLst/>
          </a:prstGeom>
        </p:spPr>
      </p:pic>
      <p:sp>
        <p:nvSpPr>
          <p:cNvPr id="23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4" name="latex-image-18.pdf" descr="latex-image-18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6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27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28" name="Circle"/>
          <p:cNvSpPr/>
          <p:nvPr/>
        </p:nvSpPr>
        <p:spPr>
          <a:xfrm>
            <a:off x="4166828" y="3536156"/>
            <a:ext cx="105180" cy="7888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9" name="latex-image-19.pdf" descr="latex-image-19.pdf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20620" y="335309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Circle"/>
          <p:cNvSpPr/>
          <p:nvPr/>
        </p:nvSpPr>
        <p:spPr>
          <a:xfrm>
            <a:off x="1914292" y="5232797"/>
            <a:ext cx="105181" cy="788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1" name="latex-image-21.pdf" descr="latex-image-21.pdf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40349" y="4944047"/>
            <a:ext cx="711158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four points become…"/>
          <p:cNvSpPr txBox="1"/>
          <p:nvPr/>
        </p:nvSpPr>
        <p:spPr>
          <a:xfrm>
            <a:off x="5245662" y="3914617"/>
            <a:ext cx="1667535" cy="11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2520" tIns="42520" rIns="42520" bIns="42520" anchor="ctr">
            <a:spAutoFit/>
          </a:bodyPr>
          <a:lstStyle/>
          <a:p>
            <a:pPr>
              <a:defRPr sz="2400"/>
            </a:pPr>
            <a:r>
              <a:t>four points become</a:t>
            </a:r>
          </a:p>
          <a:p>
            <a:pPr>
              <a:defRPr sz="2400"/>
            </a:pPr>
            <a:r>
              <a:t>?</a:t>
            </a:r>
          </a:p>
        </p:txBody>
      </p:sp>
      <p:sp>
        <p:nvSpPr>
          <p:cNvPr id="33" name="Circle"/>
          <p:cNvSpPr/>
          <p:nvPr/>
        </p:nvSpPr>
        <p:spPr>
          <a:xfrm>
            <a:off x="3269254" y="4893469"/>
            <a:ext cx="105180" cy="78885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4" name="latex-image-22.pdf" descr="latex-image-22.pdf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383200" y="5037042"/>
            <a:ext cx="552516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Line">
            <a:extLst>
              <a:ext uri="{FF2B5EF4-FFF2-40B4-BE49-F238E27FC236}">
                <a16:creationId xmlns:a16="http://schemas.microsoft.com/office/drawing/2014/main" id="{1A45CAB0-8420-493A-8011-1DF4F6E5CB2B}"/>
              </a:ext>
            </a:extLst>
          </p:cNvPr>
          <p:cNvSpPr/>
          <p:nvPr/>
        </p:nvSpPr>
        <p:spPr>
          <a:xfrm>
            <a:off x="8368595" y="3492589"/>
            <a:ext cx="2869802" cy="2152351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36" name="Line">
            <a:extLst>
              <a:ext uri="{FF2B5EF4-FFF2-40B4-BE49-F238E27FC236}">
                <a16:creationId xmlns:a16="http://schemas.microsoft.com/office/drawing/2014/main" id="{ADD82E62-C9FD-44C1-BD00-EA056F19E691}"/>
              </a:ext>
            </a:extLst>
          </p:cNvPr>
          <p:cNvSpPr/>
          <p:nvPr/>
        </p:nvSpPr>
        <p:spPr>
          <a:xfrm>
            <a:off x="9232303" y="3184614"/>
            <a:ext cx="1142386" cy="2582432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37" name="Line">
            <a:extLst>
              <a:ext uri="{FF2B5EF4-FFF2-40B4-BE49-F238E27FC236}">
                <a16:creationId xmlns:a16="http://schemas.microsoft.com/office/drawing/2014/main" id="{AC519254-91B5-45CB-951C-264203E8E3F2}"/>
              </a:ext>
            </a:extLst>
          </p:cNvPr>
          <p:cNvSpPr/>
          <p:nvPr/>
        </p:nvSpPr>
        <p:spPr>
          <a:xfrm flipH="1">
            <a:off x="8934526" y="3352673"/>
            <a:ext cx="1811248" cy="2562023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38" name="Circle">
            <a:extLst>
              <a:ext uri="{FF2B5EF4-FFF2-40B4-BE49-F238E27FC236}">
                <a16:creationId xmlns:a16="http://schemas.microsoft.com/office/drawing/2014/main" id="{96873C3B-721E-435F-BDB2-8536A18A8154}"/>
              </a:ext>
            </a:extLst>
          </p:cNvPr>
          <p:cNvSpPr/>
          <p:nvPr/>
        </p:nvSpPr>
        <p:spPr>
          <a:xfrm>
            <a:off x="9805785" y="4568610"/>
            <a:ext cx="105180" cy="7888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613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𝒃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latex-image-1.pdf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latex-image-13.pdf" descr="latex-image-13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625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7976" y="2739122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latex-image-16.pdf" descr="latex-image-1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latex-image-17.pdf" descr="latex-image-17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latex-image-14.pdf" descr="latex-image-14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39500" y="4723805"/>
            <a:ext cx="369094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latex-image-15.pdf" descr="latex-image-15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96375" y="2937867"/>
            <a:ext cx="166688" cy="232172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12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3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4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5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6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7" name="parameters"/>
          <p:cNvSpPr txBox="1"/>
          <p:nvPr/>
        </p:nvSpPr>
        <p:spPr>
          <a:xfrm>
            <a:off x="8602170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8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8633456" y="2228415"/>
            <a:ext cx="285521" cy="202587"/>
          </a:xfrm>
          <a:prstGeom prst="rect">
            <a:avLst/>
          </a:prstGeom>
        </p:spPr>
      </p:pic>
      <p:pic>
        <p:nvPicPr>
          <p:cNvPr id="19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9329762" y="2220687"/>
            <a:ext cx="296423" cy="202586"/>
          </a:xfrm>
          <a:prstGeom prst="rect">
            <a:avLst/>
          </a:prstGeom>
        </p:spPr>
      </p:pic>
      <p:sp>
        <p:nvSpPr>
          <p:cNvPr id="20" name="variables"/>
          <p:cNvSpPr txBox="1"/>
          <p:nvPr/>
        </p:nvSpPr>
        <p:spPr>
          <a:xfrm>
            <a:off x="9417796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pic>
        <p:nvPicPr>
          <p:cNvPr id="21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10089858" y="1681365"/>
            <a:ext cx="290722" cy="202587"/>
          </a:xfrm>
          <a:prstGeom prst="rect">
            <a:avLst/>
          </a:prstGeom>
        </p:spPr>
      </p:pic>
      <p:pic>
        <p:nvPicPr>
          <p:cNvPr id="22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9257269" y="1674409"/>
            <a:ext cx="305850" cy="202587"/>
          </a:xfrm>
          <a:prstGeom prst="rect">
            <a:avLst/>
          </a:prstGeom>
        </p:spPr>
      </p:pic>
      <p:sp>
        <p:nvSpPr>
          <p:cNvPr id="23" name="Line"/>
          <p:cNvSpPr/>
          <p:nvPr/>
        </p:nvSpPr>
        <p:spPr>
          <a:xfrm>
            <a:off x="8368595" y="3492589"/>
            <a:ext cx="2869802" cy="2152351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4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5" name="latex-image-18.pdf" descr="latex-image-18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7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28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29" name="Circle"/>
          <p:cNvSpPr/>
          <p:nvPr/>
        </p:nvSpPr>
        <p:spPr>
          <a:xfrm>
            <a:off x="4166828" y="3536156"/>
            <a:ext cx="105180" cy="7888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0" name="latex-image-19.pdf" descr="latex-image-19.pdf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20620" y="335309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Line"/>
          <p:cNvSpPr/>
          <p:nvPr/>
        </p:nvSpPr>
        <p:spPr>
          <a:xfrm>
            <a:off x="9232303" y="3184614"/>
            <a:ext cx="1142386" cy="2582432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32" name="Circle"/>
          <p:cNvSpPr/>
          <p:nvPr/>
        </p:nvSpPr>
        <p:spPr>
          <a:xfrm>
            <a:off x="1914292" y="5232797"/>
            <a:ext cx="105181" cy="788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3" name="latex-image-21.pdf" descr="latex-image-21.pdf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40349" y="4944047"/>
            <a:ext cx="711158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Line"/>
          <p:cNvSpPr/>
          <p:nvPr/>
        </p:nvSpPr>
        <p:spPr>
          <a:xfrm flipH="1">
            <a:off x="8934526" y="3352673"/>
            <a:ext cx="1811248" cy="2562023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35" name="Circle"/>
          <p:cNvSpPr/>
          <p:nvPr/>
        </p:nvSpPr>
        <p:spPr>
          <a:xfrm>
            <a:off x="9805785" y="4568610"/>
            <a:ext cx="105180" cy="7888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" name="four points become…"/>
          <p:cNvSpPr txBox="1"/>
          <p:nvPr/>
        </p:nvSpPr>
        <p:spPr>
          <a:xfrm>
            <a:off x="5245662" y="3914617"/>
            <a:ext cx="1667535" cy="11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2520" tIns="42520" rIns="42520" bIns="42520" anchor="ctr">
            <a:spAutoFit/>
          </a:bodyPr>
          <a:lstStyle/>
          <a:p>
            <a:pPr>
              <a:defRPr sz="2400"/>
            </a:pPr>
            <a:r>
              <a:rPr dirty="0"/>
              <a:t>four points become</a:t>
            </a:r>
          </a:p>
          <a:p>
            <a:pPr>
              <a:defRPr sz="2400"/>
            </a:pPr>
            <a:r>
              <a:rPr lang="en-US" dirty="0"/>
              <a:t>Four lines</a:t>
            </a:r>
            <a:endParaRPr dirty="0"/>
          </a:p>
        </p:txBody>
      </p:sp>
      <p:sp>
        <p:nvSpPr>
          <p:cNvPr id="37" name="Circle"/>
          <p:cNvSpPr/>
          <p:nvPr/>
        </p:nvSpPr>
        <p:spPr>
          <a:xfrm>
            <a:off x="3269254" y="4893469"/>
            <a:ext cx="105180" cy="78885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" name="Line"/>
          <p:cNvSpPr/>
          <p:nvPr/>
        </p:nvSpPr>
        <p:spPr>
          <a:xfrm>
            <a:off x="7725657" y="3671182"/>
            <a:ext cx="2869802" cy="2152351"/>
          </a:xfrm>
          <a:prstGeom prst="line">
            <a:avLst/>
          </a:prstGeom>
          <a:ln w="25400">
            <a:solidFill>
              <a:schemeClr val="accent3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pic>
        <p:nvPicPr>
          <p:cNvPr id="39" name="latex-image-22.pdf" descr="latex-image-22.pdf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383200" y="5037042"/>
            <a:ext cx="552516" cy="15180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5613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space- what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How can we find lines in dataset using the parameter space?</a:t>
            </a:r>
          </a:p>
        </p:txBody>
      </p:sp>
    </p:spTree>
    <p:extLst>
      <p:ext uri="{BB962C8B-B14F-4D97-AF65-F5344CB8AC3E}">
        <p14:creationId xmlns:p14="http://schemas.microsoft.com/office/powerpoint/2010/main" val="3051765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space- what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find lines in dataset using the parameter space?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1. Quantize the output parameter space to user defined bins- we will call this table the </a:t>
            </a:r>
            <a:r>
              <a:rPr lang="en-US" b="1" dirty="0"/>
              <a:t>accumulator table.</a:t>
            </a:r>
          </a:p>
        </p:txBody>
      </p:sp>
      <p:pic>
        <p:nvPicPr>
          <p:cNvPr id="2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976" y="2739122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latex-image-16.pdf" descr="latex-image-16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latex-image-17.pdf" descr="latex-image-17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" name="latex-image-14.pdf" descr="latex-image-14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0646" y="4723805"/>
            <a:ext cx="369094" cy="151805"/>
          </a:xfrm>
          <a:prstGeom prst="rect">
            <a:avLst/>
          </a:prstGeom>
          <a:ln w="28575">
            <a:noFill/>
            <a:prstDash val="sysDot"/>
            <a:miter lim="400000"/>
          </a:ln>
        </p:spPr>
      </p:pic>
      <p:pic>
        <p:nvPicPr>
          <p:cNvPr id="33" name="latex-image-15.pdf" descr="latex-image-15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6375" y="2937867"/>
            <a:ext cx="166688" cy="232172"/>
          </a:xfrm>
          <a:prstGeom prst="rect">
            <a:avLst/>
          </a:prstGeom>
          <a:ln w="28575">
            <a:noFill/>
            <a:prstDash val="sysDot"/>
            <a:miter lim="400000"/>
          </a:ln>
        </p:spPr>
      </p:pic>
      <p:sp>
        <p:nvSpPr>
          <p:cNvPr id="35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6" name="latex-image-18.pdf" descr="latex-image-18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39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40" name="Circle"/>
          <p:cNvSpPr/>
          <p:nvPr/>
        </p:nvSpPr>
        <p:spPr>
          <a:xfrm>
            <a:off x="4166828" y="3536156"/>
            <a:ext cx="105180" cy="7888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1" name="latex-image-19.pdf" descr="latex-image-19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0620" y="335309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Circle"/>
          <p:cNvSpPr/>
          <p:nvPr/>
        </p:nvSpPr>
        <p:spPr>
          <a:xfrm>
            <a:off x="1914292" y="5232797"/>
            <a:ext cx="105181" cy="788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4" name="latex-image-21.pdf" descr="latex-image-21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0349" y="4944047"/>
            <a:ext cx="711158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Circle"/>
          <p:cNvSpPr/>
          <p:nvPr/>
        </p:nvSpPr>
        <p:spPr>
          <a:xfrm>
            <a:off x="3269254" y="4893469"/>
            <a:ext cx="105180" cy="78885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0" name="latex-image-22.pdf" descr="latex-image-22.pd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83200" y="5037042"/>
            <a:ext cx="552516" cy="151805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5" name="Straight Connector 4"/>
          <p:cNvCxnSpPr/>
          <p:nvPr/>
        </p:nvCxnSpPr>
        <p:spPr>
          <a:xfrm>
            <a:off x="7362329" y="2919013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806971" y="2920581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278300" y="2922182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722942" y="2923750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9181285" y="2920581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9625927" y="2922149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0097256" y="2923750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0541898" y="2925318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0098822" y="2915732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543464" y="2917300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1014793" y="2918901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1459435" y="2920469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7127002" y="5759778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7127002" y="6100713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7127002" y="5095852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7127002" y="5436787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127002" y="4451023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7127002" y="4791958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7127002" y="3787097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7127002" y="4128032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7127002" y="3787328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7127002" y="4128263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7127002" y="3123402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7127002" y="3464337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6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80A-16C0-42CB-81F6-D2656CBE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3: fitting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A45F0-A768-4C4C-9642-A57CBAC1A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(This class is a follow-up of the last curve fitting class).</a:t>
            </a:r>
          </a:p>
          <a:p>
            <a:r>
              <a:rPr lang="en-US" dirty="0"/>
              <a:t>What if the initial data has multiple lines needed to detect. What can we do?</a:t>
            </a:r>
          </a:p>
        </p:txBody>
      </p:sp>
      <p:pic>
        <p:nvPicPr>
          <p:cNvPr id="1026" name="Picture 2" descr="Image result for hough transform">
            <a:extLst>
              <a:ext uri="{FF2B5EF4-FFF2-40B4-BE49-F238E27FC236}">
                <a16:creationId xmlns:a16="http://schemas.microsoft.com/office/drawing/2014/main" id="{78705BD5-E4C5-4153-8E20-56933406D1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6"/>
          <a:stretch/>
        </p:blipFill>
        <p:spPr bwMode="auto">
          <a:xfrm>
            <a:off x="5686097" y="2060028"/>
            <a:ext cx="6139026" cy="449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434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space- what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find lines in dataset using the parameter space?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2. For each point in image space- find corresponding line in parameter space and increment +1 the intersecting bins.</a:t>
            </a:r>
            <a:endParaRPr lang="en-US" b="1" dirty="0"/>
          </a:p>
        </p:txBody>
      </p:sp>
      <p:pic>
        <p:nvPicPr>
          <p:cNvPr id="2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976" y="2739122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latex-image-16.pdf" descr="latex-image-16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latex-image-17.pdf" descr="latex-image-17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" name="latex-image-14.pdf" descr="latex-image-14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0646" y="4723805"/>
            <a:ext cx="369094" cy="151805"/>
          </a:xfrm>
          <a:prstGeom prst="rect">
            <a:avLst/>
          </a:prstGeom>
          <a:ln w="28575">
            <a:noFill/>
            <a:prstDash val="sysDot"/>
            <a:miter lim="400000"/>
          </a:ln>
        </p:spPr>
      </p:pic>
      <p:pic>
        <p:nvPicPr>
          <p:cNvPr id="33" name="latex-image-15.pdf" descr="latex-image-15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6375" y="2937867"/>
            <a:ext cx="166688" cy="232172"/>
          </a:xfrm>
          <a:prstGeom prst="rect">
            <a:avLst/>
          </a:prstGeom>
          <a:ln w="28575">
            <a:noFill/>
            <a:prstDash val="sysDot"/>
            <a:miter lim="400000"/>
          </a:ln>
        </p:spPr>
      </p:pic>
      <p:sp>
        <p:nvSpPr>
          <p:cNvPr id="35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6" name="latex-image-18.pdf" descr="latex-image-18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39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362329" y="2919013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806971" y="2920581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278300" y="2922182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722942" y="2923750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9181285" y="2920581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9625927" y="2922149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0097256" y="2923750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0541898" y="2925318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0098822" y="2915732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543464" y="2917300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1014793" y="2918901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1459435" y="2920469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7127002" y="5759778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7127002" y="6100713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7127002" y="5095852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7127002" y="5436787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127002" y="4451023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7127002" y="4791958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7127002" y="3787097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7127002" y="4128032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7127002" y="3787328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7127002" y="4128263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7127002" y="3123402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7127002" y="3464337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ine"/>
          <p:cNvSpPr/>
          <p:nvPr/>
        </p:nvSpPr>
        <p:spPr>
          <a:xfrm>
            <a:off x="7607431" y="2922183"/>
            <a:ext cx="4075520" cy="3044984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817520" y="309500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81460" y="3432071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739803" y="3758700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179719" y="408626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657340" y="441586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101982" y="474045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0543464" y="506745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017953" y="5416132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4335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space- what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find lines in dataset using the parameter space?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2. For each point in image space- find corresponding line in parameter space and increment +1 the intersecting bins.</a:t>
            </a:r>
            <a:endParaRPr lang="en-US" b="1" dirty="0"/>
          </a:p>
        </p:txBody>
      </p:sp>
      <p:pic>
        <p:nvPicPr>
          <p:cNvPr id="2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976" y="2739122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latex-image-16.pdf" descr="latex-image-16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latex-image-17.pdf" descr="latex-image-17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" name="latex-image-14.pdf" descr="latex-image-14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0646" y="4723805"/>
            <a:ext cx="369094" cy="151805"/>
          </a:xfrm>
          <a:prstGeom prst="rect">
            <a:avLst/>
          </a:prstGeom>
          <a:ln w="28575">
            <a:noFill/>
            <a:prstDash val="sysDot"/>
            <a:miter lim="400000"/>
          </a:ln>
        </p:spPr>
      </p:pic>
      <p:pic>
        <p:nvPicPr>
          <p:cNvPr id="33" name="latex-image-15.pdf" descr="latex-image-15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6375" y="2937867"/>
            <a:ext cx="166688" cy="232172"/>
          </a:xfrm>
          <a:prstGeom prst="rect">
            <a:avLst/>
          </a:prstGeom>
          <a:ln w="28575">
            <a:noFill/>
            <a:prstDash val="sysDot"/>
            <a:miter lim="400000"/>
          </a:ln>
        </p:spPr>
      </p:pic>
      <p:sp>
        <p:nvSpPr>
          <p:cNvPr id="35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6" name="latex-image-18.pdf" descr="latex-image-18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39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40" name="Circle"/>
          <p:cNvSpPr/>
          <p:nvPr/>
        </p:nvSpPr>
        <p:spPr>
          <a:xfrm>
            <a:off x="4166828" y="3536156"/>
            <a:ext cx="105180" cy="7888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1" name="latex-image-19.pdf" descr="latex-image-19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0620" y="3353098"/>
            <a:ext cx="404813" cy="151805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5" name="Straight Connector 4"/>
          <p:cNvCxnSpPr/>
          <p:nvPr/>
        </p:nvCxnSpPr>
        <p:spPr>
          <a:xfrm>
            <a:off x="7362329" y="2919013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806971" y="2920581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278300" y="2922182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722942" y="2923750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9181285" y="2920581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9625927" y="2922149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0097256" y="2923750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0541898" y="2925318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0098822" y="2915732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543464" y="2917300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1014793" y="2918901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1459435" y="2920469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7127002" y="5759778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7127002" y="6100713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7127002" y="5095852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7127002" y="5436787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127002" y="4451023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7127002" y="4791958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7127002" y="3787097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7127002" y="4128032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7127002" y="3787328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7127002" y="4128263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7127002" y="3123402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7127002" y="3464337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817520" y="309500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81460" y="3432071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739803" y="3758700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179719" y="408626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657340" y="441586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101982" y="474045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0543464" y="506745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017953" y="5416132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7" name="Line"/>
          <p:cNvSpPr/>
          <p:nvPr/>
        </p:nvSpPr>
        <p:spPr>
          <a:xfrm>
            <a:off x="9144001" y="2971800"/>
            <a:ext cx="1479549" cy="3335665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79" name="TextBox 78"/>
          <p:cNvSpPr txBox="1"/>
          <p:nvPr/>
        </p:nvSpPr>
        <p:spPr>
          <a:xfrm>
            <a:off x="9660500" y="4079861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187548" y="3760648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162796" y="341840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162796" y="3123402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629030" y="4720222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101982" y="5056869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0097256" y="539044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101982" y="574740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73910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space- what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find lines in dataset using the parameter space?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2. For each point in image space- find corresponding line in parameter space and increment +1 the intersecting bins.</a:t>
            </a:r>
            <a:endParaRPr lang="en-US" b="1" dirty="0"/>
          </a:p>
        </p:txBody>
      </p:sp>
      <p:pic>
        <p:nvPicPr>
          <p:cNvPr id="2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976" y="2739122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latex-image-16.pdf" descr="latex-image-16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latex-image-17.pdf" descr="latex-image-17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" name="latex-image-14.pdf" descr="latex-image-14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0646" y="4723805"/>
            <a:ext cx="369094" cy="151805"/>
          </a:xfrm>
          <a:prstGeom prst="rect">
            <a:avLst/>
          </a:prstGeom>
          <a:ln w="28575">
            <a:noFill/>
            <a:prstDash val="sysDot"/>
            <a:miter lim="400000"/>
          </a:ln>
        </p:spPr>
      </p:pic>
      <p:pic>
        <p:nvPicPr>
          <p:cNvPr id="33" name="latex-image-15.pdf" descr="latex-image-15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6375" y="2937867"/>
            <a:ext cx="166688" cy="232172"/>
          </a:xfrm>
          <a:prstGeom prst="rect">
            <a:avLst/>
          </a:prstGeom>
          <a:ln w="28575">
            <a:noFill/>
            <a:prstDash val="sysDot"/>
            <a:miter lim="400000"/>
          </a:ln>
        </p:spPr>
      </p:pic>
      <p:sp>
        <p:nvSpPr>
          <p:cNvPr id="35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6" name="latex-image-18.pdf" descr="latex-image-18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39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40" name="Circle"/>
          <p:cNvSpPr/>
          <p:nvPr/>
        </p:nvSpPr>
        <p:spPr>
          <a:xfrm>
            <a:off x="4166828" y="3536156"/>
            <a:ext cx="105180" cy="7888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1" name="latex-image-19.pdf" descr="latex-image-19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0620" y="335309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Circle"/>
          <p:cNvSpPr/>
          <p:nvPr/>
        </p:nvSpPr>
        <p:spPr>
          <a:xfrm>
            <a:off x="1914292" y="5232797"/>
            <a:ext cx="105181" cy="788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4" name="latex-image-21.pdf" descr="latex-image-21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0349" y="4944047"/>
            <a:ext cx="711158" cy="151805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5" name="Straight Connector 4"/>
          <p:cNvCxnSpPr/>
          <p:nvPr/>
        </p:nvCxnSpPr>
        <p:spPr>
          <a:xfrm>
            <a:off x="7362329" y="2919013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806971" y="2920581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278300" y="2922182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722942" y="2923750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9181285" y="2920581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9625927" y="2922149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0097256" y="2923750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0541898" y="2925318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0098822" y="2915732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543464" y="2917300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1014793" y="2918901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1459435" y="2920469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7127002" y="5759778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7127002" y="6100713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7127002" y="5095852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7127002" y="5436787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127002" y="4451023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7127002" y="4791958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7127002" y="3787097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7127002" y="4128032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7127002" y="3787328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7127002" y="4128263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7127002" y="3123402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7127002" y="3464337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817520" y="309500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81460" y="3432071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739803" y="3758700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179719" y="408626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657340" y="441586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101982" y="474045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0543464" y="506745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017953" y="5416132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660500" y="4079861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187548" y="3760648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162796" y="341840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162796" y="3123402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629030" y="4720222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101982" y="5056869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7" name="Line"/>
          <p:cNvSpPr/>
          <p:nvPr/>
        </p:nvSpPr>
        <p:spPr>
          <a:xfrm flipH="1">
            <a:off x="8648699" y="2946797"/>
            <a:ext cx="2369254" cy="3338534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88" name="TextBox 87"/>
          <p:cNvSpPr txBox="1"/>
          <p:nvPr/>
        </p:nvSpPr>
        <p:spPr>
          <a:xfrm>
            <a:off x="10101982" y="4081691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101982" y="3748629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545519" y="3409928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550906" y="309500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184235" y="4724533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187548" y="506745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188503" y="5378074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747021" y="5378074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721314" y="5731381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0097256" y="539044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0101982" y="574740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00133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space- what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find lines in dataset using the parameter space?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2. For each point in image space- find corresponding line in parameter space and increment +1 the intersecting bins.</a:t>
            </a:r>
            <a:endParaRPr lang="en-US" b="1" dirty="0"/>
          </a:p>
        </p:txBody>
      </p:sp>
      <p:pic>
        <p:nvPicPr>
          <p:cNvPr id="2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976" y="2739122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latex-image-16.pdf" descr="latex-image-16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latex-image-17.pdf" descr="latex-image-17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" name="latex-image-14.pdf" descr="latex-image-14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0646" y="4723805"/>
            <a:ext cx="369094" cy="151805"/>
          </a:xfrm>
          <a:prstGeom prst="rect">
            <a:avLst/>
          </a:prstGeom>
          <a:ln w="28575">
            <a:noFill/>
            <a:prstDash val="sysDot"/>
            <a:miter lim="400000"/>
          </a:ln>
        </p:spPr>
      </p:pic>
      <p:pic>
        <p:nvPicPr>
          <p:cNvPr id="33" name="latex-image-15.pdf" descr="latex-image-15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6375" y="2937867"/>
            <a:ext cx="166688" cy="232172"/>
          </a:xfrm>
          <a:prstGeom prst="rect">
            <a:avLst/>
          </a:prstGeom>
          <a:ln w="28575">
            <a:noFill/>
            <a:prstDash val="sysDot"/>
            <a:miter lim="400000"/>
          </a:ln>
        </p:spPr>
      </p:pic>
      <p:sp>
        <p:nvSpPr>
          <p:cNvPr id="35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6" name="latex-image-18.pdf" descr="latex-image-18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39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40" name="Circle"/>
          <p:cNvSpPr/>
          <p:nvPr/>
        </p:nvSpPr>
        <p:spPr>
          <a:xfrm>
            <a:off x="4166828" y="3536156"/>
            <a:ext cx="105180" cy="7888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1" name="latex-image-19.pdf" descr="latex-image-19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0620" y="335309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Circle"/>
          <p:cNvSpPr/>
          <p:nvPr/>
        </p:nvSpPr>
        <p:spPr>
          <a:xfrm>
            <a:off x="1914292" y="5232797"/>
            <a:ext cx="105181" cy="788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4" name="latex-image-21.pdf" descr="latex-image-21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0349" y="4944047"/>
            <a:ext cx="711158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Circle"/>
          <p:cNvSpPr/>
          <p:nvPr/>
        </p:nvSpPr>
        <p:spPr>
          <a:xfrm>
            <a:off x="3269254" y="4893469"/>
            <a:ext cx="105180" cy="78885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0" name="latex-image-22.pdf" descr="latex-image-22.pd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83200" y="5037042"/>
            <a:ext cx="552516" cy="151805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5" name="Straight Connector 4"/>
          <p:cNvCxnSpPr/>
          <p:nvPr/>
        </p:nvCxnSpPr>
        <p:spPr>
          <a:xfrm>
            <a:off x="7362329" y="2919013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806971" y="2920581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278300" y="2922182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722942" y="2923750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9181285" y="2920581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9625927" y="2922149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0097256" y="2923750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0541898" y="2925318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0098822" y="2915732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543464" y="2917300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1014793" y="2918901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1459435" y="2920469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7127002" y="5759778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7127002" y="6100713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7127002" y="5095852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7127002" y="5436787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127002" y="4451023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7127002" y="4791958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7127002" y="3787097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7127002" y="4128032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7127002" y="3787328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7127002" y="4128263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7127002" y="3123402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7127002" y="3464337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817520" y="309500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81460" y="3432071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739803" y="3758700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179719" y="408626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657340" y="441586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101982" y="474045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0543464" y="506745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017953" y="5416132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660500" y="4079861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187548" y="3760648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162796" y="341840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162796" y="3123402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629030" y="4720222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101982" y="5056869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0097256" y="539044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101982" y="574740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101982" y="4081691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101982" y="3748629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545519" y="3409928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550906" y="309500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184235" y="4724533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187548" y="506745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188503" y="5378074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747021" y="5378074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721314" y="5731381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8" name="Line"/>
          <p:cNvSpPr/>
          <p:nvPr/>
        </p:nvSpPr>
        <p:spPr>
          <a:xfrm>
            <a:off x="7210424" y="3279672"/>
            <a:ext cx="3933825" cy="2930628"/>
          </a:xfrm>
          <a:prstGeom prst="line">
            <a:avLst/>
          </a:prstGeom>
          <a:ln w="25400">
            <a:solidFill>
              <a:schemeClr val="accent3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99" name="TextBox 98"/>
          <p:cNvSpPr txBox="1"/>
          <p:nvPr/>
        </p:nvSpPr>
        <p:spPr>
          <a:xfrm>
            <a:off x="7376865" y="341840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817520" y="3758703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278300" y="4074547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731628" y="441445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637716" y="506745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566946" y="5750431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40631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space- what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find lines in dataset using the parameter space?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3. Threshold the accumulator table result by some TH and get the corresponding line parameters.</a:t>
            </a:r>
            <a:endParaRPr lang="en-US" b="1" dirty="0"/>
          </a:p>
        </p:txBody>
      </p:sp>
      <p:pic>
        <p:nvPicPr>
          <p:cNvPr id="2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976" y="2739122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latex-image-16.pdf" descr="latex-image-16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latex-image-17.pdf" descr="latex-image-17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" name="latex-image-14.pdf" descr="latex-image-14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0646" y="4723805"/>
            <a:ext cx="369094" cy="151805"/>
          </a:xfrm>
          <a:prstGeom prst="rect">
            <a:avLst/>
          </a:prstGeom>
          <a:ln w="28575">
            <a:noFill/>
            <a:prstDash val="sysDot"/>
            <a:miter lim="400000"/>
          </a:ln>
        </p:spPr>
      </p:pic>
      <p:pic>
        <p:nvPicPr>
          <p:cNvPr id="33" name="latex-image-15.pdf" descr="latex-image-15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6375" y="2937867"/>
            <a:ext cx="166688" cy="232172"/>
          </a:xfrm>
          <a:prstGeom prst="rect">
            <a:avLst/>
          </a:prstGeom>
          <a:ln w="28575">
            <a:noFill/>
            <a:prstDash val="sysDot"/>
            <a:miter lim="400000"/>
          </a:ln>
        </p:spPr>
      </p:pic>
      <p:sp>
        <p:nvSpPr>
          <p:cNvPr id="35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6" name="latex-image-18.pdf" descr="latex-image-18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39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40" name="Circle"/>
          <p:cNvSpPr/>
          <p:nvPr/>
        </p:nvSpPr>
        <p:spPr>
          <a:xfrm>
            <a:off x="4166828" y="3536156"/>
            <a:ext cx="105180" cy="7888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1" name="latex-image-19.pdf" descr="latex-image-19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0620" y="335309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Circle"/>
          <p:cNvSpPr/>
          <p:nvPr/>
        </p:nvSpPr>
        <p:spPr>
          <a:xfrm>
            <a:off x="1914292" y="5232797"/>
            <a:ext cx="105181" cy="788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4" name="latex-image-21.pdf" descr="latex-image-21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0349" y="4944047"/>
            <a:ext cx="711158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Circle"/>
          <p:cNvSpPr/>
          <p:nvPr/>
        </p:nvSpPr>
        <p:spPr>
          <a:xfrm>
            <a:off x="3269254" y="4893469"/>
            <a:ext cx="105180" cy="78885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0" name="latex-image-22.pdf" descr="latex-image-22.pd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83200" y="5037042"/>
            <a:ext cx="552516" cy="151805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5" name="Straight Connector 4"/>
          <p:cNvCxnSpPr/>
          <p:nvPr/>
        </p:nvCxnSpPr>
        <p:spPr>
          <a:xfrm>
            <a:off x="7362329" y="2919013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806971" y="2920581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278300" y="2922182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722942" y="2923750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9181285" y="2920581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9625927" y="2922149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0097256" y="2923750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0541898" y="2925318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0098822" y="2915732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543464" y="2917300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1014793" y="2918901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1459435" y="2920469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7127002" y="5759778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7127002" y="6100713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7127002" y="5095852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7127002" y="5436787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127002" y="4451023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7127002" y="4791958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7127002" y="3787097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7127002" y="4128032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7127002" y="3787328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7127002" y="4128263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7127002" y="3123402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7127002" y="3464337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817520" y="309500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81460" y="3432071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739803" y="3758700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179719" y="408626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657340" y="441586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101982" y="474045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0543464" y="506745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017953" y="5416132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660500" y="4079861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187548" y="3760648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162796" y="341840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162796" y="3123402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629030" y="4720222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101982" y="5056869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0097256" y="539044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101982" y="574740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101982" y="4081691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101982" y="3748629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545519" y="3409928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550906" y="309500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184235" y="4724533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187548" y="506745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188503" y="5378074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747021" y="5378074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721314" y="5731381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376865" y="341840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817520" y="3758703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278300" y="4074547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731628" y="441445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637716" y="506745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566946" y="5750431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629985" y="4455598"/>
            <a:ext cx="449213" cy="32819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02239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Hough transform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09600" y="2025074"/>
            <a:ext cx="10267950" cy="28612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ysClr val="windowText" lastClr="000000"/>
                </a:solidFill>
                <a:latin typeface="Consolas" pitchFamily="49" charset="0"/>
              </a:rPr>
              <a:t>Build</a:t>
            </a:r>
            <a:r>
              <a:rPr lang="en-US" sz="2400" dirty="0">
                <a:solidFill>
                  <a:sysClr val="windowText" lastClr="000000"/>
                </a:solidFill>
                <a:latin typeface="Consolas" pitchFamily="49" charset="0"/>
              </a:rPr>
              <a:t> accumulator table.</a:t>
            </a:r>
          </a:p>
          <a:p>
            <a:r>
              <a:rPr lang="en-US" sz="2400" b="1" dirty="0">
                <a:solidFill>
                  <a:sysClr val="windowText" lastClr="000000"/>
                </a:solidFill>
                <a:latin typeface="Consolas" pitchFamily="49" charset="0"/>
              </a:rPr>
              <a:t>For</a:t>
            </a:r>
            <a:r>
              <a:rPr lang="en-US" sz="2400" dirty="0">
                <a:solidFill>
                  <a:sysClr val="windowText" lastClr="000000"/>
                </a:solidFill>
                <a:latin typeface="Consolas" pitchFamily="49" charset="0"/>
              </a:rPr>
              <a:t> each point in image space:</a:t>
            </a:r>
          </a:p>
          <a:p>
            <a:pPr lvl="1"/>
            <a:r>
              <a:rPr lang="en-US" sz="2400" b="1" dirty="0">
                <a:solidFill>
                  <a:sysClr val="windowText" lastClr="000000"/>
                </a:solidFill>
                <a:latin typeface="Consolas" pitchFamily="49" charset="0"/>
              </a:rPr>
              <a:t>find</a:t>
            </a:r>
            <a:r>
              <a:rPr lang="en-US" sz="2400" dirty="0">
                <a:solidFill>
                  <a:sysClr val="windowText" lastClr="000000"/>
                </a:solidFill>
                <a:latin typeface="Consolas" pitchFamily="49" charset="0"/>
              </a:rPr>
              <a:t> corresponding line in parameter space and   increment +1 the intersecting bins.</a:t>
            </a:r>
          </a:p>
          <a:p>
            <a:r>
              <a:rPr lang="en-US" sz="2400" b="1" dirty="0">
                <a:solidFill>
                  <a:sysClr val="windowText" lastClr="000000"/>
                </a:solidFill>
                <a:latin typeface="Consolas" pitchFamily="49" charset="0"/>
              </a:rPr>
              <a:t>Threshold</a:t>
            </a:r>
            <a:r>
              <a:rPr lang="en-US" sz="2400" dirty="0">
                <a:solidFill>
                  <a:sysClr val="windowText" lastClr="000000"/>
                </a:solidFill>
                <a:latin typeface="Consolas" pitchFamily="49" charset="0"/>
              </a:rPr>
              <a:t> the accumulator table result by some TH and get the corresponding line parameters.</a:t>
            </a:r>
          </a:p>
        </p:txBody>
      </p:sp>
    </p:spTree>
    <p:extLst>
      <p:ext uri="{BB962C8B-B14F-4D97-AF65-F5344CB8AC3E}">
        <p14:creationId xmlns:p14="http://schemas.microsoft.com/office/powerpoint/2010/main" val="85613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Hough transform- pros &amp; cons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Pros:</a:t>
                </a:r>
              </a:p>
              <a:p>
                <a:pPr lvl="1"/>
                <a:r>
                  <a:rPr lang="en-US" dirty="0"/>
                  <a:t>Can detect multiple lines in image space.</a:t>
                </a:r>
              </a:p>
              <a:p>
                <a:pPr lvl="1"/>
                <a:r>
                  <a:rPr lang="en-US" dirty="0"/>
                  <a:t>can be extended to detect different parameterized curves (e.g.: circles, ellipsoids), and even un-parameterized curves (</a:t>
                </a:r>
                <a:r>
                  <a:rPr lang="en-US" b="1" dirty="0"/>
                  <a:t>generalized </a:t>
                </a:r>
                <a:r>
                  <a:rPr lang="en-US" b="1" dirty="0" err="1"/>
                  <a:t>hough</a:t>
                </a:r>
                <a:r>
                  <a:rPr lang="en-US" b="1" dirty="0"/>
                  <a:t> transform </a:t>
                </a:r>
                <a:r>
                  <a:rPr lang="en-US" dirty="0"/>
                  <a:t>[out of scope]- similar to template matching).</a:t>
                </a:r>
              </a:p>
              <a:p>
                <a:r>
                  <a:rPr lang="en-US" dirty="0"/>
                  <a:t>Cons:</a:t>
                </a:r>
              </a:p>
              <a:p>
                <a:pPr lvl="1"/>
                <a:r>
                  <a:rPr lang="en-US" dirty="0"/>
                  <a:t>For the shown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space, can’t detect vertical lines. </a:t>
                </a:r>
                <a:r>
                  <a:rPr lang="en-US" b="1" u="sng" dirty="0"/>
                  <a:t>Why?</a:t>
                </a:r>
              </a:p>
              <a:p>
                <a:pPr lvl="1"/>
                <a:r>
                  <a:rPr lang="en-US" dirty="0"/>
                  <a:t>Susceptive to noise. </a:t>
                </a:r>
                <a:r>
                  <a:rPr lang="en-US" b="1" u="sng" dirty="0"/>
                  <a:t>Why?</a:t>
                </a:r>
              </a:p>
              <a:p>
                <a:pPr lvl="1"/>
                <a:r>
                  <a:rPr lang="en-US" dirty="0"/>
                  <a:t>Computationally costly.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1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659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vertical line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Vertical (or near vertical) lines have a big slope: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→∞</m:t>
                    </m:r>
                  </m:oMath>
                </a14:m>
                <a:r>
                  <a:rPr lang="en-US" dirty="0"/>
                  <a:t>. This causes the accumulator table to be very big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direction.</a:t>
                </a:r>
              </a:p>
              <a:p>
                <a:r>
                  <a:rPr lang="en-US" dirty="0"/>
                  <a:t>A solution is to give a </a:t>
                </a:r>
                <a:r>
                  <a:rPr lang="en-US" b="1" dirty="0"/>
                  <a:t>different parameterization to lines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79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riangle"/>
          <p:cNvSpPr/>
          <p:nvPr/>
        </p:nvSpPr>
        <p:spPr>
          <a:xfrm>
            <a:off x="9173735" y="2625725"/>
            <a:ext cx="1427661" cy="1427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7" name="latex-image-6.pdf" descr="latex-image-6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4450" y="2450443"/>
            <a:ext cx="127000" cy="23585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Line"/>
          <p:cNvSpPr/>
          <p:nvPr/>
        </p:nvSpPr>
        <p:spPr>
          <a:xfrm>
            <a:off x="9163888" y="4060825"/>
            <a:ext cx="172549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" name="Line"/>
          <p:cNvSpPr/>
          <p:nvPr/>
        </p:nvSpPr>
        <p:spPr>
          <a:xfrm flipV="1">
            <a:off x="9176588" y="2347141"/>
            <a:ext cx="1" cy="171286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" name="Line"/>
          <p:cNvSpPr/>
          <p:nvPr/>
        </p:nvSpPr>
        <p:spPr>
          <a:xfrm flipV="1">
            <a:off x="9194051" y="3359312"/>
            <a:ext cx="688813" cy="68881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11" name="latex-image-9.pdf" descr="latex-image-9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2613" y="3802954"/>
            <a:ext cx="122709" cy="2070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latex-image-10.pdf" descr="latex-image-10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5313" y="3333097"/>
            <a:ext cx="178772" cy="2482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latex-image-9.pdf" descr="latex-image-9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8613" y="2825054"/>
            <a:ext cx="122709" cy="207071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Connection Line"/>
          <p:cNvSpPr/>
          <p:nvPr/>
        </p:nvSpPr>
        <p:spPr>
          <a:xfrm>
            <a:off x="9551966" y="3704291"/>
            <a:ext cx="161561" cy="365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356" h="21600" extrusionOk="0">
                <a:moveTo>
                  <a:pt x="0" y="0"/>
                </a:moveTo>
                <a:cubicBezTo>
                  <a:pt x="17170" y="4716"/>
                  <a:pt x="21600" y="11916"/>
                  <a:pt x="13291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5" name="Connection Line"/>
          <p:cNvSpPr/>
          <p:nvPr/>
        </p:nvSpPr>
        <p:spPr>
          <a:xfrm>
            <a:off x="9183695" y="2925085"/>
            <a:ext cx="268239" cy="175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029" extrusionOk="0">
                <a:moveTo>
                  <a:pt x="21600" y="0"/>
                </a:moveTo>
                <a:cubicBezTo>
                  <a:pt x="19502" y="16382"/>
                  <a:pt x="12302" y="21600"/>
                  <a:pt x="0" y="15654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pic>
        <p:nvPicPr>
          <p:cNvPr id="2052" name="Picture 4" descr="https://latex.codecogs.com/gif.latex?%5Cdpi%7B300%7D%20%5C%5C%20y%3Dmx&amp;plus;b%5C%5C%20%5Cxrightarrow%7Bx%3D0%7Dy%3Db%5C%5C%20%5Cxrightarrow%7By%3D0%7Dx%3D-%5Cfrac%7Bb%7D%7Bm%7D%5C%5C%20%5Cfrac%7B%5Cfrac%7B-b%7D%7Bm%7D%7D%7Bb%7D%3D-%5Cfrac%7B1%7D%7Bm%7D%3Dtg%5Ctheta%5Crightarrow%20m%3D-%5Cfrac%7B1%7D%7Btg%5Ctheta%7D%3D-%5Cfrac%7Bcos%5Ctheta%7D%7Bsin%5Ctheta%7D%20%5C%5C%20%5Cfrac%7B%5Crho%7D%7Bb%7D%3Dsin%5Ctheta%5Crightarrow%20b%3D%5Cfrac%7B%5Crho%7D%7Bsin%5Ctheta%7D%20%5C%5C%20y%3Dmx&amp;plus;b%5Crightarrow%20y%3D-%5Cfrac%7Bcos%5Ctheta%7D%7Bsin%5Ctheta%7Dx&amp;plus;%5Cfrac%7B%5Crho%7D%7Bsin%5Ctheta%7D%20%5Crightarrow%20xcos%5Ctheta%20&amp;plus;ysin%5Ctheta%20%3D%20%5Crh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62" y="2200274"/>
            <a:ext cx="10044934" cy="454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latex.codecogs.com/gif.latex?%5Cdpi%7B300%7D%20%5C%5C%20y%3Dmx&amp;plus;b%5C%5C%20%5Cxrightarrow%7Bx%3D0%7Dy%3Db%5C%5C%20%5Cxrightarrow%7By%3D0%7Dx%3D-%5Cfrac%7Bb%7D%7Bm%7D%5C%5C%20%5Cfrac%7B%5Cfrac%7B-b%7D%7Bm%7D%7D%7Bb%7D%3D-%5Cfrac%7B1%7D%7Bm%7D%3Dtg%5Ctheta%5Crightarrow%20m%3D-%5Cfrac%7B1%7D%7Btg%5Ctheta%7D%3D-%5Cfrac%7Bcos%5Ctheta%7D%7Bsin%5Ctheta%7D%20%5C%5C%20%5Cfrac%7B%5Crho%7D%7Bb%7D%3Dsin%5Ctheta%5Crightarrow%20b%3D%5Cfrac%7B%5Crho%7D%7Bsin%5Ctheta%7D%20%5C%5C%20y%3Dmx&amp;plus;b%5Crightarrow%20y%3D-%5Cfrac%7Bcos%5Ctheta%7D%7Bsin%5Ctheta%7Dx&amp;plus;%5Cfrac%7B%5Crho%7D%7Bsin%5Ctheta%7D%20%5Crightarrow%20xcos%5Ctheta%20&amp;plus;ysin%5Ctheta%20%3D%20%5Crho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3" t="19825" r="75525" b="57691"/>
          <a:stretch/>
        </p:blipFill>
        <p:spPr bwMode="auto">
          <a:xfrm>
            <a:off x="10301608" y="4069616"/>
            <a:ext cx="599575" cy="75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 rot="2546264">
            <a:off x="9678362" y="3325254"/>
            <a:ext cx="297067" cy="2013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173735" y="3846792"/>
            <a:ext cx="195871" cy="2013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89656513-9083-47D3-8D44-E43743BD2C33}"/>
              </a:ext>
            </a:extLst>
          </p:cNvPr>
          <p:cNvSpPr/>
          <p:nvPr/>
        </p:nvSpPr>
        <p:spPr>
          <a:xfrm>
            <a:off x="7305675" y="6038850"/>
            <a:ext cx="3583704" cy="6813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1B361A-666D-4F49-8F65-CCD8395CF5E9}"/>
              </a:ext>
            </a:extLst>
          </p:cNvPr>
          <p:cNvSpPr/>
          <p:nvPr/>
        </p:nvSpPr>
        <p:spPr>
          <a:xfrm>
            <a:off x="0" y="2625725"/>
            <a:ext cx="12191999" cy="42322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FE1890-9D25-40A3-AC70-EA79689F2570}"/>
              </a:ext>
            </a:extLst>
          </p:cNvPr>
          <p:cNvSpPr/>
          <p:nvPr/>
        </p:nvSpPr>
        <p:spPr>
          <a:xfrm>
            <a:off x="4337538" y="2313630"/>
            <a:ext cx="5760871" cy="42322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49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vertical line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Vertical (or near vertical) lines have a big slope: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∞</m:t>
                    </m:r>
                  </m:oMath>
                </a14:m>
                <a:r>
                  <a:rPr lang="en-US" dirty="0"/>
                  <a:t>. This causes the accumulator table to be very big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direction.</a:t>
                </a:r>
              </a:p>
              <a:p>
                <a:r>
                  <a:rPr lang="en-US" dirty="0"/>
                  <a:t>A solution is to give a </a:t>
                </a:r>
                <a:r>
                  <a:rPr lang="en-US" b="1" dirty="0"/>
                  <a:t>different parameterization to lines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79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riangle"/>
          <p:cNvSpPr/>
          <p:nvPr/>
        </p:nvSpPr>
        <p:spPr>
          <a:xfrm>
            <a:off x="9173735" y="2625725"/>
            <a:ext cx="1427661" cy="1427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7" name="latex-image-6.pdf" descr="latex-image-6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4450" y="2450443"/>
            <a:ext cx="127000" cy="23585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Line"/>
          <p:cNvSpPr/>
          <p:nvPr/>
        </p:nvSpPr>
        <p:spPr>
          <a:xfrm>
            <a:off x="9163888" y="4060825"/>
            <a:ext cx="172549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" name="Line"/>
          <p:cNvSpPr/>
          <p:nvPr/>
        </p:nvSpPr>
        <p:spPr>
          <a:xfrm flipV="1">
            <a:off x="9176588" y="2347141"/>
            <a:ext cx="1" cy="171286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" name="Line"/>
          <p:cNvSpPr/>
          <p:nvPr/>
        </p:nvSpPr>
        <p:spPr>
          <a:xfrm flipV="1">
            <a:off x="9194051" y="3359312"/>
            <a:ext cx="688813" cy="68881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11" name="latex-image-9.pdf" descr="latex-image-9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2613" y="3802954"/>
            <a:ext cx="122709" cy="2070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latex-image-10.pdf" descr="latex-image-10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5313" y="3333097"/>
            <a:ext cx="178772" cy="2482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latex-image-9.pdf" descr="latex-image-9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8613" y="2825054"/>
            <a:ext cx="122709" cy="207071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Connection Line"/>
          <p:cNvSpPr/>
          <p:nvPr/>
        </p:nvSpPr>
        <p:spPr>
          <a:xfrm>
            <a:off x="9551966" y="3704291"/>
            <a:ext cx="161561" cy="365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356" h="21600" extrusionOk="0">
                <a:moveTo>
                  <a:pt x="0" y="0"/>
                </a:moveTo>
                <a:cubicBezTo>
                  <a:pt x="17170" y="4716"/>
                  <a:pt x="21600" y="11916"/>
                  <a:pt x="13291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5" name="Connection Line"/>
          <p:cNvSpPr/>
          <p:nvPr/>
        </p:nvSpPr>
        <p:spPr>
          <a:xfrm>
            <a:off x="9183695" y="2925085"/>
            <a:ext cx="268239" cy="175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029" extrusionOk="0">
                <a:moveTo>
                  <a:pt x="21600" y="0"/>
                </a:moveTo>
                <a:cubicBezTo>
                  <a:pt x="19502" y="16382"/>
                  <a:pt x="12302" y="21600"/>
                  <a:pt x="0" y="15654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pic>
        <p:nvPicPr>
          <p:cNvPr id="2052" name="Picture 4" descr="https://latex.codecogs.com/gif.latex?%5Cdpi%7B300%7D%20%5C%5C%20y%3Dmx&amp;plus;b%5C%5C%20%5Cxrightarrow%7Bx%3D0%7Dy%3Db%5C%5C%20%5Cxrightarrow%7By%3D0%7Dx%3D-%5Cfrac%7Bb%7D%7Bm%7D%5C%5C%20%5Cfrac%7B%5Cfrac%7B-b%7D%7Bm%7D%7D%7Bb%7D%3D-%5Cfrac%7B1%7D%7Bm%7D%3Dtg%5Ctheta%5Crightarrow%20m%3D-%5Cfrac%7B1%7D%7Btg%5Ctheta%7D%3D-%5Cfrac%7Bcos%5Ctheta%7D%7Bsin%5Ctheta%7D%20%5C%5C%20%5Cfrac%7B%5Crho%7D%7Bb%7D%3Dsin%5Ctheta%5Crightarrow%20b%3D%5Cfrac%7B%5Crho%7D%7Bsin%5Ctheta%7D%20%5C%5C%20y%3Dmx&amp;plus;b%5Crightarrow%20y%3D-%5Cfrac%7Bcos%5Ctheta%7D%7Bsin%5Ctheta%7Dx&amp;plus;%5Cfrac%7B%5Crho%7D%7Bsin%5Ctheta%7D%20%5Crightarrow%20xcos%5Ctheta%20&amp;plus;ysin%5Ctheta%20%3D%20%5Crh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62" y="2200274"/>
            <a:ext cx="10044934" cy="454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latex.codecogs.com/gif.latex?%5Cdpi%7B300%7D%20%5C%5C%20y%3Dmx&amp;plus;b%5C%5C%20%5Cxrightarrow%7Bx%3D0%7Dy%3Db%5C%5C%20%5Cxrightarrow%7By%3D0%7Dx%3D-%5Cfrac%7Bb%7D%7Bm%7D%5C%5C%20%5Cfrac%7B%5Cfrac%7B-b%7D%7Bm%7D%7D%7Bb%7D%3D-%5Cfrac%7B1%7D%7Bm%7D%3Dtg%5Ctheta%5Crightarrow%20m%3D-%5Cfrac%7B1%7D%7Btg%5Ctheta%7D%3D-%5Cfrac%7Bcos%5Ctheta%7D%7Bsin%5Ctheta%7D%20%5C%5C%20%5Cfrac%7B%5Crho%7D%7Bb%7D%3Dsin%5Ctheta%5Crightarrow%20b%3D%5Cfrac%7B%5Crho%7D%7Bsin%5Ctheta%7D%20%5C%5C%20y%3Dmx&amp;plus;b%5Crightarrow%20y%3D-%5Cfrac%7Bcos%5Ctheta%7D%7Bsin%5Ctheta%7Dx&amp;plus;%5Cfrac%7B%5Crho%7D%7Bsin%5Ctheta%7D%20%5Crightarrow%20xcos%5Ctheta%20&amp;plus;ysin%5Ctheta%20%3D%20%5Crho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3" t="19825" r="75525" b="57691"/>
          <a:stretch/>
        </p:blipFill>
        <p:spPr bwMode="auto">
          <a:xfrm>
            <a:off x="10301608" y="4069616"/>
            <a:ext cx="599575" cy="75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 rot="2546264">
            <a:off x="9678362" y="3325254"/>
            <a:ext cx="297067" cy="2013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173735" y="3846792"/>
            <a:ext cx="195871" cy="2013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89656513-9083-47D3-8D44-E43743BD2C33}"/>
              </a:ext>
            </a:extLst>
          </p:cNvPr>
          <p:cNvSpPr/>
          <p:nvPr/>
        </p:nvSpPr>
        <p:spPr>
          <a:xfrm>
            <a:off x="7305675" y="6038850"/>
            <a:ext cx="3583704" cy="6813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1B361A-666D-4F49-8F65-CCD8395CF5E9}"/>
              </a:ext>
            </a:extLst>
          </p:cNvPr>
          <p:cNvSpPr/>
          <p:nvPr/>
        </p:nvSpPr>
        <p:spPr>
          <a:xfrm>
            <a:off x="0" y="3171143"/>
            <a:ext cx="12191999" cy="3657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FE1890-9D25-40A3-AC70-EA79689F2570}"/>
              </a:ext>
            </a:extLst>
          </p:cNvPr>
          <p:cNvSpPr/>
          <p:nvPr/>
        </p:nvSpPr>
        <p:spPr>
          <a:xfrm>
            <a:off x="4337538" y="2313630"/>
            <a:ext cx="5760871" cy="42322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95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vertical line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Vertical (or near vertical) lines have a big slope: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→∞</m:t>
                    </m:r>
                  </m:oMath>
                </a14:m>
                <a:r>
                  <a:rPr lang="en-US" dirty="0"/>
                  <a:t>. This causes the accumulator table to be very big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direction.</a:t>
                </a:r>
              </a:p>
              <a:p>
                <a:r>
                  <a:rPr lang="en-US" dirty="0"/>
                  <a:t>A solution is to give a </a:t>
                </a:r>
                <a:r>
                  <a:rPr lang="en-US" b="1" dirty="0"/>
                  <a:t>different parameterization to lines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79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riangle"/>
          <p:cNvSpPr/>
          <p:nvPr/>
        </p:nvSpPr>
        <p:spPr>
          <a:xfrm>
            <a:off x="9173735" y="2625725"/>
            <a:ext cx="1427661" cy="1427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7" name="latex-image-6.pdf" descr="latex-image-6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4450" y="2450443"/>
            <a:ext cx="127000" cy="23585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Line"/>
          <p:cNvSpPr/>
          <p:nvPr/>
        </p:nvSpPr>
        <p:spPr>
          <a:xfrm>
            <a:off x="9163888" y="4060825"/>
            <a:ext cx="172549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" name="Line"/>
          <p:cNvSpPr/>
          <p:nvPr/>
        </p:nvSpPr>
        <p:spPr>
          <a:xfrm flipV="1">
            <a:off x="9176588" y="2347141"/>
            <a:ext cx="1" cy="171286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" name="Line"/>
          <p:cNvSpPr/>
          <p:nvPr/>
        </p:nvSpPr>
        <p:spPr>
          <a:xfrm flipV="1">
            <a:off x="9194051" y="3359312"/>
            <a:ext cx="688813" cy="68881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11" name="latex-image-9.pdf" descr="latex-image-9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2613" y="3802954"/>
            <a:ext cx="122709" cy="2070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latex-image-10.pdf" descr="latex-image-10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5313" y="3333097"/>
            <a:ext cx="178772" cy="2482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latex-image-9.pdf" descr="latex-image-9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8613" y="2825054"/>
            <a:ext cx="122709" cy="207071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Connection Line"/>
          <p:cNvSpPr/>
          <p:nvPr/>
        </p:nvSpPr>
        <p:spPr>
          <a:xfrm>
            <a:off x="9551966" y="3704291"/>
            <a:ext cx="161561" cy="365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356" h="21600" extrusionOk="0">
                <a:moveTo>
                  <a:pt x="0" y="0"/>
                </a:moveTo>
                <a:cubicBezTo>
                  <a:pt x="17170" y="4716"/>
                  <a:pt x="21600" y="11916"/>
                  <a:pt x="13291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5" name="Connection Line"/>
          <p:cNvSpPr/>
          <p:nvPr/>
        </p:nvSpPr>
        <p:spPr>
          <a:xfrm>
            <a:off x="9183695" y="2925085"/>
            <a:ext cx="268239" cy="175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029" extrusionOk="0">
                <a:moveTo>
                  <a:pt x="21600" y="0"/>
                </a:moveTo>
                <a:cubicBezTo>
                  <a:pt x="19502" y="16382"/>
                  <a:pt x="12302" y="21600"/>
                  <a:pt x="0" y="15654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pic>
        <p:nvPicPr>
          <p:cNvPr id="2052" name="Picture 4" descr="https://latex.codecogs.com/gif.latex?%5Cdpi%7B300%7D%20%5C%5C%20y%3Dmx&amp;plus;b%5C%5C%20%5Cxrightarrow%7Bx%3D0%7Dy%3Db%5C%5C%20%5Cxrightarrow%7By%3D0%7Dx%3D-%5Cfrac%7Bb%7D%7Bm%7D%5C%5C%20%5Cfrac%7B%5Cfrac%7B-b%7D%7Bm%7D%7D%7Bb%7D%3D-%5Cfrac%7B1%7D%7Bm%7D%3Dtg%5Ctheta%5Crightarrow%20m%3D-%5Cfrac%7B1%7D%7Btg%5Ctheta%7D%3D-%5Cfrac%7Bcos%5Ctheta%7D%7Bsin%5Ctheta%7D%20%5C%5C%20%5Cfrac%7B%5Crho%7D%7Bb%7D%3Dsin%5Ctheta%5Crightarrow%20b%3D%5Cfrac%7B%5Crho%7D%7Bsin%5Ctheta%7D%20%5C%5C%20y%3Dmx&amp;plus;b%5Crightarrow%20y%3D-%5Cfrac%7Bcos%5Ctheta%7D%7Bsin%5Ctheta%7Dx&amp;plus;%5Cfrac%7B%5Crho%7D%7Bsin%5Ctheta%7D%20%5Crightarrow%20xcos%5Ctheta%20&amp;plus;ysin%5Ctheta%20%3D%20%5Crh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62" y="2200274"/>
            <a:ext cx="10044934" cy="454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latex.codecogs.com/gif.latex?%5Cdpi%7B300%7D%20%5C%5C%20y%3Dmx&amp;plus;b%5C%5C%20%5Cxrightarrow%7Bx%3D0%7Dy%3Db%5C%5C%20%5Cxrightarrow%7By%3D0%7Dx%3D-%5Cfrac%7Bb%7D%7Bm%7D%5C%5C%20%5Cfrac%7B%5Cfrac%7B-b%7D%7Bm%7D%7D%7Bb%7D%3D-%5Cfrac%7B1%7D%7Bm%7D%3Dtg%5Ctheta%5Crightarrow%20m%3D-%5Cfrac%7B1%7D%7Btg%5Ctheta%7D%3D-%5Cfrac%7Bcos%5Ctheta%7D%7Bsin%5Ctheta%7D%20%5C%5C%20%5Cfrac%7B%5Crho%7D%7Bb%7D%3Dsin%5Ctheta%5Crightarrow%20b%3D%5Cfrac%7B%5Crho%7D%7Bsin%5Ctheta%7D%20%5C%5C%20y%3Dmx&amp;plus;b%5Crightarrow%20y%3D-%5Cfrac%7Bcos%5Ctheta%7D%7Bsin%5Ctheta%7Dx&amp;plus;%5Cfrac%7B%5Crho%7D%7Bsin%5Ctheta%7D%20%5Crightarrow%20xcos%5Ctheta%20&amp;plus;ysin%5Ctheta%20%3D%20%5Crho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3" t="19825" r="75525" b="57691"/>
          <a:stretch/>
        </p:blipFill>
        <p:spPr bwMode="auto">
          <a:xfrm>
            <a:off x="10301608" y="4069616"/>
            <a:ext cx="599575" cy="75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 rot="2546264">
            <a:off x="9678362" y="3325254"/>
            <a:ext cx="297067" cy="2013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173735" y="3846792"/>
            <a:ext cx="195871" cy="2013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89656513-9083-47D3-8D44-E43743BD2C33}"/>
              </a:ext>
            </a:extLst>
          </p:cNvPr>
          <p:cNvSpPr/>
          <p:nvPr/>
        </p:nvSpPr>
        <p:spPr>
          <a:xfrm>
            <a:off x="7305675" y="6038850"/>
            <a:ext cx="3583704" cy="6813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1B361A-666D-4F49-8F65-CCD8395CF5E9}"/>
              </a:ext>
            </a:extLst>
          </p:cNvPr>
          <p:cNvSpPr/>
          <p:nvPr/>
        </p:nvSpPr>
        <p:spPr>
          <a:xfrm>
            <a:off x="0" y="4053386"/>
            <a:ext cx="12191999" cy="28046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FE1890-9D25-40A3-AC70-EA79689F2570}"/>
              </a:ext>
            </a:extLst>
          </p:cNvPr>
          <p:cNvSpPr/>
          <p:nvPr/>
        </p:nvSpPr>
        <p:spPr>
          <a:xfrm>
            <a:off x="4337538" y="2313630"/>
            <a:ext cx="6263858" cy="42322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38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CF714-2BE3-4BE4-9345-85A407D0A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6C6714-D522-4737-8429-41229E7FAD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Hough transform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 parameter space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</a:rPr>
                      <m:t>(</m:t>
                    </m:r>
                    <m:r>
                      <a:rPr lang="en-US" b="0" i="1">
                        <a:latin typeface="Cambria Math"/>
                      </a:rPr>
                      <m:t>𝜌</m:t>
                    </m:r>
                    <m:r>
                      <a:rPr lang="en-US" b="0" i="1">
                        <a:latin typeface="Cambria Math"/>
                      </a:rPr>
                      <m:t>,</m:t>
                    </m:r>
                    <m:r>
                      <a:rPr lang="en-US" b="0" i="1">
                        <a:latin typeface="Cambria Math"/>
                      </a:rPr>
                      <m:t>𝜃</m:t>
                    </m:r>
                    <m:r>
                      <a:rPr lang="en-US" b="0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6C6714-D522-4737-8429-41229E7FAD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1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8168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vertical line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Vertical (or near vertical) lines have a big slope: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→∞</m:t>
                    </m:r>
                  </m:oMath>
                </a14:m>
                <a:r>
                  <a:rPr lang="en-US" dirty="0"/>
                  <a:t>. This causes the accumulator table to be very big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direction.</a:t>
                </a:r>
              </a:p>
              <a:p>
                <a:r>
                  <a:rPr lang="en-US" dirty="0"/>
                  <a:t>A solution is to give a </a:t>
                </a:r>
                <a:r>
                  <a:rPr lang="en-US" b="1" dirty="0"/>
                  <a:t>different parameterization to lines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79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riangle"/>
          <p:cNvSpPr/>
          <p:nvPr/>
        </p:nvSpPr>
        <p:spPr>
          <a:xfrm>
            <a:off x="9173735" y="2625725"/>
            <a:ext cx="1427661" cy="1427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7" name="latex-image-6.pdf" descr="latex-image-6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4450" y="2450443"/>
            <a:ext cx="127000" cy="23585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Line"/>
          <p:cNvSpPr/>
          <p:nvPr/>
        </p:nvSpPr>
        <p:spPr>
          <a:xfrm>
            <a:off x="9163888" y="4060825"/>
            <a:ext cx="172549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" name="Line"/>
          <p:cNvSpPr/>
          <p:nvPr/>
        </p:nvSpPr>
        <p:spPr>
          <a:xfrm flipV="1">
            <a:off x="9176588" y="2347141"/>
            <a:ext cx="1" cy="171286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" name="Line"/>
          <p:cNvSpPr/>
          <p:nvPr/>
        </p:nvSpPr>
        <p:spPr>
          <a:xfrm flipV="1">
            <a:off x="9194051" y="3359312"/>
            <a:ext cx="688813" cy="68881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11" name="latex-image-9.pdf" descr="latex-image-9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2613" y="3802954"/>
            <a:ext cx="122709" cy="2070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latex-image-10.pdf" descr="latex-image-10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5313" y="3333097"/>
            <a:ext cx="178772" cy="2482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latex-image-9.pdf" descr="latex-image-9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8613" y="2825054"/>
            <a:ext cx="122709" cy="207071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Connection Line"/>
          <p:cNvSpPr/>
          <p:nvPr/>
        </p:nvSpPr>
        <p:spPr>
          <a:xfrm>
            <a:off x="9551966" y="3704291"/>
            <a:ext cx="161561" cy="365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356" h="21600" extrusionOk="0">
                <a:moveTo>
                  <a:pt x="0" y="0"/>
                </a:moveTo>
                <a:cubicBezTo>
                  <a:pt x="17170" y="4716"/>
                  <a:pt x="21600" y="11916"/>
                  <a:pt x="13291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5" name="Connection Line"/>
          <p:cNvSpPr/>
          <p:nvPr/>
        </p:nvSpPr>
        <p:spPr>
          <a:xfrm>
            <a:off x="9183695" y="2925085"/>
            <a:ext cx="268239" cy="175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029" extrusionOk="0">
                <a:moveTo>
                  <a:pt x="21600" y="0"/>
                </a:moveTo>
                <a:cubicBezTo>
                  <a:pt x="19502" y="16382"/>
                  <a:pt x="12302" y="21600"/>
                  <a:pt x="0" y="15654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pic>
        <p:nvPicPr>
          <p:cNvPr id="2052" name="Picture 4" descr="https://latex.codecogs.com/gif.latex?%5Cdpi%7B300%7D%20%5C%5C%20y%3Dmx&amp;plus;b%5C%5C%20%5Cxrightarrow%7Bx%3D0%7Dy%3Db%5C%5C%20%5Cxrightarrow%7By%3D0%7Dx%3D-%5Cfrac%7Bb%7D%7Bm%7D%5C%5C%20%5Cfrac%7B%5Cfrac%7B-b%7D%7Bm%7D%7D%7Bb%7D%3D-%5Cfrac%7B1%7D%7Bm%7D%3Dtg%5Ctheta%5Crightarrow%20m%3D-%5Cfrac%7B1%7D%7Btg%5Ctheta%7D%3D-%5Cfrac%7Bcos%5Ctheta%7D%7Bsin%5Ctheta%7D%20%5C%5C%20%5Cfrac%7B%5Crho%7D%7Bb%7D%3Dsin%5Ctheta%5Crightarrow%20b%3D%5Cfrac%7B%5Crho%7D%7Bsin%5Ctheta%7D%20%5C%5C%20y%3Dmx&amp;plus;b%5Crightarrow%20y%3D-%5Cfrac%7Bcos%5Ctheta%7D%7Bsin%5Ctheta%7Dx&amp;plus;%5Cfrac%7B%5Crho%7D%7Bsin%5Ctheta%7D%20%5Crightarrow%20xcos%5Ctheta%20&amp;plus;ysin%5Ctheta%20%3D%20%5Crh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62" y="2200274"/>
            <a:ext cx="10044934" cy="454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latex.codecogs.com/gif.latex?%5Cdpi%7B300%7D%20%5C%5C%20y%3Dmx&amp;plus;b%5C%5C%20%5Cxrightarrow%7Bx%3D0%7Dy%3Db%5C%5C%20%5Cxrightarrow%7By%3D0%7Dx%3D-%5Cfrac%7Bb%7D%7Bm%7D%5C%5C%20%5Cfrac%7B%5Cfrac%7B-b%7D%7Bm%7D%7D%7Bb%7D%3D-%5Cfrac%7B1%7D%7Bm%7D%3Dtg%5Ctheta%5Crightarrow%20m%3D-%5Cfrac%7B1%7D%7Btg%5Ctheta%7D%3D-%5Cfrac%7Bcos%5Ctheta%7D%7Bsin%5Ctheta%7D%20%5C%5C%20%5Cfrac%7B%5Crho%7D%7Bb%7D%3Dsin%5Ctheta%5Crightarrow%20b%3D%5Cfrac%7B%5Crho%7D%7Bsin%5Ctheta%7D%20%5C%5C%20y%3Dmx&amp;plus;b%5Crightarrow%20y%3D-%5Cfrac%7Bcos%5Ctheta%7D%7Bsin%5Ctheta%7Dx&amp;plus;%5Cfrac%7B%5Crho%7D%7Bsin%5Ctheta%7D%20%5Crightarrow%20xcos%5Ctheta%20&amp;plus;ysin%5Ctheta%20%3D%20%5Crho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3" t="19825" r="75525" b="57691"/>
          <a:stretch/>
        </p:blipFill>
        <p:spPr bwMode="auto">
          <a:xfrm>
            <a:off x="10301608" y="4069616"/>
            <a:ext cx="599575" cy="75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 rot="2546264">
            <a:off x="9678362" y="3325254"/>
            <a:ext cx="297067" cy="2013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173735" y="3846792"/>
            <a:ext cx="195871" cy="2013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89656513-9083-47D3-8D44-E43743BD2C33}"/>
              </a:ext>
            </a:extLst>
          </p:cNvPr>
          <p:cNvSpPr/>
          <p:nvPr/>
        </p:nvSpPr>
        <p:spPr>
          <a:xfrm>
            <a:off x="7305675" y="6038850"/>
            <a:ext cx="3583704" cy="6813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1B361A-666D-4F49-8F65-CCD8395CF5E9}"/>
              </a:ext>
            </a:extLst>
          </p:cNvPr>
          <p:cNvSpPr/>
          <p:nvPr/>
        </p:nvSpPr>
        <p:spPr>
          <a:xfrm>
            <a:off x="0" y="4969950"/>
            <a:ext cx="12191999" cy="1888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FE1890-9D25-40A3-AC70-EA79689F2570}"/>
              </a:ext>
            </a:extLst>
          </p:cNvPr>
          <p:cNvSpPr/>
          <p:nvPr/>
        </p:nvSpPr>
        <p:spPr>
          <a:xfrm>
            <a:off x="353263" y="4069616"/>
            <a:ext cx="8302956" cy="25056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50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vertical line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Vertical (or near vertical) lines have a big slope: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→∞</m:t>
                    </m:r>
                  </m:oMath>
                </a14:m>
                <a:r>
                  <a:rPr lang="en-US" dirty="0"/>
                  <a:t>. This causes the accumulator table to be very big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direction.</a:t>
                </a:r>
              </a:p>
              <a:p>
                <a:r>
                  <a:rPr lang="en-US" dirty="0"/>
                  <a:t>A solution is to give a </a:t>
                </a:r>
                <a:r>
                  <a:rPr lang="en-US" b="1" dirty="0"/>
                  <a:t>different parameterization to lines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79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riangle"/>
          <p:cNvSpPr/>
          <p:nvPr/>
        </p:nvSpPr>
        <p:spPr>
          <a:xfrm>
            <a:off x="9173735" y="2625725"/>
            <a:ext cx="1427661" cy="1427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7" name="latex-image-6.pdf" descr="latex-image-6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4450" y="2450443"/>
            <a:ext cx="127000" cy="23585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Line"/>
          <p:cNvSpPr/>
          <p:nvPr/>
        </p:nvSpPr>
        <p:spPr>
          <a:xfrm>
            <a:off x="9163888" y="4060825"/>
            <a:ext cx="172549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" name="Line"/>
          <p:cNvSpPr/>
          <p:nvPr/>
        </p:nvSpPr>
        <p:spPr>
          <a:xfrm flipV="1">
            <a:off x="9176588" y="2347141"/>
            <a:ext cx="1" cy="171286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" name="Line"/>
          <p:cNvSpPr/>
          <p:nvPr/>
        </p:nvSpPr>
        <p:spPr>
          <a:xfrm flipV="1">
            <a:off x="9194051" y="3359312"/>
            <a:ext cx="688813" cy="68881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11" name="latex-image-9.pdf" descr="latex-image-9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2613" y="3802954"/>
            <a:ext cx="122709" cy="2070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latex-image-10.pdf" descr="latex-image-10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5313" y="3333097"/>
            <a:ext cx="178772" cy="2482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latex-image-9.pdf" descr="latex-image-9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8613" y="2825054"/>
            <a:ext cx="122709" cy="207071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Connection Line"/>
          <p:cNvSpPr/>
          <p:nvPr/>
        </p:nvSpPr>
        <p:spPr>
          <a:xfrm>
            <a:off x="9551966" y="3704291"/>
            <a:ext cx="161561" cy="365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356" h="21600" extrusionOk="0">
                <a:moveTo>
                  <a:pt x="0" y="0"/>
                </a:moveTo>
                <a:cubicBezTo>
                  <a:pt x="17170" y="4716"/>
                  <a:pt x="21600" y="11916"/>
                  <a:pt x="13291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5" name="Connection Line"/>
          <p:cNvSpPr/>
          <p:nvPr/>
        </p:nvSpPr>
        <p:spPr>
          <a:xfrm>
            <a:off x="9183695" y="2925085"/>
            <a:ext cx="268239" cy="175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029" extrusionOk="0">
                <a:moveTo>
                  <a:pt x="21600" y="0"/>
                </a:moveTo>
                <a:cubicBezTo>
                  <a:pt x="19502" y="16382"/>
                  <a:pt x="12302" y="21600"/>
                  <a:pt x="0" y="15654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pic>
        <p:nvPicPr>
          <p:cNvPr id="2052" name="Picture 4" descr="https://latex.codecogs.com/gif.latex?%5Cdpi%7B300%7D%20%5C%5C%20y%3Dmx&amp;plus;b%5C%5C%20%5Cxrightarrow%7Bx%3D0%7Dy%3Db%5C%5C%20%5Cxrightarrow%7By%3D0%7Dx%3D-%5Cfrac%7Bb%7D%7Bm%7D%5C%5C%20%5Cfrac%7B%5Cfrac%7B-b%7D%7Bm%7D%7D%7Bb%7D%3D-%5Cfrac%7B1%7D%7Bm%7D%3Dtg%5Ctheta%5Crightarrow%20m%3D-%5Cfrac%7B1%7D%7Btg%5Ctheta%7D%3D-%5Cfrac%7Bcos%5Ctheta%7D%7Bsin%5Ctheta%7D%20%5C%5C%20%5Cfrac%7B%5Crho%7D%7Bb%7D%3Dsin%5Ctheta%5Crightarrow%20b%3D%5Cfrac%7B%5Crho%7D%7Bsin%5Ctheta%7D%20%5C%5C%20y%3Dmx&amp;plus;b%5Crightarrow%20y%3D-%5Cfrac%7Bcos%5Ctheta%7D%7Bsin%5Ctheta%7Dx&amp;plus;%5Cfrac%7B%5Crho%7D%7Bsin%5Ctheta%7D%20%5Crightarrow%20xcos%5Ctheta%20&amp;plus;ysin%5Ctheta%20%3D%20%5Crh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62" y="2200274"/>
            <a:ext cx="10044934" cy="454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latex.codecogs.com/gif.latex?%5Cdpi%7B300%7D%20%5C%5C%20y%3Dmx&amp;plus;b%5C%5C%20%5Cxrightarrow%7Bx%3D0%7Dy%3Db%5C%5C%20%5Cxrightarrow%7By%3D0%7Dx%3D-%5Cfrac%7Bb%7D%7Bm%7D%5C%5C%20%5Cfrac%7B%5Cfrac%7B-b%7D%7Bm%7D%7D%7Bb%7D%3D-%5Cfrac%7B1%7D%7Bm%7D%3Dtg%5Ctheta%5Crightarrow%20m%3D-%5Cfrac%7B1%7D%7Btg%5Ctheta%7D%3D-%5Cfrac%7Bcos%5Ctheta%7D%7Bsin%5Ctheta%7D%20%5C%5C%20%5Cfrac%7B%5Crho%7D%7Bb%7D%3Dsin%5Ctheta%5Crightarrow%20b%3D%5Cfrac%7B%5Crho%7D%7Bsin%5Ctheta%7D%20%5C%5C%20y%3Dmx&amp;plus;b%5Crightarrow%20y%3D-%5Cfrac%7Bcos%5Ctheta%7D%7Bsin%5Ctheta%7Dx&amp;plus;%5Cfrac%7B%5Crho%7D%7Bsin%5Ctheta%7D%20%5Crightarrow%20xcos%5Ctheta%20&amp;plus;ysin%5Ctheta%20%3D%20%5Crho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3" t="19825" r="75525" b="57691"/>
          <a:stretch/>
        </p:blipFill>
        <p:spPr bwMode="auto">
          <a:xfrm>
            <a:off x="10301608" y="4069616"/>
            <a:ext cx="599575" cy="75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 rot="2546264">
            <a:off x="9678362" y="3325254"/>
            <a:ext cx="297067" cy="2013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173735" y="3846792"/>
            <a:ext cx="195871" cy="2013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89656513-9083-47D3-8D44-E43743BD2C33}"/>
              </a:ext>
            </a:extLst>
          </p:cNvPr>
          <p:cNvSpPr/>
          <p:nvPr/>
        </p:nvSpPr>
        <p:spPr>
          <a:xfrm>
            <a:off x="7305675" y="6038850"/>
            <a:ext cx="3583704" cy="6813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1B361A-666D-4F49-8F65-CCD8395CF5E9}"/>
              </a:ext>
            </a:extLst>
          </p:cNvPr>
          <p:cNvSpPr/>
          <p:nvPr/>
        </p:nvSpPr>
        <p:spPr>
          <a:xfrm>
            <a:off x="0" y="5064368"/>
            <a:ext cx="12191999" cy="17936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FE1890-9D25-40A3-AC70-EA79689F2570}"/>
              </a:ext>
            </a:extLst>
          </p:cNvPr>
          <p:cNvSpPr/>
          <p:nvPr/>
        </p:nvSpPr>
        <p:spPr>
          <a:xfrm>
            <a:off x="3540369" y="4069616"/>
            <a:ext cx="5115849" cy="25056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13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vertical line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Vertical (or near vertical) lines have a big slope: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∞</m:t>
                    </m:r>
                  </m:oMath>
                </a14:m>
                <a:r>
                  <a:rPr lang="en-US" dirty="0"/>
                  <a:t>. This causes the accumulator table to be very big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direction.</a:t>
                </a:r>
              </a:p>
              <a:p>
                <a:r>
                  <a:rPr lang="en-US" dirty="0"/>
                  <a:t>A solution is to give a </a:t>
                </a:r>
                <a:r>
                  <a:rPr lang="en-US" b="1" dirty="0"/>
                  <a:t>different parameterization to lines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79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riangle"/>
          <p:cNvSpPr/>
          <p:nvPr/>
        </p:nvSpPr>
        <p:spPr>
          <a:xfrm>
            <a:off x="9173735" y="2625725"/>
            <a:ext cx="1427661" cy="1427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7" name="latex-image-6.pdf" descr="latex-image-6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4450" y="2450443"/>
            <a:ext cx="127000" cy="23585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Line"/>
          <p:cNvSpPr/>
          <p:nvPr/>
        </p:nvSpPr>
        <p:spPr>
          <a:xfrm>
            <a:off x="9163888" y="4060825"/>
            <a:ext cx="172549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" name="Line"/>
          <p:cNvSpPr/>
          <p:nvPr/>
        </p:nvSpPr>
        <p:spPr>
          <a:xfrm flipV="1">
            <a:off x="9176588" y="2347141"/>
            <a:ext cx="1" cy="171286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" name="Line"/>
          <p:cNvSpPr/>
          <p:nvPr/>
        </p:nvSpPr>
        <p:spPr>
          <a:xfrm flipV="1">
            <a:off x="9194051" y="3359312"/>
            <a:ext cx="688813" cy="68881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11" name="latex-image-9.pdf" descr="latex-image-9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2613" y="3802954"/>
            <a:ext cx="122709" cy="2070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latex-image-10.pdf" descr="latex-image-10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5313" y="3333097"/>
            <a:ext cx="178772" cy="2482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latex-image-9.pdf" descr="latex-image-9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8613" y="2825054"/>
            <a:ext cx="122709" cy="207071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Connection Line"/>
          <p:cNvSpPr/>
          <p:nvPr/>
        </p:nvSpPr>
        <p:spPr>
          <a:xfrm>
            <a:off x="9551966" y="3704291"/>
            <a:ext cx="161561" cy="365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356" h="21600" extrusionOk="0">
                <a:moveTo>
                  <a:pt x="0" y="0"/>
                </a:moveTo>
                <a:cubicBezTo>
                  <a:pt x="17170" y="4716"/>
                  <a:pt x="21600" y="11916"/>
                  <a:pt x="13291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5" name="Connection Line"/>
          <p:cNvSpPr/>
          <p:nvPr/>
        </p:nvSpPr>
        <p:spPr>
          <a:xfrm>
            <a:off x="9183695" y="2925085"/>
            <a:ext cx="268239" cy="175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029" extrusionOk="0">
                <a:moveTo>
                  <a:pt x="21600" y="0"/>
                </a:moveTo>
                <a:cubicBezTo>
                  <a:pt x="19502" y="16382"/>
                  <a:pt x="12302" y="21600"/>
                  <a:pt x="0" y="15654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pic>
        <p:nvPicPr>
          <p:cNvPr id="2052" name="Picture 4" descr="https://latex.codecogs.com/gif.latex?%5Cdpi%7B300%7D%20%5C%5C%20y%3Dmx&amp;plus;b%5C%5C%20%5Cxrightarrow%7Bx%3D0%7Dy%3Db%5C%5C%20%5Cxrightarrow%7By%3D0%7Dx%3D-%5Cfrac%7Bb%7D%7Bm%7D%5C%5C%20%5Cfrac%7B%5Cfrac%7B-b%7D%7Bm%7D%7D%7Bb%7D%3D-%5Cfrac%7B1%7D%7Bm%7D%3Dtg%5Ctheta%5Crightarrow%20m%3D-%5Cfrac%7B1%7D%7Btg%5Ctheta%7D%3D-%5Cfrac%7Bcos%5Ctheta%7D%7Bsin%5Ctheta%7D%20%5C%5C%20%5Cfrac%7B%5Crho%7D%7Bb%7D%3Dsin%5Ctheta%5Crightarrow%20b%3D%5Cfrac%7B%5Crho%7D%7Bsin%5Ctheta%7D%20%5C%5C%20y%3Dmx&amp;plus;b%5Crightarrow%20y%3D-%5Cfrac%7Bcos%5Ctheta%7D%7Bsin%5Ctheta%7Dx&amp;plus;%5Cfrac%7B%5Crho%7D%7Bsin%5Ctheta%7D%20%5Crightarrow%20xcos%5Ctheta%20&amp;plus;ysin%5Ctheta%20%3D%20%5Crh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62" y="2200274"/>
            <a:ext cx="10044934" cy="454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latex.codecogs.com/gif.latex?%5Cdpi%7B300%7D%20%5C%5C%20y%3Dmx&amp;plus;b%5C%5C%20%5Cxrightarrow%7Bx%3D0%7Dy%3Db%5C%5C%20%5Cxrightarrow%7By%3D0%7Dx%3D-%5Cfrac%7Bb%7D%7Bm%7D%5C%5C%20%5Cfrac%7B%5Cfrac%7B-b%7D%7Bm%7D%7D%7Bb%7D%3D-%5Cfrac%7B1%7D%7Bm%7D%3Dtg%5Ctheta%5Crightarrow%20m%3D-%5Cfrac%7B1%7D%7Btg%5Ctheta%7D%3D-%5Cfrac%7Bcos%5Ctheta%7D%7Bsin%5Ctheta%7D%20%5C%5C%20%5Cfrac%7B%5Crho%7D%7Bb%7D%3Dsin%5Ctheta%5Crightarrow%20b%3D%5Cfrac%7B%5Crho%7D%7Bsin%5Ctheta%7D%20%5C%5C%20y%3Dmx&amp;plus;b%5Crightarrow%20y%3D-%5Cfrac%7Bcos%5Ctheta%7D%7Bsin%5Ctheta%7Dx&amp;plus;%5Cfrac%7B%5Crho%7D%7Bsin%5Ctheta%7D%20%5Crightarrow%20xcos%5Ctheta%20&amp;plus;ysin%5Ctheta%20%3D%20%5Crho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3" t="19825" r="75525" b="57691"/>
          <a:stretch/>
        </p:blipFill>
        <p:spPr bwMode="auto">
          <a:xfrm>
            <a:off x="10301608" y="4069616"/>
            <a:ext cx="599575" cy="75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 rot="2546264">
            <a:off x="9678362" y="3325254"/>
            <a:ext cx="297067" cy="2013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173735" y="3846792"/>
            <a:ext cx="195871" cy="2013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89656513-9083-47D3-8D44-E43743BD2C33}"/>
              </a:ext>
            </a:extLst>
          </p:cNvPr>
          <p:cNvSpPr/>
          <p:nvPr/>
        </p:nvSpPr>
        <p:spPr>
          <a:xfrm>
            <a:off x="7305675" y="6038850"/>
            <a:ext cx="3583704" cy="6813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1B361A-666D-4F49-8F65-CCD8395CF5E9}"/>
              </a:ext>
            </a:extLst>
          </p:cNvPr>
          <p:cNvSpPr/>
          <p:nvPr/>
        </p:nvSpPr>
        <p:spPr>
          <a:xfrm>
            <a:off x="0" y="5231092"/>
            <a:ext cx="12191999" cy="1626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FE1890-9D25-40A3-AC70-EA79689F2570}"/>
              </a:ext>
            </a:extLst>
          </p:cNvPr>
          <p:cNvSpPr/>
          <p:nvPr/>
        </p:nvSpPr>
        <p:spPr>
          <a:xfrm>
            <a:off x="104356" y="5124084"/>
            <a:ext cx="5115849" cy="12554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924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vertical line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Vertical (or near vertical) lines have a big slope: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→∞</m:t>
                    </m:r>
                  </m:oMath>
                </a14:m>
                <a:r>
                  <a:rPr lang="en-US" dirty="0"/>
                  <a:t>. This causes the accumulator table to be very big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direction.</a:t>
                </a:r>
              </a:p>
              <a:p>
                <a:r>
                  <a:rPr lang="en-US" dirty="0"/>
                  <a:t>A solution is to give a </a:t>
                </a:r>
                <a:r>
                  <a:rPr lang="en-US" b="1" dirty="0"/>
                  <a:t>different parameterization to lines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79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riangle"/>
          <p:cNvSpPr/>
          <p:nvPr/>
        </p:nvSpPr>
        <p:spPr>
          <a:xfrm>
            <a:off x="9173735" y="2625725"/>
            <a:ext cx="1427661" cy="1427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7" name="latex-image-6.pdf" descr="latex-image-6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4450" y="2450443"/>
            <a:ext cx="127000" cy="23585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Line"/>
          <p:cNvSpPr/>
          <p:nvPr/>
        </p:nvSpPr>
        <p:spPr>
          <a:xfrm>
            <a:off x="9163888" y="4060825"/>
            <a:ext cx="172549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" name="Line"/>
          <p:cNvSpPr/>
          <p:nvPr/>
        </p:nvSpPr>
        <p:spPr>
          <a:xfrm flipV="1">
            <a:off x="9176588" y="2347141"/>
            <a:ext cx="1" cy="171286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" name="Line"/>
          <p:cNvSpPr/>
          <p:nvPr/>
        </p:nvSpPr>
        <p:spPr>
          <a:xfrm flipV="1">
            <a:off x="9194051" y="3359312"/>
            <a:ext cx="688813" cy="68881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11" name="latex-image-9.pdf" descr="latex-image-9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2613" y="3802954"/>
            <a:ext cx="122709" cy="2070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latex-image-10.pdf" descr="latex-image-10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5313" y="3333097"/>
            <a:ext cx="178772" cy="2482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latex-image-9.pdf" descr="latex-image-9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8613" y="2825054"/>
            <a:ext cx="122709" cy="207071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Connection Line"/>
          <p:cNvSpPr/>
          <p:nvPr/>
        </p:nvSpPr>
        <p:spPr>
          <a:xfrm>
            <a:off x="9551966" y="3704291"/>
            <a:ext cx="161561" cy="365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356" h="21600" extrusionOk="0">
                <a:moveTo>
                  <a:pt x="0" y="0"/>
                </a:moveTo>
                <a:cubicBezTo>
                  <a:pt x="17170" y="4716"/>
                  <a:pt x="21600" y="11916"/>
                  <a:pt x="13291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5" name="Connection Line"/>
          <p:cNvSpPr/>
          <p:nvPr/>
        </p:nvSpPr>
        <p:spPr>
          <a:xfrm>
            <a:off x="9183695" y="2925085"/>
            <a:ext cx="268239" cy="175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029" extrusionOk="0">
                <a:moveTo>
                  <a:pt x="21600" y="0"/>
                </a:moveTo>
                <a:cubicBezTo>
                  <a:pt x="19502" y="16382"/>
                  <a:pt x="12302" y="21600"/>
                  <a:pt x="0" y="15654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pic>
        <p:nvPicPr>
          <p:cNvPr id="2052" name="Picture 4" descr="https://latex.codecogs.com/gif.latex?%5Cdpi%7B300%7D%20%5C%5C%20y%3Dmx&amp;plus;b%5C%5C%20%5Cxrightarrow%7Bx%3D0%7Dy%3Db%5C%5C%20%5Cxrightarrow%7By%3D0%7Dx%3D-%5Cfrac%7Bb%7D%7Bm%7D%5C%5C%20%5Cfrac%7B%5Cfrac%7B-b%7D%7Bm%7D%7D%7Bb%7D%3D-%5Cfrac%7B1%7D%7Bm%7D%3Dtg%5Ctheta%5Crightarrow%20m%3D-%5Cfrac%7B1%7D%7Btg%5Ctheta%7D%3D-%5Cfrac%7Bcos%5Ctheta%7D%7Bsin%5Ctheta%7D%20%5C%5C%20%5Cfrac%7B%5Crho%7D%7Bb%7D%3Dsin%5Ctheta%5Crightarrow%20b%3D%5Cfrac%7B%5Crho%7D%7Bsin%5Ctheta%7D%20%5C%5C%20y%3Dmx&amp;plus;b%5Crightarrow%20y%3D-%5Cfrac%7Bcos%5Ctheta%7D%7Bsin%5Ctheta%7Dx&amp;plus;%5Cfrac%7B%5Crho%7D%7Bsin%5Ctheta%7D%20%5Crightarrow%20xcos%5Ctheta%20&amp;plus;ysin%5Ctheta%20%3D%20%5Crh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62" y="2200274"/>
            <a:ext cx="10044934" cy="454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latex.codecogs.com/gif.latex?%5Cdpi%7B300%7D%20%5C%5C%20y%3Dmx&amp;plus;b%5C%5C%20%5Cxrightarrow%7Bx%3D0%7Dy%3Db%5C%5C%20%5Cxrightarrow%7By%3D0%7Dx%3D-%5Cfrac%7Bb%7D%7Bm%7D%5C%5C%20%5Cfrac%7B%5Cfrac%7B-b%7D%7Bm%7D%7D%7Bb%7D%3D-%5Cfrac%7B1%7D%7Bm%7D%3Dtg%5Ctheta%5Crightarrow%20m%3D-%5Cfrac%7B1%7D%7Btg%5Ctheta%7D%3D-%5Cfrac%7Bcos%5Ctheta%7D%7Bsin%5Ctheta%7D%20%5C%5C%20%5Cfrac%7B%5Crho%7D%7Bb%7D%3Dsin%5Ctheta%5Crightarrow%20b%3D%5Cfrac%7B%5Crho%7D%7Bsin%5Ctheta%7D%20%5C%5C%20y%3Dmx&amp;plus;b%5Crightarrow%20y%3D-%5Cfrac%7Bcos%5Ctheta%7D%7Bsin%5Ctheta%7Dx&amp;plus;%5Cfrac%7B%5Crho%7D%7Bsin%5Ctheta%7D%20%5Crightarrow%20xcos%5Ctheta%20&amp;plus;ysin%5Ctheta%20%3D%20%5Crho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3" t="19825" r="75525" b="57691"/>
          <a:stretch/>
        </p:blipFill>
        <p:spPr bwMode="auto">
          <a:xfrm>
            <a:off x="10301608" y="4069616"/>
            <a:ext cx="599575" cy="75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 rot="2546264">
            <a:off x="9678362" y="3325254"/>
            <a:ext cx="297067" cy="2013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173735" y="3846792"/>
            <a:ext cx="195871" cy="2013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89656513-9083-47D3-8D44-E43743BD2C33}"/>
              </a:ext>
            </a:extLst>
          </p:cNvPr>
          <p:cNvSpPr/>
          <p:nvPr/>
        </p:nvSpPr>
        <p:spPr>
          <a:xfrm>
            <a:off x="7305675" y="6038850"/>
            <a:ext cx="3583704" cy="6813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1B361A-666D-4F49-8F65-CCD8395CF5E9}"/>
              </a:ext>
            </a:extLst>
          </p:cNvPr>
          <p:cNvSpPr/>
          <p:nvPr/>
        </p:nvSpPr>
        <p:spPr>
          <a:xfrm>
            <a:off x="0" y="5870576"/>
            <a:ext cx="12191999" cy="987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44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vertical line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Vertical (or near vertical) lines have a big slope: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→∞</m:t>
                    </m:r>
                  </m:oMath>
                </a14:m>
                <a:r>
                  <a:rPr lang="en-US" dirty="0"/>
                  <a:t>. This causes the accumulator table to be very big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direction.</a:t>
                </a:r>
              </a:p>
              <a:p>
                <a:r>
                  <a:rPr lang="en-US" dirty="0"/>
                  <a:t>A solution is to give a </a:t>
                </a:r>
                <a:r>
                  <a:rPr lang="en-US" b="1" dirty="0"/>
                  <a:t>different parameterization to lines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79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riangle"/>
          <p:cNvSpPr/>
          <p:nvPr/>
        </p:nvSpPr>
        <p:spPr>
          <a:xfrm>
            <a:off x="9173735" y="2625725"/>
            <a:ext cx="1427661" cy="1427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7" name="latex-image-6.pdf" descr="latex-image-6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4450" y="2450443"/>
            <a:ext cx="127000" cy="23585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Line"/>
          <p:cNvSpPr/>
          <p:nvPr/>
        </p:nvSpPr>
        <p:spPr>
          <a:xfrm>
            <a:off x="9163888" y="4060825"/>
            <a:ext cx="172549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" name="Line"/>
          <p:cNvSpPr/>
          <p:nvPr/>
        </p:nvSpPr>
        <p:spPr>
          <a:xfrm flipV="1">
            <a:off x="9176588" y="2347141"/>
            <a:ext cx="1" cy="171286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" name="Line"/>
          <p:cNvSpPr/>
          <p:nvPr/>
        </p:nvSpPr>
        <p:spPr>
          <a:xfrm flipV="1">
            <a:off x="9194051" y="3359312"/>
            <a:ext cx="688813" cy="68881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11" name="latex-image-9.pdf" descr="latex-image-9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2613" y="3802954"/>
            <a:ext cx="122709" cy="2070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latex-image-10.pdf" descr="latex-image-10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5313" y="3333097"/>
            <a:ext cx="178772" cy="2482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latex-image-9.pdf" descr="latex-image-9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8613" y="2825054"/>
            <a:ext cx="122709" cy="207071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Connection Line"/>
          <p:cNvSpPr/>
          <p:nvPr/>
        </p:nvSpPr>
        <p:spPr>
          <a:xfrm>
            <a:off x="9551966" y="3704291"/>
            <a:ext cx="161561" cy="365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356" h="21600" extrusionOk="0">
                <a:moveTo>
                  <a:pt x="0" y="0"/>
                </a:moveTo>
                <a:cubicBezTo>
                  <a:pt x="17170" y="4716"/>
                  <a:pt x="21600" y="11916"/>
                  <a:pt x="13291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5" name="Connection Line"/>
          <p:cNvSpPr/>
          <p:nvPr/>
        </p:nvSpPr>
        <p:spPr>
          <a:xfrm>
            <a:off x="9183695" y="2925085"/>
            <a:ext cx="268239" cy="175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029" extrusionOk="0">
                <a:moveTo>
                  <a:pt x="21600" y="0"/>
                </a:moveTo>
                <a:cubicBezTo>
                  <a:pt x="19502" y="16382"/>
                  <a:pt x="12302" y="21600"/>
                  <a:pt x="0" y="15654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pic>
        <p:nvPicPr>
          <p:cNvPr id="2052" name="Picture 4" descr="https://latex.codecogs.com/gif.latex?%5Cdpi%7B300%7D%20%5C%5C%20y%3Dmx&amp;plus;b%5C%5C%20%5Cxrightarrow%7Bx%3D0%7Dy%3Db%5C%5C%20%5Cxrightarrow%7By%3D0%7Dx%3D-%5Cfrac%7Bb%7D%7Bm%7D%5C%5C%20%5Cfrac%7B%5Cfrac%7B-b%7D%7Bm%7D%7D%7Bb%7D%3D-%5Cfrac%7B1%7D%7Bm%7D%3Dtg%5Ctheta%5Crightarrow%20m%3D-%5Cfrac%7B1%7D%7Btg%5Ctheta%7D%3D-%5Cfrac%7Bcos%5Ctheta%7D%7Bsin%5Ctheta%7D%20%5C%5C%20%5Cfrac%7B%5Crho%7D%7Bb%7D%3Dsin%5Ctheta%5Crightarrow%20b%3D%5Cfrac%7B%5Crho%7D%7Bsin%5Ctheta%7D%20%5C%5C%20y%3Dmx&amp;plus;b%5Crightarrow%20y%3D-%5Cfrac%7Bcos%5Ctheta%7D%7Bsin%5Ctheta%7Dx&amp;plus;%5Cfrac%7B%5Crho%7D%7Bsin%5Ctheta%7D%20%5Crightarrow%20xcos%5Ctheta%20&amp;plus;ysin%5Ctheta%20%3D%20%5Crh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62" y="2200274"/>
            <a:ext cx="10044934" cy="454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latex.codecogs.com/gif.latex?%5Cdpi%7B300%7D%20%5C%5C%20y%3Dmx&amp;plus;b%5C%5C%20%5Cxrightarrow%7Bx%3D0%7Dy%3Db%5C%5C%20%5Cxrightarrow%7By%3D0%7Dx%3D-%5Cfrac%7Bb%7D%7Bm%7D%5C%5C%20%5Cfrac%7B%5Cfrac%7B-b%7D%7Bm%7D%7D%7Bb%7D%3D-%5Cfrac%7B1%7D%7Bm%7D%3Dtg%5Ctheta%5Crightarrow%20m%3D-%5Cfrac%7B1%7D%7Btg%5Ctheta%7D%3D-%5Cfrac%7Bcos%5Ctheta%7D%7Bsin%5Ctheta%7D%20%5C%5C%20%5Cfrac%7B%5Crho%7D%7Bb%7D%3Dsin%5Ctheta%5Crightarrow%20b%3D%5Cfrac%7B%5Crho%7D%7Bsin%5Ctheta%7D%20%5C%5C%20y%3Dmx&amp;plus;b%5Crightarrow%20y%3D-%5Cfrac%7Bcos%5Ctheta%7D%7Bsin%5Ctheta%7Dx&amp;plus;%5Cfrac%7B%5Crho%7D%7Bsin%5Ctheta%7D%20%5Crightarrow%20xcos%5Ctheta%20&amp;plus;ysin%5Ctheta%20%3D%20%5Crho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3" t="19825" r="75525" b="57691"/>
          <a:stretch/>
        </p:blipFill>
        <p:spPr bwMode="auto">
          <a:xfrm>
            <a:off x="10301608" y="4069616"/>
            <a:ext cx="599575" cy="75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 rot="2546264">
            <a:off x="9678362" y="3325254"/>
            <a:ext cx="297067" cy="2013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173735" y="3846792"/>
            <a:ext cx="195871" cy="2013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89656513-9083-47D3-8D44-E43743BD2C33}"/>
              </a:ext>
            </a:extLst>
          </p:cNvPr>
          <p:cNvSpPr/>
          <p:nvPr/>
        </p:nvSpPr>
        <p:spPr>
          <a:xfrm>
            <a:off x="7305675" y="6038850"/>
            <a:ext cx="3583704" cy="6813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1B361A-666D-4F49-8F65-CCD8395CF5E9}"/>
              </a:ext>
            </a:extLst>
          </p:cNvPr>
          <p:cNvSpPr/>
          <p:nvPr/>
        </p:nvSpPr>
        <p:spPr>
          <a:xfrm>
            <a:off x="6834554" y="5870576"/>
            <a:ext cx="5357445" cy="987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926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vertical line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Vertical (or near vertical) lines have a big slope: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→∞</m:t>
                    </m:r>
                  </m:oMath>
                </a14:m>
                <a:r>
                  <a:rPr lang="en-US" dirty="0"/>
                  <a:t>. This causes the accumulator table to be very big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direction.</a:t>
                </a:r>
              </a:p>
              <a:p>
                <a:r>
                  <a:rPr lang="en-US" dirty="0"/>
                  <a:t>A solution is to give a </a:t>
                </a:r>
                <a:r>
                  <a:rPr lang="en-US" b="1" dirty="0"/>
                  <a:t>different parameterization to lines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79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riangle"/>
          <p:cNvSpPr/>
          <p:nvPr/>
        </p:nvSpPr>
        <p:spPr>
          <a:xfrm>
            <a:off x="9173735" y="2625725"/>
            <a:ext cx="1427661" cy="1427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7" name="latex-image-6.pdf" descr="latex-image-6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4450" y="2450443"/>
            <a:ext cx="127000" cy="23585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Line"/>
          <p:cNvSpPr/>
          <p:nvPr/>
        </p:nvSpPr>
        <p:spPr>
          <a:xfrm>
            <a:off x="9163888" y="4060825"/>
            <a:ext cx="172549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" name="Line"/>
          <p:cNvSpPr/>
          <p:nvPr/>
        </p:nvSpPr>
        <p:spPr>
          <a:xfrm flipV="1">
            <a:off x="9176588" y="2347141"/>
            <a:ext cx="1" cy="171286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" name="Line"/>
          <p:cNvSpPr/>
          <p:nvPr/>
        </p:nvSpPr>
        <p:spPr>
          <a:xfrm flipV="1">
            <a:off x="9194051" y="3359312"/>
            <a:ext cx="688813" cy="68881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11" name="latex-image-9.pdf" descr="latex-image-9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2613" y="3802954"/>
            <a:ext cx="122709" cy="2070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latex-image-10.pdf" descr="latex-image-10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5313" y="3333097"/>
            <a:ext cx="178772" cy="2482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latex-image-9.pdf" descr="latex-image-9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8613" y="2825054"/>
            <a:ext cx="122709" cy="207071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Connection Line"/>
          <p:cNvSpPr/>
          <p:nvPr/>
        </p:nvSpPr>
        <p:spPr>
          <a:xfrm>
            <a:off x="9551966" y="3704291"/>
            <a:ext cx="161561" cy="365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356" h="21600" extrusionOk="0">
                <a:moveTo>
                  <a:pt x="0" y="0"/>
                </a:moveTo>
                <a:cubicBezTo>
                  <a:pt x="17170" y="4716"/>
                  <a:pt x="21600" y="11916"/>
                  <a:pt x="13291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5" name="Connection Line"/>
          <p:cNvSpPr/>
          <p:nvPr/>
        </p:nvSpPr>
        <p:spPr>
          <a:xfrm>
            <a:off x="9183695" y="2925085"/>
            <a:ext cx="268239" cy="175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029" extrusionOk="0">
                <a:moveTo>
                  <a:pt x="21600" y="0"/>
                </a:moveTo>
                <a:cubicBezTo>
                  <a:pt x="19502" y="16382"/>
                  <a:pt x="12302" y="21600"/>
                  <a:pt x="0" y="15654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pic>
        <p:nvPicPr>
          <p:cNvPr id="2052" name="Picture 4" descr="https://latex.codecogs.com/gif.latex?%5Cdpi%7B300%7D%20%5C%5C%20y%3Dmx&amp;plus;b%5C%5C%20%5Cxrightarrow%7Bx%3D0%7Dy%3Db%5C%5C%20%5Cxrightarrow%7By%3D0%7Dx%3D-%5Cfrac%7Bb%7D%7Bm%7D%5C%5C%20%5Cfrac%7B%5Cfrac%7B-b%7D%7Bm%7D%7D%7Bb%7D%3D-%5Cfrac%7B1%7D%7Bm%7D%3Dtg%5Ctheta%5Crightarrow%20m%3D-%5Cfrac%7B1%7D%7Btg%5Ctheta%7D%3D-%5Cfrac%7Bcos%5Ctheta%7D%7Bsin%5Ctheta%7D%20%5C%5C%20%5Cfrac%7B%5Crho%7D%7Bb%7D%3Dsin%5Ctheta%5Crightarrow%20b%3D%5Cfrac%7B%5Crho%7D%7Bsin%5Ctheta%7D%20%5C%5C%20y%3Dmx&amp;plus;b%5Crightarrow%20y%3D-%5Cfrac%7Bcos%5Ctheta%7D%7Bsin%5Ctheta%7Dx&amp;plus;%5Cfrac%7B%5Crho%7D%7Bsin%5Ctheta%7D%20%5Crightarrow%20xcos%5Ctheta%20&amp;plus;ysin%5Ctheta%20%3D%20%5Crh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62" y="2200274"/>
            <a:ext cx="10044934" cy="454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latex.codecogs.com/gif.latex?%5Cdpi%7B300%7D%20%5C%5C%20y%3Dmx&amp;plus;b%5C%5C%20%5Cxrightarrow%7Bx%3D0%7Dy%3Db%5C%5C%20%5Cxrightarrow%7By%3D0%7Dx%3D-%5Cfrac%7Bb%7D%7Bm%7D%5C%5C%20%5Cfrac%7B%5Cfrac%7B-b%7D%7Bm%7D%7D%7Bb%7D%3D-%5Cfrac%7B1%7D%7Bm%7D%3Dtg%5Ctheta%5Crightarrow%20m%3D-%5Cfrac%7B1%7D%7Btg%5Ctheta%7D%3D-%5Cfrac%7Bcos%5Ctheta%7D%7Bsin%5Ctheta%7D%20%5C%5C%20%5Cfrac%7B%5Crho%7D%7Bb%7D%3Dsin%5Ctheta%5Crightarrow%20b%3D%5Cfrac%7B%5Crho%7D%7Bsin%5Ctheta%7D%20%5C%5C%20y%3Dmx&amp;plus;b%5Crightarrow%20y%3D-%5Cfrac%7Bcos%5Ctheta%7D%7Bsin%5Ctheta%7Dx&amp;plus;%5Cfrac%7B%5Crho%7D%7Bsin%5Ctheta%7D%20%5Crightarrow%20xcos%5Ctheta%20&amp;plus;ysin%5Ctheta%20%3D%20%5Crho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3" t="19825" r="75525" b="57691"/>
          <a:stretch/>
        </p:blipFill>
        <p:spPr bwMode="auto">
          <a:xfrm>
            <a:off x="10301608" y="4069616"/>
            <a:ext cx="599575" cy="75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 rot="2546264">
            <a:off x="9678362" y="3325254"/>
            <a:ext cx="297067" cy="2013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173735" y="3846792"/>
            <a:ext cx="195871" cy="2013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89656513-9083-47D3-8D44-E43743BD2C33}"/>
              </a:ext>
            </a:extLst>
          </p:cNvPr>
          <p:cNvSpPr/>
          <p:nvPr/>
        </p:nvSpPr>
        <p:spPr>
          <a:xfrm>
            <a:off x="7305675" y="6038850"/>
            <a:ext cx="3583704" cy="6813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027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CF714-2BE3-4BE4-9345-85A407D0A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6C6714-D522-4737-8429-41229E7FAD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Hough transform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(</m:t>
                    </m:r>
                    <m:r>
                      <a:rPr lang="en-US" b="1" i="1">
                        <a:latin typeface="Cambria Math"/>
                      </a:rPr>
                      <m:t>𝝆</m:t>
                    </m:r>
                    <m:r>
                      <a:rPr lang="en-US" b="1" i="1">
                        <a:latin typeface="Cambria Math"/>
                      </a:rPr>
                      <m:t>,</m:t>
                    </m:r>
                    <m:r>
                      <a:rPr lang="en-US" b="1" i="1">
                        <a:latin typeface="Cambria Math"/>
                      </a:rPr>
                      <m:t>𝜽</m:t>
                    </m:r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 parameter space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6C6714-D522-4737-8429-41229E7FAD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1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5130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888" y="2665392"/>
            <a:ext cx="4937742" cy="3867460"/>
          </a:xfrm>
          <a:prstGeom prst="rect">
            <a:avLst/>
          </a:prstGeom>
          <a:ln w="12700">
            <a:miter lim="400000"/>
          </a:ln>
        </p:spPr>
      </p:pic>
      <p:pic>
        <p:nvPicPr>
          <p:cNvPr id="534" name="latex-image-1.pdf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35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536" name="latex-image-16.pdf" descr="latex-image-16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537" name="latex-image-17.pdf" descr="latex-image-17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sp>
        <p:nvSpPr>
          <p:cNvPr id="538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539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540" name="Line" descr="Line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542" name="Line" descr="Line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544" name="Line" descr="Line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546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548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rgbClr val="008500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49" name="latex-image-18.pdf" descr="latex-image-18.pdf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550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551" name="a point becomes a wave"/>
          <p:cNvSpPr txBox="1"/>
          <p:nvPr/>
        </p:nvSpPr>
        <p:spPr>
          <a:xfrm>
            <a:off x="5369913" y="3869969"/>
            <a:ext cx="1471847" cy="11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a point becomes a wave</a:t>
            </a:r>
          </a:p>
        </p:txBody>
      </p:sp>
      <p:sp>
        <p:nvSpPr>
          <p:cNvPr id="552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553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pic>
        <p:nvPicPr>
          <p:cNvPr id="554" name="latex-image-11.pdf" descr="latex-image-11.pd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20862" y="1861928"/>
            <a:ext cx="3569795" cy="303434"/>
          </a:xfrm>
          <a:prstGeom prst="rect">
            <a:avLst/>
          </a:prstGeom>
          <a:ln w="12700">
            <a:miter lim="400000"/>
          </a:ln>
        </p:spPr>
      </p:pic>
      <p:sp>
        <p:nvSpPr>
          <p:cNvPr id="555" name="parameters"/>
          <p:cNvSpPr txBox="1"/>
          <p:nvPr/>
        </p:nvSpPr>
        <p:spPr>
          <a:xfrm>
            <a:off x="7816357" y="1330926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5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556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12757950">
            <a:off x="8547888" y="2244525"/>
            <a:ext cx="693026" cy="151940"/>
          </a:xfrm>
          <a:prstGeom prst="rect">
            <a:avLst/>
          </a:prstGeom>
        </p:spPr>
      </p:pic>
      <p:pic>
        <p:nvPicPr>
          <p:cNvPr id="558" name="Line" descr="Line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 rot="18398650">
            <a:off x="9951181" y="2194372"/>
            <a:ext cx="296423" cy="202586"/>
          </a:xfrm>
          <a:prstGeom prst="rect">
            <a:avLst/>
          </a:prstGeom>
        </p:spPr>
      </p:pic>
      <p:pic>
        <p:nvPicPr>
          <p:cNvPr id="560" name="Line" descr="Line"/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 rot="19646030">
            <a:off x="10347602" y="2263945"/>
            <a:ext cx="779485" cy="151940"/>
          </a:xfrm>
          <a:prstGeom prst="rect">
            <a:avLst/>
          </a:prstGeom>
        </p:spPr>
      </p:pic>
      <p:sp>
        <p:nvSpPr>
          <p:cNvPr id="562" name="variables"/>
          <p:cNvSpPr txBox="1"/>
          <p:nvPr/>
        </p:nvSpPr>
        <p:spPr>
          <a:xfrm>
            <a:off x="9303782" y="23806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defRPr>
            </a:lvl1pPr>
          </a:lstStyle>
          <a:p>
            <a:r>
              <a:t>variables</a:t>
            </a:r>
          </a:p>
        </p:txBody>
      </p:sp>
      <p:pic>
        <p:nvPicPr>
          <p:cNvPr id="563" name="Line" descr="Line"/>
          <p:cNvPicPr>
            <a:picLocks/>
          </p:cNvPicPr>
          <p:nvPr/>
        </p:nvPicPr>
        <p:blipFill>
          <a:blip r:embed="rId15"/>
          <a:stretch>
            <a:fillRect/>
          </a:stretch>
        </p:blipFill>
        <p:spPr>
          <a:xfrm rot="3818335">
            <a:off x="9018296" y="1685031"/>
            <a:ext cx="290722" cy="202587"/>
          </a:xfrm>
          <a:prstGeom prst="rect">
            <a:avLst/>
          </a:prstGeom>
        </p:spPr>
      </p:pic>
      <p:pic>
        <p:nvPicPr>
          <p:cNvPr id="565" name="Line" descr="Line"/>
          <p:cNvPicPr>
            <a:picLocks/>
          </p:cNvPicPr>
          <p:nvPr/>
        </p:nvPicPr>
        <p:blipFill>
          <a:blip r:embed="rId16"/>
          <a:stretch>
            <a:fillRect/>
          </a:stretch>
        </p:blipFill>
        <p:spPr>
          <a:xfrm rot="7063589">
            <a:off x="7590394" y="1674619"/>
            <a:ext cx="305850" cy="202586"/>
          </a:xfrm>
          <a:prstGeom prst="rect">
            <a:avLst/>
          </a:prstGeom>
        </p:spPr>
      </p:pic>
      <p:pic>
        <p:nvPicPr>
          <p:cNvPr id="567" name="latex-image-10.pdf" descr="latex-image-10.pdf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03886" y="2942332"/>
            <a:ext cx="214313" cy="22324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8" name="latex-image-9.pdf" descr="latex-image-9.pdf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214897" y="6024016"/>
            <a:ext cx="190501" cy="241102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itle 1">
                <a:extLst>
                  <a:ext uri="{FF2B5EF4-FFF2-40B4-BE49-F238E27FC236}">
                    <a16:creationId xmlns:a16="http://schemas.microsoft.com/office/drawing/2014/main" id="{9AF23C75-2D00-4276-BB1E-407E366E99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3200" y="0"/>
                <a:ext cx="11785600" cy="762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36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(</m:t>
                    </m:r>
                    <m:r>
                      <a:rPr lang="en-US" i="1" smtClean="0">
                        <a:latin typeface="Cambria Math"/>
                      </a:rPr>
                      <m:t>𝝆</m:t>
                    </m:r>
                    <m:r>
                      <a:rPr lang="en-US" i="1" smtClean="0">
                        <a:latin typeface="Cambria Math"/>
                      </a:rPr>
                      <m:t>,</m:t>
                    </m:r>
                    <m:r>
                      <a:rPr lang="en-US" i="1" smtClean="0">
                        <a:latin typeface="Cambria Math"/>
                      </a:rPr>
                      <m:t>𝜽</m:t>
                    </m:r>
                    <m:r>
                      <a:rPr lang="en-US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30" name="Title 1">
                <a:extLst>
                  <a:ext uri="{FF2B5EF4-FFF2-40B4-BE49-F238E27FC236}">
                    <a16:creationId xmlns:a16="http://schemas.microsoft.com/office/drawing/2014/main" id="{9AF23C75-2D00-4276-BB1E-407E366E9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" y="0"/>
                <a:ext cx="11785600" cy="762000"/>
              </a:xfrm>
              <a:prstGeom prst="rect">
                <a:avLst/>
              </a:prstGeom>
              <a:blipFill>
                <a:blip r:embed="rId19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4809499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𝝆</m:t>
                    </m:r>
                    <m:r>
                      <a:rPr lang="en-US" b="1" i="1" smtClean="0">
                        <a:latin typeface="Cambria Math"/>
                      </a:rPr>
                      <m:t>,</m:t>
                    </m:r>
                    <m:r>
                      <a:rPr lang="en-US" b="1" i="1" smtClean="0">
                        <a:latin typeface="Cambria Math"/>
                      </a:rPr>
                      <m:t>𝜽</m:t>
                    </m:r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888" y="2665392"/>
            <a:ext cx="4937742" cy="386746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latex-image-1.pdf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latex-image-16.pdf" descr="latex-image-1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latex-image-17.pdf" descr="latex-image-17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9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0" name="Line" descr="Line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1" name="Line" descr="Line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2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3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4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" name="latex-image-18.pdf" descr="latex-image-18.pd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17" name="a line…"/>
          <p:cNvSpPr txBox="1"/>
          <p:nvPr/>
        </p:nvSpPr>
        <p:spPr>
          <a:xfrm>
            <a:off x="5369913" y="3869969"/>
            <a:ext cx="1471847" cy="11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2520" tIns="42520" rIns="42520" bIns="42520" anchor="ctr">
            <a:spAutoFit/>
          </a:bodyPr>
          <a:lstStyle/>
          <a:p>
            <a:pPr>
              <a:defRPr sz="2400"/>
            </a:pPr>
            <a:r>
              <a:t>a line</a:t>
            </a:r>
          </a:p>
          <a:p>
            <a:pPr>
              <a:defRPr sz="2400"/>
            </a:pPr>
            <a:r>
              <a:t>becomes a point</a:t>
            </a:r>
          </a:p>
        </p:txBody>
      </p:sp>
      <p:sp>
        <p:nvSpPr>
          <p:cNvPr id="18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19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20" name="Line"/>
          <p:cNvSpPr/>
          <p:nvPr/>
        </p:nvSpPr>
        <p:spPr>
          <a:xfrm flipH="1">
            <a:off x="3317023" y="3557894"/>
            <a:ext cx="1" cy="1876577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1" name="Line"/>
          <p:cNvSpPr/>
          <p:nvPr/>
        </p:nvSpPr>
        <p:spPr>
          <a:xfrm>
            <a:off x="2870778" y="4596381"/>
            <a:ext cx="476045" cy="91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2" name="Circle"/>
          <p:cNvSpPr/>
          <p:nvPr/>
        </p:nvSpPr>
        <p:spPr>
          <a:xfrm>
            <a:off x="7091985" y="4223742"/>
            <a:ext cx="105181" cy="7888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3" name="latex-image-11.pdf" descr="latex-image-11.pdf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20862" y="1861928"/>
            <a:ext cx="3569795" cy="3034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latex-image-10.pdf" descr="latex-image-10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3886" y="2942332"/>
            <a:ext cx="214313" cy="2232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latex-image-9.pdf" descr="latex-image-9.pdf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214897" y="6024016"/>
            <a:ext cx="190501" cy="24110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ircle">
            <a:extLst>
              <a:ext uri="{FF2B5EF4-FFF2-40B4-BE49-F238E27FC236}">
                <a16:creationId xmlns:a16="http://schemas.microsoft.com/office/drawing/2014/main" id="{39123BFD-AA4F-A548-384D-1EFFF8ADE85C}"/>
              </a:ext>
            </a:extLst>
          </p:cNvPr>
          <p:cNvSpPr/>
          <p:nvPr/>
        </p:nvSpPr>
        <p:spPr>
          <a:xfrm>
            <a:off x="3267763" y="4223742"/>
            <a:ext cx="105180" cy="78885"/>
          </a:xfrm>
          <a:prstGeom prst="ellipse">
            <a:avLst/>
          </a:prstGeom>
          <a:solidFill>
            <a:srgbClr val="008500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036431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𝝆</m:t>
                    </m:r>
                    <m:r>
                      <a:rPr lang="en-US" b="1" i="1" smtClean="0">
                        <a:latin typeface="Cambria Math"/>
                      </a:rPr>
                      <m:t>,</m:t>
                    </m:r>
                    <m:r>
                      <a:rPr lang="en-US" b="1" i="1" smtClean="0">
                        <a:latin typeface="Cambria Math"/>
                      </a:rPr>
                      <m:t>𝜽</m:t>
                    </m:r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888" y="2665392"/>
            <a:ext cx="4937742" cy="3867460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latex-image-1.pdf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latex-image-16.pdf" descr="latex-image-1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latex-image-17.pdf" descr="latex-image-17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53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54" name="Line" descr="Line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55" name="Line" descr="Line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56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57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58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9" name="latex-image-18.pdf" descr="latex-image-18.pd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61" name="a line…"/>
          <p:cNvSpPr txBox="1"/>
          <p:nvPr/>
        </p:nvSpPr>
        <p:spPr>
          <a:xfrm>
            <a:off x="5369913" y="3869969"/>
            <a:ext cx="1471847" cy="11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2520" tIns="42520" rIns="42520" bIns="42520" anchor="ctr">
            <a:spAutoFit/>
          </a:bodyPr>
          <a:lstStyle/>
          <a:p>
            <a:pPr>
              <a:defRPr sz="2400"/>
            </a:pPr>
            <a:r>
              <a:t>a line</a:t>
            </a:r>
          </a:p>
          <a:p>
            <a:pPr>
              <a:defRPr sz="2400"/>
            </a:pPr>
            <a:r>
              <a:t>becomes a point</a:t>
            </a:r>
          </a:p>
        </p:txBody>
      </p:sp>
      <p:sp>
        <p:nvSpPr>
          <p:cNvPr id="62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63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64" name="Line"/>
          <p:cNvSpPr/>
          <p:nvPr/>
        </p:nvSpPr>
        <p:spPr>
          <a:xfrm>
            <a:off x="1952455" y="3244464"/>
            <a:ext cx="2721669" cy="2024288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65" name="Line"/>
          <p:cNvSpPr/>
          <p:nvPr/>
        </p:nvSpPr>
        <p:spPr>
          <a:xfrm flipV="1">
            <a:off x="2870779" y="4258882"/>
            <a:ext cx="449999" cy="3374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66" name="Circle"/>
          <p:cNvSpPr/>
          <p:nvPr/>
        </p:nvSpPr>
        <p:spPr>
          <a:xfrm>
            <a:off x="8175454" y="4077877"/>
            <a:ext cx="105181" cy="7888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" name="Connection Line"/>
          <p:cNvSpPr/>
          <p:nvPr/>
        </p:nvSpPr>
        <p:spPr>
          <a:xfrm>
            <a:off x="3164699" y="4386785"/>
            <a:ext cx="161538" cy="209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69" h="21600" extrusionOk="0">
                <a:moveTo>
                  <a:pt x="17711" y="21600"/>
                </a:moveTo>
                <a:cubicBezTo>
                  <a:pt x="21600" y="8292"/>
                  <a:pt x="15696" y="1092"/>
                  <a:pt x="0" y="0"/>
                </a:cubicBezTo>
              </a:path>
            </a:pathLst>
          </a:custGeom>
          <a:ln w="25400">
            <a:solidFill>
              <a:schemeClr val="accent5"/>
            </a:solidFill>
            <a:miter lim="400000"/>
          </a:ln>
        </p:spPr>
        <p:txBody>
          <a:bodyPr lIns="76535" tIns="38268" rIns="76535" bIns="38268"/>
          <a:lstStyle/>
          <a:p>
            <a:endParaRPr/>
          </a:p>
        </p:txBody>
      </p:sp>
      <p:pic>
        <p:nvPicPr>
          <p:cNvPr id="68" name="latex-image-11.pdf" descr="latex-image-11.pdf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20862" y="1861928"/>
            <a:ext cx="3569795" cy="303434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latex-image-10.pdf" descr="latex-image-10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3886" y="2942332"/>
            <a:ext cx="214313" cy="223242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latex-image-9.pdf" descr="latex-image-9.pdf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214897" y="6024016"/>
            <a:ext cx="190501" cy="24110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Circle">
            <a:extLst>
              <a:ext uri="{FF2B5EF4-FFF2-40B4-BE49-F238E27FC236}">
                <a16:creationId xmlns:a16="http://schemas.microsoft.com/office/drawing/2014/main" id="{8B05CBB1-DE10-5BD8-E451-9F9A00BC189D}"/>
              </a:ext>
            </a:extLst>
          </p:cNvPr>
          <p:cNvSpPr/>
          <p:nvPr/>
        </p:nvSpPr>
        <p:spPr>
          <a:xfrm>
            <a:off x="3267763" y="4223742"/>
            <a:ext cx="105180" cy="78885"/>
          </a:xfrm>
          <a:prstGeom prst="ellipse">
            <a:avLst/>
          </a:prstGeom>
          <a:solidFill>
            <a:srgbClr val="008500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03643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𝒃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Line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𝑚𝑥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Usually we are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constants, and the variables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In a regression problem we are given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, and the unknowns we wish to find are the best fit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b="1" dirty="0"/>
                  <a:t>Let’s look at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(</m:t>
                    </m:r>
                    <m:r>
                      <a:rPr lang="en-US" b="1" i="1">
                        <a:latin typeface="Cambria Math"/>
                      </a:rPr>
                      <m:t>𝒎</m:t>
                    </m:r>
                    <m:r>
                      <a:rPr lang="en-US" b="1" i="1">
                        <a:latin typeface="Cambria Math"/>
                      </a:rPr>
                      <m:t>,</m:t>
                    </m:r>
                    <m:r>
                      <a:rPr lang="en-US" b="1" i="1">
                        <a:latin typeface="Cambria Math"/>
                      </a:rPr>
                      <m:t>𝒃</m:t>
                    </m:r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 as our variables.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79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26920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𝝆</m:t>
                    </m:r>
                    <m:r>
                      <a:rPr lang="en-US" b="1" i="1" smtClean="0">
                        <a:latin typeface="Cambria Math"/>
                      </a:rPr>
                      <m:t>,</m:t>
                    </m:r>
                    <m:r>
                      <a:rPr lang="en-US" b="1" i="1" smtClean="0">
                        <a:latin typeface="Cambria Math"/>
                      </a:rPr>
                      <m:t>𝜽</m:t>
                    </m:r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888" y="2665392"/>
            <a:ext cx="4937742" cy="386746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latex-image-1.pdf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latex-image-16.pdf" descr="latex-image-1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latex-image-17.pdf" descr="latex-image-17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9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0" name="Line" descr="Line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1" name="Line" descr="Line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2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3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4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" name="latex-image-18.pdf" descr="latex-image-18.pd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17" name="a line…"/>
          <p:cNvSpPr txBox="1"/>
          <p:nvPr/>
        </p:nvSpPr>
        <p:spPr>
          <a:xfrm>
            <a:off x="5369913" y="3869969"/>
            <a:ext cx="1471847" cy="11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2520" tIns="42520" rIns="42520" bIns="42520" anchor="ctr">
            <a:spAutoFit/>
          </a:bodyPr>
          <a:lstStyle/>
          <a:p>
            <a:pPr>
              <a:defRPr sz="2400"/>
            </a:pPr>
            <a:r>
              <a:t>a line</a:t>
            </a:r>
          </a:p>
          <a:p>
            <a:pPr>
              <a:defRPr sz="2400"/>
            </a:pPr>
            <a:r>
              <a:t>becomes a point</a:t>
            </a:r>
          </a:p>
        </p:txBody>
      </p:sp>
      <p:sp>
        <p:nvSpPr>
          <p:cNvPr id="18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19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20" name="Line"/>
          <p:cNvSpPr/>
          <p:nvPr/>
        </p:nvSpPr>
        <p:spPr>
          <a:xfrm>
            <a:off x="2119927" y="4263184"/>
            <a:ext cx="241304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1" name="Line"/>
          <p:cNvSpPr/>
          <p:nvPr/>
        </p:nvSpPr>
        <p:spPr>
          <a:xfrm flipV="1">
            <a:off x="2870779" y="4265983"/>
            <a:ext cx="1" cy="3303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2" name="Circle"/>
          <p:cNvSpPr/>
          <p:nvPr/>
        </p:nvSpPr>
        <p:spPr>
          <a:xfrm>
            <a:off x="9253169" y="4223742"/>
            <a:ext cx="105180" cy="7888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Connection Line"/>
          <p:cNvSpPr/>
          <p:nvPr/>
        </p:nvSpPr>
        <p:spPr>
          <a:xfrm>
            <a:off x="2868878" y="4417146"/>
            <a:ext cx="245334" cy="169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548" extrusionOk="0">
                <a:moveTo>
                  <a:pt x="21600" y="19548"/>
                </a:moveTo>
                <a:cubicBezTo>
                  <a:pt x="18932" y="4271"/>
                  <a:pt x="11732" y="-2052"/>
                  <a:pt x="0" y="580"/>
                </a:cubicBezTo>
              </a:path>
            </a:pathLst>
          </a:custGeom>
          <a:ln w="25400">
            <a:solidFill>
              <a:schemeClr val="accent5"/>
            </a:solidFill>
            <a:miter lim="400000"/>
          </a:ln>
        </p:spPr>
        <p:txBody>
          <a:bodyPr lIns="76535" tIns="38268" rIns="76535" bIns="38268"/>
          <a:lstStyle/>
          <a:p>
            <a:endParaRPr/>
          </a:p>
        </p:txBody>
      </p:sp>
      <p:pic>
        <p:nvPicPr>
          <p:cNvPr id="24" name="latex-image-11.pdf" descr="latex-image-11.pdf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20862" y="1861928"/>
            <a:ext cx="3569795" cy="3034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latex-image-10.pdf" descr="latex-image-10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3886" y="2942332"/>
            <a:ext cx="214313" cy="2232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latex-image-9.pdf" descr="latex-image-9.pdf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214897" y="6024016"/>
            <a:ext cx="190501" cy="24110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ircle">
            <a:extLst>
              <a:ext uri="{FF2B5EF4-FFF2-40B4-BE49-F238E27FC236}">
                <a16:creationId xmlns:a16="http://schemas.microsoft.com/office/drawing/2014/main" id="{9EF167CF-3247-8004-7543-3C26A1D82A6E}"/>
              </a:ext>
            </a:extLst>
          </p:cNvPr>
          <p:cNvSpPr/>
          <p:nvPr/>
        </p:nvSpPr>
        <p:spPr>
          <a:xfrm>
            <a:off x="3267763" y="4223742"/>
            <a:ext cx="105180" cy="78885"/>
          </a:xfrm>
          <a:prstGeom prst="ellipse">
            <a:avLst/>
          </a:prstGeom>
          <a:solidFill>
            <a:srgbClr val="008500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036431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𝝆</m:t>
                    </m:r>
                    <m:r>
                      <a:rPr lang="en-US" b="1" i="1" smtClean="0">
                        <a:latin typeface="Cambria Math"/>
                      </a:rPr>
                      <m:t>,</m:t>
                    </m:r>
                    <m:r>
                      <a:rPr lang="en-US" b="1" i="1" smtClean="0">
                        <a:latin typeface="Cambria Math"/>
                      </a:rPr>
                      <m:t>𝜽</m:t>
                    </m:r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888" y="2665392"/>
            <a:ext cx="4937742" cy="386746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latex-image-1.pdf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latex-image-16.pdf" descr="latex-image-1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latex-image-17.pdf" descr="latex-image-17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9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0" name="Line" descr="Line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1" name="Line" descr="Line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2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3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4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" name="latex-image-18.pdf" descr="latex-image-18.pd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17" name="a line…"/>
          <p:cNvSpPr txBox="1"/>
          <p:nvPr/>
        </p:nvSpPr>
        <p:spPr>
          <a:xfrm>
            <a:off x="5369913" y="3869969"/>
            <a:ext cx="1471847" cy="11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2520" tIns="42520" rIns="42520" bIns="42520" anchor="ctr">
            <a:spAutoFit/>
          </a:bodyPr>
          <a:lstStyle/>
          <a:p>
            <a:pPr>
              <a:defRPr sz="2400"/>
            </a:pPr>
            <a:r>
              <a:t>a line</a:t>
            </a:r>
          </a:p>
          <a:p>
            <a:pPr>
              <a:defRPr sz="2400"/>
            </a:pPr>
            <a:r>
              <a:t>becomes a point</a:t>
            </a:r>
          </a:p>
        </p:txBody>
      </p:sp>
      <p:sp>
        <p:nvSpPr>
          <p:cNvPr id="18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19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20" name="Line"/>
          <p:cNvSpPr/>
          <p:nvPr/>
        </p:nvSpPr>
        <p:spPr>
          <a:xfrm flipV="1">
            <a:off x="1788924" y="3833985"/>
            <a:ext cx="2966438" cy="887934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1" name="Circle"/>
          <p:cNvSpPr/>
          <p:nvPr/>
        </p:nvSpPr>
        <p:spPr>
          <a:xfrm>
            <a:off x="9729419" y="4356021"/>
            <a:ext cx="105180" cy="7888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Connection Line"/>
          <p:cNvSpPr/>
          <p:nvPr/>
        </p:nvSpPr>
        <p:spPr>
          <a:xfrm>
            <a:off x="2797858" y="4460146"/>
            <a:ext cx="299797" cy="1346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118" extrusionOk="0">
                <a:moveTo>
                  <a:pt x="21600" y="18118"/>
                </a:moveTo>
                <a:cubicBezTo>
                  <a:pt x="18685" y="1820"/>
                  <a:pt x="11485" y="-3482"/>
                  <a:pt x="0" y="2211"/>
                </a:cubicBezTo>
              </a:path>
            </a:pathLst>
          </a:custGeom>
          <a:ln w="25400">
            <a:solidFill>
              <a:schemeClr val="accent5"/>
            </a:solidFill>
            <a:miter lim="400000"/>
          </a:ln>
        </p:spPr>
        <p:txBody>
          <a:bodyPr lIns="76535" tIns="38268" rIns="76535" bIns="38268"/>
          <a:lstStyle/>
          <a:p>
            <a:endParaRPr/>
          </a:p>
        </p:txBody>
      </p:sp>
      <p:sp>
        <p:nvSpPr>
          <p:cNvPr id="23" name="Line"/>
          <p:cNvSpPr/>
          <p:nvPr/>
        </p:nvSpPr>
        <p:spPr>
          <a:xfrm flipH="1" flipV="1">
            <a:off x="2746833" y="4436344"/>
            <a:ext cx="123947" cy="1600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pic>
        <p:nvPicPr>
          <p:cNvPr id="24" name="latex-image-11.pdf" descr="latex-image-11.pdf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20862" y="1861928"/>
            <a:ext cx="3569795" cy="303434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Line"/>
          <p:cNvSpPr/>
          <p:nvPr/>
        </p:nvSpPr>
        <p:spPr>
          <a:xfrm flipH="1" flipV="1">
            <a:off x="2493892" y="4114985"/>
            <a:ext cx="640124" cy="818246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pic>
        <p:nvPicPr>
          <p:cNvPr id="26" name="latex-image-10.pdf" descr="latex-image-10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3886" y="2942332"/>
            <a:ext cx="214313" cy="2232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latex-image-9.pdf" descr="latex-image-9.pdf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214897" y="6024016"/>
            <a:ext cx="190501" cy="241102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Circle">
            <a:extLst>
              <a:ext uri="{FF2B5EF4-FFF2-40B4-BE49-F238E27FC236}">
                <a16:creationId xmlns:a16="http://schemas.microsoft.com/office/drawing/2014/main" id="{1118093C-15E4-F09B-AC04-4B3691E85C2F}"/>
              </a:ext>
            </a:extLst>
          </p:cNvPr>
          <p:cNvSpPr/>
          <p:nvPr/>
        </p:nvSpPr>
        <p:spPr>
          <a:xfrm>
            <a:off x="3267763" y="4223742"/>
            <a:ext cx="105180" cy="78885"/>
          </a:xfrm>
          <a:prstGeom prst="ellipse">
            <a:avLst/>
          </a:prstGeom>
          <a:solidFill>
            <a:srgbClr val="008500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036431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𝝆</m:t>
                    </m:r>
                    <m:r>
                      <a:rPr lang="en-US" b="1" i="1" smtClean="0">
                        <a:latin typeface="Cambria Math"/>
                      </a:rPr>
                      <m:t>,</m:t>
                    </m:r>
                    <m:r>
                      <a:rPr lang="en-US" b="1" i="1" smtClean="0">
                        <a:latin typeface="Cambria Math"/>
                      </a:rPr>
                      <m:t>𝜽</m:t>
                    </m:r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Line"/>
          <p:cNvSpPr/>
          <p:nvPr/>
        </p:nvSpPr>
        <p:spPr>
          <a:xfrm flipV="1">
            <a:off x="2186295" y="3446660"/>
            <a:ext cx="2251505" cy="1689408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pic>
        <p:nvPicPr>
          <p:cNvPr id="5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888" y="2665392"/>
            <a:ext cx="4937742" cy="386746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latex-image-1.pdf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latex-image-16.pdf" descr="latex-image-1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latex-image-17.pdf" descr="latex-image-17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10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1" name="Line" descr="Line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2" name="Line" descr="Line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3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4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5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6" name="latex-image-18.pdf" descr="latex-image-18.pd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18" name="a line…"/>
          <p:cNvSpPr txBox="1"/>
          <p:nvPr/>
        </p:nvSpPr>
        <p:spPr>
          <a:xfrm>
            <a:off x="5369913" y="3869969"/>
            <a:ext cx="1471847" cy="11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2520" tIns="42520" rIns="42520" bIns="42520" anchor="ctr">
            <a:spAutoFit/>
          </a:bodyPr>
          <a:lstStyle/>
          <a:p>
            <a:pPr>
              <a:defRPr sz="2400"/>
            </a:pPr>
            <a:r>
              <a:t>a line</a:t>
            </a:r>
          </a:p>
          <a:p>
            <a:pPr>
              <a:defRPr sz="2400"/>
            </a:pPr>
            <a:r>
              <a:t>becomes a point</a:t>
            </a:r>
          </a:p>
        </p:txBody>
      </p:sp>
      <p:sp>
        <p:nvSpPr>
          <p:cNvPr id="19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20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21" name="Circle"/>
          <p:cNvSpPr/>
          <p:nvPr/>
        </p:nvSpPr>
        <p:spPr>
          <a:xfrm>
            <a:off x="10336638" y="4561403"/>
            <a:ext cx="105180" cy="7888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2" name="latex-image-11.pdf" descr="latex-image-11.pdf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20862" y="1861928"/>
            <a:ext cx="3569795" cy="303434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Connection Line"/>
          <p:cNvSpPr/>
          <p:nvPr/>
        </p:nvSpPr>
        <p:spPr>
          <a:xfrm>
            <a:off x="2718422" y="4390643"/>
            <a:ext cx="379233" cy="2041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46" extrusionOk="0">
                <a:moveTo>
                  <a:pt x="21600" y="16446"/>
                </a:moveTo>
                <a:cubicBezTo>
                  <a:pt x="19180" y="-2799"/>
                  <a:pt x="11980" y="-5154"/>
                  <a:pt x="0" y="9381"/>
                </a:cubicBezTo>
              </a:path>
            </a:pathLst>
          </a:custGeom>
          <a:ln w="25400">
            <a:solidFill>
              <a:schemeClr val="accent5"/>
            </a:solidFill>
            <a:miter lim="400000"/>
            <a:tailEnd type="stealth"/>
          </a:ln>
        </p:spPr>
        <p:txBody>
          <a:bodyPr lIns="76535" tIns="38268" rIns="76535" bIns="38268"/>
          <a:lstStyle/>
          <a:p>
            <a:endParaRPr/>
          </a:p>
        </p:txBody>
      </p:sp>
      <p:sp>
        <p:nvSpPr>
          <p:cNvPr id="24" name="Line"/>
          <p:cNvSpPr/>
          <p:nvPr/>
        </p:nvSpPr>
        <p:spPr>
          <a:xfrm flipH="1" flipV="1">
            <a:off x="2430140" y="4268644"/>
            <a:ext cx="881279" cy="660959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pic>
        <p:nvPicPr>
          <p:cNvPr id="25" name="latex-image-10.pdf" descr="latex-image-10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3886" y="2942332"/>
            <a:ext cx="214313" cy="2232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latex-image-9.pdf" descr="latex-image-9.pdf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214897" y="6024016"/>
            <a:ext cx="190501" cy="24110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ircle">
            <a:extLst>
              <a:ext uri="{FF2B5EF4-FFF2-40B4-BE49-F238E27FC236}">
                <a16:creationId xmlns:a16="http://schemas.microsoft.com/office/drawing/2014/main" id="{592B8358-C73E-1E61-4513-5AB73EFF8F27}"/>
              </a:ext>
            </a:extLst>
          </p:cNvPr>
          <p:cNvSpPr/>
          <p:nvPr/>
        </p:nvSpPr>
        <p:spPr>
          <a:xfrm>
            <a:off x="3267763" y="4223742"/>
            <a:ext cx="105180" cy="78885"/>
          </a:xfrm>
          <a:prstGeom prst="ellipse">
            <a:avLst/>
          </a:prstGeom>
          <a:solidFill>
            <a:srgbClr val="008500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036431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𝝆</m:t>
                    </m:r>
                    <m:r>
                      <a:rPr lang="en-US" b="1" i="1" smtClean="0">
                        <a:latin typeface="Cambria Math"/>
                      </a:rPr>
                      <m:t>,</m:t>
                    </m:r>
                    <m:r>
                      <a:rPr lang="en-US" b="1" i="1" smtClean="0">
                        <a:latin typeface="Cambria Math"/>
                      </a:rPr>
                      <m:t>𝜽</m:t>
                    </m:r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Line"/>
          <p:cNvSpPr/>
          <p:nvPr/>
        </p:nvSpPr>
        <p:spPr>
          <a:xfrm flipV="1">
            <a:off x="3326449" y="3465636"/>
            <a:ext cx="1" cy="204809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pic>
        <p:nvPicPr>
          <p:cNvPr id="5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888" y="2665392"/>
            <a:ext cx="4937742" cy="386746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latex-image-1.pdf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latex-image-16.pdf" descr="latex-image-1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latex-image-17.pdf" descr="latex-image-17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10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1" name="Line" descr="Line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2" name="Line" descr="Line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3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4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5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6" name="latex-image-18.pdf" descr="latex-image-18.pd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18" name="a line…"/>
          <p:cNvSpPr txBox="1"/>
          <p:nvPr/>
        </p:nvSpPr>
        <p:spPr>
          <a:xfrm>
            <a:off x="5369913" y="3869969"/>
            <a:ext cx="1471847" cy="11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2520" tIns="42520" rIns="42520" bIns="42520" anchor="ctr">
            <a:spAutoFit/>
          </a:bodyPr>
          <a:lstStyle/>
          <a:p>
            <a:pPr>
              <a:defRPr sz="2400"/>
            </a:pPr>
            <a:r>
              <a:t>a line</a:t>
            </a:r>
          </a:p>
          <a:p>
            <a:pPr>
              <a:defRPr sz="2400"/>
            </a:pPr>
            <a:r>
              <a:t>becomes a point</a:t>
            </a:r>
          </a:p>
        </p:txBody>
      </p:sp>
      <p:sp>
        <p:nvSpPr>
          <p:cNvPr id="19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20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pic>
        <p:nvPicPr>
          <p:cNvPr id="21" name="latex-image-11.pdf" descr="latex-image-11.pdf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20862" y="1861928"/>
            <a:ext cx="3569795" cy="303434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Connection Line"/>
          <p:cNvSpPr/>
          <p:nvPr/>
        </p:nvSpPr>
        <p:spPr>
          <a:xfrm>
            <a:off x="2665030" y="4433441"/>
            <a:ext cx="432625" cy="166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21600" y="15659"/>
                </a:moveTo>
                <a:cubicBezTo>
                  <a:pt x="14032" y="-5399"/>
                  <a:pt x="6832" y="-5218"/>
                  <a:pt x="0" y="16201"/>
                </a:cubicBezTo>
              </a:path>
            </a:pathLst>
          </a:custGeom>
          <a:ln w="25400">
            <a:solidFill>
              <a:schemeClr val="accent5"/>
            </a:solidFill>
            <a:miter lim="400000"/>
            <a:tailEnd type="stealth"/>
          </a:ln>
        </p:spPr>
        <p:txBody>
          <a:bodyPr lIns="76535" tIns="38268" rIns="76535" bIns="38268"/>
          <a:lstStyle/>
          <a:p>
            <a:endParaRPr/>
          </a:p>
        </p:txBody>
      </p:sp>
      <p:sp>
        <p:nvSpPr>
          <p:cNvPr id="23" name="Line"/>
          <p:cNvSpPr/>
          <p:nvPr/>
        </p:nvSpPr>
        <p:spPr>
          <a:xfrm flipH="1">
            <a:off x="2387449" y="4599123"/>
            <a:ext cx="1202723" cy="1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4" name="Line"/>
          <p:cNvSpPr/>
          <p:nvPr/>
        </p:nvSpPr>
        <p:spPr>
          <a:xfrm flipH="1">
            <a:off x="2409875" y="4596380"/>
            <a:ext cx="46090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5" name="Circle"/>
          <p:cNvSpPr/>
          <p:nvPr/>
        </p:nvSpPr>
        <p:spPr>
          <a:xfrm>
            <a:off x="11396294" y="4891802"/>
            <a:ext cx="105180" cy="7888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6" name="latex-image-10.pdf" descr="latex-image-10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3886" y="2942332"/>
            <a:ext cx="214313" cy="2232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latex-image-9.pdf" descr="latex-image-9.pdf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214897" y="6024016"/>
            <a:ext cx="190501" cy="241102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099082" y="3868779"/>
                <a:ext cx="92493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𝜌</m:t>
                      </m:r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082" y="3868779"/>
                <a:ext cx="924933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48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>
            <a:off x="2016413" y="4054078"/>
            <a:ext cx="623914" cy="542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ircle">
            <a:extLst>
              <a:ext uri="{FF2B5EF4-FFF2-40B4-BE49-F238E27FC236}">
                <a16:creationId xmlns:a16="http://schemas.microsoft.com/office/drawing/2014/main" id="{B7EFC045-1D50-012F-4461-D76D3E5313A4}"/>
              </a:ext>
            </a:extLst>
          </p:cNvPr>
          <p:cNvSpPr/>
          <p:nvPr/>
        </p:nvSpPr>
        <p:spPr>
          <a:xfrm>
            <a:off x="3267763" y="4223742"/>
            <a:ext cx="105180" cy="78885"/>
          </a:xfrm>
          <a:prstGeom prst="ellipse">
            <a:avLst/>
          </a:prstGeom>
          <a:solidFill>
            <a:srgbClr val="008500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896378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Notes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𝝆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𝜽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16434A-53B9-464E-A743-C57BBB88FF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3200" y="762000"/>
                <a:ext cx="11785600" cy="57150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We only care about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0≤</m:t>
                    </m:r>
                    <m:r>
                      <a:rPr lang="en-US" b="0" i="1" smtClean="0">
                        <a:latin typeface="Cambria Math"/>
                      </a:rPr>
                      <m:t>𝜃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𝜋</m:t>
                    </m:r>
                  </m:oMath>
                </a14:m>
                <a:r>
                  <a:rPr lang="en-US" dirty="0"/>
                  <a:t>, otherwise it’s symmetric.</a:t>
                </a:r>
              </a:p>
              <a:p>
                <a:r>
                  <a:rPr lang="en-US" dirty="0"/>
                  <a:t>As we so earlier,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𝜃</m:t>
                    </m:r>
                    <m:r>
                      <a:rPr lang="en-US" b="0" i="0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𝑠𝑖𝑔𝑛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𝜌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=−1</m:t>
                    </m:r>
                  </m:oMath>
                </a14:m>
                <a:r>
                  <a:rPr lang="en-US" dirty="0"/>
                  <a:t>. this is acceptable since the derivation earlier was right only for the first quadrant.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3D16434A-53B9-464E-A743-C57BBB88F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" y="762000"/>
                <a:ext cx="11785600" cy="5715000"/>
              </a:xfrm>
              <a:prstGeom prst="rect">
                <a:avLst/>
              </a:prstGeom>
              <a:blipFill rotWithShape="1">
                <a:blip r:embed="rId3"/>
                <a:stretch>
                  <a:fillRect l="-879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7292133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𝝆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𝜽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6434A-53B9-464E-A743-C57BBB88FF3C}"/>
              </a:ext>
            </a:extLst>
          </p:cNvPr>
          <p:cNvSpPr txBox="1">
            <a:spLocks/>
          </p:cNvSpPr>
          <p:nvPr/>
        </p:nvSpPr>
        <p:spPr>
          <a:xfrm>
            <a:off x="203200" y="762000"/>
            <a:ext cx="11785600" cy="5715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888" y="2665392"/>
            <a:ext cx="4937742" cy="386746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latex-image-1.pdf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latex-image-16.pdf" descr="latex-image-1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latex-image-17.pdf" descr="latex-image-17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10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1" name="Line" descr="Line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2" name="Line" descr="Line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3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4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5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6" name="latex-image-18.pdf" descr="latex-image-18.pd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a point becomes a wave"/>
          <p:cNvSpPr txBox="1"/>
          <p:nvPr/>
        </p:nvSpPr>
        <p:spPr>
          <a:xfrm>
            <a:off x="5369913" y="3869969"/>
            <a:ext cx="1471847" cy="11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rPr dirty="0"/>
              <a:t>a point becomes a wave</a:t>
            </a:r>
          </a:p>
        </p:txBody>
      </p:sp>
      <p:sp>
        <p:nvSpPr>
          <p:cNvPr id="18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19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pic>
        <p:nvPicPr>
          <p:cNvPr id="28" name="latex-image-10.pdf" descr="latex-image-10.pdf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03886" y="2942332"/>
            <a:ext cx="214313" cy="2232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latex-image-9.pdf" descr="latex-image-9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214897" y="6024016"/>
            <a:ext cx="190501" cy="241102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Circle">
            <a:extLst>
              <a:ext uri="{FF2B5EF4-FFF2-40B4-BE49-F238E27FC236}">
                <a16:creationId xmlns:a16="http://schemas.microsoft.com/office/drawing/2014/main" id="{2F037BB5-FDFE-E4A6-059F-D72E5BE9C0B9}"/>
              </a:ext>
            </a:extLst>
          </p:cNvPr>
          <p:cNvSpPr/>
          <p:nvPr/>
        </p:nvSpPr>
        <p:spPr>
          <a:xfrm>
            <a:off x="3267763" y="4223742"/>
            <a:ext cx="105180" cy="78885"/>
          </a:xfrm>
          <a:prstGeom prst="ellipse">
            <a:avLst/>
          </a:prstGeom>
          <a:solidFill>
            <a:srgbClr val="008500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0307531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𝝆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𝜽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6434A-53B9-464E-A743-C57BBB88FF3C}"/>
              </a:ext>
            </a:extLst>
          </p:cNvPr>
          <p:cNvSpPr txBox="1">
            <a:spLocks/>
          </p:cNvSpPr>
          <p:nvPr/>
        </p:nvSpPr>
        <p:spPr>
          <a:xfrm>
            <a:off x="203200" y="762000"/>
            <a:ext cx="11785600" cy="5715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650" y="2657248"/>
            <a:ext cx="4946631" cy="3874423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latex-image-1.pdf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latex-image-16.pdf" descr="latex-image-1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latex-image-17.pdf" descr="latex-image-17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10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1" name="Line" descr="Line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2" name="Line" descr="Line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3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4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5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6" name="latex-image-18.pdf" descr="latex-image-18.pd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18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19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20" name="Circle"/>
          <p:cNvSpPr/>
          <p:nvPr/>
        </p:nvSpPr>
        <p:spPr>
          <a:xfrm>
            <a:off x="4166828" y="3536156"/>
            <a:ext cx="105180" cy="78885"/>
          </a:xfrm>
          <a:prstGeom prst="ellipse">
            <a:avLst/>
          </a:prstGeom>
          <a:solidFill>
            <a:srgbClr val="FF422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1" name="latex-image-19.pdf" descr="latex-image-19.pdf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20620" y="3353098"/>
            <a:ext cx="404813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latex-image-10.pdf" descr="latex-image-10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3886" y="2942332"/>
            <a:ext cx="214313" cy="2232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latex-image-9.pdf" descr="latex-image-9.pdf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214897" y="6024016"/>
            <a:ext cx="190501" cy="241102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Circle">
            <a:extLst>
              <a:ext uri="{FF2B5EF4-FFF2-40B4-BE49-F238E27FC236}">
                <a16:creationId xmlns:a16="http://schemas.microsoft.com/office/drawing/2014/main" id="{568429BF-0010-6839-988A-81A971E814DE}"/>
              </a:ext>
            </a:extLst>
          </p:cNvPr>
          <p:cNvSpPr/>
          <p:nvPr/>
        </p:nvSpPr>
        <p:spPr>
          <a:xfrm>
            <a:off x="3267763" y="4223742"/>
            <a:ext cx="105180" cy="78885"/>
          </a:xfrm>
          <a:prstGeom prst="ellipse">
            <a:avLst/>
          </a:prstGeom>
          <a:solidFill>
            <a:srgbClr val="008500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0307531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𝝆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𝜽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6434A-53B9-464E-A743-C57BBB88FF3C}"/>
              </a:ext>
            </a:extLst>
          </p:cNvPr>
          <p:cNvSpPr txBox="1">
            <a:spLocks/>
          </p:cNvSpPr>
          <p:nvPr/>
        </p:nvSpPr>
        <p:spPr>
          <a:xfrm>
            <a:off x="203200" y="762000"/>
            <a:ext cx="11785600" cy="5715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766" y="2661675"/>
            <a:ext cx="4946276" cy="3874144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latex-image-1.pdf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latex-image-16.pdf" descr="latex-image-1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latex-image-17.pdf" descr="latex-image-17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10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1" name="Line" descr="Line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2" name="Line" descr="Line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3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4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5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6" name="latex-image-18.pdf" descr="latex-image-18.pd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18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19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20" name="Circle"/>
          <p:cNvSpPr/>
          <p:nvPr/>
        </p:nvSpPr>
        <p:spPr>
          <a:xfrm>
            <a:off x="4166828" y="3536156"/>
            <a:ext cx="105180" cy="7888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1" name="latex-image-19.pdf" descr="latex-image-19.pdf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20620" y="335309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Circle"/>
          <p:cNvSpPr/>
          <p:nvPr/>
        </p:nvSpPr>
        <p:spPr>
          <a:xfrm>
            <a:off x="1914292" y="5232797"/>
            <a:ext cx="105181" cy="788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3" name="latex-image-21.pdf" descr="latex-image-21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40349" y="4944047"/>
            <a:ext cx="711158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latex-image-10.pdf" descr="latex-image-10.pdf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03886" y="2942332"/>
            <a:ext cx="214313" cy="2232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latex-image-9.pdf" descr="latex-image-9.pdf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214897" y="6024016"/>
            <a:ext cx="190501" cy="241102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Circle">
            <a:extLst>
              <a:ext uri="{FF2B5EF4-FFF2-40B4-BE49-F238E27FC236}">
                <a16:creationId xmlns:a16="http://schemas.microsoft.com/office/drawing/2014/main" id="{6AC1F644-28CF-41A4-98D0-7C68966F1E46}"/>
              </a:ext>
            </a:extLst>
          </p:cNvPr>
          <p:cNvSpPr/>
          <p:nvPr/>
        </p:nvSpPr>
        <p:spPr>
          <a:xfrm>
            <a:off x="3267763" y="4223742"/>
            <a:ext cx="105180" cy="78885"/>
          </a:xfrm>
          <a:prstGeom prst="ellipse">
            <a:avLst/>
          </a:prstGeom>
          <a:solidFill>
            <a:srgbClr val="008500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" name="Circle">
            <a:extLst>
              <a:ext uri="{FF2B5EF4-FFF2-40B4-BE49-F238E27FC236}">
                <a16:creationId xmlns:a16="http://schemas.microsoft.com/office/drawing/2014/main" id="{361B9E7B-38DC-88C1-16B1-31DD42C31735}"/>
              </a:ext>
            </a:extLst>
          </p:cNvPr>
          <p:cNvSpPr/>
          <p:nvPr/>
        </p:nvSpPr>
        <p:spPr>
          <a:xfrm>
            <a:off x="4166828" y="3536156"/>
            <a:ext cx="105180" cy="78885"/>
          </a:xfrm>
          <a:prstGeom prst="ellipse">
            <a:avLst/>
          </a:prstGeom>
          <a:solidFill>
            <a:srgbClr val="FF422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0307531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𝝆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𝜽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6434A-53B9-464E-A743-C57BBB88FF3C}"/>
              </a:ext>
            </a:extLst>
          </p:cNvPr>
          <p:cNvSpPr txBox="1">
            <a:spLocks/>
          </p:cNvSpPr>
          <p:nvPr/>
        </p:nvSpPr>
        <p:spPr>
          <a:xfrm>
            <a:off x="203200" y="762000"/>
            <a:ext cx="11785600" cy="5715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957" y="2664524"/>
            <a:ext cx="4937213" cy="3867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latex-image-1.pdf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latex-image-16.pdf" descr="latex-image-1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latex-image-17.pdf" descr="latex-image-17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11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2" name="Line" descr="Line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3" name="Line" descr="Line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4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5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6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7" name="latex-image-18.pdf" descr="latex-image-18.pd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19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20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21" name="Circle"/>
          <p:cNvSpPr/>
          <p:nvPr/>
        </p:nvSpPr>
        <p:spPr>
          <a:xfrm>
            <a:off x="4166828" y="3536156"/>
            <a:ext cx="105180" cy="7888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2" name="latex-image-19.pdf" descr="latex-image-19.pdf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20620" y="335309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Circle"/>
          <p:cNvSpPr/>
          <p:nvPr/>
        </p:nvSpPr>
        <p:spPr>
          <a:xfrm>
            <a:off x="1914292" y="5232797"/>
            <a:ext cx="105181" cy="788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4" name="latex-image-21.pdf" descr="latex-image-21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40349" y="4944047"/>
            <a:ext cx="711158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Circle"/>
          <p:cNvSpPr/>
          <p:nvPr/>
        </p:nvSpPr>
        <p:spPr>
          <a:xfrm>
            <a:off x="3269254" y="4893469"/>
            <a:ext cx="105180" cy="78885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6" name="latex-image-22.pdf" descr="latex-image-22.pdf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83200" y="5037042"/>
            <a:ext cx="552516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latex-image-10.pdf" descr="latex-image-10.pdf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03886" y="2942332"/>
            <a:ext cx="214313" cy="2232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latex-image-9.pdf" descr="latex-image-9.pdf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214897" y="6024016"/>
            <a:ext cx="190501" cy="24110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Circle">
            <a:extLst>
              <a:ext uri="{FF2B5EF4-FFF2-40B4-BE49-F238E27FC236}">
                <a16:creationId xmlns:a16="http://schemas.microsoft.com/office/drawing/2014/main" id="{4C714FBE-B40B-5ED1-B1AB-D0E60C3F0FED}"/>
              </a:ext>
            </a:extLst>
          </p:cNvPr>
          <p:cNvSpPr/>
          <p:nvPr/>
        </p:nvSpPr>
        <p:spPr>
          <a:xfrm>
            <a:off x="3267763" y="4223742"/>
            <a:ext cx="105180" cy="78885"/>
          </a:xfrm>
          <a:prstGeom prst="ellipse">
            <a:avLst/>
          </a:prstGeom>
          <a:solidFill>
            <a:srgbClr val="008500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Circle">
            <a:extLst>
              <a:ext uri="{FF2B5EF4-FFF2-40B4-BE49-F238E27FC236}">
                <a16:creationId xmlns:a16="http://schemas.microsoft.com/office/drawing/2014/main" id="{D2DD54EA-989A-F68A-7F7B-CFBE61E18F57}"/>
              </a:ext>
            </a:extLst>
          </p:cNvPr>
          <p:cNvSpPr/>
          <p:nvPr/>
        </p:nvSpPr>
        <p:spPr>
          <a:xfrm>
            <a:off x="4166828" y="3536156"/>
            <a:ext cx="105180" cy="78885"/>
          </a:xfrm>
          <a:prstGeom prst="ellipse">
            <a:avLst/>
          </a:prstGeom>
          <a:solidFill>
            <a:srgbClr val="FF422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0307531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Hough transform algorithm stays </a:t>
            </a:r>
            <a:r>
              <a:rPr lang="en-US"/>
              <a:t>the same!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09600" y="2025074"/>
            <a:ext cx="10267950" cy="28612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ysClr val="windowText" lastClr="000000"/>
                </a:solidFill>
                <a:latin typeface="Consolas" pitchFamily="49" charset="0"/>
              </a:rPr>
              <a:t>Build</a:t>
            </a:r>
            <a:r>
              <a:rPr lang="en-US" sz="2400" dirty="0">
                <a:solidFill>
                  <a:sysClr val="windowText" lastClr="000000"/>
                </a:solidFill>
                <a:latin typeface="Consolas" pitchFamily="49" charset="0"/>
              </a:rPr>
              <a:t> accumulator table.</a:t>
            </a:r>
          </a:p>
          <a:p>
            <a:r>
              <a:rPr lang="en-US" sz="2400" b="1" dirty="0">
                <a:solidFill>
                  <a:sysClr val="windowText" lastClr="000000"/>
                </a:solidFill>
                <a:latin typeface="Consolas" pitchFamily="49" charset="0"/>
              </a:rPr>
              <a:t>For</a:t>
            </a:r>
            <a:r>
              <a:rPr lang="en-US" sz="2400" dirty="0">
                <a:solidFill>
                  <a:sysClr val="windowText" lastClr="000000"/>
                </a:solidFill>
                <a:latin typeface="Consolas" pitchFamily="49" charset="0"/>
              </a:rPr>
              <a:t> each point in image space:</a:t>
            </a:r>
          </a:p>
          <a:p>
            <a:pPr lvl="1"/>
            <a:r>
              <a:rPr lang="en-US" sz="2400" b="1" dirty="0">
                <a:solidFill>
                  <a:sysClr val="windowText" lastClr="000000"/>
                </a:solidFill>
                <a:latin typeface="Consolas" pitchFamily="49" charset="0"/>
              </a:rPr>
              <a:t>find</a:t>
            </a:r>
            <a:r>
              <a:rPr lang="en-US" sz="2400" dirty="0">
                <a:solidFill>
                  <a:sysClr val="windowText" lastClr="000000"/>
                </a:solidFill>
                <a:latin typeface="Consolas" pitchFamily="49" charset="0"/>
              </a:rPr>
              <a:t> corresponding line in parameter space and   increment +1 the intersecting bins.</a:t>
            </a:r>
          </a:p>
          <a:p>
            <a:r>
              <a:rPr lang="en-US" sz="2400" b="1" dirty="0">
                <a:solidFill>
                  <a:sysClr val="windowText" lastClr="000000"/>
                </a:solidFill>
                <a:latin typeface="Consolas" pitchFamily="49" charset="0"/>
              </a:rPr>
              <a:t>Threshold</a:t>
            </a:r>
            <a:r>
              <a:rPr lang="en-US" sz="2400" dirty="0">
                <a:solidFill>
                  <a:sysClr val="windowText" lastClr="000000"/>
                </a:solidFill>
                <a:latin typeface="Consolas" pitchFamily="49" charset="0"/>
              </a:rPr>
              <a:t> the accumulator table result by some TH and get the corresponding line parameters.</a:t>
            </a:r>
          </a:p>
        </p:txBody>
      </p:sp>
    </p:spTree>
    <p:extLst>
      <p:ext uri="{BB962C8B-B14F-4D97-AF65-F5344CB8AC3E}">
        <p14:creationId xmlns:p14="http://schemas.microsoft.com/office/powerpoint/2010/main" val="3523352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𝒃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latex-image-1.pdf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latex-image-16.pdf" descr="latex-image-16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latex-image-17.pdf" descr="latex-image-17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10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rPr dirty="0"/>
              <a:t>parameters</a:t>
            </a:r>
          </a:p>
        </p:txBody>
      </p:sp>
      <p:pic>
        <p:nvPicPr>
          <p:cNvPr id="11" name="Line" descr="Line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2" name="Line" descr="Line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3" name="Line" descr="Line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4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5" name="Line"/>
          <p:cNvSpPr/>
          <p:nvPr/>
        </p:nvSpPr>
        <p:spPr>
          <a:xfrm flipV="1">
            <a:off x="660803" y="3032900"/>
            <a:ext cx="3847814" cy="288586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16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449420" y="6488668"/>
            <a:ext cx="4742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Plots are from: http://www.cs.cmu.edu/~16385/</a:t>
            </a:r>
            <a:endParaRPr lang="en-US" dirty="0">
              <a:latin typeface="Calibri Light (Headings)"/>
            </a:endParaRPr>
          </a:p>
        </p:txBody>
      </p:sp>
      <p:sp>
        <p:nvSpPr>
          <p:cNvPr id="18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a line becomes a point"/>
              <p:cNvSpPr txBox="1"/>
              <p:nvPr/>
            </p:nvSpPr>
            <p:spPr>
              <a:xfrm>
                <a:off x="5369913" y="4008468"/>
                <a:ext cx="1982232" cy="91686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2520" tIns="42520" rIns="42520" bIns="42520" anchor="ctr">
                <a:spAutoFit/>
              </a:bodyPr>
              <a:lstStyle>
                <a:lvl1pPr>
                  <a:defRPr sz="2400"/>
                </a:lvl1pPr>
              </a:lstStyle>
              <a:p>
                <a:pPr lvl="1" rtl="1"/>
                <a:r>
                  <a:rPr lang="en-US" dirty="0"/>
                  <a:t>Let’s look at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</a:rPr>
                      <m:t>(</m:t>
                    </m:r>
                    <m:r>
                      <a:rPr lang="en-US" b="0" i="1">
                        <a:latin typeface="Cambria Math"/>
                      </a:rPr>
                      <m:t>𝑚</m:t>
                    </m:r>
                    <m:r>
                      <a:rPr lang="en-US" b="0" i="1">
                        <a:latin typeface="Cambria Math"/>
                      </a:rPr>
                      <m:t>,</m:t>
                    </m:r>
                    <m:r>
                      <a:rPr lang="en-US" b="0" i="1">
                        <a:latin typeface="Cambria Math"/>
                      </a:rPr>
                      <m:t>𝑏</m:t>
                    </m:r>
                    <m:r>
                      <a:rPr lang="en-US" b="0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as our variables</a:t>
                </a:r>
              </a:p>
            </p:txBody>
          </p:sp>
        </mc:Choice>
        <mc:Fallback xmlns="">
          <p:sp>
            <p:nvSpPr>
              <p:cNvPr id="19" name="a line becomes a poin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913" y="4008468"/>
                <a:ext cx="1982232" cy="916867"/>
              </a:xfrm>
              <a:prstGeom prst="rect">
                <a:avLst/>
              </a:prstGeom>
              <a:blipFill rotWithShape="1">
                <a:blip r:embed="rId11"/>
                <a:stretch>
                  <a:fillRect l="-4923" t="-3333" b="-1066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7104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Hough transform- pros &amp; cons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Pros:</a:t>
                </a:r>
              </a:p>
              <a:p>
                <a:pPr lvl="1"/>
                <a:r>
                  <a:rPr lang="en-US" dirty="0"/>
                  <a:t>Can detect multiple lines in image space.</a:t>
                </a:r>
              </a:p>
              <a:p>
                <a:pPr lvl="1"/>
                <a:r>
                  <a:rPr lang="en-US" dirty="0"/>
                  <a:t>can be extended to detect different parameterized curves (e.g.: circles, ellipsoids), and even un-parameterized curves (</a:t>
                </a:r>
                <a:r>
                  <a:rPr lang="en-US" b="1" dirty="0"/>
                  <a:t>generalized </a:t>
                </a:r>
                <a:r>
                  <a:rPr lang="en-US" b="1" dirty="0" err="1"/>
                  <a:t>hough</a:t>
                </a:r>
                <a:r>
                  <a:rPr lang="en-US" b="1" dirty="0"/>
                  <a:t> transform </a:t>
                </a:r>
                <a:r>
                  <a:rPr lang="en-US" dirty="0"/>
                  <a:t>[out of scope]- similar to template matching that will be covered later in course).</a:t>
                </a:r>
              </a:p>
              <a:p>
                <a:r>
                  <a:rPr lang="en-US" dirty="0"/>
                  <a:t>Cons:</a:t>
                </a:r>
              </a:p>
              <a:p>
                <a:pPr lvl="1"/>
                <a:r>
                  <a:rPr lang="en-US" strike="sngStrike" dirty="0"/>
                  <a:t>For the shown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latin typeface="Cambria Math"/>
                      </a:rPr>
                      <m:t>(</m:t>
                    </m:r>
                    <m:r>
                      <a:rPr lang="en-US" b="0" i="1" strike="sngStrike" smtClean="0">
                        <a:latin typeface="Cambria Math"/>
                      </a:rPr>
                      <m:t>𝑚</m:t>
                    </m:r>
                    <m:r>
                      <a:rPr lang="en-US" b="0" i="1" strike="sngStrike" smtClean="0">
                        <a:latin typeface="Cambria Math"/>
                      </a:rPr>
                      <m:t>,</m:t>
                    </m:r>
                    <m:r>
                      <a:rPr lang="en-US" b="0" i="1" strike="sngStrike" smtClean="0">
                        <a:latin typeface="Cambria Math"/>
                      </a:rPr>
                      <m:t>𝑏</m:t>
                    </m:r>
                    <m:r>
                      <a:rPr lang="en-US" b="0" i="1" strike="sngStrike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trike="sngStrike" dirty="0"/>
                  <a:t> parameter space, can’t detect vertical lines. </a:t>
                </a:r>
                <a:r>
                  <a:rPr lang="en-US" b="1" u="sng" strike="sngStrike" dirty="0"/>
                  <a:t>Why?</a:t>
                </a:r>
              </a:p>
              <a:p>
                <a:pPr lvl="1"/>
                <a:r>
                  <a:rPr lang="en-US" dirty="0"/>
                  <a:t>Susceptive to noise. </a:t>
                </a:r>
                <a:r>
                  <a:rPr lang="en-US" b="1" u="sng" dirty="0"/>
                  <a:t>Why?</a:t>
                </a:r>
              </a:p>
              <a:p>
                <a:pPr lvl="1"/>
                <a:r>
                  <a:rPr lang="en-US" dirty="0"/>
                  <a:t>Computationally costly.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1" t="-959" r="-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1872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3C06C-9856-4DE0-8EC4-8BF499B1A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Hough transform 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59A186-0E5B-4B67-8EF5-349B00A9CD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case that the discovered edge is noisy, the binning process in the accumulation matrix can be problematic.</a:t>
                </a:r>
              </a:p>
              <a:p>
                <a:r>
                  <a:rPr lang="en-US" dirty="0"/>
                  <a:t>This is a known problem of Hough transform… some ways to get better results is to try:</a:t>
                </a:r>
              </a:p>
              <a:p>
                <a:pPr lvl="1"/>
                <a:r>
                  <a:rPr lang="en-US" dirty="0"/>
                  <a:t>Different bin size (different step size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).</a:t>
                </a:r>
              </a:p>
              <a:p>
                <a:pPr lvl="1"/>
                <a:r>
                  <a:rPr lang="en-US" dirty="0"/>
                  <a:t>Smooth the accumulation matrix before thresholding.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59A186-0E5B-4B67-8EF5-349B00A9C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1" t="-959" r="-1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11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𝒃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latex-image-1.pdf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latex-image-13.pdf" descr="latex-image-13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625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8904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latex-image-16.pdf" descr="latex-image-1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latex-image-17.pdf" descr="latex-image-17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latex-image-14.pdf" descr="latex-image-14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87125" y="4723805"/>
            <a:ext cx="369094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latex-image-15.pdf" descr="latex-image-15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72562" y="2937867"/>
            <a:ext cx="166688" cy="232172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12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3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4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5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6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7" name="parameters"/>
          <p:cNvSpPr txBox="1"/>
          <p:nvPr/>
        </p:nvSpPr>
        <p:spPr>
          <a:xfrm>
            <a:off x="8602170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8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8633456" y="2228415"/>
            <a:ext cx="285521" cy="202587"/>
          </a:xfrm>
          <a:prstGeom prst="rect">
            <a:avLst/>
          </a:prstGeom>
        </p:spPr>
      </p:pic>
      <p:pic>
        <p:nvPicPr>
          <p:cNvPr id="19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9329762" y="2220687"/>
            <a:ext cx="296423" cy="202586"/>
          </a:xfrm>
          <a:prstGeom prst="rect">
            <a:avLst/>
          </a:prstGeom>
        </p:spPr>
      </p:pic>
      <p:sp>
        <p:nvSpPr>
          <p:cNvPr id="20" name="variables"/>
          <p:cNvSpPr txBox="1"/>
          <p:nvPr/>
        </p:nvSpPr>
        <p:spPr>
          <a:xfrm>
            <a:off x="9417796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pic>
        <p:nvPicPr>
          <p:cNvPr id="21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10089858" y="1681365"/>
            <a:ext cx="290722" cy="202587"/>
          </a:xfrm>
          <a:prstGeom prst="rect">
            <a:avLst/>
          </a:prstGeom>
        </p:spPr>
      </p:pic>
      <p:pic>
        <p:nvPicPr>
          <p:cNvPr id="22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9257269" y="1674409"/>
            <a:ext cx="305850" cy="202587"/>
          </a:xfrm>
          <a:prstGeom prst="rect">
            <a:avLst/>
          </a:prstGeom>
        </p:spPr>
      </p:pic>
      <p:sp>
        <p:nvSpPr>
          <p:cNvPr id="23" name="Line"/>
          <p:cNvSpPr/>
          <p:nvPr/>
        </p:nvSpPr>
        <p:spPr>
          <a:xfrm flipV="1">
            <a:off x="660803" y="3032900"/>
            <a:ext cx="3847814" cy="288586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4" name="Circle"/>
          <p:cNvSpPr/>
          <p:nvPr/>
        </p:nvSpPr>
        <p:spPr>
          <a:xfrm>
            <a:off x="9810390" y="4223742"/>
            <a:ext cx="105180" cy="7888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5" name="latex-image-18.pdf" descr="latex-image-18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917906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7" name="a line becomes a point"/>
          <p:cNvSpPr txBox="1"/>
          <p:nvPr/>
        </p:nvSpPr>
        <p:spPr>
          <a:xfrm>
            <a:off x="5369913" y="3869969"/>
            <a:ext cx="1471847" cy="11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rPr dirty="0"/>
              <a:t>a line becomes a point</a:t>
            </a:r>
          </a:p>
        </p:txBody>
      </p:sp>
      <p:sp>
        <p:nvSpPr>
          <p:cNvPr id="28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29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</p:spTree>
    <p:extLst>
      <p:ext uri="{BB962C8B-B14F-4D97-AF65-F5344CB8AC3E}">
        <p14:creationId xmlns:p14="http://schemas.microsoft.com/office/powerpoint/2010/main" val="1900858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𝒃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latex-image-1.pdf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latex-image-16.pdf" descr="latex-image-16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latex-image-17.pdf" descr="latex-image-17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8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9" name="Line" descr="Line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0" name="Line" descr="Line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1" name="Line" descr="Line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2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3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" name="latex-image-18.pdf" descr="latex-image-18.pdf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pic>
        <p:nvPicPr>
          <p:cNvPr id="17" name="latex-image-16.pdf" descr="latex-image-16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19" name="a point becomes a line"/>
          <p:cNvSpPr txBox="1"/>
          <p:nvPr/>
        </p:nvSpPr>
        <p:spPr>
          <a:xfrm>
            <a:off x="5369913" y="3869969"/>
            <a:ext cx="1471847" cy="11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rPr dirty="0"/>
              <a:t>a point becomes a</a:t>
            </a:r>
            <a:r>
              <a:rPr lang="en-US" dirty="0"/>
              <a:t> 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0858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𝒃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latex-image-1.pdf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latex-image-13.pdf" descr="latex-image-13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625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7976" y="2739122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latex-image-16.pdf" descr="latex-image-1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latex-image-17.pdf" descr="latex-image-17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latex-image-14.pdf" descr="latex-image-14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75219" y="4723805"/>
            <a:ext cx="369094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latex-image-15.pdf" descr="latex-image-15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96375" y="2937867"/>
            <a:ext cx="166688" cy="232172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12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3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4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5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6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7" name="parameters"/>
          <p:cNvSpPr txBox="1"/>
          <p:nvPr/>
        </p:nvSpPr>
        <p:spPr>
          <a:xfrm>
            <a:off x="8602170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8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8633456" y="2228415"/>
            <a:ext cx="285521" cy="202587"/>
          </a:xfrm>
          <a:prstGeom prst="rect">
            <a:avLst/>
          </a:prstGeom>
        </p:spPr>
      </p:pic>
      <p:pic>
        <p:nvPicPr>
          <p:cNvPr id="19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9329762" y="2220687"/>
            <a:ext cx="296423" cy="202586"/>
          </a:xfrm>
          <a:prstGeom prst="rect">
            <a:avLst/>
          </a:prstGeom>
        </p:spPr>
      </p:pic>
      <p:sp>
        <p:nvSpPr>
          <p:cNvPr id="20" name="variables"/>
          <p:cNvSpPr txBox="1"/>
          <p:nvPr/>
        </p:nvSpPr>
        <p:spPr>
          <a:xfrm>
            <a:off x="9417796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pic>
        <p:nvPicPr>
          <p:cNvPr id="21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10089858" y="1681365"/>
            <a:ext cx="290722" cy="202587"/>
          </a:xfrm>
          <a:prstGeom prst="rect">
            <a:avLst/>
          </a:prstGeom>
        </p:spPr>
      </p:pic>
      <p:pic>
        <p:nvPicPr>
          <p:cNvPr id="22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9257269" y="1674409"/>
            <a:ext cx="305850" cy="202587"/>
          </a:xfrm>
          <a:prstGeom prst="rect">
            <a:avLst/>
          </a:prstGeom>
        </p:spPr>
      </p:pic>
      <p:sp>
        <p:nvSpPr>
          <p:cNvPr id="23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4" name="latex-image-18.pdf" descr="latex-image-18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6" name="a point becomes a line"/>
          <p:cNvSpPr txBox="1"/>
          <p:nvPr/>
        </p:nvSpPr>
        <p:spPr>
          <a:xfrm>
            <a:off x="5369913" y="3869969"/>
            <a:ext cx="1471847" cy="11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rPr dirty="0"/>
              <a:t>a point becomes a 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27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28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29" name="Line"/>
          <p:cNvSpPr/>
          <p:nvPr/>
        </p:nvSpPr>
        <p:spPr>
          <a:xfrm flipH="1">
            <a:off x="1181100" y="3263680"/>
            <a:ext cx="3479798" cy="2591019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30" name="Circle"/>
          <p:cNvSpPr/>
          <p:nvPr/>
        </p:nvSpPr>
        <p:spPr>
          <a:xfrm>
            <a:off x="9805510" y="4567452"/>
            <a:ext cx="106232" cy="78885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858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𝒃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latex-image-1.pdf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latex-image-13.pdf" descr="latex-image-13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625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7976" y="2739122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latex-image-16.pdf" descr="latex-image-1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latex-image-17.pdf" descr="latex-image-17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latex-image-14.pdf" descr="latex-image-14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75219" y="4723805"/>
            <a:ext cx="369094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latex-image-15.pdf" descr="latex-image-15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96375" y="2937867"/>
            <a:ext cx="166688" cy="232172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12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3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4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5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6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7" name="parameters"/>
          <p:cNvSpPr txBox="1"/>
          <p:nvPr/>
        </p:nvSpPr>
        <p:spPr>
          <a:xfrm>
            <a:off x="8602170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8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8633456" y="2228415"/>
            <a:ext cx="285521" cy="202587"/>
          </a:xfrm>
          <a:prstGeom prst="rect">
            <a:avLst/>
          </a:prstGeom>
        </p:spPr>
      </p:pic>
      <p:pic>
        <p:nvPicPr>
          <p:cNvPr id="19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9329762" y="2220687"/>
            <a:ext cx="296423" cy="202586"/>
          </a:xfrm>
          <a:prstGeom prst="rect">
            <a:avLst/>
          </a:prstGeom>
        </p:spPr>
      </p:pic>
      <p:sp>
        <p:nvSpPr>
          <p:cNvPr id="20" name="variables"/>
          <p:cNvSpPr txBox="1"/>
          <p:nvPr/>
        </p:nvSpPr>
        <p:spPr>
          <a:xfrm>
            <a:off x="9417796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pic>
        <p:nvPicPr>
          <p:cNvPr id="21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10089858" y="1681365"/>
            <a:ext cx="290722" cy="202587"/>
          </a:xfrm>
          <a:prstGeom prst="rect">
            <a:avLst/>
          </a:prstGeom>
        </p:spPr>
      </p:pic>
      <p:pic>
        <p:nvPicPr>
          <p:cNvPr id="22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9257269" y="1674409"/>
            <a:ext cx="305850" cy="202587"/>
          </a:xfrm>
          <a:prstGeom prst="rect">
            <a:avLst/>
          </a:prstGeom>
        </p:spPr>
      </p:pic>
      <p:sp>
        <p:nvSpPr>
          <p:cNvPr id="23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4" name="latex-image-18.pdf" descr="latex-image-18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6" name="a point becomes a line"/>
          <p:cNvSpPr txBox="1"/>
          <p:nvPr/>
        </p:nvSpPr>
        <p:spPr>
          <a:xfrm>
            <a:off x="5369913" y="3869969"/>
            <a:ext cx="1471847" cy="11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rPr dirty="0"/>
              <a:t>a point becomes a 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27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28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29" name="Line"/>
          <p:cNvSpPr/>
          <p:nvPr/>
        </p:nvSpPr>
        <p:spPr>
          <a:xfrm flipH="1">
            <a:off x="1181100" y="3263680"/>
            <a:ext cx="3479798" cy="2591019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30" name="Circle"/>
          <p:cNvSpPr/>
          <p:nvPr/>
        </p:nvSpPr>
        <p:spPr>
          <a:xfrm>
            <a:off x="9805510" y="4567452"/>
            <a:ext cx="106232" cy="78885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" name="Line"/>
          <p:cNvSpPr/>
          <p:nvPr/>
        </p:nvSpPr>
        <p:spPr>
          <a:xfrm rot="2220000" flipH="1">
            <a:off x="1185349" y="2959104"/>
            <a:ext cx="3441256" cy="2592241"/>
          </a:xfrm>
          <a:prstGeom prst="line">
            <a:avLst/>
          </a:prstGeom>
          <a:ln w="25400">
            <a:solidFill>
              <a:srgbClr val="00B0F0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32" name="Circle"/>
          <p:cNvSpPr/>
          <p:nvPr/>
        </p:nvSpPr>
        <p:spPr>
          <a:xfrm>
            <a:off x="9351829" y="4216154"/>
            <a:ext cx="106232" cy="78885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B0F0"/>
            </a:solidFill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858552"/>
      </p:ext>
    </p:extLst>
  </p:cSld>
  <p:clrMapOvr>
    <a:masterClrMapping/>
  </p:clrMapOvr>
</p:sld>
</file>

<file path=ppt/theme/theme1.xml><?xml version="1.0" encoding="utf-8"?>
<a:theme xmlns:a="http://schemas.openxmlformats.org/drawingml/2006/main" name="class_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5623</TotalTime>
  <Words>3034</Words>
  <Application>Microsoft Office PowerPoint</Application>
  <PresentationFormat>Widescreen</PresentationFormat>
  <Paragraphs>497</Paragraphs>
  <Slides>51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Calibri Light (Headings)</vt:lpstr>
      <vt:lpstr>Cambria Math</vt:lpstr>
      <vt:lpstr>Consolas</vt:lpstr>
      <vt:lpstr>class_layout</vt:lpstr>
      <vt:lpstr>Hough transform</vt:lpstr>
      <vt:lpstr>Problem 3: fitting multiple lines</vt:lpstr>
      <vt:lpstr>TOC</vt:lpstr>
      <vt:lpstr>(m,b) Parameter space</vt:lpstr>
      <vt:lpstr>(m,b) Parameter space</vt:lpstr>
      <vt:lpstr>(m,b) Parameter space</vt:lpstr>
      <vt:lpstr>(m,b) Parameter space</vt:lpstr>
      <vt:lpstr>(m,b) Parameter space</vt:lpstr>
      <vt:lpstr>(m,b) Parameter space</vt:lpstr>
      <vt:lpstr>(m,b) Parameter space</vt:lpstr>
      <vt:lpstr>(m,b) Parameter space</vt:lpstr>
      <vt:lpstr>(m,b) Parameter space</vt:lpstr>
      <vt:lpstr>(m,b) Parameter space</vt:lpstr>
      <vt:lpstr>(m,b) Parameter space</vt:lpstr>
      <vt:lpstr>(m,b) Parameter space</vt:lpstr>
      <vt:lpstr>(m,b) Parameter space</vt:lpstr>
      <vt:lpstr>(m,b) Parameter space</vt:lpstr>
      <vt:lpstr>Parameter space- what for?</vt:lpstr>
      <vt:lpstr>Parameter space- what for?</vt:lpstr>
      <vt:lpstr>Parameter space- what for?</vt:lpstr>
      <vt:lpstr>Parameter space- what for?</vt:lpstr>
      <vt:lpstr>Parameter space- what for?</vt:lpstr>
      <vt:lpstr>Parameter space- what for?</vt:lpstr>
      <vt:lpstr>Parameter space- what for?</vt:lpstr>
      <vt:lpstr>Hough transform</vt:lpstr>
      <vt:lpstr>Hough transform- pros &amp; cons</vt:lpstr>
      <vt:lpstr>Problem 1: vertical line detection</vt:lpstr>
      <vt:lpstr>Problem 1: vertical line detection</vt:lpstr>
      <vt:lpstr>Problem 1: vertical line detection</vt:lpstr>
      <vt:lpstr>Problem 1: vertical line detection</vt:lpstr>
      <vt:lpstr>Problem 1: vertical line detection</vt:lpstr>
      <vt:lpstr>Problem 1: vertical line detection</vt:lpstr>
      <vt:lpstr>Problem 1: vertical line detection</vt:lpstr>
      <vt:lpstr>Problem 1: vertical line detection</vt:lpstr>
      <vt:lpstr>Problem 1: vertical line detection</vt:lpstr>
      <vt:lpstr>TOC</vt:lpstr>
      <vt:lpstr>PowerPoint Presentation</vt:lpstr>
      <vt:lpstr>(ρ,θ) parameter space</vt:lpstr>
      <vt:lpstr>(ρ,θ) parameter space</vt:lpstr>
      <vt:lpstr>(ρ,θ) parameter space</vt:lpstr>
      <vt:lpstr>(ρ,θ) parameter space</vt:lpstr>
      <vt:lpstr>(ρ,θ) parameter space</vt:lpstr>
      <vt:lpstr>(ρ,θ) parameter space</vt:lpstr>
      <vt:lpstr>Notes on (ρ,θ) parameter space</vt:lpstr>
      <vt:lpstr>(ρ,θ) parameter space</vt:lpstr>
      <vt:lpstr>(ρ,θ) parameter space</vt:lpstr>
      <vt:lpstr>(ρ,θ) parameter space</vt:lpstr>
      <vt:lpstr>(ρ,θ) parameter space</vt:lpstr>
      <vt:lpstr>Hough transform algorithm stays the same!</vt:lpstr>
      <vt:lpstr>Hough transform- pros &amp; cons</vt:lpstr>
      <vt:lpstr>Hough transform noise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Hough transform</dc:title>
  <dc:creator> </dc:creator>
  <cp:lastModifiedBy>Yoni Chechik</cp:lastModifiedBy>
  <cp:revision>179</cp:revision>
  <dcterms:created xsi:type="dcterms:W3CDTF">2019-08-07T13:55:19Z</dcterms:created>
  <dcterms:modified xsi:type="dcterms:W3CDTF">2022-11-22T09:14:13Z</dcterms:modified>
</cp:coreProperties>
</file>