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5.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57" r:id="rId2"/>
    <p:sldId id="2348" r:id="rId3"/>
    <p:sldId id="303" r:id="rId4"/>
    <p:sldId id="2356" r:id="rId5"/>
    <p:sldId id="2360" r:id="rId6"/>
    <p:sldId id="2414" r:id="rId7"/>
    <p:sldId id="2362" r:id="rId8"/>
    <p:sldId id="2367" r:id="rId9"/>
    <p:sldId id="2410" r:id="rId10"/>
    <p:sldId id="2369" r:id="rId11"/>
    <p:sldId id="2418" r:id="rId12"/>
    <p:sldId id="2419" r:id="rId13"/>
    <p:sldId id="2429" r:id="rId14"/>
    <p:sldId id="2420" r:id="rId15"/>
    <p:sldId id="2421" r:id="rId16"/>
    <p:sldId id="2422" r:id="rId17"/>
    <p:sldId id="2428" r:id="rId18"/>
    <p:sldId id="2380" r:id="rId19"/>
    <p:sldId id="2409" r:id="rId20"/>
    <p:sldId id="2430" r:id="rId21"/>
    <p:sldId id="2349" r:id="rId22"/>
    <p:sldId id="2350" r:id="rId23"/>
    <p:sldId id="2358" r:id="rId24"/>
    <p:sldId id="2352" r:id="rId25"/>
    <p:sldId id="2432" r:id="rId26"/>
    <p:sldId id="2431" r:id="rId27"/>
    <p:sldId id="2359" r:id="rId28"/>
    <p:sldId id="305" r:id="rId29"/>
    <p:sldId id="2413" r:id="rId30"/>
    <p:sldId id="2368" r:id="rId31"/>
    <p:sldId id="2364" r:id="rId32"/>
    <p:sldId id="2411" r:id="rId33"/>
    <p:sldId id="2382" r:id="rId34"/>
    <p:sldId id="2416" r:id="rId35"/>
    <p:sldId id="2402" r:id="rId36"/>
    <p:sldId id="2383" r:id="rId37"/>
    <p:sldId id="2434" r:id="rId38"/>
    <p:sldId id="2435" r:id="rId39"/>
    <p:sldId id="2436" r:id="rId40"/>
    <p:sldId id="2438" r:id="rId41"/>
    <p:sldId id="2441" r:id="rId42"/>
    <p:sldId id="2442" r:id="rId43"/>
    <p:sldId id="2440" r:id="rId44"/>
    <p:sldId id="2444" r:id="rId45"/>
    <p:sldId id="2445" r:id="rId46"/>
    <p:sldId id="2393" r:id="rId47"/>
    <p:sldId id="2394" r:id="rId48"/>
    <p:sldId id="2412" r:id="rId49"/>
    <p:sldId id="2408" r:id="rId50"/>
    <p:sldId id="2397" r:id="rId51"/>
    <p:sldId id="2399" r:id="rId52"/>
    <p:sldId id="2400" r:id="rId53"/>
    <p:sldId id="2406" r:id="rId54"/>
    <p:sldId id="2401" r:id="rId55"/>
    <p:sldId id="2404" r:id="rId56"/>
    <p:sldId id="2405" r:id="rId57"/>
    <p:sldId id="2395"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553" autoAdjust="0"/>
  </p:normalViewPr>
  <p:slideViewPr>
    <p:cSldViewPr snapToGrid="0">
      <p:cViewPr varScale="1">
        <p:scale>
          <a:sx n="97" d="100"/>
          <a:sy n="97" d="100"/>
        </p:scale>
        <p:origin x="10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8443A9-F23A-48DF-A7F1-69ACC1B2952D}" type="datetimeFigureOut">
              <a:rPr lang="en-US" smtClean="0"/>
              <a:t>06-Dec-21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DFC88C-95A5-4E0F-9A58-E5C8FBF954FD}" type="slidenum">
              <a:rPr lang="en-US" smtClean="0"/>
              <a:t>‹#›</a:t>
            </a:fld>
            <a:endParaRPr lang="en-US"/>
          </a:p>
        </p:txBody>
      </p:sp>
    </p:spTree>
    <p:extLst>
      <p:ext uri="{BB962C8B-B14F-4D97-AF65-F5344CB8AC3E}">
        <p14:creationId xmlns:p14="http://schemas.microsoft.com/office/powerpoint/2010/main" val="3845336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P = </a:t>
            </a:r>
          </a:p>
          <a:p>
            <a:r>
              <a:rPr lang="en-US" dirty="0"/>
              <a:t>\begin{</a:t>
            </a:r>
            <a:r>
              <a:rPr lang="en-US" dirty="0" err="1"/>
              <a:t>bmatrix</a:t>
            </a:r>
            <a:r>
              <a:rPr lang="en-US" dirty="0"/>
              <a:t>}p_{11} &amp; p_{12}&amp;p_{13}&amp;p_{14}</a:t>
            </a:r>
          </a:p>
          <a:p>
            <a:r>
              <a:rPr lang="en-US" dirty="0"/>
              <a:t>\\ p_{21}&amp;p_{22} &amp;p_{23}&amp;p_{24}</a:t>
            </a:r>
          </a:p>
          <a:p>
            <a:r>
              <a:rPr lang="en-US" dirty="0"/>
              <a:t>\\p_{31}&amp;p_{32}&amp;p_{33}&amp;p_{34}</a:t>
            </a:r>
          </a:p>
          <a:p>
            <a:r>
              <a:rPr lang="en-US" dirty="0"/>
              <a:t>\end{</a:t>
            </a:r>
            <a:r>
              <a:rPr lang="en-US" dirty="0" err="1"/>
              <a:t>bmatrix</a:t>
            </a:r>
            <a:r>
              <a:rPr lang="en-US" dirty="0"/>
              <a:t>}</a:t>
            </a:r>
          </a:p>
          <a:p>
            <a:endParaRPr lang="en-US" dirty="0"/>
          </a:p>
          <a:p>
            <a:r>
              <a:rPr lang="en-US" dirty="0"/>
              <a:t>\\</a:t>
            </a:r>
          </a:p>
          <a:p>
            <a:r>
              <a:rPr lang="en-US" dirty="0"/>
              <a:t>P</a:t>
            </a:r>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a:p>
            <a:r>
              <a:rPr lang="en-US" dirty="0"/>
              <a:t>=</a:t>
            </a:r>
          </a:p>
          <a:p>
            <a:endParaRPr lang="en-US" dirty="0"/>
          </a:p>
          <a:p>
            <a:r>
              <a:rPr lang="en-US" dirty="0"/>
              <a:t>\begin{</a:t>
            </a:r>
            <a:r>
              <a:rPr lang="en-US" dirty="0" err="1"/>
              <a:t>bmatrix</a:t>
            </a:r>
            <a:r>
              <a:rPr lang="en-US" dirty="0"/>
              <a:t>}\tilde{u}</a:t>
            </a:r>
          </a:p>
          <a:p>
            <a:r>
              <a:rPr lang="en-US" dirty="0"/>
              <a:t>\\ \tilde{v}</a:t>
            </a:r>
          </a:p>
          <a:p>
            <a:r>
              <a:rPr lang="en-US" dirty="0"/>
              <a:t>\\\tilde{w}</a:t>
            </a:r>
          </a:p>
          <a:p>
            <a:r>
              <a:rPr lang="en-US" dirty="0"/>
              <a:t>\end{</a:t>
            </a:r>
            <a:r>
              <a:rPr lang="en-US" dirty="0" err="1"/>
              <a:t>bmatrix</a:t>
            </a:r>
            <a:r>
              <a:rPr lang="en-US" dirty="0"/>
              <a:t>}</a:t>
            </a:r>
          </a:p>
          <a:p>
            <a:endParaRPr lang="en-US" dirty="0"/>
          </a:p>
          <a:p>
            <a:r>
              <a:rPr lang="en-US" dirty="0"/>
              <a:t>\</a:t>
            </a:r>
            <a:r>
              <a:rPr lang="en-US" dirty="0" err="1"/>
              <a:t>mapsto</a:t>
            </a:r>
            <a:r>
              <a:rPr lang="en-US" dirty="0"/>
              <a:t> </a:t>
            </a:r>
          </a:p>
          <a:p>
            <a:endParaRPr lang="en-US" dirty="0"/>
          </a:p>
          <a:p>
            <a:r>
              <a:rPr lang="en-US" dirty="0"/>
              <a:t>\begin{</a:t>
            </a:r>
            <a:r>
              <a:rPr lang="en-US" dirty="0" err="1"/>
              <a:t>bmatrix</a:t>
            </a:r>
            <a:r>
              <a:rPr lang="en-US" dirty="0"/>
              <a:t>}\frac{\tilde{u}}{\tilde{w}}</a:t>
            </a:r>
          </a:p>
          <a:p>
            <a:r>
              <a:rPr lang="en-US" dirty="0"/>
              <a:t>\\ \frac{\tilde{v}}{\tilde{w}}</a:t>
            </a:r>
          </a:p>
          <a:p>
            <a:r>
              <a:rPr lang="en-US" dirty="0"/>
              <a:t>\end{</a:t>
            </a:r>
            <a:r>
              <a:rPr lang="en-US" dirty="0" err="1"/>
              <a:t>bmatrix</a:t>
            </a:r>
            <a:r>
              <a:rPr lang="en-US" dirty="0"/>
              <a:t>}</a:t>
            </a:r>
          </a:p>
          <a:p>
            <a:endParaRPr lang="en-US" dirty="0"/>
          </a:p>
          <a:p>
            <a:r>
              <a:rPr lang="en-US" dirty="0"/>
              <a:t>= </a:t>
            </a:r>
          </a:p>
          <a:p>
            <a:endParaRPr lang="en-US" dirty="0"/>
          </a:p>
          <a:p>
            <a:r>
              <a:rPr lang="en-US" dirty="0"/>
              <a:t>\begin{</a:t>
            </a:r>
            <a:r>
              <a:rPr lang="en-US" dirty="0" err="1"/>
              <a:t>bmatrix</a:t>
            </a:r>
            <a:r>
              <a:rPr lang="en-US" dirty="0"/>
              <a:t>}u</a:t>
            </a:r>
          </a:p>
          <a:p>
            <a:r>
              <a:rPr lang="en-US" dirty="0"/>
              <a:t>\\ v</a:t>
            </a:r>
          </a:p>
          <a:p>
            <a:r>
              <a:rPr lang="en-US" dirty="0"/>
              <a:t>\end{</a:t>
            </a:r>
            <a:r>
              <a:rPr lang="en-US" dirty="0" err="1"/>
              <a:t>bmatrix</a:t>
            </a:r>
            <a:r>
              <a:rPr lang="en-US" dirty="0"/>
              <a:t>}</a:t>
            </a:r>
          </a:p>
        </p:txBody>
      </p:sp>
      <p:sp>
        <p:nvSpPr>
          <p:cNvPr id="4" name="Slide Number Placeholder 3"/>
          <p:cNvSpPr>
            <a:spLocks noGrp="1"/>
          </p:cNvSpPr>
          <p:nvPr>
            <p:ph type="sldNum" sz="quarter" idx="10"/>
          </p:nvPr>
        </p:nvSpPr>
        <p:spPr/>
        <p:txBody>
          <a:bodyPr/>
          <a:lstStyle/>
          <a:p>
            <a:fld id="{52D509E6-240D-427B-9F3C-01CA969AA59D}" type="slidenum">
              <a:rPr lang="en-US" smtClean="0"/>
              <a:t>5</a:t>
            </a:fld>
            <a:endParaRPr lang="en-US"/>
          </a:p>
        </p:txBody>
      </p:sp>
    </p:spTree>
    <p:extLst>
      <p:ext uri="{BB962C8B-B14F-4D97-AF65-F5344CB8AC3E}">
        <p14:creationId xmlns:p14="http://schemas.microsoft.com/office/powerpoint/2010/main" val="50101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 = </a:t>
            </a:r>
          </a:p>
          <a:p>
            <a:r>
              <a:rPr lang="en-US" dirty="0"/>
              <a:t>\begin{</a:t>
            </a:r>
            <a:r>
              <a:rPr lang="en-US" dirty="0" err="1"/>
              <a:t>bmatrix</a:t>
            </a:r>
            <a:r>
              <a:rPr lang="en-US" dirty="0"/>
              <a:t>}</a:t>
            </a:r>
            <a:r>
              <a:rPr lang="en-US" dirty="0" err="1"/>
              <a:t>f_x</a:t>
            </a:r>
            <a:r>
              <a:rPr lang="en-US" dirty="0"/>
              <a:t> &amp; </a:t>
            </a:r>
            <a:r>
              <a:rPr lang="en-US" dirty="0" err="1"/>
              <a:t>s&amp;p_x</a:t>
            </a:r>
            <a:endParaRPr lang="en-US" dirty="0"/>
          </a:p>
          <a:p>
            <a:r>
              <a:rPr lang="en-US" dirty="0"/>
              <a:t>\\ 0&amp;f_y &amp;</a:t>
            </a:r>
            <a:r>
              <a:rPr lang="en-US" dirty="0" err="1"/>
              <a:t>p_y</a:t>
            </a:r>
            <a:endParaRPr lang="en-US" dirty="0"/>
          </a:p>
          <a:p>
            <a:r>
              <a:rPr lang="en-US" dirty="0"/>
              <a:t>\\0&amp;0&amp;1</a:t>
            </a:r>
          </a:p>
          <a:p>
            <a:r>
              <a:rPr lang="en-US" dirty="0"/>
              <a:t>\end{</a:t>
            </a:r>
            <a:r>
              <a:rPr lang="en-US" dirty="0" err="1"/>
              <a:t>bmatrix</a:t>
            </a:r>
            <a:r>
              <a:rPr lang="en-US" dirty="0"/>
              <a:t>}</a:t>
            </a:r>
          </a:p>
          <a:p>
            <a:endParaRPr lang="en-US" dirty="0"/>
          </a:p>
          <a:p>
            <a:r>
              <a:rPr lang="en-US" dirty="0"/>
              <a:t>==============================</a:t>
            </a:r>
          </a:p>
          <a:p>
            <a:endParaRPr lang="en-US" dirty="0"/>
          </a:p>
          <a:p>
            <a:r>
              <a:rPr lang="en-US" dirty="0" err="1"/>
              <a:t>Kx</a:t>
            </a:r>
            <a:r>
              <a:rPr lang="en-US" dirty="0"/>
              <a:t> = </a:t>
            </a:r>
          </a:p>
          <a:p>
            <a:r>
              <a:rPr lang="en-US" dirty="0"/>
              <a:t>\begin{</a:t>
            </a:r>
            <a:r>
              <a:rPr lang="en-US" dirty="0" err="1"/>
              <a:t>bmatrix</a:t>
            </a:r>
            <a:r>
              <a:rPr lang="en-US" dirty="0"/>
              <a:t>}1 &amp; 0&amp;p_x</a:t>
            </a:r>
          </a:p>
          <a:p>
            <a:r>
              <a:rPr lang="en-US" dirty="0"/>
              <a:t>\\ 0&amp;1 &amp;</a:t>
            </a:r>
            <a:r>
              <a:rPr lang="en-US" dirty="0" err="1"/>
              <a:t>p_y</a:t>
            </a:r>
            <a:endParaRPr lang="en-US" dirty="0"/>
          </a:p>
          <a:p>
            <a:r>
              <a:rPr lang="en-US" dirty="0"/>
              <a:t>\\0&amp;0&amp;1</a:t>
            </a:r>
          </a:p>
          <a:p>
            <a:r>
              <a:rPr lang="en-US" dirty="0"/>
              <a:t>\end{</a:t>
            </a:r>
            <a:r>
              <a:rPr lang="en-US" dirty="0" err="1"/>
              <a:t>bmatrix</a:t>
            </a:r>
            <a:r>
              <a:rPr lang="en-US" dirty="0"/>
              <a:t>}</a:t>
            </a:r>
          </a:p>
          <a:p>
            <a:endParaRPr lang="en-US" dirty="0"/>
          </a:p>
          <a:p>
            <a:r>
              <a:rPr lang="en-US" dirty="0"/>
              <a:t>\begin{</a:t>
            </a:r>
            <a:r>
              <a:rPr lang="en-US" dirty="0" err="1"/>
              <a:t>bmatrix</a:t>
            </a:r>
            <a:r>
              <a:rPr lang="en-US" dirty="0"/>
              <a:t>}1 &amp; \</a:t>
            </a:r>
            <a:r>
              <a:rPr lang="en-US" dirty="0" err="1"/>
              <a:t>frac</a:t>
            </a:r>
            <a:r>
              <a:rPr lang="en-US" dirty="0"/>
              <a:t>{s}{</a:t>
            </a:r>
            <a:r>
              <a:rPr lang="en-US" dirty="0" err="1"/>
              <a:t>f_y</a:t>
            </a:r>
            <a:r>
              <a:rPr lang="en-US" dirty="0"/>
              <a:t>}&amp;0</a:t>
            </a:r>
          </a:p>
          <a:p>
            <a:r>
              <a:rPr lang="en-US" dirty="0"/>
              <a:t>\\ 0&amp;1 &amp;0</a:t>
            </a:r>
          </a:p>
          <a:p>
            <a:r>
              <a:rPr lang="en-US" dirty="0"/>
              <a:t>\\0&amp;0&amp;1</a:t>
            </a:r>
          </a:p>
          <a:p>
            <a:r>
              <a:rPr lang="en-US" dirty="0"/>
              <a:t>\end{</a:t>
            </a:r>
            <a:r>
              <a:rPr lang="en-US" dirty="0" err="1"/>
              <a:t>bmatrix</a:t>
            </a:r>
            <a:r>
              <a:rPr lang="en-US" dirty="0"/>
              <a:t>}</a:t>
            </a:r>
          </a:p>
          <a:p>
            <a:endParaRPr lang="en-US" dirty="0"/>
          </a:p>
          <a:p>
            <a:r>
              <a:rPr lang="en-US" dirty="0"/>
              <a:t>\begin{</a:t>
            </a:r>
            <a:r>
              <a:rPr lang="en-US" dirty="0" err="1"/>
              <a:t>bmatrix</a:t>
            </a:r>
            <a:r>
              <a:rPr lang="en-US" dirty="0"/>
              <a:t>}</a:t>
            </a:r>
            <a:r>
              <a:rPr lang="en-US" dirty="0" err="1"/>
              <a:t>f_x</a:t>
            </a:r>
            <a:r>
              <a:rPr lang="en-US" dirty="0"/>
              <a:t> &amp; 0&amp;0</a:t>
            </a:r>
          </a:p>
          <a:p>
            <a:r>
              <a:rPr lang="en-US" dirty="0"/>
              <a:t>\\ 0&amp;f_y &amp;0</a:t>
            </a:r>
          </a:p>
          <a:p>
            <a:r>
              <a:rPr lang="en-US" dirty="0"/>
              <a:t>\\0&amp;0&amp;1</a:t>
            </a:r>
          </a:p>
          <a:p>
            <a:r>
              <a:rPr lang="en-US" dirty="0"/>
              <a:t>\end{</a:t>
            </a:r>
            <a:r>
              <a:rPr lang="en-US" dirty="0" err="1"/>
              <a:t>bmatrix</a:t>
            </a:r>
            <a:r>
              <a:rPr lang="en-US" dirty="0"/>
              <a:t>}</a:t>
            </a:r>
          </a:p>
          <a:p>
            <a:endParaRPr lang="en-US" dirty="0"/>
          </a:p>
          <a:p>
            <a:r>
              <a:rPr lang="en-US" dirty="0"/>
              <a:t>x</a:t>
            </a:r>
          </a:p>
        </p:txBody>
      </p:sp>
      <p:sp>
        <p:nvSpPr>
          <p:cNvPr id="4" name="Slide Number Placeholder 3"/>
          <p:cNvSpPr>
            <a:spLocks noGrp="1"/>
          </p:cNvSpPr>
          <p:nvPr>
            <p:ph type="sldNum" sz="quarter" idx="10"/>
          </p:nvPr>
        </p:nvSpPr>
        <p:spPr/>
        <p:txBody>
          <a:bodyPr/>
          <a:lstStyle/>
          <a:p>
            <a:fld id="{52D509E6-240D-427B-9F3C-01CA969AA59D}" type="slidenum">
              <a:rPr lang="en-US" smtClean="0"/>
              <a:t>31</a:t>
            </a:fld>
            <a:endParaRPr lang="en-US"/>
          </a:p>
        </p:txBody>
      </p:sp>
    </p:spTree>
    <p:extLst>
      <p:ext uri="{BB962C8B-B14F-4D97-AF65-F5344CB8AC3E}">
        <p14:creationId xmlns:p14="http://schemas.microsoft.com/office/powerpoint/2010/main" val="1895311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 = </a:t>
            </a:r>
          </a:p>
          <a:p>
            <a:r>
              <a:rPr lang="en-US" dirty="0"/>
              <a:t>\begin{</a:t>
            </a:r>
            <a:r>
              <a:rPr lang="en-US" dirty="0" err="1"/>
              <a:t>bmatrix</a:t>
            </a:r>
            <a:r>
              <a:rPr lang="en-US" dirty="0"/>
              <a:t>}</a:t>
            </a:r>
            <a:r>
              <a:rPr lang="en-US" dirty="0" err="1"/>
              <a:t>f_x</a:t>
            </a:r>
            <a:r>
              <a:rPr lang="en-US" dirty="0"/>
              <a:t> &amp; </a:t>
            </a:r>
            <a:r>
              <a:rPr lang="en-US" dirty="0" err="1"/>
              <a:t>s&amp;p_x</a:t>
            </a:r>
            <a:endParaRPr lang="en-US" dirty="0"/>
          </a:p>
          <a:p>
            <a:r>
              <a:rPr lang="en-US" dirty="0"/>
              <a:t>\\ 0&amp;f_y &amp;</a:t>
            </a:r>
            <a:r>
              <a:rPr lang="en-US" dirty="0" err="1"/>
              <a:t>p_y</a:t>
            </a:r>
            <a:endParaRPr lang="en-US" dirty="0"/>
          </a:p>
          <a:p>
            <a:r>
              <a:rPr lang="en-US" dirty="0"/>
              <a:t>\\0&amp;0&amp;1</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}1 &amp; 0&amp;0&amp;0</a:t>
            </a:r>
          </a:p>
          <a:p>
            <a:r>
              <a:rPr lang="en-US" dirty="0"/>
              <a:t>\\ 0&amp;1 &amp;0&amp;0</a:t>
            </a:r>
          </a:p>
          <a:p>
            <a:r>
              <a:rPr lang="en-US" dirty="0"/>
              <a:t>\\0&amp;0&amp;1&amp;0</a:t>
            </a:r>
          </a:p>
          <a:p>
            <a:r>
              <a:rPr lang="en-US" dirty="0"/>
              <a:t>\end{</a:t>
            </a:r>
            <a:r>
              <a:rPr lang="en-US" dirty="0" err="1"/>
              <a:t>bmatrix</a:t>
            </a:r>
            <a:r>
              <a:rPr lang="en-US" dirty="0"/>
              <a:t>}</a:t>
            </a:r>
          </a:p>
          <a:p>
            <a:endParaRPr lang="en-US" dirty="0"/>
          </a:p>
          <a:p>
            <a:r>
              <a:rPr lang="en-US" dirty="0"/>
              <a:t>\begin{</a:t>
            </a:r>
            <a:r>
              <a:rPr lang="en-US" dirty="0" err="1"/>
              <a:t>bmatrix</a:t>
            </a:r>
            <a:r>
              <a:rPr lang="en-US" dirty="0"/>
              <a:t>}R_{3X3} &amp; -RC_{3X1}</a:t>
            </a:r>
          </a:p>
          <a:p>
            <a:r>
              <a:rPr lang="en-US" dirty="0"/>
              <a:t>\\ 0_{1X3}&amp;1 </a:t>
            </a:r>
          </a:p>
          <a:p>
            <a:endParaRPr lang="en-US" dirty="0"/>
          </a:p>
          <a:p>
            <a:r>
              <a:rPr lang="en-US" dirty="0"/>
              <a:t>\end{</a:t>
            </a:r>
            <a:r>
              <a:rPr lang="en-US" dirty="0" err="1"/>
              <a:t>bmatrix</a:t>
            </a:r>
            <a:r>
              <a:rPr lang="en-US" dirty="0"/>
              <a:t>}</a:t>
            </a:r>
          </a:p>
          <a:p>
            <a:endParaRPr lang="en-US" dirty="0"/>
          </a:p>
          <a:p>
            <a:r>
              <a:rPr lang="en-US" dirty="0"/>
              <a:t>=========================================</a:t>
            </a:r>
          </a:p>
          <a:p>
            <a:endParaRPr lang="en-US" dirty="0"/>
          </a:p>
          <a:p>
            <a:endParaRPr lang="en-US" dirty="0"/>
          </a:p>
          <a:p>
            <a:endParaRPr lang="en-US" dirty="0"/>
          </a:p>
          <a:p>
            <a:r>
              <a:rPr lang="en-US" dirty="0"/>
              <a:t>\begin{</a:t>
            </a:r>
            <a:r>
              <a:rPr lang="en-US" dirty="0" err="1"/>
              <a:t>bmatrix</a:t>
            </a:r>
            <a:r>
              <a:rPr lang="en-US" dirty="0"/>
              <a:t>}u</a:t>
            </a:r>
          </a:p>
          <a:p>
            <a:r>
              <a:rPr lang="en-US" dirty="0"/>
              <a:t>\\ v</a:t>
            </a:r>
          </a:p>
          <a:p>
            <a:r>
              <a:rPr lang="en-US" dirty="0"/>
              <a:t>\end{</a:t>
            </a:r>
            <a:r>
              <a:rPr lang="en-US" dirty="0" err="1"/>
              <a:t>bmatrix</a:t>
            </a:r>
            <a:r>
              <a:rPr lang="en-US" dirty="0"/>
              <a:t>}</a:t>
            </a:r>
          </a:p>
          <a:p>
            <a:endParaRPr lang="en-US" dirty="0"/>
          </a:p>
          <a:p>
            <a:r>
              <a:rPr lang="en-US" dirty="0"/>
              <a:t>=</a:t>
            </a:r>
          </a:p>
          <a:p>
            <a:endParaRPr lang="en-US" dirty="0"/>
          </a:p>
          <a:p>
            <a:r>
              <a:rPr lang="en-US" dirty="0"/>
              <a:t>\begin{</a:t>
            </a:r>
            <a:r>
              <a:rPr lang="en-US" dirty="0" err="1"/>
              <a:t>bmatrix</a:t>
            </a:r>
            <a:r>
              <a:rPr lang="en-US" dirty="0"/>
              <a:t>}\frac{\tilde{u}}{\tilde{w}}</a:t>
            </a:r>
          </a:p>
          <a:p>
            <a:r>
              <a:rPr lang="en-US" dirty="0"/>
              <a:t>\\ \frac{\tilde{v}}{\tilde{w}}</a:t>
            </a:r>
          </a:p>
          <a:p>
            <a:r>
              <a:rPr lang="en-US" dirty="0"/>
              <a:t>\end{</a:t>
            </a:r>
            <a:r>
              <a:rPr lang="en-US" dirty="0" err="1"/>
              <a:t>bmatrix</a:t>
            </a:r>
            <a:r>
              <a:rPr lang="en-US" dirty="0"/>
              <a:t>}</a:t>
            </a:r>
          </a:p>
          <a:p>
            <a:endParaRPr lang="en-US" dirty="0"/>
          </a:p>
          <a:p>
            <a:r>
              <a:rPr lang="en-US" dirty="0"/>
              <a:t>\</a:t>
            </a:r>
            <a:r>
              <a:rPr lang="en-US" dirty="0" err="1"/>
              <a:t>leftarrow</a:t>
            </a:r>
            <a:r>
              <a:rPr lang="en-US" dirty="0"/>
              <a:t> </a:t>
            </a:r>
          </a:p>
          <a:p>
            <a:endParaRPr lang="en-US" dirty="0"/>
          </a:p>
          <a:p>
            <a:r>
              <a:rPr lang="en-US" dirty="0"/>
              <a:t>\begin{</a:t>
            </a:r>
            <a:r>
              <a:rPr lang="en-US" dirty="0" err="1"/>
              <a:t>bmatrix</a:t>
            </a:r>
            <a:r>
              <a:rPr lang="en-US" dirty="0"/>
              <a:t>}\tilde{u}</a:t>
            </a:r>
          </a:p>
          <a:p>
            <a:r>
              <a:rPr lang="en-US" dirty="0"/>
              <a:t>\\ \tilde{v}</a:t>
            </a:r>
          </a:p>
          <a:p>
            <a:r>
              <a:rPr lang="en-US" dirty="0"/>
              <a:t>\\\tilde{w}</a:t>
            </a:r>
          </a:p>
          <a:p>
            <a:r>
              <a:rPr lang="en-US" dirty="0"/>
              <a:t>\end{</a:t>
            </a:r>
            <a:r>
              <a:rPr lang="en-US" dirty="0" err="1"/>
              <a:t>bmatrix</a:t>
            </a:r>
            <a:r>
              <a:rPr lang="en-US" dirty="0"/>
              <a:t>}</a:t>
            </a:r>
          </a:p>
          <a:p>
            <a:endParaRPr lang="en-US" dirty="0"/>
          </a:p>
          <a:p>
            <a:r>
              <a:rPr lang="en-US" dirty="0"/>
              <a:t> = </a:t>
            </a:r>
          </a:p>
          <a:p>
            <a:endParaRPr lang="en-US" dirty="0"/>
          </a:p>
          <a:p>
            <a:r>
              <a:rPr lang="en-US" dirty="0"/>
              <a:t>\begin{</a:t>
            </a:r>
            <a:r>
              <a:rPr lang="en-US" dirty="0" err="1"/>
              <a:t>bmatrix</a:t>
            </a:r>
            <a:r>
              <a:rPr lang="en-US" dirty="0"/>
              <a:t>}</a:t>
            </a:r>
            <a:r>
              <a:rPr lang="en-US" dirty="0" err="1"/>
              <a:t>f_x</a:t>
            </a:r>
            <a:r>
              <a:rPr lang="en-US" dirty="0"/>
              <a:t> &amp; </a:t>
            </a:r>
            <a:r>
              <a:rPr lang="en-US" dirty="0" err="1"/>
              <a:t>s&amp;p_x</a:t>
            </a:r>
            <a:endParaRPr lang="en-US" dirty="0"/>
          </a:p>
          <a:p>
            <a:r>
              <a:rPr lang="en-US" dirty="0"/>
              <a:t>\\ 0&amp;f_y &amp;</a:t>
            </a:r>
            <a:r>
              <a:rPr lang="en-US" dirty="0" err="1"/>
              <a:t>p_y</a:t>
            </a:r>
            <a:endParaRPr lang="en-US" dirty="0"/>
          </a:p>
          <a:p>
            <a:r>
              <a:rPr lang="en-US" dirty="0"/>
              <a:t>\\0&amp;0&amp;1</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}1 &amp; 0&amp;0&amp;0</a:t>
            </a:r>
          </a:p>
          <a:p>
            <a:r>
              <a:rPr lang="en-US" dirty="0"/>
              <a:t>\\ 0&amp;1 &amp;0&amp;0</a:t>
            </a:r>
          </a:p>
          <a:p>
            <a:r>
              <a:rPr lang="en-US" dirty="0"/>
              <a:t>\\0&amp;0&amp;1&amp;0</a:t>
            </a:r>
          </a:p>
          <a:p>
            <a:r>
              <a:rPr lang="en-US" dirty="0"/>
              <a:t>\end{</a:t>
            </a:r>
            <a:r>
              <a:rPr lang="en-US" dirty="0" err="1"/>
              <a:t>bmatrix</a:t>
            </a:r>
            <a:r>
              <a:rPr lang="en-US" dirty="0"/>
              <a:t>}</a:t>
            </a:r>
          </a:p>
          <a:p>
            <a:endParaRPr lang="en-US" dirty="0"/>
          </a:p>
          <a:p>
            <a:r>
              <a:rPr lang="en-US" dirty="0"/>
              <a:t>\begin{</a:t>
            </a:r>
            <a:r>
              <a:rPr lang="en-US" dirty="0" err="1"/>
              <a:t>bmatrix</a:t>
            </a:r>
            <a:r>
              <a:rPr lang="en-US" dirty="0"/>
              <a:t>}R_{3X3} &amp; -RC_{3X1}</a:t>
            </a:r>
          </a:p>
          <a:p>
            <a:r>
              <a:rPr lang="en-US" dirty="0"/>
              <a:t>\\ 0_{1X3}&amp;1 </a:t>
            </a:r>
          </a:p>
          <a:p>
            <a:endParaRPr lang="en-US" dirty="0"/>
          </a:p>
          <a:p>
            <a:r>
              <a:rPr lang="en-US" dirty="0"/>
              <a:t>\end{</a:t>
            </a:r>
            <a:r>
              <a:rPr lang="en-US" dirty="0" err="1"/>
              <a:t>bmatrix</a:t>
            </a:r>
            <a:r>
              <a:rPr lang="en-US" dirty="0"/>
              <a:t>}</a:t>
            </a:r>
          </a:p>
          <a:p>
            <a:endParaRPr lang="en-US" dirty="0"/>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p:txBody>
      </p:sp>
      <p:sp>
        <p:nvSpPr>
          <p:cNvPr id="4" name="Slide Number Placeholder 3"/>
          <p:cNvSpPr>
            <a:spLocks noGrp="1"/>
          </p:cNvSpPr>
          <p:nvPr>
            <p:ph type="sldNum" sz="quarter" idx="10"/>
          </p:nvPr>
        </p:nvSpPr>
        <p:spPr/>
        <p:txBody>
          <a:bodyPr/>
          <a:lstStyle/>
          <a:p>
            <a:fld id="{52D509E6-240D-427B-9F3C-01CA969AA59D}" type="slidenum">
              <a:rPr lang="en-US" smtClean="0"/>
              <a:t>33</a:t>
            </a:fld>
            <a:endParaRPr lang="en-US"/>
          </a:p>
        </p:txBody>
      </p:sp>
    </p:spTree>
    <p:extLst>
      <p:ext uri="{BB962C8B-B14F-4D97-AF65-F5344CB8AC3E}">
        <p14:creationId xmlns:p14="http://schemas.microsoft.com/office/powerpoint/2010/main" val="3454063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034DB5-0DE9-45A3-A098-A8E2F19D80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6226" name="Rectangle 2"/>
          <p:cNvSpPr>
            <a:spLocks noGrp="1" noRot="1" noChangeAspect="1" noChangeArrowheads="1" noTextEdit="1"/>
          </p:cNvSpPr>
          <p:nvPr>
            <p:ph type="sldImg"/>
          </p:nvPr>
        </p:nvSpPr>
        <p:spPr>
          <a:ln/>
        </p:spPr>
      </p:sp>
      <p:sp>
        <p:nvSpPr>
          <p:cNvPr id="4362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53780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endParaRPr lang="en-US" dirty="0"/>
          </a:p>
          <a:p>
            <a:r>
              <a:rPr lang="en-US" dirty="0"/>
              <a:t>Input:</a:t>
            </a:r>
          </a:p>
          <a:p>
            <a:r>
              <a:rPr lang="en-US" dirty="0"/>
              <a:t>\{(</a:t>
            </a:r>
            <a:r>
              <a:rPr lang="en-US" dirty="0" err="1"/>
              <a:t>u_i,v_i</a:t>
            </a:r>
            <a:r>
              <a:rPr lang="en-US" dirty="0"/>
              <a:t>)\</a:t>
            </a:r>
            <a:r>
              <a:rPr lang="en-US" dirty="0" err="1"/>
              <a:t>Leftrightarrow</a:t>
            </a:r>
            <a:r>
              <a:rPr lang="en-US" dirty="0"/>
              <a:t> (</a:t>
            </a:r>
            <a:r>
              <a:rPr lang="en-US" dirty="0" err="1"/>
              <a:t>x_i,y_i,z_i</a:t>
            </a:r>
            <a:r>
              <a:rPr lang="en-US" dirty="0"/>
              <a:t>)\}_{</a:t>
            </a:r>
            <a:r>
              <a:rPr lang="en-US" dirty="0" err="1"/>
              <a:t>i</a:t>
            </a:r>
            <a:r>
              <a:rPr lang="en-US" dirty="0"/>
              <a:t>=1,...,N}</a:t>
            </a:r>
          </a:p>
          <a:p>
            <a:endParaRPr lang="en-US" dirty="0"/>
          </a:p>
          <a:p>
            <a:r>
              <a:rPr lang="en-US" dirty="0"/>
              <a:t>\\</a:t>
            </a:r>
          </a:p>
          <a:p>
            <a:endParaRPr lang="en-US" dirty="0"/>
          </a:p>
          <a:p>
            <a:r>
              <a:rPr lang="en-US" dirty="0"/>
              <a:t>Output: P_{3x4} </a:t>
            </a:r>
          </a:p>
          <a:p>
            <a:endParaRPr lang="en-US" dirty="0"/>
          </a:p>
          <a:p>
            <a:r>
              <a:rPr lang="en-US" dirty="0"/>
              <a:t>\\</a:t>
            </a:r>
          </a:p>
          <a:p>
            <a:endParaRPr lang="en-US" dirty="0"/>
          </a:p>
          <a:p>
            <a:r>
              <a:rPr lang="en-US" dirty="0" err="1"/>
              <a:t>s.t.</a:t>
            </a:r>
            <a:r>
              <a:rPr lang="en-US" dirty="0"/>
              <a:t>:</a:t>
            </a:r>
          </a:p>
          <a:p>
            <a:endParaRPr lang="en-US" dirty="0"/>
          </a:p>
          <a:p>
            <a:r>
              <a:rPr lang="en-US" dirty="0"/>
              <a:t>\\</a:t>
            </a:r>
          </a:p>
          <a:p>
            <a:endParaRPr lang="en-US" dirty="0"/>
          </a:p>
          <a:p>
            <a:r>
              <a:rPr lang="en-US" dirty="0"/>
              <a:t>\begin{</a:t>
            </a:r>
            <a:r>
              <a:rPr lang="en-US" dirty="0" err="1"/>
              <a:t>bmatrix</a:t>
            </a:r>
            <a:r>
              <a:rPr lang="en-US" dirty="0"/>
              <a:t>}</a:t>
            </a:r>
            <a:r>
              <a:rPr lang="en-US" dirty="0" err="1"/>
              <a:t>u_i</a:t>
            </a:r>
            <a:endParaRPr lang="en-US" dirty="0"/>
          </a:p>
          <a:p>
            <a:r>
              <a:rPr lang="en-US" dirty="0"/>
              <a:t>\\ </a:t>
            </a:r>
            <a:r>
              <a:rPr lang="en-US" dirty="0" err="1"/>
              <a:t>v_i</a:t>
            </a:r>
            <a:endParaRPr lang="en-US" dirty="0"/>
          </a:p>
          <a:p>
            <a:r>
              <a:rPr lang="en-US" dirty="0"/>
              <a:t>\end{</a:t>
            </a:r>
            <a:r>
              <a:rPr lang="en-US" dirty="0" err="1"/>
              <a:t>bmatrix</a:t>
            </a:r>
            <a:r>
              <a:rPr lang="en-US" dirty="0"/>
              <a:t>}</a:t>
            </a:r>
          </a:p>
          <a:p>
            <a:endParaRPr lang="en-US" dirty="0"/>
          </a:p>
          <a:p>
            <a:r>
              <a:rPr lang="en-US" dirty="0"/>
              <a:t>=</a:t>
            </a:r>
          </a:p>
          <a:p>
            <a:endParaRPr lang="en-US" dirty="0"/>
          </a:p>
          <a:p>
            <a:r>
              <a:rPr lang="en-US" dirty="0"/>
              <a:t>\begin{</a:t>
            </a:r>
            <a:r>
              <a:rPr lang="en-US" dirty="0" err="1"/>
              <a:t>bmatrix</a:t>
            </a:r>
            <a:r>
              <a:rPr lang="en-US" dirty="0"/>
              <a:t>}\frac{\tilde{u}}{\tilde{w}}</a:t>
            </a:r>
          </a:p>
          <a:p>
            <a:r>
              <a:rPr lang="en-US" dirty="0"/>
              <a:t>\\ \frac{\tilde{v}}{\tilde{w}}</a:t>
            </a:r>
          </a:p>
          <a:p>
            <a:r>
              <a:rPr lang="en-US" dirty="0"/>
              <a:t>\end{</a:t>
            </a:r>
            <a:r>
              <a:rPr lang="en-US" dirty="0" err="1"/>
              <a:t>bmatrix</a:t>
            </a:r>
            <a:r>
              <a:rPr lang="en-US" dirty="0"/>
              <a:t>}</a:t>
            </a:r>
          </a:p>
          <a:p>
            <a:endParaRPr lang="en-US" dirty="0"/>
          </a:p>
          <a:p>
            <a:r>
              <a:rPr lang="en-US" dirty="0"/>
              <a:t>\</a:t>
            </a:r>
            <a:r>
              <a:rPr lang="en-US" dirty="0" err="1"/>
              <a:t>leftarrow</a:t>
            </a:r>
            <a:r>
              <a:rPr lang="en-US" dirty="0"/>
              <a:t> </a:t>
            </a:r>
          </a:p>
          <a:p>
            <a:endParaRPr lang="en-US" dirty="0"/>
          </a:p>
          <a:p>
            <a:r>
              <a:rPr lang="en-US" dirty="0"/>
              <a:t>\begin{</a:t>
            </a:r>
            <a:r>
              <a:rPr lang="en-US" dirty="0" err="1"/>
              <a:t>bmatrix</a:t>
            </a:r>
            <a:r>
              <a:rPr lang="en-US" dirty="0"/>
              <a:t>}\tilde{u}</a:t>
            </a:r>
          </a:p>
          <a:p>
            <a:r>
              <a:rPr lang="en-US" dirty="0"/>
              <a:t>\\ \tilde{v}</a:t>
            </a:r>
          </a:p>
          <a:p>
            <a:r>
              <a:rPr lang="en-US" dirty="0"/>
              <a:t>\\\tilde{w}</a:t>
            </a:r>
          </a:p>
          <a:p>
            <a:r>
              <a:rPr lang="en-US" dirty="0"/>
              <a:t>\end{</a:t>
            </a:r>
            <a:r>
              <a:rPr lang="en-US" dirty="0" err="1"/>
              <a:t>bmatrix</a:t>
            </a:r>
            <a:r>
              <a:rPr lang="en-US" dirty="0"/>
              <a:t>}</a:t>
            </a:r>
          </a:p>
          <a:p>
            <a:endParaRPr lang="en-US" dirty="0"/>
          </a:p>
          <a:p>
            <a:r>
              <a:rPr lang="en-US" dirty="0"/>
              <a:t> = </a:t>
            </a:r>
          </a:p>
          <a:p>
            <a:r>
              <a:rPr lang="en-US" dirty="0"/>
              <a:t>P</a:t>
            </a:r>
          </a:p>
          <a:p>
            <a:endParaRPr lang="en-US" dirty="0"/>
          </a:p>
          <a:p>
            <a:r>
              <a:rPr lang="en-US" dirty="0"/>
              <a:t>\begin{</a:t>
            </a:r>
            <a:r>
              <a:rPr lang="en-US" dirty="0" err="1"/>
              <a:t>bmatrix</a:t>
            </a:r>
            <a:r>
              <a:rPr lang="en-US" dirty="0"/>
              <a:t>}</a:t>
            </a:r>
            <a:r>
              <a:rPr lang="en-US" dirty="0" err="1"/>
              <a:t>x_i</a:t>
            </a:r>
            <a:endParaRPr lang="en-US" dirty="0"/>
          </a:p>
          <a:p>
            <a:r>
              <a:rPr lang="en-US" dirty="0"/>
              <a:t>\\ </a:t>
            </a:r>
            <a:r>
              <a:rPr lang="en-US" dirty="0" err="1"/>
              <a:t>y_i</a:t>
            </a:r>
            <a:endParaRPr lang="en-US" dirty="0"/>
          </a:p>
          <a:p>
            <a:r>
              <a:rPr lang="en-US" dirty="0"/>
              <a:t>\\z_i</a:t>
            </a:r>
          </a:p>
          <a:p>
            <a:r>
              <a:rPr lang="en-US" dirty="0"/>
              <a:t>\\1</a:t>
            </a:r>
          </a:p>
          <a:p>
            <a:r>
              <a:rPr lang="en-US" dirty="0"/>
              <a:t>\end{</a:t>
            </a:r>
            <a:r>
              <a:rPr lang="en-US" dirty="0" err="1"/>
              <a:t>bmatrix</a:t>
            </a:r>
            <a:r>
              <a:rPr lang="en-US" dirty="0"/>
              <a:t>}</a:t>
            </a:r>
          </a:p>
          <a:p>
            <a:endParaRPr lang="en-US" dirty="0"/>
          </a:p>
        </p:txBody>
      </p:sp>
      <p:sp>
        <p:nvSpPr>
          <p:cNvPr id="4" name="Slide Number Placeholder 3"/>
          <p:cNvSpPr>
            <a:spLocks noGrp="1"/>
          </p:cNvSpPr>
          <p:nvPr>
            <p:ph type="sldNum" sz="quarter" idx="5"/>
          </p:nvPr>
        </p:nvSpPr>
        <p:spPr/>
        <p:txBody>
          <a:bodyPr/>
          <a:lstStyle/>
          <a:p>
            <a:fld id="{23DFC88C-95A5-4E0F-9A58-E5C8FBF954FD}" type="slidenum">
              <a:rPr lang="en-US" smtClean="0"/>
              <a:t>36</a:t>
            </a:fld>
            <a:endParaRPr lang="en-US"/>
          </a:p>
        </p:txBody>
      </p:sp>
    </p:spTree>
    <p:extLst>
      <p:ext uri="{BB962C8B-B14F-4D97-AF65-F5344CB8AC3E}">
        <p14:creationId xmlns:p14="http://schemas.microsoft.com/office/powerpoint/2010/main" val="1484591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\begin{</a:t>
            </a:r>
            <a:r>
              <a:rPr lang="en-US" dirty="0" err="1"/>
              <a:t>bmatrix</a:t>
            </a:r>
            <a:r>
              <a:rPr lang="en-US" dirty="0"/>
              <a:t>}u</a:t>
            </a:r>
          </a:p>
          <a:p>
            <a:r>
              <a:rPr lang="en-US" dirty="0"/>
              <a:t>\\ v</a:t>
            </a:r>
          </a:p>
          <a:p>
            <a:r>
              <a:rPr lang="en-US" dirty="0"/>
              <a:t>\end{</a:t>
            </a:r>
            <a:r>
              <a:rPr lang="en-US" dirty="0" err="1"/>
              <a:t>bmatrix</a:t>
            </a:r>
            <a:r>
              <a:rPr lang="en-US" dirty="0"/>
              <a:t>}</a:t>
            </a:r>
          </a:p>
          <a:p>
            <a:endParaRPr lang="en-US" dirty="0"/>
          </a:p>
          <a:p>
            <a:r>
              <a:rPr lang="en-US" dirty="0"/>
              <a:t>=</a:t>
            </a:r>
          </a:p>
          <a:p>
            <a:endParaRPr lang="en-US" dirty="0"/>
          </a:p>
          <a:p>
            <a:r>
              <a:rPr lang="en-US" dirty="0"/>
              <a:t>\begin{</a:t>
            </a:r>
            <a:r>
              <a:rPr lang="en-US" dirty="0" err="1"/>
              <a:t>bmatrix</a:t>
            </a:r>
            <a:r>
              <a:rPr lang="en-US" dirty="0"/>
              <a:t>}\frac{\tilde{u}}{\tilde{w}}</a:t>
            </a:r>
          </a:p>
          <a:p>
            <a:r>
              <a:rPr lang="en-US" dirty="0"/>
              <a:t>\\ \frac{\tilde{v}}{\tilde{w}}</a:t>
            </a:r>
          </a:p>
          <a:p>
            <a:r>
              <a:rPr lang="en-US" dirty="0"/>
              <a:t>\end{</a:t>
            </a:r>
            <a:r>
              <a:rPr lang="en-US" dirty="0" err="1"/>
              <a:t>bmatrix</a:t>
            </a:r>
            <a:r>
              <a:rPr lang="en-US" dirty="0"/>
              <a:t>}</a:t>
            </a:r>
          </a:p>
          <a:p>
            <a:endParaRPr lang="en-US" dirty="0"/>
          </a:p>
          <a:p>
            <a:r>
              <a:rPr lang="en-US" dirty="0"/>
              <a:t>\</a:t>
            </a:r>
            <a:r>
              <a:rPr lang="en-US" dirty="0" err="1"/>
              <a:t>leftarrow</a:t>
            </a:r>
            <a:r>
              <a:rPr lang="en-US" dirty="0"/>
              <a:t> </a:t>
            </a:r>
          </a:p>
          <a:p>
            <a:endParaRPr lang="en-US" dirty="0"/>
          </a:p>
          <a:p>
            <a:r>
              <a:rPr lang="en-US" dirty="0"/>
              <a:t>\begin{</a:t>
            </a:r>
            <a:r>
              <a:rPr lang="en-US" dirty="0" err="1"/>
              <a:t>bmatrix</a:t>
            </a:r>
            <a:r>
              <a:rPr lang="en-US" dirty="0"/>
              <a:t>}\tilde{u}</a:t>
            </a:r>
          </a:p>
          <a:p>
            <a:r>
              <a:rPr lang="en-US" dirty="0"/>
              <a:t>\\ \tilde{v}</a:t>
            </a:r>
          </a:p>
          <a:p>
            <a:r>
              <a:rPr lang="en-US" dirty="0"/>
              <a:t>\\\tilde{w}</a:t>
            </a:r>
          </a:p>
          <a:p>
            <a:r>
              <a:rPr lang="en-US" dirty="0"/>
              <a:t>\end{</a:t>
            </a:r>
            <a:r>
              <a:rPr lang="en-US" dirty="0" err="1"/>
              <a:t>bmatrix</a:t>
            </a:r>
            <a:r>
              <a:rPr lang="en-US" dirty="0"/>
              <a:t>}</a:t>
            </a:r>
          </a:p>
          <a:p>
            <a:endParaRPr lang="en-US" dirty="0"/>
          </a:p>
          <a:p>
            <a:r>
              <a:rPr lang="en-US" dirty="0"/>
              <a:t> = </a:t>
            </a:r>
          </a:p>
          <a:p>
            <a:r>
              <a:rPr lang="en-US" dirty="0"/>
              <a:t>\begin{</a:t>
            </a:r>
            <a:r>
              <a:rPr lang="en-US" dirty="0" err="1"/>
              <a:t>bmatrix</a:t>
            </a:r>
            <a:r>
              <a:rPr lang="en-US" dirty="0"/>
              <a:t>}p_{11} &amp; p_{12}&amp;p_{13}&amp;p_{14}</a:t>
            </a:r>
          </a:p>
          <a:p>
            <a:r>
              <a:rPr lang="en-US" dirty="0"/>
              <a:t>\\ p_{21}&amp;p_{22} &amp;p_{23}&amp;p_{24}</a:t>
            </a:r>
          </a:p>
          <a:p>
            <a:r>
              <a:rPr lang="en-US" dirty="0"/>
              <a:t>\\p_{31}&amp;p_{32}&amp;p_{33}&amp;p_{34}</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a:p>
            <a:r>
              <a:rPr lang="en-US" dirty="0"/>
              <a:t>\\</a:t>
            </a:r>
          </a:p>
          <a:p>
            <a:endParaRPr lang="en-US" dirty="0"/>
          </a:p>
          <a:p>
            <a:r>
              <a:rPr lang="en-US" dirty="0"/>
              <a:t>\left\{\begin{matrix}</a:t>
            </a:r>
          </a:p>
          <a:p>
            <a:r>
              <a:rPr lang="en-US" dirty="0"/>
              <a:t>\tilde{u} = p_{11}</a:t>
            </a:r>
            <a:r>
              <a:rPr lang="en-US" dirty="0" err="1"/>
              <a:t>x+p</a:t>
            </a:r>
            <a:r>
              <a:rPr lang="en-US" dirty="0"/>
              <a:t>_{12}</a:t>
            </a:r>
            <a:r>
              <a:rPr lang="en-US" dirty="0" err="1"/>
              <a:t>y+p</a:t>
            </a:r>
            <a:r>
              <a:rPr lang="en-US" dirty="0"/>
              <a:t>_{13}</a:t>
            </a:r>
            <a:r>
              <a:rPr lang="en-US" dirty="0" err="1"/>
              <a:t>z+p</a:t>
            </a:r>
            <a:r>
              <a:rPr lang="en-US" dirty="0"/>
              <a:t>_{14}\\ </a:t>
            </a:r>
          </a:p>
          <a:p>
            <a:r>
              <a:rPr lang="en-US" dirty="0"/>
              <a:t>\tilde{v} = p_{21}</a:t>
            </a:r>
            <a:r>
              <a:rPr lang="en-US" dirty="0" err="1"/>
              <a:t>x+p</a:t>
            </a:r>
            <a:r>
              <a:rPr lang="en-US" dirty="0"/>
              <a:t>_{22}</a:t>
            </a:r>
            <a:r>
              <a:rPr lang="en-US" dirty="0" err="1"/>
              <a:t>y+p</a:t>
            </a:r>
            <a:r>
              <a:rPr lang="en-US" dirty="0"/>
              <a:t>_{23}</a:t>
            </a:r>
            <a:r>
              <a:rPr lang="en-US" dirty="0" err="1"/>
              <a:t>z+p</a:t>
            </a:r>
            <a:r>
              <a:rPr lang="en-US" dirty="0"/>
              <a:t>_{24}\\ </a:t>
            </a:r>
          </a:p>
          <a:p>
            <a:r>
              <a:rPr lang="en-US" dirty="0"/>
              <a:t>\tilde{w} = p_{31}</a:t>
            </a:r>
            <a:r>
              <a:rPr lang="en-US" dirty="0" err="1"/>
              <a:t>x+p</a:t>
            </a:r>
            <a:r>
              <a:rPr lang="en-US" dirty="0"/>
              <a:t>_{32}</a:t>
            </a:r>
            <a:r>
              <a:rPr lang="en-US" dirty="0" err="1"/>
              <a:t>y+p</a:t>
            </a:r>
            <a:r>
              <a:rPr lang="en-US" dirty="0"/>
              <a:t>_{33}</a:t>
            </a:r>
            <a:r>
              <a:rPr lang="en-US" dirty="0" err="1"/>
              <a:t>z+p</a:t>
            </a:r>
            <a:r>
              <a:rPr lang="en-US" dirty="0"/>
              <a:t>_{34}</a:t>
            </a:r>
          </a:p>
          <a:p>
            <a:r>
              <a:rPr lang="en-US" dirty="0"/>
              <a:t>\end{matrix}\right.</a:t>
            </a:r>
          </a:p>
          <a:p>
            <a:endParaRPr lang="en-US" dirty="0"/>
          </a:p>
          <a:p>
            <a:r>
              <a:rPr lang="en-US" dirty="0"/>
              <a:t>\\</a:t>
            </a:r>
          </a:p>
          <a:p>
            <a:r>
              <a:rPr lang="en-US" dirty="0"/>
              <a:t>\\</a:t>
            </a:r>
          </a:p>
          <a:p>
            <a:r>
              <a:rPr lang="en-US" dirty="0"/>
              <a:t>\\</a:t>
            </a:r>
          </a:p>
          <a:p>
            <a:r>
              <a:rPr lang="en-US" dirty="0"/>
              <a:t>\left\{\begin{matrix}</a:t>
            </a:r>
          </a:p>
          <a:p>
            <a:r>
              <a:rPr lang="en-US" dirty="0"/>
              <a:t>u = \frac{\tilde{u}}{\tilde{w}} = \frac{p_{11}</a:t>
            </a:r>
            <a:r>
              <a:rPr lang="en-US" dirty="0" err="1"/>
              <a:t>x+p</a:t>
            </a:r>
            <a:r>
              <a:rPr lang="en-US" dirty="0"/>
              <a:t>_{12}</a:t>
            </a:r>
            <a:r>
              <a:rPr lang="en-US" dirty="0" err="1"/>
              <a:t>y+p</a:t>
            </a:r>
            <a:r>
              <a:rPr lang="en-US" dirty="0"/>
              <a:t>_{13}</a:t>
            </a:r>
            <a:r>
              <a:rPr lang="en-US" dirty="0" err="1"/>
              <a:t>z+p</a:t>
            </a:r>
            <a:r>
              <a:rPr lang="en-US" dirty="0"/>
              <a:t>_{14}}{p_{31}</a:t>
            </a:r>
            <a:r>
              <a:rPr lang="en-US" dirty="0" err="1"/>
              <a:t>x+p</a:t>
            </a:r>
            <a:r>
              <a:rPr lang="en-US" dirty="0"/>
              <a:t>_{32}</a:t>
            </a:r>
            <a:r>
              <a:rPr lang="en-US" dirty="0" err="1"/>
              <a:t>y+p</a:t>
            </a:r>
            <a:r>
              <a:rPr lang="en-US" dirty="0"/>
              <a:t>_{33}</a:t>
            </a:r>
            <a:r>
              <a:rPr lang="en-US" dirty="0" err="1"/>
              <a:t>z+p</a:t>
            </a:r>
            <a:r>
              <a:rPr lang="en-US" dirty="0"/>
              <a:t>_{34}}\\</a:t>
            </a:r>
          </a:p>
          <a:p>
            <a:r>
              <a:rPr lang="en-US" dirty="0"/>
              <a:t>\\</a:t>
            </a:r>
          </a:p>
          <a:p>
            <a:r>
              <a:rPr lang="en-US" dirty="0"/>
              <a:t>v = \frac{\tilde{v}}{\tilde{w}} = \frac{p_{21}</a:t>
            </a:r>
            <a:r>
              <a:rPr lang="en-US" dirty="0" err="1"/>
              <a:t>x+p</a:t>
            </a:r>
            <a:r>
              <a:rPr lang="en-US" dirty="0"/>
              <a:t>_{22}</a:t>
            </a:r>
            <a:r>
              <a:rPr lang="en-US" dirty="0" err="1"/>
              <a:t>y+p</a:t>
            </a:r>
            <a:r>
              <a:rPr lang="en-US" dirty="0"/>
              <a:t>_{23}</a:t>
            </a:r>
            <a:r>
              <a:rPr lang="en-US" dirty="0" err="1"/>
              <a:t>z+p</a:t>
            </a:r>
            <a:r>
              <a:rPr lang="en-US" dirty="0"/>
              <a:t>_{24}}{p_{31}</a:t>
            </a:r>
            <a:r>
              <a:rPr lang="en-US" dirty="0" err="1"/>
              <a:t>x+p</a:t>
            </a:r>
            <a:r>
              <a:rPr lang="en-US" dirty="0"/>
              <a:t>_{32}</a:t>
            </a:r>
            <a:r>
              <a:rPr lang="en-US" dirty="0" err="1"/>
              <a:t>y+p</a:t>
            </a:r>
            <a:r>
              <a:rPr lang="en-US" dirty="0"/>
              <a:t>_{33}</a:t>
            </a:r>
            <a:r>
              <a:rPr lang="en-US" dirty="0" err="1"/>
              <a:t>z+p</a:t>
            </a:r>
            <a:r>
              <a:rPr lang="en-US" dirty="0"/>
              <a:t>_{34}}\\</a:t>
            </a:r>
          </a:p>
          <a:p>
            <a:endParaRPr lang="en-US" dirty="0"/>
          </a:p>
          <a:p>
            <a:r>
              <a:rPr lang="en-US" dirty="0"/>
              <a:t>\end{matrix}\right.</a:t>
            </a:r>
          </a:p>
          <a:p>
            <a:endParaRPr lang="en-US" dirty="0"/>
          </a:p>
          <a:p>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23DFC88C-95A5-4E0F-9A58-E5C8FBF954FD}" type="slidenum">
              <a:rPr lang="en-US" smtClean="0"/>
              <a:t>37</a:t>
            </a:fld>
            <a:endParaRPr lang="en-US"/>
          </a:p>
        </p:txBody>
      </p:sp>
    </p:spTree>
    <p:extLst>
      <p:ext uri="{BB962C8B-B14F-4D97-AF65-F5344CB8AC3E}">
        <p14:creationId xmlns:p14="http://schemas.microsoft.com/office/powerpoint/2010/main" val="313569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t>
            </a:r>
          </a:p>
          <a:p>
            <a:r>
              <a:rPr lang="en-US" dirty="0"/>
              <a:t>\left\{\begin{matrix}</a:t>
            </a:r>
          </a:p>
          <a:p>
            <a:r>
              <a:rPr lang="en-US" dirty="0"/>
              <a:t>u = \frac{\tilde{u}}{\tilde{w}} = \frac{p_{11}</a:t>
            </a:r>
            <a:r>
              <a:rPr lang="en-US" dirty="0" err="1"/>
              <a:t>x+p</a:t>
            </a:r>
            <a:r>
              <a:rPr lang="en-US" dirty="0"/>
              <a:t>_{12}</a:t>
            </a:r>
            <a:r>
              <a:rPr lang="en-US" dirty="0" err="1"/>
              <a:t>y+p</a:t>
            </a:r>
            <a:r>
              <a:rPr lang="en-US" dirty="0"/>
              <a:t>_{13}</a:t>
            </a:r>
            <a:r>
              <a:rPr lang="en-US" dirty="0" err="1"/>
              <a:t>z+p</a:t>
            </a:r>
            <a:r>
              <a:rPr lang="en-US" dirty="0"/>
              <a:t>_{14}}{p_{31}</a:t>
            </a:r>
            <a:r>
              <a:rPr lang="en-US" dirty="0" err="1"/>
              <a:t>x+p</a:t>
            </a:r>
            <a:r>
              <a:rPr lang="en-US" dirty="0"/>
              <a:t>_{32}</a:t>
            </a:r>
            <a:r>
              <a:rPr lang="en-US" dirty="0" err="1"/>
              <a:t>y+p</a:t>
            </a:r>
            <a:r>
              <a:rPr lang="en-US" dirty="0"/>
              <a:t>_{33}</a:t>
            </a:r>
            <a:r>
              <a:rPr lang="en-US" dirty="0" err="1"/>
              <a:t>z+p</a:t>
            </a:r>
            <a:r>
              <a:rPr lang="en-US" dirty="0"/>
              <a:t>_{34}}\\</a:t>
            </a:r>
          </a:p>
          <a:p>
            <a:r>
              <a:rPr lang="en-US" dirty="0"/>
              <a:t>\\</a:t>
            </a:r>
          </a:p>
          <a:p>
            <a:r>
              <a:rPr lang="en-US" dirty="0"/>
              <a:t>v = \frac{\tilde{v}}{\tilde{w}} = \frac{p_{21}</a:t>
            </a:r>
            <a:r>
              <a:rPr lang="en-US" dirty="0" err="1"/>
              <a:t>x+p</a:t>
            </a:r>
            <a:r>
              <a:rPr lang="en-US" dirty="0"/>
              <a:t>_{22}</a:t>
            </a:r>
            <a:r>
              <a:rPr lang="en-US" dirty="0" err="1"/>
              <a:t>y+p</a:t>
            </a:r>
            <a:r>
              <a:rPr lang="en-US" dirty="0"/>
              <a:t>_{23}</a:t>
            </a:r>
            <a:r>
              <a:rPr lang="en-US" dirty="0" err="1"/>
              <a:t>z+p</a:t>
            </a:r>
            <a:r>
              <a:rPr lang="en-US" dirty="0"/>
              <a:t>_{24}}{p_{31}</a:t>
            </a:r>
            <a:r>
              <a:rPr lang="en-US" dirty="0" err="1"/>
              <a:t>x+p</a:t>
            </a:r>
            <a:r>
              <a:rPr lang="en-US" dirty="0"/>
              <a:t>_{32}</a:t>
            </a:r>
            <a:r>
              <a:rPr lang="en-US" dirty="0" err="1"/>
              <a:t>y+p</a:t>
            </a:r>
            <a:r>
              <a:rPr lang="en-US" dirty="0"/>
              <a:t>_{33}</a:t>
            </a:r>
            <a:r>
              <a:rPr lang="en-US" dirty="0" err="1"/>
              <a:t>z+p</a:t>
            </a:r>
            <a:r>
              <a:rPr lang="en-US" dirty="0"/>
              <a:t>_{34}}\\</a:t>
            </a:r>
          </a:p>
          <a:p>
            <a:endParaRPr lang="en-US" dirty="0"/>
          </a:p>
          <a:p>
            <a:r>
              <a:rPr lang="en-US" dirty="0"/>
              <a:t>\end{matrix}\right.</a:t>
            </a:r>
          </a:p>
          <a:p>
            <a:endParaRPr lang="en-US" dirty="0"/>
          </a:p>
          <a:p>
            <a:r>
              <a:rPr lang="en-US" dirty="0"/>
              <a:t>\\\\\\</a:t>
            </a:r>
          </a:p>
          <a:p>
            <a:r>
              <a:rPr lang="en-US" dirty="0"/>
              <a:t>\left\{\begin{matrix}</a:t>
            </a:r>
          </a:p>
          <a:p>
            <a:r>
              <a:rPr lang="en-US" dirty="0"/>
              <a:t>(p_{31}</a:t>
            </a:r>
            <a:r>
              <a:rPr lang="en-US" dirty="0" err="1"/>
              <a:t>x+p</a:t>
            </a:r>
            <a:r>
              <a:rPr lang="en-US" dirty="0"/>
              <a:t>_{32}</a:t>
            </a:r>
            <a:r>
              <a:rPr lang="en-US" dirty="0" err="1"/>
              <a:t>y+p</a:t>
            </a:r>
            <a:r>
              <a:rPr lang="en-US" dirty="0"/>
              <a:t>_{33}</a:t>
            </a:r>
            <a:r>
              <a:rPr lang="en-US" dirty="0" err="1"/>
              <a:t>z+p</a:t>
            </a:r>
            <a:r>
              <a:rPr lang="en-US" dirty="0"/>
              <a:t>_{34})u = p_{11}</a:t>
            </a:r>
            <a:r>
              <a:rPr lang="en-US" dirty="0" err="1"/>
              <a:t>x+p</a:t>
            </a:r>
            <a:r>
              <a:rPr lang="en-US" dirty="0"/>
              <a:t>_{12}</a:t>
            </a:r>
            <a:r>
              <a:rPr lang="en-US" dirty="0" err="1"/>
              <a:t>y+p</a:t>
            </a:r>
            <a:r>
              <a:rPr lang="en-US" dirty="0"/>
              <a:t>_{13}</a:t>
            </a:r>
            <a:r>
              <a:rPr lang="en-US" dirty="0" err="1"/>
              <a:t>z+p</a:t>
            </a:r>
            <a:r>
              <a:rPr lang="en-US" dirty="0"/>
              <a:t>_{14}\\</a:t>
            </a:r>
          </a:p>
          <a:p>
            <a:r>
              <a:rPr lang="en-US" dirty="0"/>
              <a:t>(p_{31}</a:t>
            </a:r>
            <a:r>
              <a:rPr lang="en-US" dirty="0" err="1"/>
              <a:t>x+p</a:t>
            </a:r>
            <a:r>
              <a:rPr lang="en-US" dirty="0"/>
              <a:t>_{32}</a:t>
            </a:r>
            <a:r>
              <a:rPr lang="en-US" dirty="0" err="1"/>
              <a:t>y+p</a:t>
            </a:r>
            <a:r>
              <a:rPr lang="en-US" dirty="0"/>
              <a:t>_{33}</a:t>
            </a:r>
            <a:r>
              <a:rPr lang="en-US" dirty="0" err="1"/>
              <a:t>z+p</a:t>
            </a:r>
            <a:r>
              <a:rPr lang="en-US" dirty="0"/>
              <a:t>_{34})u = p_{21}</a:t>
            </a:r>
            <a:r>
              <a:rPr lang="en-US" dirty="0" err="1"/>
              <a:t>x+p</a:t>
            </a:r>
            <a:r>
              <a:rPr lang="en-US" dirty="0"/>
              <a:t>_{22}</a:t>
            </a:r>
            <a:r>
              <a:rPr lang="en-US" dirty="0" err="1"/>
              <a:t>y+p</a:t>
            </a:r>
            <a:r>
              <a:rPr lang="en-US" dirty="0"/>
              <a:t>_{23}</a:t>
            </a:r>
            <a:r>
              <a:rPr lang="en-US" dirty="0" err="1"/>
              <a:t>z+p</a:t>
            </a:r>
            <a:r>
              <a:rPr lang="en-US" dirty="0"/>
              <a:t>_{24}</a:t>
            </a:r>
          </a:p>
          <a:p>
            <a:r>
              <a:rPr lang="en-US" dirty="0"/>
              <a:t>\end{matrix}\right.</a:t>
            </a:r>
          </a:p>
          <a:p>
            <a:r>
              <a:rPr lang="en-US" dirty="0"/>
              <a:t>\\\\\\</a:t>
            </a:r>
          </a:p>
          <a:p>
            <a:r>
              <a:rPr lang="en-US" dirty="0"/>
              <a:t>\left\{\begin{matrix}</a:t>
            </a:r>
          </a:p>
          <a:p>
            <a:r>
              <a:rPr lang="en-US" dirty="0"/>
              <a:t>p_{31}</a:t>
            </a:r>
            <a:r>
              <a:rPr lang="en-US" dirty="0" err="1"/>
              <a:t>xu+p</a:t>
            </a:r>
            <a:r>
              <a:rPr lang="en-US" dirty="0"/>
              <a:t>_{32}</a:t>
            </a:r>
            <a:r>
              <a:rPr lang="en-US" dirty="0" err="1"/>
              <a:t>yu+p</a:t>
            </a:r>
            <a:r>
              <a:rPr lang="en-US" dirty="0"/>
              <a:t>_{33}</a:t>
            </a:r>
            <a:r>
              <a:rPr lang="en-US" dirty="0" err="1"/>
              <a:t>zu+p</a:t>
            </a:r>
            <a:r>
              <a:rPr lang="en-US" dirty="0"/>
              <a:t>_{34}u - p_{11}x-p_{12}y-p_{13}z-p_{14}=0\\</a:t>
            </a:r>
          </a:p>
          <a:p>
            <a:r>
              <a:rPr lang="en-US" dirty="0"/>
              <a:t>p_{31}</a:t>
            </a:r>
            <a:r>
              <a:rPr lang="en-US" dirty="0" err="1"/>
              <a:t>xv+p</a:t>
            </a:r>
            <a:r>
              <a:rPr lang="en-US" dirty="0"/>
              <a:t>_{32}</a:t>
            </a:r>
            <a:r>
              <a:rPr lang="en-US" dirty="0" err="1"/>
              <a:t>yv+p</a:t>
            </a:r>
            <a:r>
              <a:rPr lang="en-US" dirty="0"/>
              <a:t>_{33}</a:t>
            </a:r>
            <a:r>
              <a:rPr lang="en-US" dirty="0" err="1"/>
              <a:t>zv+p</a:t>
            </a:r>
            <a:r>
              <a:rPr lang="en-US" dirty="0"/>
              <a:t>_{34}v - p_{21}x-p_{22}y-p_{23}z-p_{24}=0</a:t>
            </a:r>
          </a:p>
          <a:p>
            <a:r>
              <a:rPr lang="en-US" dirty="0"/>
              <a:t>\end{matrix}\right.</a:t>
            </a:r>
          </a:p>
          <a:p>
            <a:r>
              <a:rPr lang="en-US" dirty="0"/>
              <a:t>\\\\\\</a:t>
            </a:r>
          </a:p>
          <a:p>
            <a:r>
              <a:rPr lang="en-US" dirty="0"/>
              <a:t>\left\{\begin{matrix}</a:t>
            </a:r>
          </a:p>
          <a:p>
            <a:r>
              <a:rPr lang="en-US" dirty="0"/>
              <a:t>-</a:t>
            </a:r>
            <a:r>
              <a:rPr lang="en-US" dirty="0" err="1"/>
              <a:t>xp</a:t>
            </a:r>
            <a:r>
              <a:rPr lang="en-US" dirty="0"/>
              <a:t>_{11}-</a:t>
            </a:r>
            <a:r>
              <a:rPr lang="en-US" dirty="0" err="1"/>
              <a:t>yp</a:t>
            </a:r>
            <a:r>
              <a:rPr lang="en-US" dirty="0"/>
              <a:t>_{12}-</a:t>
            </a:r>
            <a:r>
              <a:rPr lang="en-US" dirty="0" err="1"/>
              <a:t>zp</a:t>
            </a:r>
            <a:r>
              <a:rPr lang="en-US" dirty="0"/>
              <a:t>_{13}-1p_{14}-0p_{21}-0p_{22}-0p_{23}-0p_{24}+</a:t>
            </a:r>
            <a:r>
              <a:rPr lang="en-US" dirty="0" err="1"/>
              <a:t>xup</a:t>
            </a:r>
            <a:r>
              <a:rPr lang="en-US" dirty="0"/>
              <a:t>_{31}+yup_{32}+</a:t>
            </a:r>
            <a:r>
              <a:rPr lang="en-US" dirty="0" err="1"/>
              <a:t>zup</a:t>
            </a:r>
            <a:r>
              <a:rPr lang="en-US" dirty="0"/>
              <a:t>_{33}+up_{34}=0\\</a:t>
            </a:r>
          </a:p>
          <a:p>
            <a:r>
              <a:rPr lang="en-US" dirty="0"/>
              <a:t>0p_{11}+0p_{12}+0p_{13}+ 0p_{14}-</a:t>
            </a:r>
            <a:r>
              <a:rPr lang="en-US" dirty="0" err="1"/>
              <a:t>xp</a:t>
            </a:r>
            <a:r>
              <a:rPr lang="en-US" dirty="0"/>
              <a:t>_{21}-</a:t>
            </a:r>
            <a:r>
              <a:rPr lang="en-US" dirty="0" err="1"/>
              <a:t>yp</a:t>
            </a:r>
            <a:r>
              <a:rPr lang="en-US" dirty="0"/>
              <a:t>_{22}-</a:t>
            </a:r>
            <a:r>
              <a:rPr lang="en-US" dirty="0" err="1"/>
              <a:t>zp</a:t>
            </a:r>
            <a:r>
              <a:rPr lang="en-US" dirty="0"/>
              <a:t>_{23}-1p_{24}+</a:t>
            </a:r>
            <a:r>
              <a:rPr lang="en-US" dirty="0" err="1"/>
              <a:t>xvp</a:t>
            </a:r>
            <a:r>
              <a:rPr lang="en-US" dirty="0"/>
              <a:t>_{31}+</a:t>
            </a:r>
            <a:r>
              <a:rPr lang="en-US" dirty="0" err="1"/>
              <a:t>yvp</a:t>
            </a:r>
            <a:r>
              <a:rPr lang="en-US" dirty="0"/>
              <a:t>_{32}+</a:t>
            </a:r>
            <a:r>
              <a:rPr lang="en-US" dirty="0" err="1"/>
              <a:t>zvp</a:t>
            </a:r>
            <a:r>
              <a:rPr lang="en-US" dirty="0"/>
              <a:t>_{33}+</a:t>
            </a:r>
            <a:r>
              <a:rPr lang="en-US" dirty="0" err="1"/>
              <a:t>vp</a:t>
            </a:r>
            <a:r>
              <a:rPr lang="en-US" dirty="0"/>
              <a:t>_{34}=0</a:t>
            </a:r>
          </a:p>
          <a:p>
            <a:r>
              <a:rPr lang="en-US" dirty="0"/>
              <a:t>\end{matrix}\right.</a:t>
            </a:r>
          </a:p>
        </p:txBody>
      </p:sp>
      <p:sp>
        <p:nvSpPr>
          <p:cNvPr id="4" name="Slide Number Placeholder 3"/>
          <p:cNvSpPr>
            <a:spLocks noGrp="1"/>
          </p:cNvSpPr>
          <p:nvPr>
            <p:ph type="sldNum" sz="quarter" idx="5"/>
          </p:nvPr>
        </p:nvSpPr>
        <p:spPr/>
        <p:txBody>
          <a:bodyPr/>
          <a:lstStyle/>
          <a:p>
            <a:fld id="{23DFC88C-95A5-4E0F-9A58-E5C8FBF954FD}" type="slidenum">
              <a:rPr lang="en-US" smtClean="0"/>
              <a:t>38</a:t>
            </a:fld>
            <a:endParaRPr lang="en-US"/>
          </a:p>
        </p:txBody>
      </p:sp>
    </p:spTree>
    <p:extLst>
      <p:ext uri="{BB962C8B-B14F-4D97-AF65-F5344CB8AC3E}">
        <p14:creationId xmlns:p14="http://schemas.microsoft.com/office/powerpoint/2010/main" val="40124525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\left\{\begin{matrix}</a:t>
            </a:r>
          </a:p>
          <a:p>
            <a:r>
              <a:rPr lang="en-US" dirty="0"/>
              <a:t>-</a:t>
            </a:r>
            <a:r>
              <a:rPr lang="en-US" dirty="0" err="1"/>
              <a:t>xp</a:t>
            </a:r>
            <a:r>
              <a:rPr lang="en-US" dirty="0"/>
              <a:t>_{11}-</a:t>
            </a:r>
            <a:r>
              <a:rPr lang="en-US" dirty="0" err="1"/>
              <a:t>yp</a:t>
            </a:r>
            <a:r>
              <a:rPr lang="en-US" dirty="0"/>
              <a:t>_{12}-</a:t>
            </a:r>
            <a:r>
              <a:rPr lang="en-US" dirty="0" err="1"/>
              <a:t>zp</a:t>
            </a:r>
            <a:r>
              <a:rPr lang="en-US" dirty="0"/>
              <a:t>_{13}-1p_{14}-0p_{21}-0p_{22}-0p_{23}-0p_{24}+</a:t>
            </a:r>
            <a:r>
              <a:rPr lang="en-US" dirty="0" err="1"/>
              <a:t>xup</a:t>
            </a:r>
            <a:r>
              <a:rPr lang="en-US" dirty="0"/>
              <a:t>_{31}+yup_{32}+</a:t>
            </a:r>
            <a:r>
              <a:rPr lang="en-US" dirty="0" err="1"/>
              <a:t>zup</a:t>
            </a:r>
            <a:r>
              <a:rPr lang="en-US" dirty="0"/>
              <a:t>_{33}+up_{34}=0\\</a:t>
            </a:r>
          </a:p>
          <a:p>
            <a:r>
              <a:rPr lang="en-US" dirty="0"/>
              <a:t>0p_{11}+0p_{12}+0p_{13}+ 0p_{14}-</a:t>
            </a:r>
            <a:r>
              <a:rPr lang="en-US" dirty="0" err="1"/>
              <a:t>xp</a:t>
            </a:r>
            <a:r>
              <a:rPr lang="en-US" dirty="0"/>
              <a:t>_{21}-</a:t>
            </a:r>
            <a:r>
              <a:rPr lang="en-US" dirty="0" err="1"/>
              <a:t>yp</a:t>
            </a:r>
            <a:r>
              <a:rPr lang="en-US" dirty="0"/>
              <a:t>_{22}-</a:t>
            </a:r>
            <a:r>
              <a:rPr lang="en-US" dirty="0" err="1"/>
              <a:t>zp</a:t>
            </a:r>
            <a:r>
              <a:rPr lang="en-US" dirty="0"/>
              <a:t>_{23}-1p_{24}+</a:t>
            </a:r>
            <a:r>
              <a:rPr lang="en-US" dirty="0" err="1"/>
              <a:t>xvp</a:t>
            </a:r>
            <a:r>
              <a:rPr lang="en-US" dirty="0"/>
              <a:t>_{31}+</a:t>
            </a:r>
            <a:r>
              <a:rPr lang="en-US" dirty="0" err="1"/>
              <a:t>yvp</a:t>
            </a:r>
            <a:r>
              <a:rPr lang="en-US" dirty="0"/>
              <a:t>_{32}+</a:t>
            </a:r>
            <a:r>
              <a:rPr lang="en-US" dirty="0" err="1"/>
              <a:t>zvp</a:t>
            </a:r>
            <a:r>
              <a:rPr lang="en-US" dirty="0"/>
              <a:t>_{33}+</a:t>
            </a:r>
            <a:r>
              <a:rPr lang="en-US" dirty="0" err="1"/>
              <a:t>vp</a:t>
            </a:r>
            <a:r>
              <a:rPr lang="en-US" dirty="0"/>
              <a:t>_{34}=0</a:t>
            </a:r>
          </a:p>
          <a:p>
            <a:r>
              <a:rPr lang="en-US" dirty="0"/>
              <a:t>\end{matrix}\right.</a:t>
            </a:r>
          </a:p>
          <a:p>
            <a:endParaRPr lang="en-US" dirty="0"/>
          </a:p>
          <a:p>
            <a:r>
              <a:rPr lang="en-US" dirty="0"/>
              <a:t>\\</a:t>
            </a:r>
          </a:p>
          <a:p>
            <a:r>
              <a:rPr lang="en-US" dirty="0"/>
              <a:t>\begin{</a:t>
            </a:r>
            <a:r>
              <a:rPr lang="en-US" dirty="0" err="1"/>
              <a:t>bmatrix</a:t>
            </a:r>
            <a:r>
              <a:rPr lang="en-US" dirty="0"/>
              <a:t>}</a:t>
            </a:r>
          </a:p>
          <a:p>
            <a:r>
              <a:rPr lang="en-US" dirty="0"/>
              <a:t>-x &amp; -y &amp; -z &amp; -1 &amp;0&amp;0&amp;0&amp;0&amp;xu&amp;yu&amp;zu&amp;u\\ </a:t>
            </a:r>
          </a:p>
          <a:p>
            <a:r>
              <a:rPr lang="en-US" dirty="0"/>
              <a:t>0 &amp; 0 &amp; 0 &amp; 0 &amp;-x &amp; -y &amp; -z &amp; -1&amp;xv&amp;yv&amp;zv&amp;v\\ </a:t>
            </a:r>
          </a:p>
          <a:p>
            <a:endParaRPr lang="en-US" dirty="0"/>
          </a:p>
          <a:p>
            <a:r>
              <a:rPr lang="en-US" dirty="0"/>
              <a:t>\end{</a:t>
            </a:r>
            <a:r>
              <a:rPr lang="en-US" dirty="0" err="1"/>
              <a:t>bmatrix</a:t>
            </a:r>
            <a:r>
              <a:rPr lang="en-US" dirty="0"/>
              <a:t>}</a:t>
            </a:r>
          </a:p>
          <a:p>
            <a:r>
              <a:rPr lang="en-US" dirty="0"/>
              <a:t>\begin{</a:t>
            </a:r>
            <a:r>
              <a:rPr lang="en-US" dirty="0" err="1"/>
              <a:t>bmatrix</a:t>
            </a:r>
            <a:r>
              <a:rPr lang="en-US" dirty="0"/>
              <a:t>}</a:t>
            </a:r>
          </a:p>
          <a:p>
            <a:r>
              <a:rPr lang="en-US" dirty="0"/>
              <a:t>p_{11} \\ </a:t>
            </a:r>
          </a:p>
          <a:p>
            <a:r>
              <a:rPr lang="en-US" dirty="0"/>
              <a:t>p_{12} \\ </a:t>
            </a:r>
          </a:p>
          <a:p>
            <a:r>
              <a:rPr lang="en-US" dirty="0"/>
              <a:t>p_{13} \\ </a:t>
            </a:r>
          </a:p>
          <a:p>
            <a:r>
              <a:rPr lang="en-US" dirty="0"/>
              <a:t>p_{14} \\</a:t>
            </a:r>
          </a:p>
          <a:p>
            <a:r>
              <a:rPr lang="en-US" dirty="0"/>
              <a:t>p_{21} \\ </a:t>
            </a:r>
          </a:p>
          <a:p>
            <a:r>
              <a:rPr lang="en-US" dirty="0"/>
              <a:t>p_{22} \\ </a:t>
            </a:r>
          </a:p>
          <a:p>
            <a:r>
              <a:rPr lang="en-US" dirty="0"/>
              <a:t>p_{23} \\ </a:t>
            </a:r>
          </a:p>
          <a:p>
            <a:r>
              <a:rPr lang="en-US" dirty="0"/>
              <a:t>p_{24} \\ </a:t>
            </a:r>
          </a:p>
          <a:p>
            <a:r>
              <a:rPr lang="en-US" dirty="0"/>
              <a:t>p_{31} \\ </a:t>
            </a:r>
          </a:p>
          <a:p>
            <a:r>
              <a:rPr lang="en-US" dirty="0"/>
              <a:t>p_{32} \\ </a:t>
            </a:r>
          </a:p>
          <a:p>
            <a:r>
              <a:rPr lang="en-US" dirty="0"/>
              <a:t>p_{33} \\ </a:t>
            </a:r>
          </a:p>
          <a:p>
            <a:r>
              <a:rPr lang="en-US" dirty="0"/>
              <a:t>p_{34} \\  </a:t>
            </a:r>
          </a:p>
          <a:p>
            <a:r>
              <a:rPr lang="en-US" dirty="0"/>
              <a:t>\end{</a:t>
            </a:r>
            <a:r>
              <a:rPr lang="en-US" dirty="0" err="1"/>
              <a:t>bmatrix</a:t>
            </a:r>
            <a:r>
              <a:rPr lang="en-US" dirty="0"/>
              <a:t>}</a:t>
            </a:r>
          </a:p>
          <a:p>
            <a:r>
              <a:rPr lang="en-US" dirty="0"/>
              <a:t>=</a:t>
            </a:r>
          </a:p>
          <a:p>
            <a:r>
              <a:rPr lang="en-US" dirty="0"/>
              <a:t>\begin{</a:t>
            </a:r>
            <a:r>
              <a:rPr lang="en-US" dirty="0" err="1"/>
              <a:t>bmatrix</a:t>
            </a:r>
            <a:r>
              <a:rPr lang="en-US" dirty="0"/>
              <a:t>}</a:t>
            </a:r>
          </a:p>
          <a:p>
            <a:r>
              <a:rPr lang="en-US" dirty="0"/>
              <a:t>0 \\ </a:t>
            </a:r>
          </a:p>
          <a:p>
            <a:r>
              <a:rPr lang="en-US" dirty="0"/>
              <a:t>0 \\  </a:t>
            </a:r>
          </a:p>
          <a:p>
            <a:r>
              <a:rPr lang="en-US" dirty="0"/>
              <a:t>\end{</a:t>
            </a:r>
            <a:r>
              <a:rPr lang="en-US" dirty="0" err="1"/>
              <a:t>bmatrix</a:t>
            </a:r>
            <a:r>
              <a:rPr lang="en-US" dirty="0"/>
              <a:t>}</a:t>
            </a:r>
          </a:p>
        </p:txBody>
      </p:sp>
      <p:sp>
        <p:nvSpPr>
          <p:cNvPr id="4" name="Slide Number Placeholder 3"/>
          <p:cNvSpPr>
            <a:spLocks noGrp="1"/>
          </p:cNvSpPr>
          <p:nvPr>
            <p:ph type="sldNum" sz="quarter" idx="5"/>
          </p:nvPr>
        </p:nvSpPr>
        <p:spPr/>
        <p:txBody>
          <a:bodyPr/>
          <a:lstStyle/>
          <a:p>
            <a:fld id="{23DFC88C-95A5-4E0F-9A58-E5C8FBF954FD}" type="slidenum">
              <a:rPr lang="en-US" smtClean="0"/>
              <a:t>39</a:t>
            </a:fld>
            <a:endParaRPr lang="en-US"/>
          </a:p>
        </p:txBody>
      </p:sp>
    </p:spTree>
    <p:extLst>
      <p:ext uri="{BB962C8B-B14F-4D97-AF65-F5344CB8AC3E}">
        <p14:creationId xmlns:p14="http://schemas.microsoft.com/office/powerpoint/2010/main" val="8803474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t>
            </a:r>
          </a:p>
          <a:p>
            <a:r>
              <a:rPr lang="en-US" dirty="0"/>
              <a:t>\begin{</a:t>
            </a:r>
            <a:r>
              <a:rPr lang="en-US" dirty="0" err="1"/>
              <a:t>bmatrix</a:t>
            </a:r>
            <a:r>
              <a:rPr lang="en-US" dirty="0"/>
              <a:t>}</a:t>
            </a:r>
          </a:p>
          <a:p>
            <a:r>
              <a:rPr lang="en-US" dirty="0"/>
              <a:t>-</a:t>
            </a:r>
            <a:r>
              <a:rPr lang="en-US" dirty="0" err="1"/>
              <a:t>x_i</a:t>
            </a:r>
            <a:r>
              <a:rPr lang="en-US" dirty="0"/>
              <a:t> &amp; -</a:t>
            </a:r>
            <a:r>
              <a:rPr lang="en-US" dirty="0" err="1"/>
              <a:t>y_i</a:t>
            </a:r>
            <a:r>
              <a:rPr lang="en-US" dirty="0"/>
              <a:t> &amp; -</a:t>
            </a:r>
            <a:r>
              <a:rPr lang="en-US" dirty="0" err="1"/>
              <a:t>z_i</a:t>
            </a:r>
            <a:r>
              <a:rPr lang="en-US" dirty="0"/>
              <a:t> &amp; -1 &amp;0&amp;0&amp;0&amp;0&amp;x_iu_i&amp;y_iu_i&amp;z_iu_i&amp;u_i\\ </a:t>
            </a:r>
          </a:p>
          <a:p>
            <a:r>
              <a:rPr lang="en-US" dirty="0"/>
              <a:t>0 &amp; 0 &amp; 0 &amp; 0 &amp;-</a:t>
            </a:r>
            <a:r>
              <a:rPr lang="en-US" dirty="0" err="1"/>
              <a:t>x_i</a:t>
            </a:r>
            <a:r>
              <a:rPr lang="en-US" dirty="0"/>
              <a:t> &amp; -</a:t>
            </a:r>
            <a:r>
              <a:rPr lang="en-US" dirty="0" err="1"/>
              <a:t>y_i</a:t>
            </a:r>
            <a:r>
              <a:rPr lang="en-US" dirty="0"/>
              <a:t> &amp; -</a:t>
            </a:r>
            <a:r>
              <a:rPr lang="en-US" dirty="0" err="1"/>
              <a:t>z_i</a:t>
            </a:r>
            <a:r>
              <a:rPr lang="en-US" dirty="0"/>
              <a:t> &amp; -1&amp;x_iv_i&amp;y_iv_i&amp;z_iv_i&amp;v_i\\ </a:t>
            </a:r>
          </a:p>
          <a:p>
            <a:endParaRPr lang="en-US" dirty="0"/>
          </a:p>
          <a:p>
            <a:r>
              <a:rPr lang="en-US" dirty="0"/>
              <a:t>\end{</a:t>
            </a:r>
            <a:r>
              <a:rPr lang="en-US" dirty="0" err="1"/>
              <a:t>bmatrix</a:t>
            </a:r>
            <a:r>
              <a:rPr lang="en-US" dirty="0"/>
              <a:t>}</a:t>
            </a:r>
          </a:p>
          <a:p>
            <a:r>
              <a:rPr lang="en-US" dirty="0"/>
              <a:t>\begin{</a:t>
            </a:r>
            <a:r>
              <a:rPr lang="en-US" dirty="0" err="1"/>
              <a:t>bmatrix</a:t>
            </a:r>
            <a:r>
              <a:rPr lang="en-US" dirty="0"/>
              <a:t>}</a:t>
            </a:r>
          </a:p>
          <a:p>
            <a:r>
              <a:rPr lang="en-US" dirty="0"/>
              <a:t>p_{11} \\ </a:t>
            </a:r>
          </a:p>
          <a:p>
            <a:r>
              <a:rPr lang="en-US" dirty="0"/>
              <a:t>p_{12} \\ </a:t>
            </a:r>
          </a:p>
          <a:p>
            <a:r>
              <a:rPr lang="en-US" dirty="0"/>
              <a:t>p_{13} \\ </a:t>
            </a:r>
          </a:p>
          <a:p>
            <a:r>
              <a:rPr lang="en-US" dirty="0"/>
              <a:t>p_{14} \\</a:t>
            </a:r>
          </a:p>
          <a:p>
            <a:r>
              <a:rPr lang="en-US" dirty="0"/>
              <a:t>p_{21} \\ </a:t>
            </a:r>
          </a:p>
          <a:p>
            <a:r>
              <a:rPr lang="en-US" dirty="0"/>
              <a:t>p_{22} \\ </a:t>
            </a:r>
          </a:p>
          <a:p>
            <a:r>
              <a:rPr lang="en-US" dirty="0"/>
              <a:t>p_{23} \\ </a:t>
            </a:r>
          </a:p>
          <a:p>
            <a:r>
              <a:rPr lang="en-US" dirty="0"/>
              <a:t>p_{24} \\ </a:t>
            </a:r>
          </a:p>
          <a:p>
            <a:r>
              <a:rPr lang="en-US" dirty="0"/>
              <a:t>p_{31} \\ </a:t>
            </a:r>
          </a:p>
          <a:p>
            <a:r>
              <a:rPr lang="en-US" dirty="0"/>
              <a:t>p_{32} \\ </a:t>
            </a:r>
          </a:p>
          <a:p>
            <a:r>
              <a:rPr lang="en-US" dirty="0"/>
              <a:t>p_{33} \\ </a:t>
            </a:r>
          </a:p>
          <a:p>
            <a:r>
              <a:rPr lang="en-US" dirty="0"/>
              <a:t>p_{34} \\  </a:t>
            </a:r>
          </a:p>
          <a:p>
            <a:r>
              <a:rPr lang="en-US" dirty="0"/>
              <a:t>\end{</a:t>
            </a:r>
            <a:r>
              <a:rPr lang="en-US" dirty="0" err="1"/>
              <a:t>bmatrix</a:t>
            </a:r>
            <a:r>
              <a:rPr lang="en-US" dirty="0"/>
              <a:t>}</a:t>
            </a:r>
          </a:p>
          <a:p>
            <a:r>
              <a:rPr lang="en-US" dirty="0"/>
              <a:t>=</a:t>
            </a:r>
          </a:p>
          <a:p>
            <a:r>
              <a:rPr lang="en-US" dirty="0"/>
              <a:t>\begin{</a:t>
            </a:r>
            <a:r>
              <a:rPr lang="en-US" dirty="0" err="1"/>
              <a:t>bmatrix</a:t>
            </a:r>
            <a:r>
              <a:rPr lang="en-US" dirty="0"/>
              <a:t>}</a:t>
            </a:r>
          </a:p>
          <a:p>
            <a:r>
              <a:rPr lang="en-US" dirty="0"/>
              <a:t>0 \\ </a:t>
            </a:r>
          </a:p>
          <a:p>
            <a:r>
              <a:rPr lang="en-US" dirty="0"/>
              <a:t>0 \\  </a:t>
            </a:r>
          </a:p>
          <a:p>
            <a:r>
              <a:rPr lang="en-US" dirty="0"/>
              <a:t>\end{</a:t>
            </a:r>
            <a:r>
              <a:rPr lang="en-US" dirty="0" err="1"/>
              <a:t>bmatrix</a:t>
            </a:r>
            <a:r>
              <a:rPr lang="en-US" dirty="0"/>
              <a:t>}</a:t>
            </a:r>
          </a:p>
        </p:txBody>
      </p:sp>
      <p:sp>
        <p:nvSpPr>
          <p:cNvPr id="4" name="Slide Number Placeholder 3"/>
          <p:cNvSpPr>
            <a:spLocks noGrp="1"/>
          </p:cNvSpPr>
          <p:nvPr>
            <p:ph type="sldNum" sz="quarter" idx="5"/>
          </p:nvPr>
        </p:nvSpPr>
        <p:spPr/>
        <p:txBody>
          <a:bodyPr/>
          <a:lstStyle/>
          <a:p>
            <a:fld id="{23DFC88C-95A5-4E0F-9A58-E5C8FBF954FD}" type="slidenum">
              <a:rPr lang="en-US" smtClean="0"/>
              <a:t>40</a:t>
            </a:fld>
            <a:endParaRPr lang="en-US"/>
          </a:p>
        </p:txBody>
      </p:sp>
    </p:spTree>
    <p:extLst>
      <p:ext uri="{BB962C8B-B14F-4D97-AF65-F5344CB8AC3E}">
        <p14:creationId xmlns:p14="http://schemas.microsoft.com/office/powerpoint/2010/main" val="2951956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t>
            </a:r>
          </a:p>
          <a:p>
            <a:r>
              <a:rPr lang="en-US" dirty="0"/>
              <a:t>\begin{</a:t>
            </a:r>
            <a:r>
              <a:rPr lang="en-US" dirty="0" err="1"/>
              <a:t>bmatrix</a:t>
            </a:r>
            <a:r>
              <a:rPr lang="en-US" dirty="0"/>
              <a:t>}</a:t>
            </a:r>
          </a:p>
          <a:p>
            <a:r>
              <a:rPr lang="en-US" dirty="0"/>
              <a:t>-</a:t>
            </a:r>
            <a:r>
              <a:rPr lang="en-US" dirty="0" err="1"/>
              <a:t>x_i</a:t>
            </a:r>
            <a:r>
              <a:rPr lang="en-US" dirty="0"/>
              <a:t> &amp; -</a:t>
            </a:r>
            <a:r>
              <a:rPr lang="en-US" dirty="0" err="1"/>
              <a:t>y_i</a:t>
            </a:r>
            <a:r>
              <a:rPr lang="en-US" dirty="0"/>
              <a:t> &amp; -</a:t>
            </a:r>
            <a:r>
              <a:rPr lang="en-US" dirty="0" err="1"/>
              <a:t>z_i</a:t>
            </a:r>
            <a:r>
              <a:rPr lang="en-US" dirty="0"/>
              <a:t> &amp; -1 &amp;0&amp;0&amp;0&amp;0&amp;x_iu_i&amp;y_iu_i&amp;z_iu_i&amp;u_i\\ </a:t>
            </a:r>
          </a:p>
          <a:p>
            <a:r>
              <a:rPr lang="en-US" dirty="0"/>
              <a:t>0 &amp; 0 &amp; 0 &amp; 0 &amp;-</a:t>
            </a:r>
            <a:r>
              <a:rPr lang="en-US" dirty="0" err="1"/>
              <a:t>x_i</a:t>
            </a:r>
            <a:r>
              <a:rPr lang="en-US" dirty="0"/>
              <a:t> &amp; -</a:t>
            </a:r>
            <a:r>
              <a:rPr lang="en-US" dirty="0" err="1"/>
              <a:t>y_i</a:t>
            </a:r>
            <a:r>
              <a:rPr lang="en-US" dirty="0"/>
              <a:t> &amp; -</a:t>
            </a:r>
            <a:r>
              <a:rPr lang="en-US" dirty="0" err="1"/>
              <a:t>z_i</a:t>
            </a:r>
            <a:r>
              <a:rPr lang="en-US" dirty="0"/>
              <a:t> &amp; -1&amp;x_iv_i&amp;y_iv_i&amp;z_iv_i&amp;v_i\\ </a:t>
            </a:r>
          </a:p>
          <a:p>
            <a:endParaRPr lang="en-US" dirty="0"/>
          </a:p>
          <a:p>
            <a:r>
              <a:rPr lang="en-US" dirty="0"/>
              <a:t>\end{</a:t>
            </a:r>
            <a:r>
              <a:rPr lang="en-US" dirty="0" err="1"/>
              <a:t>bmatrix</a:t>
            </a:r>
            <a:r>
              <a:rPr lang="en-US" dirty="0"/>
              <a:t>}</a:t>
            </a:r>
          </a:p>
          <a:p>
            <a:r>
              <a:rPr lang="en-US" dirty="0"/>
              <a:t>\begin{</a:t>
            </a:r>
            <a:r>
              <a:rPr lang="en-US" dirty="0" err="1"/>
              <a:t>bmatrix</a:t>
            </a:r>
            <a:r>
              <a:rPr lang="en-US" dirty="0"/>
              <a:t>}</a:t>
            </a:r>
          </a:p>
          <a:p>
            <a:r>
              <a:rPr lang="en-US" dirty="0"/>
              <a:t>p_{11} \\ </a:t>
            </a:r>
          </a:p>
          <a:p>
            <a:r>
              <a:rPr lang="en-US" dirty="0"/>
              <a:t>p_{12} \\ </a:t>
            </a:r>
          </a:p>
          <a:p>
            <a:r>
              <a:rPr lang="en-US" dirty="0"/>
              <a:t>p_{13} \\ </a:t>
            </a:r>
          </a:p>
          <a:p>
            <a:r>
              <a:rPr lang="en-US" dirty="0"/>
              <a:t>p_{14} \\</a:t>
            </a:r>
          </a:p>
          <a:p>
            <a:r>
              <a:rPr lang="en-US" dirty="0"/>
              <a:t>p_{21} \\ </a:t>
            </a:r>
          </a:p>
          <a:p>
            <a:r>
              <a:rPr lang="en-US" dirty="0"/>
              <a:t>p_{22} \\ </a:t>
            </a:r>
          </a:p>
          <a:p>
            <a:r>
              <a:rPr lang="en-US" dirty="0"/>
              <a:t>p_{23} \\ </a:t>
            </a:r>
          </a:p>
          <a:p>
            <a:r>
              <a:rPr lang="en-US" dirty="0"/>
              <a:t>p_{24} \\ </a:t>
            </a:r>
          </a:p>
          <a:p>
            <a:r>
              <a:rPr lang="en-US" dirty="0"/>
              <a:t>p_{31} \\ </a:t>
            </a:r>
          </a:p>
          <a:p>
            <a:r>
              <a:rPr lang="en-US" dirty="0"/>
              <a:t>p_{32} \\ </a:t>
            </a:r>
          </a:p>
          <a:p>
            <a:r>
              <a:rPr lang="en-US" dirty="0"/>
              <a:t>p_{33} \\ </a:t>
            </a:r>
          </a:p>
          <a:p>
            <a:r>
              <a:rPr lang="en-US" dirty="0"/>
              <a:t>p_{34} \\  </a:t>
            </a:r>
          </a:p>
          <a:p>
            <a:r>
              <a:rPr lang="en-US" dirty="0"/>
              <a:t>\end{</a:t>
            </a:r>
            <a:r>
              <a:rPr lang="en-US" dirty="0" err="1"/>
              <a:t>bmatrix</a:t>
            </a:r>
            <a:r>
              <a:rPr lang="en-US" dirty="0"/>
              <a:t>}</a:t>
            </a:r>
          </a:p>
          <a:p>
            <a:r>
              <a:rPr lang="en-US" dirty="0"/>
              <a:t>=</a:t>
            </a:r>
          </a:p>
          <a:p>
            <a:r>
              <a:rPr lang="en-US" dirty="0"/>
              <a:t>\begin{</a:t>
            </a:r>
            <a:r>
              <a:rPr lang="en-US" dirty="0" err="1"/>
              <a:t>bmatrix</a:t>
            </a:r>
            <a:r>
              <a:rPr lang="en-US" dirty="0"/>
              <a:t>}</a:t>
            </a:r>
          </a:p>
          <a:p>
            <a:r>
              <a:rPr lang="en-US" dirty="0"/>
              <a:t>0 \\ </a:t>
            </a:r>
          </a:p>
          <a:p>
            <a:r>
              <a:rPr lang="en-US" dirty="0"/>
              <a:t>0 \\  </a:t>
            </a:r>
          </a:p>
          <a:p>
            <a:r>
              <a:rPr lang="en-US" dirty="0"/>
              <a:t>\end{</a:t>
            </a:r>
            <a:r>
              <a:rPr lang="en-US" dirty="0" err="1"/>
              <a:t>bmatrix</a:t>
            </a:r>
            <a:r>
              <a:rPr lang="en-US" dirty="0"/>
              <a:t>}</a:t>
            </a:r>
          </a:p>
        </p:txBody>
      </p:sp>
      <p:sp>
        <p:nvSpPr>
          <p:cNvPr id="4" name="Slide Number Placeholder 3"/>
          <p:cNvSpPr>
            <a:spLocks noGrp="1"/>
          </p:cNvSpPr>
          <p:nvPr>
            <p:ph type="sldNum" sz="quarter" idx="5"/>
          </p:nvPr>
        </p:nvSpPr>
        <p:spPr/>
        <p:txBody>
          <a:bodyPr/>
          <a:lstStyle/>
          <a:p>
            <a:fld id="{23DFC88C-95A5-4E0F-9A58-E5C8FBF954FD}" type="slidenum">
              <a:rPr lang="en-US" smtClean="0"/>
              <a:t>41</a:t>
            </a:fld>
            <a:endParaRPr lang="en-US"/>
          </a:p>
        </p:txBody>
      </p:sp>
    </p:spTree>
    <p:extLst>
      <p:ext uri="{BB962C8B-B14F-4D97-AF65-F5344CB8AC3E}">
        <p14:creationId xmlns:p14="http://schemas.microsoft.com/office/powerpoint/2010/main" val="7988716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t>
            </a:r>
          </a:p>
          <a:p>
            <a:r>
              <a:rPr lang="en-US" dirty="0"/>
              <a:t>\begin{</a:t>
            </a:r>
            <a:r>
              <a:rPr lang="en-US" dirty="0" err="1"/>
              <a:t>bmatrix</a:t>
            </a:r>
            <a:r>
              <a:rPr lang="en-US" dirty="0"/>
              <a:t>}</a:t>
            </a:r>
          </a:p>
          <a:p>
            <a:r>
              <a:rPr lang="en-US" dirty="0"/>
              <a:t>-</a:t>
            </a:r>
            <a:r>
              <a:rPr lang="en-US" dirty="0" err="1"/>
              <a:t>x_i</a:t>
            </a:r>
            <a:r>
              <a:rPr lang="en-US" dirty="0"/>
              <a:t> &amp; -</a:t>
            </a:r>
            <a:r>
              <a:rPr lang="en-US" dirty="0" err="1"/>
              <a:t>y_i</a:t>
            </a:r>
            <a:r>
              <a:rPr lang="en-US" dirty="0"/>
              <a:t> &amp; -</a:t>
            </a:r>
            <a:r>
              <a:rPr lang="en-US" dirty="0" err="1"/>
              <a:t>z_i</a:t>
            </a:r>
            <a:r>
              <a:rPr lang="en-US" dirty="0"/>
              <a:t> &amp; -1 &amp;0&amp;0&amp;0&amp;0&amp;x_iu_i&amp;y_iu_i&amp;z_iu_i&amp;u_i\\ </a:t>
            </a:r>
          </a:p>
          <a:p>
            <a:r>
              <a:rPr lang="en-US" dirty="0"/>
              <a:t>0 &amp; 0 &amp; 0 &amp; 0 &amp;-</a:t>
            </a:r>
            <a:r>
              <a:rPr lang="en-US" dirty="0" err="1"/>
              <a:t>x_i</a:t>
            </a:r>
            <a:r>
              <a:rPr lang="en-US" dirty="0"/>
              <a:t> &amp; -</a:t>
            </a:r>
            <a:r>
              <a:rPr lang="en-US" dirty="0" err="1"/>
              <a:t>y_i</a:t>
            </a:r>
            <a:r>
              <a:rPr lang="en-US" dirty="0"/>
              <a:t> &amp; -</a:t>
            </a:r>
            <a:r>
              <a:rPr lang="en-US" dirty="0" err="1"/>
              <a:t>z_i</a:t>
            </a:r>
            <a:r>
              <a:rPr lang="en-US" dirty="0"/>
              <a:t> &amp; -1&amp;x_iv_i&amp;y_iv_i&amp;z_iv_i&amp;v_i\\ </a:t>
            </a:r>
          </a:p>
          <a:p>
            <a:endParaRPr lang="en-US" dirty="0"/>
          </a:p>
          <a:p>
            <a:r>
              <a:rPr lang="en-US" dirty="0"/>
              <a:t>\end{</a:t>
            </a:r>
            <a:r>
              <a:rPr lang="en-US" dirty="0" err="1"/>
              <a:t>bmatrix</a:t>
            </a:r>
            <a:r>
              <a:rPr lang="en-US" dirty="0"/>
              <a:t>}</a:t>
            </a:r>
          </a:p>
          <a:p>
            <a:r>
              <a:rPr lang="en-US" dirty="0"/>
              <a:t>\begin{</a:t>
            </a:r>
            <a:r>
              <a:rPr lang="en-US" dirty="0" err="1"/>
              <a:t>bmatrix</a:t>
            </a:r>
            <a:r>
              <a:rPr lang="en-US" dirty="0"/>
              <a:t>}</a:t>
            </a:r>
          </a:p>
          <a:p>
            <a:r>
              <a:rPr lang="en-US" dirty="0"/>
              <a:t>p_{11} \\ </a:t>
            </a:r>
          </a:p>
          <a:p>
            <a:r>
              <a:rPr lang="en-US" dirty="0"/>
              <a:t>p_{12} \\ </a:t>
            </a:r>
          </a:p>
          <a:p>
            <a:r>
              <a:rPr lang="en-US" dirty="0"/>
              <a:t>p_{13} \\ </a:t>
            </a:r>
          </a:p>
          <a:p>
            <a:r>
              <a:rPr lang="en-US" dirty="0"/>
              <a:t>p_{14} \\</a:t>
            </a:r>
          </a:p>
          <a:p>
            <a:r>
              <a:rPr lang="en-US" dirty="0"/>
              <a:t>p_{21} \\ </a:t>
            </a:r>
          </a:p>
          <a:p>
            <a:r>
              <a:rPr lang="en-US" dirty="0"/>
              <a:t>p_{22} \\ </a:t>
            </a:r>
          </a:p>
          <a:p>
            <a:r>
              <a:rPr lang="en-US" dirty="0"/>
              <a:t>p_{23} \\ </a:t>
            </a:r>
          </a:p>
          <a:p>
            <a:r>
              <a:rPr lang="en-US" dirty="0"/>
              <a:t>p_{24} \\ </a:t>
            </a:r>
          </a:p>
          <a:p>
            <a:r>
              <a:rPr lang="en-US" dirty="0"/>
              <a:t>p_{31} \\ </a:t>
            </a:r>
          </a:p>
          <a:p>
            <a:r>
              <a:rPr lang="en-US" dirty="0"/>
              <a:t>p_{32} \\ </a:t>
            </a:r>
          </a:p>
          <a:p>
            <a:r>
              <a:rPr lang="en-US" dirty="0"/>
              <a:t>p_{33} \\ </a:t>
            </a:r>
          </a:p>
          <a:p>
            <a:r>
              <a:rPr lang="en-US" dirty="0"/>
              <a:t>p_{34} \\  </a:t>
            </a:r>
          </a:p>
          <a:p>
            <a:r>
              <a:rPr lang="en-US" dirty="0"/>
              <a:t>\end{</a:t>
            </a:r>
            <a:r>
              <a:rPr lang="en-US" dirty="0" err="1"/>
              <a:t>bmatrix</a:t>
            </a:r>
            <a:r>
              <a:rPr lang="en-US" dirty="0"/>
              <a:t>}</a:t>
            </a:r>
          </a:p>
          <a:p>
            <a:r>
              <a:rPr lang="en-US" dirty="0"/>
              <a:t>=</a:t>
            </a:r>
          </a:p>
          <a:p>
            <a:r>
              <a:rPr lang="en-US" dirty="0"/>
              <a:t>\begin{</a:t>
            </a:r>
            <a:r>
              <a:rPr lang="en-US" dirty="0" err="1"/>
              <a:t>bmatrix</a:t>
            </a:r>
            <a:r>
              <a:rPr lang="en-US" dirty="0"/>
              <a:t>}</a:t>
            </a:r>
          </a:p>
          <a:p>
            <a:r>
              <a:rPr lang="en-US" dirty="0"/>
              <a:t>0 \\ </a:t>
            </a:r>
          </a:p>
          <a:p>
            <a:r>
              <a:rPr lang="en-US" dirty="0"/>
              <a:t>0 \\  </a:t>
            </a:r>
          </a:p>
          <a:p>
            <a:r>
              <a:rPr lang="en-US" dirty="0"/>
              <a:t>\end{</a:t>
            </a:r>
            <a:r>
              <a:rPr lang="en-US" dirty="0" err="1"/>
              <a:t>bmatrix</a:t>
            </a:r>
            <a:r>
              <a:rPr lang="en-US" dirty="0"/>
              <a:t>}</a:t>
            </a:r>
          </a:p>
        </p:txBody>
      </p:sp>
      <p:sp>
        <p:nvSpPr>
          <p:cNvPr id="4" name="Slide Number Placeholder 3"/>
          <p:cNvSpPr>
            <a:spLocks noGrp="1"/>
          </p:cNvSpPr>
          <p:nvPr>
            <p:ph type="sldNum" sz="quarter" idx="5"/>
          </p:nvPr>
        </p:nvSpPr>
        <p:spPr/>
        <p:txBody>
          <a:bodyPr/>
          <a:lstStyle/>
          <a:p>
            <a:fld id="{23DFC88C-95A5-4E0F-9A58-E5C8FBF954FD}" type="slidenum">
              <a:rPr lang="en-US" smtClean="0"/>
              <a:t>42</a:t>
            </a:fld>
            <a:endParaRPr lang="en-US"/>
          </a:p>
        </p:txBody>
      </p:sp>
    </p:spTree>
    <p:extLst>
      <p:ext uri="{BB962C8B-B14F-4D97-AF65-F5344CB8AC3E}">
        <p14:creationId xmlns:p14="http://schemas.microsoft.com/office/powerpoint/2010/main" val="2871961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D509E6-240D-427B-9F3C-01CA969AA59D}" type="slidenum">
              <a:rPr lang="en-US" smtClean="0"/>
              <a:t>6</a:t>
            </a:fld>
            <a:endParaRPr lang="en-US"/>
          </a:p>
        </p:txBody>
      </p:sp>
    </p:spTree>
    <p:extLst>
      <p:ext uri="{BB962C8B-B14F-4D97-AF65-F5344CB8AC3E}">
        <p14:creationId xmlns:p14="http://schemas.microsoft.com/office/powerpoint/2010/main" val="3102310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t>
            </a:r>
          </a:p>
          <a:p>
            <a:r>
              <a:rPr lang="en-US" dirty="0"/>
              <a:t>\begin{</a:t>
            </a:r>
            <a:r>
              <a:rPr lang="en-US" dirty="0" err="1"/>
              <a:t>bmatrix</a:t>
            </a:r>
            <a:r>
              <a:rPr lang="en-US" dirty="0"/>
              <a:t>}</a:t>
            </a:r>
          </a:p>
          <a:p>
            <a:r>
              <a:rPr lang="en-US" dirty="0"/>
              <a:t>-</a:t>
            </a:r>
            <a:r>
              <a:rPr lang="en-US" dirty="0" err="1"/>
              <a:t>x_i</a:t>
            </a:r>
            <a:r>
              <a:rPr lang="en-US" dirty="0"/>
              <a:t> &amp; -</a:t>
            </a:r>
            <a:r>
              <a:rPr lang="en-US" dirty="0" err="1"/>
              <a:t>y_i</a:t>
            </a:r>
            <a:r>
              <a:rPr lang="en-US" dirty="0"/>
              <a:t> &amp; -</a:t>
            </a:r>
            <a:r>
              <a:rPr lang="en-US" dirty="0" err="1"/>
              <a:t>z_i</a:t>
            </a:r>
            <a:r>
              <a:rPr lang="en-US" dirty="0"/>
              <a:t> &amp; -1 &amp;0&amp;0&amp;0&amp;0&amp;x_iu_i&amp;y_iu_i&amp;z_iu_i&amp;u_i\\ </a:t>
            </a:r>
          </a:p>
          <a:p>
            <a:r>
              <a:rPr lang="en-US" dirty="0"/>
              <a:t>0 &amp; 0 &amp; 0 &amp; 0 &amp;-</a:t>
            </a:r>
            <a:r>
              <a:rPr lang="en-US" dirty="0" err="1"/>
              <a:t>x_i</a:t>
            </a:r>
            <a:r>
              <a:rPr lang="en-US" dirty="0"/>
              <a:t> &amp; -</a:t>
            </a:r>
            <a:r>
              <a:rPr lang="en-US" dirty="0" err="1"/>
              <a:t>y_i</a:t>
            </a:r>
            <a:r>
              <a:rPr lang="en-US" dirty="0"/>
              <a:t> &amp; -</a:t>
            </a:r>
            <a:r>
              <a:rPr lang="en-US" dirty="0" err="1"/>
              <a:t>z_i</a:t>
            </a:r>
            <a:r>
              <a:rPr lang="en-US" dirty="0"/>
              <a:t> &amp; -1&amp;x_iv_i&amp;y_iv_i&amp;z_iv_i&amp;v_i\\ </a:t>
            </a:r>
          </a:p>
          <a:p>
            <a:endParaRPr lang="en-US" dirty="0"/>
          </a:p>
          <a:p>
            <a:r>
              <a:rPr lang="en-US" dirty="0"/>
              <a:t>\end{</a:t>
            </a:r>
            <a:r>
              <a:rPr lang="en-US" dirty="0" err="1"/>
              <a:t>bmatrix</a:t>
            </a:r>
            <a:r>
              <a:rPr lang="en-US" dirty="0"/>
              <a:t>}</a:t>
            </a:r>
          </a:p>
          <a:p>
            <a:r>
              <a:rPr lang="en-US" dirty="0"/>
              <a:t>\begin{</a:t>
            </a:r>
            <a:r>
              <a:rPr lang="en-US" dirty="0" err="1"/>
              <a:t>bmatrix</a:t>
            </a:r>
            <a:r>
              <a:rPr lang="en-US" dirty="0"/>
              <a:t>}</a:t>
            </a:r>
          </a:p>
          <a:p>
            <a:r>
              <a:rPr lang="en-US" dirty="0"/>
              <a:t>p_{11} \\ </a:t>
            </a:r>
          </a:p>
          <a:p>
            <a:r>
              <a:rPr lang="en-US" dirty="0"/>
              <a:t>p_{12} \\ </a:t>
            </a:r>
          </a:p>
          <a:p>
            <a:r>
              <a:rPr lang="en-US" dirty="0"/>
              <a:t>p_{13} \\ </a:t>
            </a:r>
          </a:p>
          <a:p>
            <a:r>
              <a:rPr lang="en-US" dirty="0"/>
              <a:t>p_{14} \\</a:t>
            </a:r>
          </a:p>
          <a:p>
            <a:r>
              <a:rPr lang="en-US" dirty="0"/>
              <a:t>p_{21} \\ </a:t>
            </a:r>
          </a:p>
          <a:p>
            <a:r>
              <a:rPr lang="en-US" dirty="0"/>
              <a:t>p_{22} \\ </a:t>
            </a:r>
          </a:p>
          <a:p>
            <a:r>
              <a:rPr lang="en-US" dirty="0"/>
              <a:t>p_{23} \\ </a:t>
            </a:r>
          </a:p>
          <a:p>
            <a:r>
              <a:rPr lang="en-US" dirty="0"/>
              <a:t>p_{24} \\ </a:t>
            </a:r>
          </a:p>
          <a:p>
            <a:r>
              <a:rPr lang="en-US" dirty="0"/>
              <a:t>p_{31} \\ </a:t>
            </a:r>
          </a:p>
          <a:p>
            <a:r>
              <a:rPr lang="en-US" dirty="0"/>
              <a:t>p_{32} \\ </a:t>
            </a:r>
          </a:p>
          <a:p>
            <a:r>
              <a:rPr lang="en-US" dirty="0"/>
              <a:t>p_{33} \\ </a:t>
            </a:r>
          </a:p>
          <a:p>
            <a:r>
              <a:rPr lang="en-US" dirty="0"/>
              <a:t>p_{34} \\  </a:t>
            </a:r>
          </a:p>
          <a:p>
            <a:r>
              <a:rPr lang="en-US" dirty="0"/>
              <a:t>\end{</a:t>
            </a:r>
            <a:r>
              <a:rPr lang="en-US" dirty="0" err="1"/>
              <a:t>bmatrix</a:t>
            </a:r>
            <a:r>
              <a:rPr lang="en-US" dirty="0"/>
              <a:t>}</a:t>
            </a:r>
          </a:p>
          <a:p>
            <a:r>
              <a:rPr lang="en-US" dirty="0"/>
              <a:t>=</a:t>
            </a:r>
          </a:p>
          <a:p>
            <a:r>
              <a:rPr lang="en-US" dirty="0"/>
              <a:t>\begin{</a:t>
            </a:r>
            <a:r>
              <a:rPr lang="en-US" dirty="0" err="1"/>
              <a:t>bmatrix</a:t>
            </a:r>
            <a:r>
              <a:rPr lang="en-US" dirty="0"/>
              <a:t>}</a:t>
            </a:r>
          </a:p>
          <a:p>
            <a:r>
              <a:rPr lang="en-US" dirty="0"/>
              <a:t>0 \\ </a:t>
            </a:r>
          </a:p>
          <a:p>
            <a:r>
              <a:rPr lang="en-US" dirty="0"/>
              <a:t>0 \\  </a:t>
            </a:r>
          </a:p>
          <a:p>
            <a:r>
              <a:rPr lang="en-US" dirty="0"/>
              <a:t>\end{</a:t>
            </a:r>
            <a:r>
              <a:rPr lang="en-US" dirty="0" err="1"/>
              <a:t>bmatrix</a:t>
            </a:r>
            <a:r>
              <a:rPr lang="en-US" dirty="0"/>
              <a:t>}</a:t>
            </a:r>
          </a:p>
        </p:txBody>
      </p:sp>
      <p:sp>
        <p:nvSpPr>
          <p:cNvPr id="4" name="Slide Number Placeholder 3"/>
          <p:cNvSpPr>
            <a:spLocks noGrp="1"/>
          </p:cNvSpPr>
          <p:nvPr>
            <p:ph type="sldNum" sz="quarter" idx="5"/>
          </p:nvPr>
        </p:nvSpPr>
        <p:spPr/>
        <p:txBody>
          <a:bodyPr/>
          <a:lstStyle/>
          <a:p>
            <a:fld id="{23DFC88C-95A5-4E0F-9A58-E5C8FBF954FD}" type="slidenum">
              <a:rPr lang="en-US" smtClean="0"/>
              <a:t>43</a:t>
            </a:fld>
            <a:endParaRPr lang="en-US"/>
          </a:p>
        </p:txBody>
      </p:sp>
    </p:spTree>
    <p:extLst>
      <p:ext uri="{BB962C8B-B14F-4D97-AF65-F5344CB8AC3E}">
        <p14:creationId xmlns:p14="http://schemas.microsoft.com/office/powerpoint/2010/main" val="12093549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t>
            </a:r>
          </a:p>
          <a:p>
            <a:r>
              <a:rPr lang="en-US" dirty="0"/>
              <a:t>\begin{</a:t>
            </a:r>
            <a:r>
              <a:rPr lang="en-US" dirty="0" err="1"/>
              <a:t>bmatrix</a:t>
            </a:r>
            <a:r>
              <a:rPr lang="en-US" dirty="0"/>
              <a:t>}</a:t>
            </a:r>
          </a:p>
          <a:p>
            <a:r>
              <a:rPr lang="en-US" dirty="0"/>
              <a:t>-</a:t>
            </a:r>
            <a:r>
              <a:rPr lang="en-US" dirty="0" err="1"/>
              <a:t>x_i</a:t>
            </a:r>
            <a:r>
              <a:rPr lang="en-US" dirty="0"/>
              <a:t> &amp; -</a:t>
            </a:r>
            <a:r>
              <a:rPr lang="en-US" dirty="0" err="1"/>
              <a:t>y_i</a:t>
            </a:r>
            <a:r>
              <a:rPr lang="en-US" dirty="0"/>
              <a:t> &amp; -</a:t>
            </a:r>
            <a:r>
              <a:rPr lang="en-US" dirty="0" err="1"/>
              <a:t>z_i</a:t>
            </a:r>
            <a:r>
              <a:rPr lang="en-US" dirty="0"/>
              <a:t> &amp; -1 &amp;0&amp;0&amp;0&amp;0&amp;x_iu_i&amp;y_iu_i&amp;z_iu_i&amp;u_i\\ </a:t>
            </a:r>
          </a:p>
          <a:p>
            <a:r>
              <a:rPr lang="en-US" dirty="0"/>
              <a:t>0 &amp; 0 &amp; 0 &amp; 0 &amp;-</a:t>
            </a:r>
            <a:r>
              <a:rPr lang="en-US" dirty="0" err="1"/>
              <a:t>x_i</a:t>
            </a:r>
            <a:r>
              <a:rPr lang="en-US" dirty="0"/>
              <a:t> &amp; -</a:t>
            </a:r>
            <a:r>
              <a:rPr lang="en-US" dirty="0" err="1"/>
              <a:t>y_i</a:t>
            </a:r>
            <a:r>
              <a:rPr lang="en-US" dirty="0"/>
              <a:t> &amp; -</a:t>
            </a:r>
            <a:r>
              <a:rPr lang="en-US" dirty="0" err="1"/>
              <a:t>z_i</a:t>
            </a:r>
            <a:r>
              <a:rPr lang="en-US" dirty="0"/>
              <a:t> &amp; -1&amp;x_iv_i&amp;y_iv_i&amp;z_iv_i&amp;v_i\\ </a:t>
            </a:r>
          </a:p>
          <a:p>
            <a:endParaRPr lang="en-US" dirty="0"/>
          </a:p>
          <a:p>
            <a:r>
              <a:rPr lang="en-US" dirty="0"/>
              <a:t>\end{</a:t>
            </a:r>
            <a:r>
              <a:rPr lang="en-US" dirty="0" err="1"/>
              <a:t>bmatrix</a:t>
            </a:r>
            <a:r>
              <a:rPr lang="en-US" dirty="0"/>
              <a:t>}</a:t>
            </a:r>
          </a:p>
          <a:p>
            <a:r>
              <a:rPr lang="en-US" dirty="0"/>
              <a:t>\begin{</a:t>
            </a:r>
            <a:r>
              <a:rPr lang="en-US" dirty="0" err="1"/>
              <a:t>bmatrix</a:t>
            </a:r>
            <a:r>
              <a:rPr lang="en-US" dirty="0"/>
              <a:t>}</a:t>
            </a:r>
          </a:p>
          <a:p>
            <a:r>
              <a:rPr lang="en-US" dirty="0"/>
              <a:t>p_{11} \\ </a:t>
            </a:r>
          </a:p>
          <a:p>
            <a:r>
              <a:rPr lang="en-US" dirty="0"/>
              <a:t>p_{12} \\ </a:t>
            </a:r>
          </a:p>
          <a:p>
            <a:r>
              <a:rPr lang="en-US" dirty="0"/>
              <a:t>p_{13} \\ </a:t>
            </a:r>
          </a:p>
          <a:p>
            <a:r>
              <a:rPr lang="en-US" dirty="0"/>
              <a:t>p_{14} \\</a:t>
            </a:r>
          </a:p>
          <a:p>
            <a:r>
              <a:rPr lang="en-US" dirty="0"/>
              <a:t>p_{21} \\ </a:t>
            </a:r>
          </a:p>
          <a:p>
            <a:r>
              <a:rPr lang="en-US" dirty="0"/>
              <a:t>p_{22} \\ </a:t>
            </a:r>
          </a:p>
          <a:p>
            <a:r>
              <a:rPr lang="en-US" dirty="0"/>
              <a:t>p_{23} \\ </a:t>
            </a:r>
          </a:p>
          <a:p>
            <a:r>
              <a:rPr lang="en-US" dirty="0"/>
              <a:t>p_{24} \\ </a:t>
            </a:r>
          </a:p>
          <a:p>
            <a:r>
              <a:rPr lang="en-US" dirty="0"/>
              <a:t>p_{31} \\ </a:t>
            </a:r>
          </a:p>
          <a:p>
            <a:r>
              <a:rPr lang="en-US" dirty="0"/>
              <a:t>p_{32} \\ </a:t>
            </a:r>
          </a:p>
          <a:p>
            <a:r>
              <a:rPr lang="en-US" dirty="0"/>
              <a:t>p_{33} \\ </a:t>
            </a:r>
          </a:p>
          <a:p>
            <a:r>
              <a:rPr lang="en-US" dirty="0"/>
              <a:t>p_{34} \\  </a:t>
            </a:r>
          </a:p>
          <a:p>
            <a:r>
              <a:rPr lang="en-US" dirty="0"/>
              <a:t>\end{</a:t>
            </a:r>
            <a:r>
              <a:rPr lang="en-US" dirty="0" err="1"/>
              <a:t>bmatrix</a:t>
            </a:r>
            <a:r>
              <a:rPr lang="en-US" dirty="0"/>
              <a:t>}</a:t>
            </a:r>
          </a:p>
          <a:p>
            <a:r>
              <a:rPr lang="en-US" dirty="0"/>
              <a:t>=</a:t>
            </a:r>
          </a:p>
          <a:p>
            <a:r>
              <a:rPr lang="en-US" dirty="0"/>
              <a:t>\begin{</a:t>
            </a:r>
            <a:r>
              <a:rPr lang="en-US" dirty="0" err="1"/>
              <a:t>bmatrix</a:t>
            </a:r>
            <a:r>
              <a:rPr lang="en-US" dirty="0"/>
              <a:t>}</a:t>
            </a:r>
          </a:p>
          <a:p>
            <a:r>
              <a:rPr lang="en-US" dirty="0"/>
              <a:t>0 \\ </a:t>
            </a:r>
          </a:p>
          <a:p>
            <a:r>
              <a:rPr lang="en-US" dirty="0"/>
              <a:t>0 \\  </a:t>
            </a:r>
          </a:p>
          <a:p>
            <a:r>
              <a:rPr lang="en-US" dirty="0"/>
              <a:t>\end{</a:t>
            </a:r>
            <a:r>
              <a:rPr lang="en-US" dirty="0" err="1"/>
              <a:t>bmatrix</a:t>
            </a:r>
            <a:r>
              <a:rPr lang="en-US" dirty="0"/>
              <a:t>}</a:t>
            </a:r>
          </a:p>
        </p:txBody>
      </p:sp>
      <p:sp>
        <p:nvSpPr>
          <p:cNvPr id="4" name="Slide Number Placeholder 3"/>
          <p:cNvSpPr>
            <a:spLocks noGrp="1"/>
          </p:cNvSpPr>
          <p:nvPr>
            <p:ph type="sldNum" sz="quarter" idx="5"/>
          </p:nvPr>
        </p:nvSpPr>
        <p:spPr/>
        <p:txBody>
          <a:bodyPr/>
          <a:lstStyle/>
          <a:p>
            <a:fld id="{23DFC88C-95A5-4E0F-9A58-E5C8FBF954FD}" type="slidenum">
              <a:rPr lang="en-US" smtClean="0"/>
              <a:t>44</a:t>
            </a:fld>
            <a:endParaRPr lang="en-US"/>
          </a:p>
        </p:txBody>
      </p:sp>
    </p:spTree>
    <p:extLst>
      <p:ext uri="{BB962C8B-B14F-4D97-AF65-F5344CB8AC3E}">
        <p14:creationId xmlns:p14="http://schemas.microsoft.com/office/powerpoint/2010/main" val="37992455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t>
            </a:r>
          </a:p>
          <a:p>
            <a:r>
              <a:rPr lang="en-US" dirty="0"/>
              <a:t>\begin{</a:t>
            </a:r>
            <a:r>
              <a:rPr lang="en-US" dirty="0" err="1"/>
              <a:t>bmatrix</a:t>
            </a:r>
            <a:r>
              <a:rPr lang="en-US" dirty="0"/>
              <a:t>}</a:t>
            </a:r>
          </a:p>
          <a:p>
            <a:r>
              <a:rPr lang="en-US" dirty="0"/>
              <a:t>-x_1 &amp; -y_1 &amp; -z_1 &amp; -1 &amp;0&amp;0&amp;0&amp;0&amp;x_1u_1&amp;y_1u_1&amp;z_1u_1&amp;u_1\\ </a:t>
            </a:r>
          </a:p>
          <a:p>
            <a:r>
              <a:rPr lang="en-US" dirty="0"/>
              <a:t>0 &amp; 0 &amp; 0 &amp; 0 &amp;-x_1 &amp; -y_1 &amp; -z_1 &amp; -1 &amp; x_1v_1 &amp; y_1v_1 &amp; z_1v_1 &amp; v_1 \\</a:t>
            </a:r>
          </a:p>
          <a:p>
            <a:r>
              <a:rPr lang="en-US" dirty="0"/>
              <a:t>\</a:t>
            </a:r>
            <a:r>
              <a:rPr lang="en-US" dirty="0" err="1"/>
              <a:t>vdots</a:t>
            </a:r>
            <a:r>
              <a:rPr lang="en-US" dirty="0"/>
              <a:t> &amp;\</a:t>
            </a:r>
            <a:r>
              <a:rPr lang="en-US" dirty="0" err="1"/>
              <a:t>vdots</a:t>
            </a:r>
            <a:r>
              <a:rPr lang="en-US" dirty="0"/>
              <a:t> &amp;\</a:t>
            </a:r>
            <a:r>
              <a:rPr lang="en-US" dirty="0" err="1"/>
              <a:t>vdots</a:t>
            </a:r>
            <a:r>
              <a:rPr lang="en-US" dirty="0"/>
              <a:t> &amp;\</a:t>
            </a:r>
            <a:r>
              <a:rPr lang="en-US" dirty="0" err="1"/>
              <a:t>vdots</a:t>
            </a:r>
            <a:r>
              <a:rPr lang="en-US" dirty="0"/>
              <a:t> &amp;\</a:t>
            </a:r>
            <a:r>
              <a:rPr lang="en-US" dirty="0" err="1"/>
              <a:t>vdots</a:t>
            </a:r>
            <a:r>
              <a:rPr lang="en-US" dirty="0"/>
              <a:t> &amp;\</a:t>
            </a:r>
            <a:r>
              <a:rPr lang="en-US" dirty="0" err="1"/>
              <a:t>vdots</a:t>
            </a:r>
            <a:r>
              <a:rPr lang="en-US" dirty="0"/>
              <a:t> &amp;\</a:t>
            </a:r>
            <a:r>
              <a:rPr lang="en-US" dirty="0" err="1"/>
              <a:t>vdots</a:t>
            </a:r>
            <a:r>
              <a:rPr lang="en-US" dirty="0"/>
              <a:t> &amp;\</a:t>
            </a:r>
            <a:r>
              <a:rPr lang="en-US" dirty="0" err="1"/>
              <a:t>vdots</a:t>
            </a:r>
            <a:r>
              <a:rPr lang="en-US" dirty="0"/>
              <a:t> &amp;\</a:t>
            </a:r>
            <a:r>
              <a:rPr lang="en-US" dirty="0" err="1"/>
              <a:t>vdots</a:t>
            </a:r>
            <a:r>
              <a:rPr lang="en-US" dirty="0"/>
              <a:t> &amp;\</a:t>
            </a:r>
            <a:r>
              <a:rPr lang="en-US" dirty="0" err="1"/>
              <a:t>vdots</a:t>
            </a:r>
            <a:r>
              <a:rPr lang="en-US" dirty="0"/>
              <a:t> &amp;\</a:t>
            </a:r>
            <a:r>
              <a:rPr lang="en-US" dirty="0" err="1"/>
              <a:t>vdots</a:t>
            </a:r>
            <a:r>
              <a:rPr lang="en-US" dirty="0"/>
              <a:t> &amp;\</a:t>
            </a:r>
            <a:r>
              <a:rPr lang="en-US" dirty="0" err="1"/>
              <a:t>vdots</a:t>
            </a:r>
            <a:r>
              <a:rPr lang="en-US" dirty="0"/>
              <a:t>\\</a:t>
            </a:r>
          </a:p>
          <a:p>
            <a:r>
              <a:rPr lang="en-US" dirty="0"/>
              <a:t>-</a:t>
            </a:r>
            <a:r>
              <a:rPr lang="en-US" dirty="0" err="1"/>
              <a:t>x_N</a:t>
            </a:r>
            <a:r>
              <a:rPr lang="en-US" dirty="0"/>
              <a:t> &amp; -</a:t>
            </a:r>
            <a:r>
              <a:rPr lang="en-US" dirty="0" err="1"/>
              <a:t>y_N</a:t>
            </a:r>
            <a:r>
              <a:rPr lang="en-US" dirty="0"/>
              <a:t> &amp; -</a:t>
            </a:r>
            <a:r>
              <a:rPr lang="en-US" dirty="0" err="1"/>
              <a:t>z_N</a:t>
            </a:r>
            <a:r>
              <a:rPr lang="en-US" dirty="0"/>
              <a:t> &amp; -1 &amp;0&amp;0&amp;0&amp;0&amp;x_Nu_N&amp;y_Nu_N&amp;z_Nu_N&amp;u_N\\ </a:t>
            </a:r>
          </a:p>
          <a:p>
            <a:r>
              <a:rPr lang="en-US" dirty="0"/>
              <a:t>0 &amp; 0 &amp; 0 &amp; 0 &amp;-</a:t>
            </a:r>
            <a:r>
              <a:rPr lang="en-US" dirty="0" err="1"/>
              <a:t>x_N</a:t>
            </a:r>
            <a:r>
              <a:rPr lang="en-US" dirty="0"/>
              <a:t> &amp; -</a:t>
            </a:r>
            <a:r>
              <a:rPr lang="en-US" dirty="0" err="1"/>
              <a:t>y_N</a:t>
            </a:r>
            <a:r>
              <a:rPr lang="en-US" dirty="0"/>
              <a:t> &amp; -</a:t>
            </a:r>
            <a:r>
              <a:rPr lang="en-US" dirty="0" err="1"/>
              <a:t>z_N</a:t>
            </a:r>
            <a:r>
              <a:rPr lang="en-US" dirty="0"/>
              <a:t> &amp; -1 &amp; </a:t>
            </a:r>
            <a:r>
              <a:rPr lang="en-US" dirty="0" err="1"/>
              <a:t>x_Nv_N</a:t>
            </a:r>
            <a:r>
              <a:rPr lang="en-US" dirty="0"/>
              <a:t> &amp; </a:t>
            </a:r>
            <a:r>
              <a:rPr lang="en-US" dirty="0" err="1"/>
              <a:t>y_Nv_N</a:t>
            </a:r>
            <a:r>
              <a:rPr lang="en-US" dirty="0"/>
              <a:t> &amp; </a:t>
            </a:r>
            <a:r>
              <a:rPr lang="en-US" dirty="0" err="1"/>
              <a:t>z_Nv_N</a:t>
            </a:r>
            <a:r>
              <a:rPr lang="en-US" dirty="0"/>
              <a:t> &amp; </a:t>
            </a:r>
            <a:r>
              <a:rPr lang="en-US" dirty="0" err="1"/>
              <a:t>v_N</a:t>
            </a:r>
            <a:r>
              <a:rPr lang="en-US" dirty="0"/>
              <a:t> \\ </a:t>
            </a:r>
          </a:p>
          <a:p>
            <a:r>
              <a:rPr lang="en-US" dirty="0"/>
              <a:t>\end{</a:t>
            </a:r>
            <a:r>
              <a:rPr lang="en-US" dirty="0" err="1"/>
              <a:t>bmatrix</a:t>
            </a:r>
            <a:r>
              <a:rPr lang="en-US" dirty="0"/>
              <a:t>}</a:t>
            </a:r>
          </a:p>
          <a:p>
            <a:endParaRPr lang="en-US" dirty="0"/>
          </a:p>
          <a:p>
            <a:r>
              <a:rPr lang="en-US" dirty="0"/>
              <a:t>\begin{</a:t>
            </a:r>
            <a:r>
              <a:rPr lang="en-US" dirty="0" err="1"/>
              <a:t>bmatrix</a:t>
            </a:r>
            <a:r>
              <a:rPr lang="en-US" dirty="0"/>
              <a:t>}</a:t>
            </a:r>
          </a:p>
          <a:p>
            <a:r>
              <a:rPr lang="en-US" dirty="0"/>
              <a:t>p_{11} \\ </a:t>
            </a:r>
          </a:p>
          <a:p>
            <a:r>
              <a:rPr lang="en-US" dirty="0"/>
              <a:t>p_{12} \\ </a:t>
            </a:r>
          </a:p>
          <a:p>
            <a:r>
              <a:rPr lang="en-US" dirty="0"/>
              <a:t>p_{13} \\ </a:t>
            </a:r>
          </a:p>
          <a:p>
            <a:r>
              <a:rPr lang="en-US" dirty="0"/>
              <a:t>p_{14} \\</a:t>
            </a:r>
          </a:p>
          <a:p>
            <a:r>
              <a:rPr lang="en-US" dirty="0"/>
              <a:t>p_{21} \\ </a:t>
            </a:r>
          </a:p>
          <a:p>
            <a:r>
              <a:rPr lang="en-US" dirty="0"/>
              <a:t>p_{22} \\ </a:t>
            </a:r>
          </a:p>
          <a:p>
            <a:r>
              <a:rPr lang="en-US" dirty="0"/>
              <a:t>p_{23} \\ </a:t>
            </a:r>
          </a:p>
          <a:p>
            <a:r>
              <a:rPr lang="en-US" dirty="0"/>
              <a:t>p_{24} \\ </a:t>
            </a:r>
          </a:p>
          <a:p>
            <a:r>
              <a:rPr lang="en-US" dirty="0"/>
              <a:t>p_{31} \\ </a:t>
            </a:r>
          </a:p>
          <a:p>
            <a:r>
              <a:rPr lang="en-US" dirty="0"/>
              <a:t>p_{32} \\ </a:t>
            </a:r>
          </a:p>
          <a:p>
            <a:r>
              <a:rPr lang="en-US" dirty="0"/>
              <a:t>p_{33} \\ </a:t>
            </a:r>
          </a:p>
          <a:p>
            <a:r>
              <a:rPr lang="en-US" dirty="0"/>
              <a:t>p_{34}</a:t>
            </a:r>
          </a:p>
          <a:p>
            <a:r>
              <a:rPr lang="en-US" dirty="0"/>
              <a:t>\end{</a:t>
            </a:r>
            <a:r>
              <a:rPr lang="en-US" dirty="0" err="1"/>
              <a:t>bmatrix</a:t>
            </a:r>
            <a:r>
              <a:rPr lang="en-US" dirty="0"/>
              <a:t>}</a:t>
            </a:r>
          </a:p>
          <a:p>
            <a:r>
              <a:rPr lang="en-US" dirty="0"/>
              <a:t>=</a:t>
            </a:r>
          </a:p>
          <a:p>
            <a:r>
              <a:rPr lang="en-US" dirty="0"/>
              <a:t>\begin{</a:t>
            </a:r>
            <a:r>
              <a:rPr lang="en-US" dirty="0" err="1"/>
              <a:t>bmatrix</a:t>
            </a:r>
            <a:r>
              <a:rPr lang="en-US" dirty="0"/>
              <a:t>}</a:t>
            </a:r>
          </a:p>
          <a:p>
            <a:r>
              <a:rPr lang="en-US" dirty="0"/>
              <a:t>0 \\ </a:t>
            </a:r>
          </a:p>
          <a:p>
            <a:r>
              <a:rPr lang="en-US" dirty="0"/>
              <a:t>0 \\ </a:t>
            </a:r>
          </a:p>
          <a:p>
            <a:r>
              <a:rPr lang="en-US" dirty="0"/>
              <a:t>\</a:t>
            </a:r>
            <a:r>
              <a:rPr lang="en-US" dirty="0" err="1"/>
              <a:t>vdots</a:t>
            </a:r>
            <a:r>
              <a:rPr lang="en-US" dirty="0"/>
              <a:t>\\</a:t>
            </a:r>
          </a:p>
          <a:p>
            <a:r>
              <a:rPr lang="en-US" dirty="0"/>
              <a:t>0 \\ </a:t>
            </a:r>
          </a:p>
          <a:p>
            <a:r>
              <a:rPr lang="en-US" dirty="0"/>
              <a:t>0 \\ </a:t>
            </a:r>
          </a:p>
          <a:p>
            <a:r>
              <a:rPr lang="en-US" dirty="0"/>
              <a:t>\end{</a:t>
            </a:r>
            <a:r>
              <a:rPr lang="en-US" dirty="0" err="1"/>
              <a:t>bmatrix</a:t>
            </a:r>
            <a:r>
              <a:rPr lang="en-US" dirty="0"/>
              <a:t>}</a:t>
            </a:r>
          </a:p>
          <a:p>
            <a:endParaRPr lang="en-US" dirty="0"/>
          </a:p>
          <a:p>
            <a:r>
              <a:rPr lang="en-US" dirty="0"/>
              <a:t>============================================</a:t>
            </a:r>
          </a:p>
          <a:p>
            <a:endParaRPr lang="en-US" dirty="0"/>
          </a:p>
          <a:p>
            <a:r>
              <a:rPr lang="en-US" dirty="0"/>
              <a:t>\left\{\begin{matrix}</a:t>
            </a:r>
          </a:p>
          <a:p>
            <a:r>
              <a:rPr lang="en-US" dirty="0"/>
              <a:t>minimize &amp; ||X\beta||\\ </a:t>
            </a:r>
          </a:p>
          <a:p>
            <a:r>
              <a:rPr lang="en-US" dirty="0" err="1"/>
              <a:t>s.t.</a:t>
            </a:r>
            <a:r>
              <a:rPr lang="en-US" dirty="0"/>
              <a:t> &amp;||\beta||=1</a:t>
            </a:r>
          </a:p>
          <a:p>
            <a:r>
              <a:rPr lang="en-US" dirty="0"/>
              <a:t>\end{matrix}\right.</a:t>
            </a:r>
          </a:p>
          <a:p>
            <a:endParaRPr lang="en-US" dirty="0"/>
          </a:p>
        </p:txBody>
      </p:sp>
      <p:sp>
        <p:nvSpPr>
          <p:cNvPr id="4" name="Slide Number Placeholder 3"/>
          <p:cNvSpPr>
            <a:spLocks noGrp="1"/>
          </p:cNvSpPr>
          <p:nvPr>
            <p:ph type="sldNum" sz="quarter" idx="5"/>
          </p:nvPr>
        </p:nvSpPr>
        <p:spPr/>
        <p:txBody>
          <a:bodyPr/>
          <a:lstStyle/>
          <a:p>
            <a:fld id="{23DFC88C-95A5-4E0F-9A58-E5C8FBF954FD}" type="slidenum">
              <a:rPr lang="en-US" smtClean="0"/>
              <a:t>45</a:t>
            </a:fld>
            <a:endParaRPr lang="en-US"/>
          </a:p>
        </p:txBody>
      </p:sp>
    </p:spTree>
    <p:extLst>
      <p:ext uri="{BB962C8B-B14F-4D97-AF65-F5344CB8AC3E}">
        <p14:creationId xmlns:p14="http://schemas.microsoft.com/office/powerpoint/2010/main" val="42005317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 = \lambda v  \</a:t>
            </a:r>
            <a:r>
              <a:rPr lang="en-US" dirty="0" err="1"/>
              <a:t>mapsto</a:t>
            </a:r>
            <a:r>
              <a:rPr lang="en-US" dirty="0"/>
              <a:t> </a:t>
            </a:r>
            <a:r>
              <a:rPr lang="en-US" dirty="0" err="1"/>
              <a:t>v^TAv</a:t>
            </a:r>
            <a:r>
              <a:rPr lang="en-US" dirty="0"/>
              <a:t> = \lambda</a:t>
            </a:r>
          </a:p>
          <a:p>
            <a:endParaRPr lang="en-US" dirty="0"/>
          </a:p>
          <a:p>
            <a:endParaRPr lang="en-US" dirty="0"/>
          </a:p>
        </p:txBody>
      </p:sp>
      <p:sp>
        <p:nvSpPr>
          <p:cNvPr id="4" name="Slide Number Placeholder 3"/>
          <p:cNvSpPr>
            <a:spLocks noGrp="1"/>
          </p:cNvSpPr>
          <p:nvPr>
            <p:ph type="sldNum" sz="quarter" idx="5"/>
          </p:nvPr>
        </p:nvSpPr>
        <p:spPr/>
        <p:txBody>
          <a:bodyPr/>
          <a:lstStyle/>
          <a:p>
            <a:fld id="{C3AAF71C-6015-4670-870D-7FE113402D6E}" type="slidenum">
              <a:rPr lang="en-US" smtClean="0"/>
              <a:t>46</a:t>
            </a:fld>
            <a:endParaRPr lang="en-US"/>
          </a:p>
        </p:txBody>
      </p:sp>
    </p:spTree>
    <p:extLst>
      <p:ext uri="{BB962C8B-B14F-4D97-AF65-F5344CB8AC3E}">
        <p14:creationId xmlns:p14="http://schemas.microsoft.com/office/powerpoint/2010/main" val="3280732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034DB5-0DE9-45A3-A098-A8E2F19D80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6226" name="Rectangle 2"/>
          <p:cNvSpPr>
            <a:spLocks noGrp="1" noRot="1" noChangeAspect="1" noChangeArrowheads="1" noTextEdit="1"/>
          </p:cNvSpPr>
          <p:nvPr>
            <p:ph type="sldImg"/>
          </p:nvPr>
        </p:nvSpPr>
        <p:spPr>
          <a:ln/>
        </p:spPr>
      </p:sp>
      <p:sp>
        <p:nvSpPr>
          <p:cNvPr id="4362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347613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9750367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212191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defTabSz="915018" eaLnBrk="0" hangingPunct="0">
              <a:defRPr>
                <a:solidFill>
                  <a:schemeClr val="tx1"/>
                </a:solidFill>
                <a:latin typeface="Arial" charset="0"/>
                <a:cs typeface="Arial" charset="0"/>
              </a:defRPr>
            </a:lvl1pPr>
            <a:lvl2pPr marL="730766" indent="-281064" defTabSz="915018" eaLnBrk="0" hangingPunct="0">
              <a:defRPr>
                <a:solidFill>
                  <a:schemeClr val="tx1"/>
                </a:solidFill>
                <a:latin typeface="Arial" charset="0"/>
                <a:cs typeface="Arial" charset="0"/>
              </a:defRPr>
            </a:lvl2pPr>
            <a:lvl3pPr marL="1124255" indent="-224851" defTabSz="915018" eaLnBrk="0" hangingPunct="0">
              <a:defRPr>
                <a:solidFill>
                  <a:schemeClr val="tx1"/>
                </a:solidFill>
                <a:latin typeface="Arial" charset="0"/>
                <a:cs typeface="Arial" charset="0"/>
              </a:defRPr>
            </a:lvl3pPr>
            <a:lvl4pPr marL="1573957" indent="-224851" defTabSz="915018" eaLnBrk="0" hangingPunct="0">
              <a:defRPr>
                <a:solidFill>
                  <a:schemeClr val="tx1"/>
                </a:solidFill>
                <a:latin typeface="Arial" charset="0"/>
                <a:cs typeface="Arial" charset="0"/>
              </a:defRPr>
            </a:lvl4pPr>
            <a:lvl5pPr marL="2023659" indent="-224851" defTabSz="915018" eaLnBrk="0" hangingPunct="0">
              <a:defRPr>
                <a:solidFill>
                  <a:schemeClr val="tx1"/>
                </a:solidFill>
                <a:latin typeface="Arial" charset="0"/>
                <a:cs typeface="Arial" charset="0"/>
              </a:defRPr>
            </a:lvl5pPr>
            <a:lvl6pPr marL="2473361" indent="-224851" defTabSz="915018" eaLnBrk="0" fontAlgn="base" hangingPunct="0">
              <a:spcBef>
                <a:spcPct val="0"/>
              </a:spcBef>
              <a:spcAft>
                <a:spcPct val="0"/>
              </a:spcAft>
              <a:defRPr>
                <a:solidFill>
                  <a:schemeClr val="tx1"/>
                </a:solidFill>
                <a:latin typeface="Arial" charset="0"/>
                <a:cs typeface="Arial" charset="0"/>
              </a:defRPr>
            </a:lvl6pPr>
            <a:lvl7pPr marL="2923062" indent="-224851" defTabSz="915018" eaLnBrk="0" fontAlgn="base" hangingPunct="0">
              <a:spcBef>
                <a:spcPct val="0"/>
              </a:spcBef>
              <a:spcAft>
                <a:spcPct val="0"/>
              </a:spcAft>
              <a:defRPr>
                <a:solidFill>
                  <a:schemeClr val="tx1"/>
                </a:solidFill>
                <a:latin typeface="Arial" charset="0"/>
                <a:cs typeface="Arial" charset="0"/>
              </a:defRPr>
            </a:lvl7pPr>
            <a:lvl8pPr marL="3372764" indent="-224851" defTabSz="915018" eaLnBrk="0" fontAlgn="base" hangingPunct="0">
              <a:spcBef>
                <a:spcPct val="0"/>
              </a:spcBef>
              <a:spcAft>
                <a:spcPct val="0"/>
              </a:spcAft>
              <a:defRPr>
                <a:solidFill>
                  <a:schemeClr val="tx1"/>
                </a:solidFill>
                <a:latin typeface="Arial" charset="0"/>
                <a:cs typeface="Arial" charset="0"/>
              </a:defRPr>
            </a:lvl8pPr>
            <a:lvl9pPr marL="3822466" indent="-224851" defTabSz="915018" eaLnBrk="0" fontAlgn="base" hangingPunct="0">
              <a:spcBef>
                <a:spcPct val="0"/>
              </a:spcBef>
              <a:spcAft>
                <a:spcPct val="0"/>
              </a:spcAft>
              <a:defRPr>
                <a:solidFill>
                  <a:schemeClr val="tx1"/>
                </a:solidFill>
                <a:latin typeface="Arial" charset="0"/>
                <a:cs typeface="Arial" charset="0"/>
              </a:defRPr>
            </a:lvl9pPr>
          </a:lstStyle>
          <a:p>
            <a:pPr marL="0" marR="0" lvl="0" indent="0" algn="r" defTabSz="915018" rtl="0" eaLnBrk="1" fontAlgn="auto" latinLnBrk="0" hangingPunct="1">
              <a:lnSpc>
                <a:spcPct val="100000"/>
              </a:lnSpc>
              <a:spcBef>
                <a:spcPts val="0"/>
              </a:spcBef>
              <a:spcAft>
                <a:spcPts val="0"/>
              </a:spcAft>
              <a:buClrTx/>
              <a:buSzTx/>
              <a:buFontTx/>
              <a:buNone/>
              <a:tabLst/>
              <a:defRPr/>
            </a:pPr>
            <a:fld id="{50AF8499-4BCD-468F-9E82-185D34080B71}" type="slidenum">
              <a:rPr kumimoji="0" lang="en-US" altLang="en-US" sz="1200" b="0" i="0" u="none" strike="noStrike" kern="1200" cap="none" spc="0" normalizeH="0" baseline="0" noProof="0">
                <a:ln>
                  <a:noFill/>
                </a:ln>
                <a:solidFill>
                  <a:prstClr val="black"/>
                </a:solidFill>
                <a:effectLst/>
                <a:uLnTx/>
                <a:uFillTx/>
                <a:latin typeface="Arial" charset="0"/>
                <a:ea typeface="+mn-ea"/>
                <a:cs typeface="Arial" charset="0"/>
              </a:rPr>
              <a:pPr marL="0" marR="0" lvl="0" indent="0" algn="r" defTabSz="915018" rtl="0" eaLnBrk="1" fontAlgn="auto" latinLnBrk="0" hangingPunct="1">
                <a:lnSpc>
                  <a:spcPct val="100000"/>
                </a:lnSpc>
                <a:spcBef>
                  <a:spcPts val="0"/>
                </a:spcBef>
                <a:spcAft>
                  <a:spcPts val="0"/>
                </a:spcAft>
                <a:buClrTx/>
                <a:buSzTx/>
                <a:buFontTx/>
                <a:buNone/>
                <a:tabLst/>
                <a:defRPr/>
              </a:pPr>
              <a:t>53</a:t>
            </a:fld>
            <a:endParaRPr kumimoji="0" lang="en-US" altLang="en-US" sz="12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7924642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683559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P_{3X4} = K_{3X3}[I|0]_{3X4}\Pi_{4X4}</a:t>
            </a:r>
          </a:p>
          <a:p>
            <a:endParaRPr lang="en-US"/>
          </a:p>
        </p:txBody>
      </p:sp>
      <p:sp>
        <p:nvSpPr>
          <p:cNvPr id="4" name="Slide Number Placeholder 3"/>
          <p:cNvSpPr>
            <a:spLocks noGrp="1"/>
          </p:cNvSpPr>
          <p:nvPr>
            <p:ph type="sldNum" sz="quarter" idx="10"/>
          </p:nvPr>
        </p:nvSpPr>
        <p:spPr/>
        <p:txBody>
          <a:bodyPr/>
          <a:lstStyle/>
          <a:p>
            <a:fld id="{52D509E6-240D-427B-9F3C-01CA969AA59D}" type="slidenum">
              <a:rPr lang="en-US" smtClean="0"/>
              <a:t>7</a:t>
            </a:fld>
            <a:endParaRPr lang="en-US"/>
          </a:p>
        </p:txBody>
      </p:sp>
    </p:spTree>
    <p:extLst>
      <p:ext uri="{BB962C8B-B14F-4D97-AF65-F5344CB8AC3E}">
        <p14:creationId xmlns:p14="http://schemas.microsoft.com/office/powerpoint/2010/main" val="787575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\begin{</a:t>
            </a:r>
            <a:r>
              <a:rPr lang="en-US" dirty="0" err="1"/>
              <a:t>bmatrix</a:t>
            </a:r>
            <a:r>
              <a:rPr lang="en-US" dirty="0"/>
              <a:t>}x</a:t>
            </a:r>
          </a:p>
          <a:p>
            <a:r>
              <a:rPr lang="en-US" dirty="0"/>
              <a:t>\\ y</a:t>
            </a:r>
          </a:p>
          <a:p>
            <a:r>
              <a:rPr lang="en-US" dirty="0"/>
              <a:t>\\ z</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}u</a:t>
            </a:r>
          </a:p>
          <a:p>
            <a:r>
              <a:rPr lang="en-US" dirty="0"/>
              <a:t>\\ v</a:t>
            </a:r>
          </a:p>
          <a:p>
            <a:r>
              <a:rPr lang="en-US" dirty="0"/>
              <a:t>\end{</a:t>
            </a:r>
            <a:r>
              <a:rPr lang="en-US" dirty="0" err="1"/>
              <a:t>bmatrix</a:t>
            </a:r>
            <a:r>
              <a:rPr lang="en-US" dirty="0"/>
              <a:t>}</a:t>
            </a:r>
          </a:p>
        </p:txBody>
      </p:sp>
      <p:sp>
        <p:nvSpPr>
          <p:cNvPr id="4" name="Slide Number Placeholder 3"/>
          <p:cNvSpPr>
            <a:spLocks noGrp="1"/>
          </p:cNvSpPr>
          <p:nvPr>
            <p:ph type="sldNum" sz="quarter" idx="10"/>
          </p:nvPr>
        </p:nvSpPr>
        <p:spPr/>
        <p:txBody>
          <a:bodyPr/>
          <a:lstStyle/>
          <a:p>
            <a:fld id="{52D509E6-240D-427B-9F3C-01CA969AA59D}" type="slidenum">
              <a:rPr lang="en-US" smtClean="0"/>
              <a:t>21</a:t>
            </a:fld>
            <a:endParaRPr lang="en-US"/>
          </a:p>
        </p:txBody>
      </p:sp>
    </p:spTree>
    <p:extLst>
      <p:ext uri="{BB962C8B-B14F-4D97-AF65-F5344CB8AC3E}">
        <p14:creationId xmlns:p14="http://schemas.microsoft.com/office/powerpoint/2010/main" val="3379583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\begin{</a:t>
            </a:r>
            <a:r>
              <a:rPr lang="en-US" dirty="0" err="1"/>
              <a:t>bmatrix</a:t>
            </a:r>
            <a:r>
              <a:rPr lang="en-US" dirty="0"/>
              <a:t>}f\frac{x}{z}</a:t>
            </a:r>
          </a:p>
          <a:p>
            <a:r>
              <a:rPr lang="en-US" dirty="0"/>
              <a:t>\\ f\frac{y}{z}</a:t>
            </a:r>
          </a:p>
          <a:p>
            <a:r>
              <a:rPr lang="en-US" dirty="0"/>
              <a:t>\end{</a:t>
            </a:r>
            <a:r>
              <a:rPr lang="en-US" dirty="0" err="1"/>
              <a:t>bmatrix</a:t>
            </a:r>
            <a:r>
              <a:rPr lang="en-US" dirty="0"/>
              <a:t>}</a:t>
            </a:r>
          </a:p>
          <a:p>
            <a:r>
              <a:rPr lang="en-US" dirty="0"/>
              <a:t>=</a:t>
            </a:r>
          </a:p>
          <a:p>
            <a:r>
              <a:rPr lang="en-US" dirty="0"/>
              <a:t>\begin{</a:t>
            </a:r>
            <a:r>
              <a:rPr lang="en-US" dirty="0" err="1"/>
              <a:t>bmatrix</a:t>
            </a:r>
            <a:r>
              <a:rPr lang="en-US" dirty="0"/>
              <a:t>}u</a:t>
            </a:r>
          </a:p>
          <a:p>
            <a:r>
              <a:rPr lang="en-US" dirty="0"/>
              <a:t>\\ v</a:t>
            </a:r>
          </a:p>
          <a:p>
            <a:r>
              <a:rPr lang="en-US" dirty="0"/>
              <a:t>\end{</a:t>
            </a:r>
            <a:r>
              <a:rPr lang="en-US" dirty="0" err="1"/>
              <a:t>bmatrix</a:t>
            </a:r>
            <a:r>
              <a:rPr lang="en-US" dirty="0"/>
              <a:t>}</a:t>
            </a:r>
          </a:p>
        </p:txBody>
      </p:sp>
      <p:sp>
        <p:nvSpPr>
          <p:cNvPr id="4" name="Slide Number Placeholder 3"/>
          <p:cNvSpPr>
            <a:spLocks noGrp="1"/>
          </p:cNvSpPr>
          <p:nvPr>
            <p:ph type="sldNum" sz="quarter" idx="10"/>
          </p:nvPr>
        </p:nvSpPr>
        <p:spPr/>
        <p:txBody>
          <a:bodyPr/>
          <a:lstStyle/>
          <a:p>
            <a:fld id="{52D509E6-240D-427B-9F3C-01CA969AA59D}" type="slidenum">
              <a:rPr lang="en-US" smtClean="0"/>
              <a:t>22</a:t>
            </a:fld>
            <a:endParaRPr lang="en-US"/>
          </a:p>
        </p:txBody>
      </p:sp>
    </p:spTree>
    <p:extLst>
      <p:ext uri="{BB962C8B-B14F-4D97-AF65-F5344CB8AC3E}">
        <p14:creationId xmlns:p14="http://schemas.microsoft.com/office/powerpoint/2010/main" val="2433752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\begin{</a:t>
            </a:r>
            <a:r>
              <a:rPr lang="en-US" dirty="0" err="1"/>
              <a:t>bmatrix</a:t>
            </a:r>
            <a:r>
              <a:rPr lang="en-US" dirty="0"/>
              <a:t>}f &amp; 0&amp;0&amp;0</a:t>
            </a:r>
          </a:p>
          <a:p>
            <a:r>
              <a:rPr lang="en-US" dirty="0"/>
              <a:t>\\ 0&amp;f &amp;0&amp;0</a:t>
            </a:r>
          </a:p>
          <a:p>
            <a:r>
              <a:rPr lang="en-US" dirty="0"/>
              <a:t>\\0&amp;0&amp;1&amp;0</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a:p>
            <a:r>
              <a:rPr lang="en-US" dirty="0"/>
              <a:t>=</a:t>
            </a:r>
          </a:p>
          <a:p>
            <a:endParaRPr lang="en-US" dirty="0"/>
          </a:p>
          <a:p>
            <a:r>
              <a:rPr lang="en-US" dirty="0"/>
              <a:t>\begin{</a:t>
            </a:r>
            <a:r>
              <a:rPr lang="en-US" dirty="0" err="1"/>
              <a:t>bmatrix</a:t>
            </a:r>
            <a:r>
              <a:rPr lang="en-US" dirty="0"/>
              <a:t>}</a:t>
            </a:r>
            <a:r>
              <a:rPr lang="en-US" dirty="0" err="1"/>
              <a:t>fx</a:t>
            </a:r>
            <a:endParaRPr lang="en-US" dirty="0"/>
          </a:p>
          <a:p>
            <a:r>
              <a:rPr lang="en-US" dirty="0"/>
              <a:t>\\ </a:t>
            </a:r>
            <a:r>
              <a:rPr lang="en-US" dirty="0" err="1"/>
              <a:t>fy</a:t>
            </a:r>
            <a:endParaRPr lang="en-US" dirty="0"/>
          </a:p>
          <a:p>
            <a:r>
              <a:rPr lang="en-US" dirty="0"/>
              <a:t>\\z</a:t>
            </a:r>
          </a:p>
          <a:p>
            <a:r>
              <a:rPr lang="en-US" dirty="0"/>
              <a:t>\end{</a:t>
            </a:r>
            <a:r>
              <a:rPr lang="en-US" dirty="0" err="1"/>
              <a:t>bmatrix</a:t>
            </a:r>
            <a:r>
              <a:rPr lang="en-US" dirty="0"/>
              <a:t>}</a:t>
            </a:r>
          </a:p>
          <a:p>
            <a:endParaRPr lang="en-US" dirty="0"/>
          </a:p>
          <a:p>
            <a:r>
              <a:rPr lang="en-US" dirty="0"/>
              <a:t>\</a:t>
            </a:r>
            <a:r>
              <a:rPr lang="en-US" dirty="0" err="1"/>
              <a:t>mapsto</a:t>
            </a:r>
            <a:r>
              <a:rPr lang="en-US" dirty="0"/>
              <a:t> </a:t>
            </a:r>
          </a:p>
          <a:p>
            <a:endParaRPr lang="en-US" dirty="0"/>
          </a:p>
          <a:p>
            <a:r>
              <a:rPr lang="en-US" dirty="0"/>
              <a:t>\begin{</a:t>
            </a:r>
            <a:r>
              <a:rPr lang="en-US" dirty="0" err="1"/>
              <a:t>bmatrix</a:t>
            </a:r>
            <a:r>
              <a:rPr lang="en-US" dirty="0"/>
              <a:t>}f\frac{x}{z}</a:t>
            </a:r>
          </a:p>
          <a:p>
            <a:r>
              <a:rPr lang="en-US" dirty="0"/>
              <a:t>\\ f\frac{y}{z}</a:t>
            </a:r>
          </a:p>
          <a:p>
            <a:r>
              <a:rPr lang="en-US" dirty="0"/>
              <a:t>\end{</a:t>
            </a:r>
            <a:r>
              <a:rPr lang="en-US" dirty="0" err="1"/>
              <a:t>bmatrix</a:t>
            </a:r>
            <a:r>
              <a:rPr lang="en-US" dirty="0"/>
              <a:t>}</a:t>
            </a:r>
          </a:p>
          <a:p>
            <a:endParaRPr lang="en-US" dirty="0"/>
          </a:p>
          <a:p>
            <a:r>
              <a:rPr lang="en-US" dirty="0"/>
              <a:t>=</a:t>
            </a:r>
          </a:p>
          <a:p>
            <a:r>
              <a:rPr lang="en-US" dirty="0"/>
              <a:t>\begin{</a:t>
            </a:r>
            <a:r>
              <a:rPr lang="en-US" dirty="0" err="1"/>
              <a:t>bmatrix</a:t>
            </a:r>
            <a:r>
              <a:rPr lang="en-US" dirty="0"/>
              <a:t>}u\\</a:t>
            </a:r>
          </a:p>
          <a:p>
            <a:r>
              <a:rPr lang="en-US" dirty="0"/>
              <a:t>v</a:t>
            </a:r>
          </a:p>
          <a:p>
            <a:r>
              <a:rPr lang="en-US" dirty="0"/>
              <a:t>\end{</a:t>
            </a:r>
            <a:r>
              <a:rPr lang="en-US" dirty="0" err="1"/>
              <a:t>bmatrix</a:t>
            </a:r>
            <a:r>
              <a:rPr lang="en-US" dirty="0"/>
              <a:t>}</a:t>
            </a:r>
          </a:p>
        </p:txBody>
      </p:sp>
      <p:sp>
        <p:nvSpPr>
          <p:cNvPr id="4" name="Slide Number Placeholder 3"/>
          <p:cNvSpPr>
            <a:spLocks noGrp="1"/>
          </p:cNvSpPr>
          <p:nvPr>
            <p:ph type="sldNum" sz="quarter" idx="5"/>
          </p:nvPr>
        </p:nvSpPr>
        <p:spPr/>
        <p:txBody>
          <a:bodyPr/>
          <a:lstStyle/>
          <a:p>
            <a:fld id="{52D509E6-240D-427B-9F3C-01CA969AA59D}" type="slidenum">
              <a:rPr lang="en-US" smtClean="0"/>
              <a:t>23</a:t>
            </a:fld>
            <a:endParaRPr lang="en-US"/>
          </a:p>
        </p:txBody>
      </p:sp>
    </p:spTree>
    <p:extLst>
      <p:ext uri="{BB962C8B-B14F-4D97-AF65-F5344CB8AC3E}">
        <p14:creationId xmlns:p14="http://schemas.microsoft.com/office/powerpoint/2010/main" val="2651352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\begin{</a:t>
            </a:r>
            <a:r>
              <a:rPr lang="en-US" dirty="0" err="1"/>
              <a:t>bmatrix</a:t>
            </a:r>
            <a:r>
              <a:rPr lang="en-US" dirty="0"/>
              <a:t>}f &amp; 0&amp;0</a:t>
            </a:r>
          </a:p>
          <a:p>
            <a:r>
              <a:rPr lang="en-US" dirty="0"/>
              <a:t>\\ 0&amp;f &amp;0</a:t>
            </a:r>
          </a:p>
          <a:p>
            <a:r>
              <a:rPr lang="en-US" dirty="0"/>
              <a:t>\\0&amp;0&amp;1</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}1 &amp; 0&amp;0&amp;0</a:t>
            </a:r>
          </a:p>
          <a:p>
            <a:r>
              <a:rPr lang="en-US" dirty="0"/>
              <a:t>\\ 0&amp;1 &amp;0&amp;0</a:t>
            </a:r>
          </a:p>
          <a:p>
            <a:r>
              <a:rPr lang="en-US" dirty="0"/>
              <a:t>\\0&amp;0&amp;1&amp;0</a:t>
            </a:r>
          </a:p>
          <a:p>
            <a:endParaRPr lang="en-US" dirty="0"/>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a:p>
            <a:r>
              <a:rPr lang="en-US" dirty="0"/>
              <a:t>=</a:t>
            </a:r>
          </a:p>
          <a:p>
            <a:endParaRPr lang="en-US" dirty="0"/>
          </a:p>
          <a:p>
            <a:r>
              <a:rPr lang="en-US" dirty="0"/>
              <a:t>\begin{</a:t>
            </a:r>
            <a:r>
              <a:rPr lang="en-US" dirty="0" err="1"/>
              <a:t>bmatrix</a:t>
            </a:r>
            <a:r>
              <a:rPr lang="en-US" dirty="0"/>
              <a:t>}</a:t>
            </a:r>
            <a:r>
              <a:rPr lang="en-US" dirty="0" err="1"/>
              <a:t>fx</a:t>
            </a:r>
            <a:endParaRPr lang="en-US" dirty="0"/>
          </a:p>
          <a:p>
            <a:r>
              <a:rPr lang="en-US" dirty="0"/>
              <a:t>\\ </a:t>
            </a:r>
            <a:r>
              <a:rPr lang="en-US" dirty="0" err="1"/>
              <a:t>fy</a:t>
            </a:r>
            <a:endParaRPr lang="en-US" dirty="0"/>
          </a:p>
          <a:p>
            <a:r>
              <a:rPr lang="en-US" dirty="0"/>
              <a:t>\\z</a:t>
            </a:r>
          </a:p>
          <a:p>
            <a:r>
              <a:rPr lang="en-US" dirty="0"/>
              <a:t>\end{</a:t>
            </a:r>
            <a:r>
              <a:rPr lang="en-US" dirty="0" err="1"/>
              <a:t>bmatrix</a:t>
            </a:r>
            <a:r>
              <a:rPr lang="en-US" dirty="0"/>
              <a:t>}</a:t>
            </a:r>
          </a:p>
          <a:p>
            <a:endParaRPr lang="en-US" dirty="0"/>
          </a:p>
          <a:p>
            <a:r>
              <a:rPr lang="en-US" dirty="0"/>
              <a:t>\</a:t>
            </a:r>
            <a:r>
              <a:rPr lang="en-US" dirty="0" err="1"/>
              <a:t>mapsto</a:t>
            </a:r>
            <a:r>
              <a:rPr lang="en-US" dirty="0"/>
              <a:t> </a:t>
            </a:r>
          </a:p>
          <a:p>
            <a:endParaRPr lang="en-US" dirty="0"/>
          </a:p>
          <a:p>
            <a:r>
              <a:rPr lang="en-US" dirty="0"/>
              <a:t>\begin{</a:t>
            </a:r>
            <a:r>
              <a:rPr lang="en-US" dirty="0" err="1"/>
              <a:t>bmatrix</a:t>
            </a:r>
            <a:r>
              <a:rPr lang="en-US" dirty="0"/>
              <a:t>}f\frac{x}{z}</a:t>
            </a:r>
          </a:p>
          <a:p>
            <a:r>
              <a:rPr lang="en-US" dirty="0"/>
              <a:t>\\ f\frac{y}{z}</a:t>
            </a:r>
          </a:p>
          <a:p>
            <a:r>
              <a:rPr lang="en-US" dirty="0"/>
              <a:t>\end{</a:t>
            </a:r>
            <a:r>
              <a:rPr lang="en-US" dirty="0" err="1"/>
              <a:t>bmatrix</a:t>
            </a:r>
            <a:r>
              <a:rPr lang="en-US" dirty="0"/>
              <a:t>}</a:t>
            </a:r>
          </a:p>
          <a:p>
            <a:endParaRPr lang="en-US" dirty="0"/>
          </a:p>
        </p:txBody>
      </p:sp>
      <p:sp>
        <p:nvSpPr>
          <p:cNvPr id="4" name="Slide Number Placeholder 3"/>
          <p:cNvSpPr>
            <a:spLocks noGrp="1"/>
          </p:cNvSpPr>
          <p:nvPr>
            <p:ph type="sldNum" sz="quarter" idx="5"/>
          </p:nvPr>
        </p:nvSpPr>
        <p:spPr/>
        <p:txBody>
          <a:bodyPr/>
          <a:lstStyle/>
          <a:p>
            <a:fld id="{52D509E6-240D-427B-9F3C-01CA969AA59D}" type="slidenum">
              <a:rPr lang="en-US" smtClean="0"/>
              <a:t>24</a:t>
            </a:fld>
            <a:endParaRPr lang="en-US"/>
          </a:p>
        </p:txBody>
      </p:sp>
    </p:spTree>
    <p:extLst>
      <p:ext uri="{BB962C8B-B14F-4D97-AF65-F5344CB8AC3E}">
        <p14:creationId xmlns:p14="http://schemas.microsoft.com/office/powerpoint/2010/main" val="1155684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 = </a:t>
            </a:r>
          </a:p>
          <a:p>
            <a:r>
              <a:rPr lang="en-US" dirty="0"/>
              <a:t>\begin{</a:t>
            </a:r>
            <a:r>
              <a:rPr lang="en-US" dirty="0" err="1"/>
              <a:t>bmatrix</a:t>
            </a:r>
            <a:r>
              <a:rPr lang="en-US" dirty="0"/>
              <a:t>}f &amp; 0&amp;0</a:t>
            </a:r>
          </a:p>
          <a:p>
            <a:r>
              <a:rPr lang="en-US" dirty="0"/>
              <a:t>\\ 0&amp;f &amp;0</a:t>
            </a:r>
          </a:p>
          <a:p>
            <a:r>
              <a:rPr lang="en-US" dirty="0"/>
              <a:t>\\0&amp;0&amp;1</a:t>
            </a:r>
          </a:p>
          <a:p>
            <a:r>
              <a:rPr lang="en-US" dirty="0"/>
              <a:t>\end{</a:t>
            </a:r>
            <a:r>
              <a:rPr lang="en-US" dirty="0" err="1"/>
              <a:t>bmatrix</a:t>
            </a:r>
            <a:r>
              <a:rPr lang="en-US" dirty="0"/>
              <a:t>}</a:t>
            </a:r>
          </a:p>
          <a:p>
            <a:endParaRPr lang="en-US" dirty="0"/>
          </a:p>
        </p:txBody>
      </p:sp>
      <p:sp>
        <p:nvSpPr>
          <p:cNvPr id="4" name="Slide Number Placeholder 3"/>
          <p:cNvSpPr>
            <a:spLocks noGrp="1"/>
          </p:cNvSpPr>
          <p:nvPr>
            <p:ph type="sldNum" sz="quarter" idx="10"/>
          </p:nvPr>
        </p:nvSpPr>
        <p:spPr/>
        <p:txBody>
          <a:bodyPr/>
          <a:lstStyle/>
          <a:p>
            <a:fld id="{52D509E6-240D-427B-9F3C-01CA969AA59D}" type="slidenum">
              <a:rPr lang="en-US" smtClean="0"/>
              <a:t>27</a:t>
            </a:fld>
            <a:endParaRPr lang="en-US"/>
          </a:p>
        </p:txBody>
      </p:sp>
    </p:spTree>
    <p:extLst>
      <p:ext uri="{BB962C8B-B14F-4D97-AF65-F5344CB8AC3E}">
        <p14:creationId xmlns:p14="http://schemas.microsoft.com/office/powerpoint/2010/main" val="600518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 = </a:t>
            </a:r>
          </a:p>
          <a:p>
            <a:r>
              <a:rPr lang="en-US" dirty="0"/>
              <a:t>\begin{</a:t>
            </a:r>
            <a:r>
              <a:rPr lang="en-US" dirty="0" err="1"/>
              <a:t>bmatrix</a:t>
            </a:r>
            <a:r>
              <a:rPr lang="en-US" dirty="0"/>
              <a:t>}</a:t>
            </a:r>
            <a:r>
              <a:rPr lang="en-US" dirty="0" err="1"/>
              <a:t>f_x</a:t>
            </a:r>
            <a:r>
              <a:rPr lang="en-US" dirty="0"/>
              <a:t> &amp; 0&amp;0</a:t>
            </a:r>
          </a:p>
          <a:p>
            <a:r>
              <a:rPr lang="en-US" dirty="0"/>
              <a:t>\\ 0&amp;f_y &amp;0</a:t>
            </a:r>
          </a:p>
          <a:p>
            <a:r>
              <a:rPr lang="en-US" dirty="0"/>
              <a:t>\\0&amp;0&amp;1</a:t>
            </a:r>
          </a:p>
          <a:p>
            <a:r>
              <a:rPr lang="en-US" dirty="0"/>
              <a:t>\end{</a:t>
            </a:r>
            <a:r>
              <a:rPr lang="en-US" dirty="0" err="1"/>
              <a:t>bmatrix</a:t>
            </a:r>
            <a:r>
              <a:rPr lang="en-US" dirty="0"/>
              <a:t>}</a:t>
            </a:r>
          </a:p>
          <a:p>
            <a:endParaRPr lang="en-US" dirty="0"/>
          </a:p>
        </p:txBody>
      </p:sp>
      <p:sp>
        <p:nvSpPr>
          <p:cNvPr id="4" name="Slide Number Placeholder 3"/>
          <p:cNvSpPr>
            <a:spLocks noGrp="1"/>
          </p:cNvSpPr>
          <p:nvPr>
            <p:ph type="sldNum" sz="quarter" idx="5"/>
          </p:nvPr>
        </p:nvSpPr>
        <p:spPr/>
        <p:txBody>
          <a:bodyPr/>
          <a:lstStyle/>
          <a:p>
            <a:fld id="{52D509E6-240D-427B-9F3C-01CA969AA59D}" type="slidenum">
              <a:rPr lang="en-US" smtClean="0"/>
              <a:t>28</a:t>
            </a:fld>
            <a:endParaRPr lang="en-US"/>
          </a:p>
        </p:txBody>
      </p:sp>
    </p:spTree>
    <p:extLst>
      <p:ext uri="{BB962C8B-B14F-4D97-AF65-F5344CB8AC3E}">
        <p14:creationId xmlns:p14="http://schemas.microsoft.com/office/powerpoint/2010/main" val="3341445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2800" y="1"/>
            <a:ext cx="10363200" cy="1219200"/>
          </a:xfrm>
        </p:spPr>
        <p:txBody>
          <a:bodyPr>
            <a:normAutofit/>
          </a:bodyPr>
          <a:lstStyle>
            <a:lvl1pPr>
              <a:defRPr sz="4400"/>
            </a:lvl1pPr>
          </a:lstStyle>
          <a:p>
            <a:r>
              <a:rPr lang="en-US" dirty="0"/>
              <a:t>Click to edit Master title style</a:t>
            </a:r>
          </a:p>
        </p:txBody>
      </p:sp>
      <p:sp>
        <p:nvSpPr>
          <p:cNvPr id="3" name="Subtitle 2"/>
          <p:cNvSpPr>
            <a:spLocks noGrp="1"/>
          </p:cNvSpPr>
          <p:nvPr>
            <p:ph type="subTitle" idx="1"/>
          </p:nvPr>
        </p:nvSpPr>
        <p:spPr>
          <a:xfrm>
            <a:off x="1828800" y="5105400"/>
            <a:ext cx="8534400" cy="1752600"/>
          </a:xfrm>
        </p:spPr>
        <p:txBody>
          <a:bodyPr/>
          <a:lstStyle>
            <a:lvl1pPr marL="0" indent="0" algn="ctr">
              <a:buNone/>
              <a:defRPr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p>
          <a:p>
            <a:r>
              <a:rPr lang="en-US" dirty="0"/>
              <a:t>subtitle style</a:t>
            </a:r>
          </a:p>
        </p:txBody>
      </p:sp>
    </p:spTree>
    <p:extLst>
      <p:ext uri="{BB962C8B-B14F-4D97-AF65-F5344CB8AC3E}">
        <p14:creationId xmlns:p14="http://schemas.microsoft.com/office/powerpoint/2010/main" val="1644489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0E4BE-DC49-4C06-9EAD-5C882F80E0B2}" type="datetimeFigureOut">
              <a:rPr lang="en-US" smtClean="0"/>
              <a:t>06-Dec-21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2428136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3"/>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0E4BE-DC49-4C06-9EAD-5C882F80E0B2}" type="datetimeFigureOut">
              <a:rPr lang="en-US" smtClean="0"/>
              <a:t>06-Dec-21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2228109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r>
              <a:t>Title Text</a:t>
            </a:r>
          </a:p>
        </p:txBody>
      </p:sp>
      <p:sp>
        <p:nvSpPr>
          <p:cNvPr id="23" name="Shape 2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hape 24"/>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0192305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0E4BE-DC49-4C06-9EAD-5C882F80E0B2}" type="datetimeFigureOut">
              <a:rPr lang="en-US" smtClean="0"/>
              <a:t>06-Dec-21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28467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0E4BE-DC49-4C06-9EAD-5C882F80E0B2}" type="datetimeFigureOut">
              <a:rPr lang="en-US" smtClean="0"/>
              <a:t>06-Dec-21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3653948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30E4BE-DC49-4C06-9EAD-5C882F80E0B2}" type="datetimeFigureOut">
              <a:rPr lang="en-US" smtClean="0"/>
              <a:t>06-Dec-21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1674928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30E4BE-DC49-4C06-9EAD-5C882F80E0B2}" type="datetimeFigureOut">
              <a:rPr lang="en-US" smtClean="0"/>
              <a:t>06-Dec-21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4039866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30E4BE-DC49-4C06-9EAD-5C882F80E0B2}" type="datetimeFigureOut">
              <a:rPr lang="en-US" smtClean="0"/>
              <a:t>06-Dec-21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2679944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30E4BE-DC49-4C06-9EAD-5C882F80E0B2}" type="datetimeFigureOut">
              <a:rPr lang="en-US" smtClean="0"/>
              <a:t>06-Dec-21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713906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30E4BE-DC49-4C06-9EAD-5C882F80E0B2}" type="datetimeFigureOut">
              <a:rPr lang="en-US" smtClean="0"/>
              <a:t>06-Dec-21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3877591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30E4BE-DC49-4C06-9EAD-5C882F80E0B2}" type="datetimeFigureOut">
              <a:rPr lang="en-US" smtClean="0"/>
              <a:t>06-Dec-21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1920139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3200" y="0"/>
            <a:ext cx="11785600" cy="762000"/>
          </a:xfrm>
          <a:prstGeom prst="rect">
            <a:avLst/>
          </a:prstGeom>
        </p:spPr>
        <p:txBody>
          <a:bodyPr vert="horz" lIns="91440" tIns="45720" rIns="91440" bIns="45720" rtlCol="0" anchor="ctr">
            <a:normAutofit/>
          </a:bodyPr>
          <a:lstStyle/>
          <a:p>
            <a:r>
              <a:rPr lang="en-US" dirty="0"/>
              <a:t>edit Master title style</a:t>
            </a:r>
          </a:p>
        </p:txBody>
      </p:sp>
      <p:sp>
        <p:nvSpPr>
          <p:cNvPr id="3" name="Text Placeholder 2"/>
          <p:cNvSpPr>
            <a:spLocks noGrp="1"/>
          </p:cNvSpPr>
          <p:nvPr>
            <p:ph type="body" idx="1"/>
          </p:nvPr>
        </p:nvSpPr>
        <p:spPr>
          <a:xfrm>
            <a:off x="203200" y="762000"/>
            <a:ext cx="11785600" cy="5715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0" y="6492878"/>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0E4BE-DC49-4C06-9EAD-5C882F80E0B2}" type="datetimeFigureOut">
              <a:rPr lang="en-US" smtClean="0"/>
              <a:t>06-Dec-21</a:t>
            </a:fld>
            <a:endParaRPr lang="en-US"/>
          </a:p>
        </p:txBody>
      </p:sp>
      <p:sp>
        <p:nvSpPr>
          <p:cNvPr id="5" name="Footer Placeholder 4"/>
          <p:cNvSpPr>
            <a:spLocks noGrp="1"/>
          </p:cNvSpPr>
          <p:nvPr>
            <p:ph type="ftr" sz="quarter" idx="3"/>
          </p:nvPr>
        </p:nvSpPr>
        <p:spPr>
          <a:xfrm>
            <a:off x="4165600" y="6492878"/>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347200" y="6492878"/>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D64A00-8274-4697-A705-03B9B5C3FD0A}" type="slidenum">
              <a:rPr lang="en-US" smtClean="0"/>
              <a:t>‹#›</a:t>
            </a:fld>
            <a:endParaRPr lang="en-US"/>
          </a:p>
        </p:txBody>
      </p:sp>
    </p:spTree>
    <p:extLst>
      <p:ext uri="{BB962C8B-B14F-4D97-AF65-F5344CB8AC3E}">
        <p14:creationId xmlns:p14="http://schemas.microsoft.com/office/powerpoint/2010/main" val="2789509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36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aiismath.com/"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15.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120.png"/></Relationships>
</file>

<file path=ppt/slides/_rels/slide16.xml.rels><?xml version="1.0" encoding="UTF-8" standalone="yes"?>
<Relationships xmlns="http://schemas.openxmlformats.org/package/2006/relationships"><Relationship Id="rId3" Type="http://schemas.openxmlformats.org/officeDocument/2006/relationships/image" Target="../media/image140.png"/><Relationship Id="rId7" Type="http://schemas.openxmlformats.org/officeDocument/2006/relationships/image" Target="../media/image171.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120.png"/></Relationships>
</file>

<file path=ppt/slides/_rels/slide17.xml.rels><?xml version="1.0" encoding="UTF-8" standalone="yes"?>
<Relationships xmlns="http://schemas.openxmlformats.org/package/2006/relationships"><Relationship Id="rId8" Type="http://schemas.openxmlformats.org/officeDocument/2006/relationships/image" Target="../media/image171.png"/><Relationship Id="rId3" Type="http://schemas.openxmlformats.org/officeDocument/2006/relationships/image" Target="../media/image140.png"/><Relationship Id="rId7" Type="http://schemas.openxmlformats.org/officeDocument/2006/relationships/image" Target="../media/image180.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120.png"/></Relationships>
</file>

<file path=ppt/slides/_rels/slide18.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cs.cornell.edu/courses/cs5670/2019sp/lectures/lectures.html" TargetMode="External"/><Relationship Id="rId2" Type="http://schemas.openxmlformats.org/officeDocument/2006/relationships/hyperlink" Target="http://szeliski.org/Book/" TargetMode="External"/><Relationship Id="rId1" Type="http://schemas.openxmlformats.org/officeDocument/2006/relationships/slideLayout" Target="../slideLayouts/slideLayout2.xml"/><Relationship Id="rId4" Type="http://schemas.openxmlformats.org/officeDocument/2006/relationships/hyperlink" Target="http://www.cs.cmu.edu/~16385/"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28.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27.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12.png"/><Relationship Id="rId5" Type="http://schemas.openxmlformats.org/officeDocument/2006/relationships/image" Target="../media/image7.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6.png"/><Relationship Id="rId9" Type="http://schemas.openxmlformats.org/officeDocument/2006/relationships/image" Target="../media/image10.png"/><Relationship Id="rId14" Type="http://schemas.openxmlformats.org/officeDocument/2006/relationships/image" Target="../media/image15.png"/></Relationships>
</file>

<file path=ppt/slides/_rels/slide21.xml.rels><?xml version="1.0" encoding="UTF-8" standalone="yes"?>
<Relationships xmlns="http://schemas.openxmlformats.org/package/2006/relationships"><Relationship Id="rId13" Type="http://schemas.openxmlformats.org/officeDocument/2006/relationships/image" Target="../media/image35.png"/><Relationship Id="rId3"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 Id="rId11" Type="http://schemas.openxmlformats.org/officeDocument/2006/relationships/image" Target="../media/image33.png"/><Relationship Id="rId5" Type="http://schemas.openxmlformats.org/officeDocument/2006/relationships/image" Target="../media/image31.gif"/><Relationship Id="rId10" Type="http://schemas.openxmlformats.org/officeDocument/2006/relationships/image" Target="../media/image32.png"/><Relationship Id="rId4" Type="http://schemas.openxmlformats.org/officeDocument/2006/relationships/image" Target="../media/image30.gif"/><Relationship Id="rId9" Type="http://schemas.openxmlformats.org/officeDocument/2006/relationships/image" Target="../media/image170.png"/><Relationship Id="rId14" Type="http://schemas.openxmlformats.org/officeDocument/2006/relationships/image" Target="../media/image36.png"/></Relationships>
</file>

<file path=ppt/slides/_rels/slide22.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7.png"/><Relationship Id="rId12" Type="http://schemas.openxmlformats.org/officeDocument/2006/relationships/image" Target="../media/image39.gi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8.gif"/><Relationship Id="rId11" Type="http://schemas.openxmlformats.org/officeDocument/2006/relationships/image" Target="../media/image43.png"/><Relationship Id="rId5" Type="http://schemas.openxmlformats.org/officeDocument/2006/relationships/image" Target="../media/image31.gif"/><Relationship Id="rId10" Type="http://schemas.openxmlformats.org/officeDocument/2006/relationships/image" Target="../media/image42.png"/><Relationship Id="rId4" Type="http://schemas.openxmlformats.org/officeDocument/2006/relationships/image" Target="../media/image30.gif"/><Relationship Id="rId9"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0.gif"/></Relationships>
</file>

<file path=ppt/slides/_rels/slide24.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7.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46.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12.png"/><Relationship Id="rId5" Type="http://schemas.openxmlformats.org/officeDocument/2006/relationships/image" Target="../media/image7.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6.png"/><Relationship Id="rId9" Type="http://schemas.openxmlformats.org/officeDocument/2006/relationships/image" Target="../media/image10.png"/><Relationship Id="rId1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2.gif"/></Relationships>
</file>

<file path=ppt/slides/_rels/slide28.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3.gif"/></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60.png"/><Relationship Id="rId1" Type="http://schemas.openxmlformats.org/officeDocument/2006/relationships/slideLayout" Target="../slideLayouts/slideLayout2.xml"/><Relationship Id="rId4" Type="http://schemas.openxmlformats.org/officeDocument/2006/relationships/image" Target="../media/image36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45.gif"/><Relationship Id="rId1" Type="http://schemas.openxmlformats.org/officeDocument/2006/relationships/slideLayout" Target="../slideLayouts/slideLayout2.xml"/><Relationship Id="rId5" Type="http://schemas.openxmlformats.org/officeDocument/2006/relationships/image" Target="../media/image380.png"/><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3" Type="http://schemas.openxmlformats.org/officeDocument/2006/relationships/image" Target="../media/image46.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7.gi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8.gi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9.png"/></Relationships>
</file>

<file path=ppt/slides/_rels/slide36.xml.rels><?xml version="1.0" encoding="UTF-8" standalone="yes"?>
<Relationships xmlns="http://schemas.openxmlformats.org/package/2006/relationships"><Relationship Id="rId3" Type="http://schemas.openxmlformats.org/officeDocument/2006/relationships/image" Target="../media/image50.gi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1.gi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2.gi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3.gi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mathworks.com/help/vision/ug/camera-calibration.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4.gi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4.gif"/><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42.xml.rels><?xml version="1.0" encoding="UTF-8" standalone="yes"?>
<Relationships xmlns="http://schemas.openxmlformats.org/package/2006/relationships"><Relationship Id="rId3" Type="http://schemas.openxmlformats.org/officeDocument/2006/relationships/image" Target="../media/image54.gif"/><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43.xml.rels><?xml version="1.0" encoding="UTF-8" standalone="yes"?>
<Relationships xmlns="http://schemas.openxmlformats.org/package/2006/relationships"><Relationship Id="rId3" Type="http://schemas.openxmlformats.org/officeDocument/2006/relationships/image" Target="../media/image54.gif"/><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44.xml.rels><?xml version="1.0" encoding="UTF-8" standalone="yes"?>
<Relationships xmlns="http://schemas.openxmlformats.org/package/2006/relationships"><Relationship Id="rId3" Type="http://schemas.openxmlformats.org/officeDocument/2006/relationships/image" Target="../media/image54.gif"/><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45.xml.rels><?xml version="1.0" encoding="UTF-8" standalone="yes"?>
<Relationships xmlns="http://schemas.openxmlformats.org/package/2006/relationships"><Relationship Id="rId3" Type="http://schemas.openxmlformats.org/officeDocument/2006/relationships/image" Target="../media/image59.gif"/><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61.gif"/><Relationship Id="rId4" Type="http://schemas.openxmlformats.org/officeDocument/2006/relationships/image" Target="../media/image60.png"/></Relationships>
</file>

<file path=ppt/slides/_rels/slide46.xml.rels><?xml version="1.0" encoding="UTF-8" standalone="yes"?>
<Relationships xmlns="http://schemas.openxmlformats.org/package/2006/relationships"><Relationship Id="rId3" Type="http://schemas.openxmlformats.org/officeDocument/2006/relationships/image" Target="../media/image580.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63.gif"/><Relationship Id="rId4" Type="http://schemas.openxmlformats.org/officeDocument/2006/relationships/image" Target="../media/image62.gif"/></Relationships>
</file>

<file path=ppt/slides/_rels/slide47.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hyperlink" Target="http://ksimek.github.io/2012/08/14/decompose/" TargetMode="Externa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developers.google.com/ar/develop/c/augmented-images" TargetMode="External"/><Relationship Id="rId2" Type="http://schemas.openxmlformats.org/officeDocument/2006/relationships/hyperlink" Target="https://www.youtube.com/watch?v=lIHcnwOVKng" TargetMode="Externa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8" Type="http://schemas.openxmlformats.org/officeDocument/2006/relationships/notesSlide" Target="../notesSlides/notesSlide25.xml"/><Relationship Id="rId3" Type="http://schemas.openxmlformats.org/officeDocument/2006/relationships/tags" Target="../tags/tag4.xml"/><Relationship Id="rId7"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image" Target="../media/image64.jpeg"/></Relationships>
</file>

<file path=ppt/slides/_rels/slide52.xml.rels><?xml version="1.0" encoding="UTF-8" standalone="yes"?>
<Relationships xmlns="http://schemas.openxmlformats.org/package/2006/relationships"><Relationship Id="rId8" Type="http://schemas.openxmlformats.org/officeDocument/2006/relationships/image" Target="../media/image66.jpeg"/><Relationship Id="rId3" Type="http://schemas.openxmlformats.org/officeDocument/2006/relationships/tags" Target="../tags/tag10.xml"/><Relationship Id="rId7" Type="http://schemas.openxmlformats.org/officeDocument/2006/relationships/image" Target="../media/image65.jpe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notesSlide" Target="../notesSlides/notesSlide26.xml"/><Relationship Id="rId5" Type="http://schemas.openxmlformats.org/officeDocument/2006/relationships/slideLayout" Target="../slideLayouts/slideLayout2.xml"/><Relationship Id="rId4" Type="http://schemas.openxmlformats.org/officeDocument/2006/relationships/tags" Target="../tags/tag11.xml"/></Relationships>
</file>

<file path=ppt/slides/_rels/slide53.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68.jpeg"/></Relationships>
</file>

<file path=ppt/slides/_rels/slide54.xml.rels><?xml version="1.0" encoding="UTF-8" standalone="yes"?>
<Relationships xmlns="http://schemas.openxmlformats.org/package/2006/relationships"><Relationship Id="rId3" Type="http://schemas.openxmlformats.org/officeDocument/2006/relationships/image" Target="../media/image64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www.microsoft.com/en-us/research/wp-content/uploads/2016/02/tr98-71.pdf" TargetMode="External"/><Relationship Id="rId2" Type="http://schemas.openxmlformats.org/officeDocument/2006/relationships/slideLayout" Target="../slideLayouts/slideLayout7.xml"/><Relationship Id="rId1" Type="http://schemas.openxmlformats.org/officeDocument/2006/relationships/tags" Target="../tags/tag12.xml"/><Relationship Id="rId5" Type="http://schemas.openxmlformats.org/officeDocument/2006/relationships/image" Target="../media/image71.png"/><Relationship Id="rId4" Type="http://schemas.openxmlformats.org/officeDocument/2006/relationships/hyperlink" Target="http://www.vision.caltech.edu/bouguetj/calib_doc/htmls/example.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6.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5.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0.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11.png"/><Relationship Id="rId1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Camera calibration</a:t>
            </a:r>
          </a:p>
        </p:txBody>
      </p:sp>
      <p:sp>
        <p:nvSpPr>
          <p:cNvPr id="3" name="Subtitle 2"/>
          <p:cNvSpPr>
            <a:spLocks noGrp="1"/>
          </p:cNvSpPr>
          <p:nvPr>
            <p:ph type="subTitle" idx="1"/>
          </p:nvPr>
        </p:nvSpPr>
        <p:spPr>
          <a:xfrm>
            <a:off x="1828800" y="5392132"/>
            <a:ext cx="8534400" cy="1465868"/>
          </a:xfrm>
        </p:spPr>
        <p:txBody>
          <a:bodyPr/>
          <a:lstStyle/>
          <a:p>
            <a:endParaRPr lang="en-US" dirty="0"/>
          </a:p>
        </p:txBody>
      </p:sp>
      <p:pic>
        <p:nvPicPr>
          <p:cNvPr id="5" name="Picture 4" descr="A view of a city&#10;&#10;Description automatically generated">
            <a:extLst>
              <a:ext uri="{FF2B5EF4-FFF2-40B4-BE49-F238E27FC236}">
                <a16:creationId xmlns:a16="http://schemas.microsoft.com/office/drawing/2014/main" id="{EDDF213C-3EFD-4058-9BDC-BA3150E228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447" y="868497"/>
            <a:ext cx="6601905" cy="4951429"/>
          </a:xfrm>
          <a:prstGeom prst="rect">
            <a:avLst/>
          </a:prstGeom>
        </p:spPr>
      </p:pic>
      <p:sp>
        <p:nvSpPr>
          <p:cNvPr id="6" name="Subtitle 2">
            <a:extLst>
              <a:ext uri="{FF2B5EF4-FFF2-40B4-BE49-F238E27FC236}">
                <a16:creationId xmlns:a16="http://schemas.microsoft.com/office/drawing/2014/main" id="{E0416501-1A19-41E3-9E46-859F1DE7D385}"/>
              </a:ext>
            </a:extLst>
          </p:cNvPr>
          <p:cNvSpPr txBox="1">
            <a:spLocks/>
          </p:cNvSpPr>
          <p:nvPr/>
        </p:nvSpPr>
        <p:spPr>
          <a:xfrm>
            <a:off x="1727199" y="5819925"/>
            <a:ext cx="8534400" cy="886407"/>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457200" indent="0" algn="ctr" defTabSz="914400" rtl="0" eaLnBrk="1" latinLnBrk="0" hangingPunct="1">
              <a:spcBef>
                <a:spcPct val="20000"/>
              </a:spcBef>
              <a:buFont typeface="Arial"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2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Yoni Chechik</a:t>
            </a:r>
          </a:p>
          <a:p>
            <a:r>
              <a:rPr lang="en-US" dirty="0">
                <a:hlinkClick r:id="rId3"/>
              </a:rPr>
              <a:t>www.AIisMath.com</a:t>
            </a:r>
            <a:endParaRPr lang="en-US" dirty="0"/>
          </a:p>
          <a:p>
            <a:endParaRPr lang="en-US" dirty="0"/>
          </a:p>
        </p:txBody>
      </p:sp>
    </p:spTree>
    <p:extLst>
      <p:ext uri="{BB962C8B-B14F-4D97-AF65-F5344CB8AC3E}">
        <p14:creationId xmlns:p14="http://schemas.microsoft.com/office/powerpoint/2010/main" val="479834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extrinsic camera matrix is a concatenation of a rotation and translation matrix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a:rPr>
                          <m:t>𝑤𝑜𝑟𝑙𝑑</m:t>
                        </m:r>
                      </m:sub>
                    </m:sSub>
                  </m:oMath>
                </a14:m>
                <a:r>
                  <a:rPr lang="en-US" dirty="0"/>
                  <a:t>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a:rPr>
                          <m:t>𝑐𝑎𝑚𝑒𝑟𝑎</m:t>
                        </m:r>
                      </m:sub>
                    </m:sSub>
                  </m:oMath>
                </a14:m>
                <a:endParaRPr lang="en-US" dirty="0"/>
              </a:p>
              <a:p>
                <a:r>
                  <a:rPr lang="en-US" dirty="0"/>
                  <a:t>We need the world coordinate system when we are talking about multiple camera setup and the relations between one another.</a:t>
                </a:r>
              </a:p>
              <a:p>
                <a:r>
                  <a:rPr lang="en-US" b="1" dirty="0"/>
                  <a:t>We are given a point in world coordinates and we transform it to the camera coordinate system: </a:t>
                </a:r>
                <a14:m>
                  <m:oMath xmlns:m="http://schemas.openxmlformats.org/officeDocument/2006/math">
                    <m:sSub>
                      <m:sSubPr>
                        <m:ctrlPr>
                          <a:rPr lang="en-US" b="1" i="1" smtClean="0">
                            <a:solidFill>
                              <a:prstClr val="black"/>
                            </a:solidFill>
                            <a:latin typeface="Cambria Math" panose="02040503050406030204" pitchFamily="18" charset="0"/>
                          </a:rPr>
                        </m:ctrlPr>
                      </m:sSubPr>
                      <m:e>
                        <m:r>
                          <a:rPr lang="en-US" b="1" i="1" smtClean="0">
                            <a:solidFill>
                              <a:prstClr val="black"/>
                            </a:solidFill>
                            <a:latin typeface="Cambria Math" panose="02040503050406030204" pitchFamily="18" charset="0"/>
                          </a:rPr>
                          <m:t>𝑶</m:t>
                        </m:r>
                      </m:e>
                      <m:sub>
                        <m:r>
                          <a:rPr lang="en-US" b="1" i="1" smtClean="0">
                            <a:solidFill>
                              <a:prstClr val="black"/>
                            </a:solidFill>
                            <a:latin typeface="Cambria Math" panose="02040503050406030204" pitchFamily="18" charset="0"/>
                          </a:rPr>
                          <m:t>𝒘𝒐𝒓𝒍𝒅</m:t>
                        </m:r>
                      </m:sub>
                    </m:sSub>
                    <m:r>
                      <a:rPr lang="en-US" b="1" i="1" smtClean="0">
                        <a:solidFill>
                          <a:prstClr val="black"/>
                        </a:solidFill>
                        <a:latin typeface="Cambria Math" panose="02040503050406030204" pitchFamily="18" charset="0"/>
                      </a:rPr>
                      <m:t>→</m:t>
                    </m:r>
                    <m:sSub>
                      <m:sSubPr>
                        <m:ctrlPr>
                          <a:rPr lang="en-US" b="1" i="1" smtClean="0">
                            <a:solidFill>
                              <a:prstClr val="black"/>
                            </a:solidFill>
                            <a:latin typeface="Cambria Math" panose="02040503050406030204" pitchFamily="18" charset="0"/>
                          </a:rPr>
                        </m:ctrlPr>
                      </m:sSubPr>
                      <m:e>
                        <m:r>
                          <a:rPr lang="en-US" b="1" i="1" smtClean="0">
                            <a:solidFill>
                              <a:prstClr val="black"/>
                            </a:solidFill>
                            <a:latin typeface="Cambria Math" panose="02040503050406030204" pitchFamily="18" charset="0"/>
                          </a:rPr>
                          <m:t>𝑶</m:t>
                        </m:r>
                      </m:e>
                      <m:sub>
                        <m:r>
                          <a:rPr lang="en-US" b="1" i="1" smtClean="0">
                            <a:solidFill>
                              <a:prstClr val="black"/>
                            </a:solidFill>
                            <a:latin typeface="Cambria Math" panose="02040503050406030204" pitchFamily="18" charset="0"/>
                          </a:rPr>
                          <m:t>𝒄𝒂𝒎𝒆𝒓𝒂</m:t>
                        </m:r>
                      </m:sub>
                    </m:sSub>
                  </m:oMath>
                </a14:m>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31" t="-959"/>
                </a:stretch>
              </a:blipFill>
            </p:spPr>
            <p:txBody>
              <a:bodyPr/>
              <a:lstStyle/>
              <a:p>
                <a:r>
                  <a:rPr lang="en-US">
                    <a:noFill/>
                  </a:rPr>
                  <a:t> </a:t>
                </a:r>
              </a:p>
            </p:txBody>
          </p:sp>
        </mc:Fallback>
      </mc:AlternateContent>
    </p:spTree>
    <p:extLst>
      <p:ext uri="{BB962C8B-B14F-4D97-AF65-F5344CB8AC3E}">
        <p14:creationId xmlns:p14="http://schemas.microsoft.com/office/powerpoint/2010/main" val="1291837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3200" y="762000"/>
                <a:ext cx="11785600" cy="1522913"/>
              </a:xfrm>
            </p:spPr>
            <p:txBody>
              <a:bodyPr/>
              <a:lstStyle/>
              <a:p>
                <a:r>
                  <a:rPr lang="en-US" dirty="0"/>
                  <a:t>I have a coordinate system A with a point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𝐴</m:t>
                        </m:r>
                      </m:sub>
                    </m:sSub>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3200" y="762000"/>
                <a:ext cx="11785600" cy="1522913"/>
              </a:xfrm>
              <a:blipFill>
                <a:blip r:embed="rId2"/>
                <a:stretch>
                  <a:fillRect l="-931" t="-3600"/>
                </a:stretch>
              </a:blipFill>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90EF0D2B-8FD8-4511-ACEF-4A6CFC8B7DAC}"/>
              </a:ext>
            </a:extLst>
          </p:cNvPr>
          <p:cNvGrpSpPr/>
          <p:nvPr/>
        </p:nvGrpSpPr>
        <p:grpSpPr>
          <a:xfrm>
            <a:off x="7079622" y="4400861"/>
            <a:ext cx="1502010" cy="1348942"/>
            <a:chOff x="3537238" y="3600279"/>
            <a:chExt cx="1502010" cy="1348942"/>
          </a:xfrm>
        </p:grpSpPr>
        <p:sp>
          <p:nvSpPr>
            <p:cNvPr id="17" name="Line">
              <a:extLst>
                <a:ext uri="{FF2B5EF4-FFF2-40B4-BE49-F238E27FC236}">
                  <a16:creationId xmlns:a16="http://schemas.microsoft.com/office/drawing/2014/main" id="{401DD5E9-53B6-4478-B6FF-E02C29EA46D5}"/>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8" name="Line">
              <a:extLst>
                <a:ext uri="{FF2B5EF4-FFF2-40B4-BE49-F238E27FC236}">
                  <a16:creationId xmlns:a16="http://schemas.microsoft.com/office/drawing/2014/main" id="{1F122A89-29D9-43DB-BBFB-339BAA299C01}"/>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9" name="TextBox 18">
            <a:extLst>
              <a:ext uri="{FF2B5EF4-FFF2-40B4-BE49-F238E27FC236}">
                <a16:creationId xmlns:a16="http://schemas.microsoft.com/office/drawing/2014/main" id="{131AD260-7DB6-4C72-8395-9D74C992BFF3}"/>
              </a:ext>
            </a:extLst>
          </p:cNvPr>
          <p:cNvSpPr txBox="1"/>
          <p:nvPr/>
        </p:nvSpPr>
        <p:spPr>
          <a:xfrm>
            <a:off x="6348337" y="5764694"/>
            <a:ext cx="949122" cy="369332"/>
          </a:xfrm>
          <a:prstGeom prst="rect">
            <a:avLst/>
          </a:prstGeom>
          <a:noFill/>
        </p:spPr>
        <p:txBody>
          <a:bodyPr wrap="square" rtlCol="0">
            <a:spAutoFit/>
          </a:bodyPr>
          <a:lstStyle/>
          <a:p>
            <a:r>
              <a:rPr lang="en-US" dirty="0"/>
              <a:t>Coo. A</a:t>
            </a:r>
          </a:p>
        </p:txBody>
      </p:sp>
      <p:sp>
        <p:nvSpPr>
          <p:cNvPr id="20" name="Oval 19">
            <a:extLst>
              <a:ext uri="{FF2B5EF4-FFF2-40B4-BE49-F238E27FC236}">
                <a16:creationId xmlns:a16="http://schemas.microsoft.com/office/drawing/2014/main" id="{910E0EFC-FF5C-4FBA-9783-D0AC99BC3043}"/>
              </a:ext>
            </a:extLst>
          </p:cNvPr>
          <p:cNvSpPr/>
          <p:nvPr/>
        </p:nvSpPr>
        <p:spPr>
          <a:xfrm>
            <a:off x="3507128" y="2754777"/>
            <a:ext cx="138896" cy="1388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D2BA3AF-9409-49FA-ADC0-F369209AC29A}"/>
                  </a:ext>
                </a:extLst>
              </p:cNvPr>
              <p:cNvSpPr txBox="1"/>
              <p:nvPr/>
            </p:nvSpPr>
            <p:spPr>
              <a:xfrm>
                <a:off x="3032567" y="2361247"/>
                <a:ext cx="949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oMath>
                  </m:oMathPara>
                </a14:m>
                <a:endParaRPr lang="en-US" dirty="0"/>
              </a:p>
            </p:txBody>
          </p:sp>
        </mc:Choice>
        <mc:Fallback xmlns="">
          <p:sp>
            <p:nvSpPr>
              <p:cNvPr id="25" name="TextBox 24">
                <a:extLst>
                  <a:ext uri="{FF2B5EF4-FFF2-40B4-BE49-F238E27FC236}">
                    <a16:creationId xmlns:a16="http://schemas.microsoft.com/office/drawing/2014/main" id="{5D2BA3AF-9409-49FA-ADC0-F369209AC29A}"/>
                  </a:ext>
                </a:extLst>
              </p:cNvPr>
              <p:cNvSpPr txBox="1">
                <a:spLocks noRot="1" noChangeAspect="1" noMove="1" noResize="1" noEditPoints="1" noAdjustHandles="1" noChangeArrowheads="1" noChangeShapeType="1" noTextEdit="1"/>
              </p:cNvSpPr>
              <p:nvPr/>
            </p:nvSpPr>
            <p:spPr>
              <a:xfrm>
                <a:off x="3032567" y="2361247"/>
                <a:ext cx="949122" cy="36933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27398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3200" y="762000"/>
                <a:ext cx="11785600" cy="1522913"/>
              </a:xfrm>
            </p:spPr>
            <p:txBody>
              <a:bodyPr/>
              <a:lstStyle/>
              <a:p>
                <a:r>
                  <a:rPr lang="en-US" dirty="0"/>
                  <a:t>I have a coordinate system A with a point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𝐴</m:t>
                        </m:r>
                      </m:sub>
                    </m:sSub>
                  </m:oMath>
                </a14:m>
                <a:r>
                  <a:rPr lang="en-US" dirty="0"/>
                  <a:t>.</a:t>
                </a:r>
              </a:p>
              <a:p>
                <a:r>
                  <a:rPr lang="en-US" dirty="0">
                    <a:highlight>
                      <a:srgbClr val="FFFF00"/>
                    </a:highlight>
                  </a:rPr>
                  <a:t>How to represent </a:t>
                </a:r>
                <a14:m>
                  <m:oMath xmlns:m="http://schemas.openxmlformats.org/officeDocument/2006/math">
                    <m:sSub>
                      <m:sSubPr>
                        <m:ctrlPr>
                          <a:rPr lang="en-US" b="0" i="1" smtClean="0">
                            <a:highlight>
                              <a:srgbClr val="FFFF00"/>
                            </a:highlight>
                            <a:latin typeface="Cambria Math" panose="02040503050406030204" pitchFamily="18" charset="0"/>
                          </a:rPr>
                        </m:ctrlPr>
                      </m:sSubPr>
                      <m:e>
                        <m:r>
                          <a:rPr lang="en-US" b="0" i="1" smtClean="0">
                            <a:highlight>
                              <a:srgbClr val="FFFF00"/>
                            </a:highlight>
                            <a:latin typeface="Cambria Math" panose="02040503050406030204" pitchFamily="18" charset="0"/>
                          </a:rPr>
                          <m:t>𝑋</m:t>
                        </m:r>
                      </m:e>
                      <m:sub>
                        <m:r>
                          <a:rPr lang="en-US" b="0" i="1" smtClean="0">
                            <a:highlight>
                              <a:srgbClr val="FFFF00"/>
                            </a:highlight>
                            <a:latin typeface="Cambria Math" panose="02040503050406030204" pitchFamily="18" charset="0"/>
                          </a:rPr>
                          <m:t>𝐴</m:t>
                        </m:r>
                      </m:sub>
                    </m:sSub>
                  </m:oMath>
                </a14:m>
                <a:r>
                  <a:rPr lang="en-US" dirty="0">
                    <a:highlight>
                      <a:srgbClr val="FFFF00"/>
                    </a:highlight>
                  </a:rPr>
                  <a:t> in coordinate B?</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3200" y="762000"/>
                <a:ext cx="11785600" cy="1522913"/>
              </a:xfrm>
              <a:blipFill>
                <a:blip r:embed="rId2"/>
                <a:stretch>
                  <a:fillRect l="-931" t="-3600"/>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54160CC8-EE22-41A7-82D5-36872EFCBFCA}"/>
              </a:ext>
            </a:extLst>
          </p:cNvPr>
          <p:cNvGrpSpPr/>
          <p:nvPr/>
        </p:nvGrpSpPr>
        <p:grpSpPr>
          <a:xfrm rot="19085581">
            <a:off x="2935642" y="2210518"/>
            <a:ext cx="1502010" cy="1348942"/>
            <a:chOff x="3537238" y="3600279"/>
            <a:chExt cx="1502010" cy="1348942"/>
          </a:xfrm>
        </p:grpSpPr>
        <p:sp>
          <p:nvSpPr>
            <p:cNvPr id="5" name="Line">
              <a:extLst>
                <a:ext uri="{FF2B5EF4-FFF2-40B4-BE49-F238E27FC236}">
                  <a16:creationId xmlns:a16="http://schemas.microsoft.com/office/drawing/2014/main" id="{3D9AF959-79DF-49C9-AECE-86470479DCF8}"/>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3" name="Line">
              <a:extLst>
                <a:ext uri="{FF2B5EF4-FFF2-40B4-BE49-F238E27FC236}">
                  <a16:creationId xmlns:a16="http://schemas.microsoft.com/office/drawing/2014/main" id="{261B4B35-9FE0-4509-9C63-BF81303D2165}"/>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4" name="TextBox 13">
            <a:extLst>
              <a:ext uri="{FF2B5EF4-FFF2-40B4-BE49-F238E27FC236}">
                <a16:creationId xmlns:a16="http://schemas.microsoft.com/office/drawing/2014/main" id="{5DAE52BC-05D0-47E4-BC75-BB194B450616}"/>
              </a:ext>
            </a:extLst>
          </p:cNvPr>
          <p:cNvSpPr txBox="1"/>
          <p:nvPr/>
        </p:nvSpPr>
        <p:spPr>
          <a:xfrm>
            <a:off x="2202671" y="3703899"/>
            <a:ext cx="949122" cy="369332"/>
          </a:xfrm>
          <a:prstGeom prst="rect">
            <a:avLst/>
          </a:prstGeom>
          <a:noFill/>
        </p:spPr>
        <p:txBody>
          <a:bodyPr wrap="square" rtlCol="0">
            <a:spAutoFit/>
          </a:bodyPr>
          <a:lstStyle/>
          <a:p>
            <a:r>
              <a:rPr lang="en-US" dirty="0"/>
              <a:t>Coo. B</a:t>
            </a:r>
          </a:p>
        </p:txBody>
      </p:sp>
      <p:grpSp>
        <p:nvGrpSpPr>
          <p:cNvPr id="16" name="Group 15">
            <a:extLst>
              <a:ext uri="{FF2B5EF4-FFF2-40B4-BE49-F238E27FC236}">
                <a16:creationId xmlns:a16="http://schemas.microsoft.com/office/drawing/2014/main" id="{90EF0D2B-8FD8-4511-ACEF-4A6CFC8B7DAC}"/>
              </a:ext>
            </a:extLst>
          </p:cNvPr>
          <p:cNvGrpSpPr/>
          <p:nvPr/>
        </p:nvGrpSpPr>
        <p:grpSpPr>
          <a:xfrm>
            <a:off x="7079622" y="4400861"/>
            <a:ext cx="1502010" cy="1348942"/>
            <a:chOff x="3537238" y="3600279"/>
            <a:chExt cx="1502010" cy="1348942"/>
          </a:xfrm>
        </p:grpSpPr>
        <p:sp>
          <p:nvSpPr>
            <p:cNvPr id="17" name="Line">
              <a:extLst>
                <a:ext uri="{FF2B5EF4-FFF2-40B4-BE49-F238E27FC236}">
                  <a16:creationId xmlns:a16="http://schemas.microsoft.com/office/drawing/2014/main" id="{401DD5E9-53B6-4478-B6FF-E02C29EA46D5}"/>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8" name="Line">
              <a:extLst>
                <a:ext uri="{FF2B5EF4-FFF2-40B4-BE49-F238E27FC236}">
                  <a16:creationId xmlns:a16="http://schemas.microsoft.com/office/drawing/2014/main" id="{1F122A89-29D9-43DB-BBFB-339BAA299C01}"/>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9" name="TextBox 18">
            <a:extLst>
              <a:ext uri="{FF2B5EF4-FFF2-40B4-BE49-F238E27FC236}">
                <a16:creationId xmlns:a16="http://schemas.microsoft.com/office/drawing/2014/main" id="{131AD260-7DB6-4C72-8395-9D74C992BFF3}"/>
              </a:ext>
            </a:extLst>
          </p:cNvPr>
          <p:cNvSpPr txBox="1"/>
          <p:nvPr/>
        </p:nvSpPr>
        <p:spPr>
          <a:xfrm>
            <a:off x="6348337" y="5764694"/>
            <a:ext cx="949122" cy="369332"/>
          </a:xfrm>
          <a:prstGeom prst="rect">
            <a:avLst/>
          </a:prstGeom>
          <a:noFill/>
        </p:spPr>
        <p:txBody>
          <a:bodyPr wrap="square" rtlCol="0">
            <a:spAutoFit/>
          </a:bodyPr>
          <a:lstStyle/>
          <a:p>
            <a:r>
              <a:rPr lang="en-US" dirty="0"/>
              <a:t>Coo. A</a:t>
            </a:r>
          </a:p>
        </p:txBody>
      </p:sp>
      <p:sp>
        <p:nvSpPr>
          <p:cNvPr id="20" name="Oval 19">
            <a:extLst>
              <a:ext uri="{FF2B5EF4-FFF2-40B4-BE49-F238E27FC236}">
                <a16:creationId xmlns:a16="http://schemas.microsoft.com/office/drawing/2014/main" id="{910E0EFC-FF5C-4FBA-9783-D0AC99BC3043}"/>
              </a:ext>
            </a:extLst>
          </p:cNvPr>
          <p:cNvSpPr/>
          <p:nvPr/>
        </p:nvSpPr>
        <p:spPr>
          <a:xfrm>
            <a:off x="3507128" y="2754777"/>
            <a:ext cx="138896" cy="1388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D2BA3AF-9409-49FA-ADC0-F369209AC29A}"/>
                  </a:ext>
                </a:extLst>
              </p:cNvPr>
              <p:cNvSpPr txBox="1"/>
              <p:nvPr/>
            </p:nvSpPr>
            <p:spPr>
              <a:xfrm>
                <a:off x="3032567" y="2361247"/>
                <a:ext cx="949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oMath>
                  </m:oMathPara>
                </a14:m>
                <a:endParaRPr lang="en-US" dirty="0"/>
              </a:p>
            </p:txBody>
          </p:sp>
        </mc:Choice>
        <mc:Fallback xmlns="">
          <p:sp>
            <p:nvSpPr>
              <p:cNvPr id="25" name="TextBox 24">
                <a:extLst>
                  <a:ext uri="{FF2B5EF4-FFF2-40B4-BE49-F238E27FC236}">
                    <a16:creationId xmlns:a16="http://schemas.microsoft.com/office/drawing/2014/main" id="{5D2BA3AF-9409-49FA-ADC0-F369209AC29A}"/>
                  </a:ext>
                </a:extLst>
              </p:cNvPr>
              <p:cNvSpPr txBox="1">
                <a:spLocks noRot="1" noChangeAspect="1" noMove="1" noResize="1" noEditPoints="1" noAdjustHandles="1" noChangeArrowheads="1" noChangeShapeType="1" noTextEdit="1"/>
              </p:cNvSpPr>
              <p:nvPr/>
            </p:nvSpPr>
            <p:spPr>
              <a:xfrm>
                <a:off x="3032567" y="2361247"/>
                <a:ext cx="949122" cy="36933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61619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3200" y="761999"/>
                <a:ext cx="11785600" cy="2392099"/>
              </a:xfrm>
            </p:spPr>
            <p:txBody>
              <a:bodyPr>
                <a:normAutofit/>
              </a:bodyPr>
              <a:lstStyle/>
              <a:p>
                <a:r>
                  <a:rPr lang="en-US" dirty="0"/>
                  <a:t>I have a coordinate system A with a point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𝐴</m:t>
                        </m:r>
                      </m:sub>
                    </m:sSub>
                  </m:oMath>
                </a14:m>
                <a:r>
                  <a:rPr lang="en-US" dirty="0"/>
                  <a:t>.</a:t>
                </a:r>
              </a:p>
              <a:p>
                <a:r>
                  <a:rPr lang="en-US" dirty="0"/>
                  <a:t>How to represent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𝐴</m:t>
                        </m:r>
                      </m:sub>
                    </m:sSub>
                  </m:oMath>
                </a14:m>
                <a:r>
                  <a:rPr lang="en-US" dirty="0"/>
                  <a:t> in coordinate B? </a:t>
                </a:r>
                <a:r>
                  <a:rPr lang="en-US" b="1" dirty="0"/>
                  <a:t>Let’s change all the point’s places relative to </a:t>
                </a:r>
                <a14:m>
                  <m:oMath xmlns:m="http://schemas.openxmlformats.org/officeDocument/2006/math">
                    <m:r>
                      <a:rPr lang="en-US" b="1" i="1" smtClean="0">
                        <a:latin typeface="Cambria Math" panose="02040503050406030204" pitchFamily="18" charset="0"/>
                      </a:rPr>
                      <m:t>𝑨</m:t>
                    </m:r>
                    <m:r>
                      <a:rPr lang="en-US" b="1" i="1" smtClean="0">
                        <a:latin typeface="Cambria Math" panose="02040503050406030204" pitchFamily="18" charset="0"/>
                      </a:rPr>
                      <m:t> </m:t>
                    </m:r>
                  </m:oMath>
                </a14:m>
                <a:r>
                  <a:rPr lang="en-US" b="1" dirty="0"/>
                  <a:t>such that we can see them as if they are in </a:t>
                </a:r>
                <a14:m>
                  <m:oMath xmlns:m="http://schemas.openxmlformats.org/officeDocument/2006/math">
                    <m:r>
                      <a:rPr lang="en-US" b="1" i="1" smtClean="0">
                        <a:latin typeface="Cambria Math" panose="02040503050406030204" pitchFamily="18" charset="0"/>
                      </a:rPr>
                      <m:t>𝑩</m:t>
                    </m:r>
                    <m:r>
                      <a:rPr lang="en-US" b="1" i="0" smtClean="0">
                        <a:latin typeface="Cambria Math" panose="02040503050406030204" pitchFamily="18" charset="0"/>
                      </a:rPr>
                      <m:t>.</m:t>
                    </m:r>
                  </m:oMath>
                </a14:m>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3200" y="761999"/>
                <a:ext cx="11785600" cy="2392099"/>
              </a:xfrm>
              <a:blipFill>
                <a:blip r:embed="rId2"/>
                <a:stretch>
                  <a:fillRect l="-931" t="-2296"/>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54160CC8-EE22-41A7-82D5-36872EFCBFCA}"/>
              </a:ext>
            </a:extLst>
          </p:cNvPr>
          <p:cNvGrpSpPr/>
          <p:nvPr/>
        </p:nvGrpSpPr>
        <p:grpSpPr>
          <a:xfrm rot="19085581">
            <a:off x="2935642" y="2210518"/>
            <a:ext cx="1502010" cy="1348942"/>
            <a:chOff x="3537238" y="3600279"/>
            <a:chExt cx="1502010" cy="1348942"/>
          </a:xfrm>
        </p:grpSpPr>
        <p:sp>
          <p:nvSpPr>
            <p:cNvPr id="5" name="Line">
              <a:extLst>
                <a:ext uri="{FF2B5EF4-FFF2-40B4-BE49-F238E27FC236}">
                  <a16:creationId xmlns:a16="http://schemas.microsoft.com/office/drawing/2014/main" id="{3D9AF959-79DF-49C9-AECE-86470479DCF8}"/>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3" name="Line">
              <a:extLst>
                <a:ext uri="{FF2B5EF4-FFF2-40B4-BE49-F238E27FC236}">
                  <a16:creationId xmlns:a16="http://schemas.microsoft.com/office/drawing/2014/main" id="{261B4B35-9FE0-4509-9C63-BF81303D2165}"/>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4" name="TextBox 13">
            <a:extLst>
              <a:ext uri="{FF2B5EF4-FFF2-40B4-BE49-F238E27FC236}">
                <a16:creationId xmlns:a16="http://schemas.microsoft.com/office/drawing/2014/main" id="{5DAE52BC-05D0-47E4-BC75-BB194B450616}"/>
              </a:ext>
            </a:extLst>
          </p:cNvPr>
          <p:cNvSpPr txBox="1"/>
          <p:nvPr/>
        </p:nvSpPr>
        <p:spPr>
          <a:xfrm>
            <a:off x="2202671" y="3703899"/>
            <a:ext cx="949122" cy="369332"/>
          </a:xfrm>
          <a:prstGeom prst="rect">
            <a:avLst/>
          </a:prstGeom>
          <a:noFill/>
        </p:spPr>
        <p:txBody>
          <a:bodyPr wrap="square" rtlCol="0">
            <a:spAutoFit/>
          </a:bodyPr>
          <a:lstStyle/>
          <a:p>
            <a:r>
              <a:rPr lang="en-US" dirty="0"/>
              <a:t>Coo. B</a:t>
            </a:r>
          </a:p>
        </p:txBody>
      </p:sp>
      <p:grpSp>
        <p:nvGrpSpPr>
          <p:cNvPr id="16" name="Group 15">
            <a:extLst>
              <a:ext uri="{FF2B5EF4-FFF2-40B4-BE49-F238E27FC236}">
                <a16:creationId xmlns:a16="http://schemas.microsoft.com/office/drawing/2014/main" id="{90EF0D2B-8FD8-4511-ACEF-4A6CFC8B7DAC}"/>
              </a:ext>
            </a:extLst>
          </p:cNvPr>
          <p:cNvGrpSpPr/>
          <p:nvPr/>
        </p:nvGrpSpPr>
        <p:grpSpPr>
          <a:xfrm>
            <a:off x="7079622" y="4400861"/>
            <a:ext cx="1502010" cy="1348942"/>
            <a:chOff x="3537238" y="3600279"/>
            <a:chExt cx="1502010" cy="1348942"/>
          </a:xfrm>
        </p:grpSpPr>
        <p:sp>
          <p:nvSpPr>
            <p:cNvPr id="17" name="Line">
              <a:extLst>
                <a:ext uri="{FF2B5EF4-FFF2-40B4-BE49-F238E27FC236}">
                  <a16:creationId xmlns:a16="http://schemas.microsoft.com/office/drawing/2014/main" id="{401DD5E9-53B6-4478-B6FF-E02C29EA46D5}"/>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8" name="Line">
              <a:extLst>
                <a:ext uri="{FF2B5EF4-FFF2-40B4-BE49-F238E27FC236}">
                  <a16:creationId xmlns:a16="http://schemas.microsoft.com/office/drawing/2014/main" id="{1F122A89-29D9-43DB-BBFB-339BAA299C01}"/>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9" name="TextBox 18">
            <a:extLst>
              <a:ext uri="{FF2B5EF4-FFF2-40B4-BE49-F238E27FC236}">
                <a16:creationId xmlns:a16="http://schemas.microsoft.com/office/drawing/2014/main" id="{131AD260-7DB6-4C72-8395-9D74C992BFF3}"/>
              </a:ext>
            </a:extLst>
          </p:cNvPr>
          <p:cNvSpPr txBox="1"/>
          <p:nvPr/>
        </p:nvSpPr>
        <p:spPr>
          <a:xfrm>
            <a:off x="6348337" y="5764694"/>
            <a:ext cx="949122" cy="369332"/>
          </a:xfrm>
          <a:prstGeom prst="rect">
            <a:avLst/>
          </a:prstGeom>
          <a:noFill/>
        </p:spPr>
        <p:txBody>
          <a:bodyPr wrap="square" rtlCol="0">
            <a:spAutoFit/>
          </a:bodyPr>
          <a:lstStyle/>
          <a:p>
            <a:r>
              <a:rPr lang="en-US" dirty="0"/>
              <a:t>Coo. A</a:t>
            </a:r>
          </a:p>
        </p:txBody>
      </p:sp>
      <p:sp>
        <p:nvSpPr>
          <p:cNvPr id="20" name="Oval 19">
            <a:extLst>
              <a:ext uri="{FF2B5EF4-FFF2-40B4-BE49-F238E27FC236}">
                <a16:creationId xmlns:a16="http://schemas.microsoft.com/office/drawing/2014/main" id="{910E0EFC-FF5C-4FBA-9783-D0AC99BC3043}"/>
              </a:ext>
            </a:extLst>
          </p:cNvPr>
          <p:cNvSpPr/>
          <p:nvPr/>
        </p:nvSpPr>
        <p:spPr>
          <a:xfrm>
            <a:off x="3507128" y="2754777"/>
            <a:ext cx="138896" cy="1388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D2BA3AF-9409-49FA-ADC0-F369209AC29A}"/>
                  </a:ext>
                </a:extLst>
              </p:cNvPr>
              <p:cNvSpPr txBox="1"/>
              <p:nvPr/>
            </p:nvSpPr>
            <p:spPr>
              <a:xfrm>
                <a:off x="3032567" y="2361247"/>
                <a:ext cx="949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oMath>
                  </m:oMathPara>
                </a14:m>
                <a:endParaRPr lang="en-US" dirty="0"/>
              </a:p>
            </p:txBody>
          </p:sp>
        </mc:Choice>
        <mc:Fallback xmlns="">
          <p:sp>
            <p:nvSpPr>
              <p:cNvPr id="25" name="TextBox 24">
                <a:extLst>
                  <a:ext uri="{FF2B5EF4-FFF2-40B4-BE49-F238E27FC236}">
                    <a16:creationId xmlns:a16="http://schemas.microsoft.com/office/drawing/2014/main" id="{5D2BA3AF-9409-49FA-ADC0-F369209AC29A}"/>
                  </a:ext>
                </a:extLst>
              </p:cNvPr>
              <p:cNvSpPr txBox="1">
                <a:spLocks noRot="1" noChangeAspect="1" noMove="1" noResize="1" noEditPoints="1" noAdjustHandles="1" noChangeArrowheads="1" noChangeShapeType="1" noTextEdit="1"/>
              </p:cNvSpPr>
              <p:nvPr/>
            </p:nvSpPr>
            <p:spPr>
              <a:xfrm>
                <a:off x="3032567" y="2361247"/>
                <a:ext cx="949122" cy="36933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56878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3200" y="762000"/>
                <a:ext cx="11785600" cy="1522913"/>
              </a:xfrm>
            </p:spPr>
            <p:txBody>
              <a:bodyPr/>
              <a:lstStyle/>
              <a:p>
                <a:r>
                  <a:rPr lang="en-US" dirty="0"/>
                  <a:t>I have a coordinate system A with a point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𝐴</m:t>
                        </m:r>
                      </m:sub>
                    </m:sSub>
                  </m:oMath>
                </a14:m>
                <a:r>
                  <a:rPr lang="en-US" dirty="0"/>
                  <a:t>.</a:t>
                </a:r>
              </a:p>
              <a:p>
                <a:r>
                  <a:rPr lang="en-US" dirty="0"/>
                  <a:t>How to represent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𝐴</m:t>
                        </m:r>
                      </m:sub>
                    </m:sSub>
                  </m:oMath>
                </a14:m>
                <a:r>
                  <a:rPr lang="en-US" dirty="0"/>
                  <a:t> in coordinate B? </a:t>
                </a:r>
                <a:r>
                  <a:rPr lang="en-US" b="1" dirty="0"/>
                  <a:t>Let’s change all the point’s places relative to </a:t>
                </a:r>
                <a14:m>
                  <m:oMath xmlns:m="http://schemas.openxmlformats.org/officeDocument/2006/math">
                    <m:r>
                      <a:rPr lang="en-US" b="1" i="1" smtClean="0">
                        <a:latin typeface="Cambria Math" panose="02040503050406030204" pitchFamily="18" charset="0"/>
                      </a:rPr>
                      <m:t>𝑨</m:t>
                    </m:r>
                    <m:r>
                      <a:rPr lang="en-US" b="1" i="1" smtClean="0">
                        <a:latin typeface="Cambria Math" panose="02040503050406030204" pitchFamily="18" charset="0"/>
                      </a:rPr>
                      <m:t> </m:t>
                    </m:r>
                  </m:oMath>
                </a14:m>
                <a:r>
                  <a:rPr lang="en-US" b="1" dirty="0"/>
                  <a:t>such that we can see them as if they are in </a:t>
                </a:r>
                <a14:m>
                  <m:oMath xmlns:m="http://schemas.openxmlformats.org/officeDocument/2006/math">
                    <m:r>
                      <a:rPr lang="en-US" b="1" i="1" smtClean="0">
                        <a:latin typeface="Cambria Math" panose="02040503050406030204" pitchFamily="18" charset="0"/>
                      </a:rPr>
                      <m:t>𝑩</m:t>
                    </m:r>
                    <m:r>
                      <a:rPr lang="en-US" b="1" i="0" smtClean="0">
                        <a:latin typeface="Cambria Math" panose="02040503050406030204" pitchFamily="18" charset="0"/>
                      </a:rPr>
                      <m:t>.</m:t>
                    </m:r>
                  </m:oMath>
                </a14:m>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3200" y="762000"/>
                <a:ext cx="11785600" cy="1522913"/>
              </a:xfrm>
              <a:blipFill>
                <a:blip r:embed="rId2"/>
                <a:stretch>
                  <a:fillRect l="-931" t="-3600" b="-7200"/>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54160CC8-EE22-41A7-82D5-36872EFCBFCA}"/>
              </a:ext>
            </a:extLst>
          </p:cNvPr>
          <p:cNvGrpSpPr/>
          <p:nvPr/>
        </p:nvGrpSpPr>
        <p:grpSpPr>
          <a:xfrm rot="19085581">
            <a:off x="2935642" y="2210518"/>
            <a:ext cx="1502010" cy="1348942"/>
            <a:chOff x="3537238" y="3600279"/>
            <a:chExt cx="1502010" cy="1348942"/>
          </a:xfrm>
        </p:grpSpPr>
        <p:sp>
          <p:nvSpPr>
            <p:cNvPr id="5" name="Line">
              <a:extLst>
                <a:ext uri="{FF2B5EF4-FFF2-40B4-BE49-F238E27FC236}">
                  <a16:creationId xmlns:a16="http://schemas.microsoft.com/office/drawing/2014/main" id="{3D9AF959-79DF-49C9-AECE-86470479DCF8}"/>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3" name="Line">
              <a:extLst>
                <a:ext uri="{FF2B5EF4-FFF2-40B4-BE49-F238E27FC236}">
                  <a16:creationId xmlns:a16="http://schemas.microsoft.com/office/drawing/2014/main" id="{261B4B35-9FE0-4509-9C63-BF81303D2165}"/>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4" name="TextBox 13">
            <a:extLst>
              <a:ext uri="{FF2B5EF4-FFF2-40B4-BE49-F238E27FC236}">
                <a16:creationId xmlns:a16="http://schemas.microsoft.com/office/drawing/2014/main" id="{5DAE52BC-05D0-47E4-BC75-BB194B450616}"/>
              </a:ext>
            </a:extLst>
          </p:cNvPr>
          <p:cNvSpPr txBox="1"/>
          <p:nvPr/>
        </p:nvSpPr>
        <p:spPr>
          <a:xfrm>
            <a:off x="2202671" y="3703899"/>
            <a:ext cx="949122" cy="369332"/>
          </a:xfrm>
          <a:prstGeom prst="rect">
            <a:avLst/>
          </a:prstGeom>
          <a:noFill/>
        </p:spPr>
        <p:txBody>
          <a:bodyPr wrap="square" rtlCol="0">
            <a:spAutoFit/>
          </a:bodyPr>
          <a:lstStyle/>
          <a:p>
            <a:r>
              <a:rPr lang="en-US" dirty="0"/>
              <a:t>Coo. B</a:t>
            </a:r>
          </a:p>
        </p:txBody>
      </p:sp>
      <p:grpSp>
        <p:nvGrpSpPr>
          <p:cNvPr id="16" name="Group 15">
            <a:extLst>
              <a:ext uri="{FF2B5EF4-FFF2-40B4-BE49-F238E27FC236}">
                <a16:creationId xmlns:a16="http://schemas.microsoft.com/office/drawing/2014/main" id="{90EF0D2B-8FD8-4511-ACEF-4A6CFC8B7DAC}"/>
              </a:ext>
            </a:extLst>
          </p:cNvPr>
          <p:cNvGrpSpPr/>
          <p:nvPr/>
        </p:nvGrpSpPr>
        <p:grpSpPr>
          <a:xfrm>
            <a:off x="7079622" y="4400861"/>
            <a:ext cx="1502010" cy="1348942"/>
            <a:chOff x="3537238" y="3600279"/>
            <a:chExt cx="1502010" cy="1348942"/>
          </a:xfrm>
        </p:grpSpPr>
        <p:sp>
          <p:nvSpPr>
            <p:cNvPr id="17" name="Line">
              <a:extLst>
                <a:ext uri="{FF2B5EF4-FFF2-40B4-BE49-F238E27FC236}">
                  <a16:creationId xmlns:a16="http://schemas.microsoft.com/office/drawing/2014/main" id="{401DD5E9-53B6-4478-B6FF-E02C29EA46D5}"/>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8" name="Line">
              <a:extLst>
                <a:ext uri="{FF2B5EF4-FFF2-40B4-BE49-F238E27FC236}">
                  <a16:creationId xmlns:a16="http://schemas.microsoft.com/office/drawing/2014/main" id="{1F122A89-29D9-43DB-BBFB-339BAA299C01}"/>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9" name="TextBox 18">
            <a:extLst>
              <a:ext uri="{FF2B5EF4-FFF2-40B4-BE49-F238E27FC236}">
                <a16:creationId xmlns:a16="http://schemas.microsoft.com/office/drawing/2014/main" id="{131AD260-7DB6-4C72-8395-9D74C992BFF3}"/>
              </a:ext>
            </a:extLst>
          </p:cNvPr>
          <p:cNvSpPr txBox="1"/>
          <p:nvPr/>
        </p:nvSpPr>
        <p:spPr>
          <a:xfrm>
            <a:off x="6348337" y="5764694"/>
            <a:ext cx="949122" cy="369332"/>
          </a:xfrm>
          <a:prstGeom prst="rect">
            <a:avLst/>
          </a:prstGeom>
          <a:noFill/>
        </p:spPr>
        <p:txBody>
          <a:bodyPr wrap="square" rtlCol="0">
            <a:spAutoFit/>
          </a:bodyPr>
          <a:lstStyle/>
          <a:p>
            <a:r>
              <a:rPr lang="en-US" dirty="0"/>
              <a:t>Coo. A</a:t>
            </a:r>
          </a:p>
        </p:txBody>
      </p:sp>
      <p:sp>
        <p:nvSpPr>
          <p:cNvPr id="20" name="Oval 19">
            <a:extLst>
              <a:ext uri="{FF2B5EF4-FFF2-40B4-BE49-F238E27FC236}">
                <a16:creationId xmlns:a16="http://schemas.microsoft.com/office/drawing/2014/main" id="{910E0EFC-FF5C-4FBA-9783-D0AC99BC3043}"/>
              </a:ext>
            </a:extLst>
          </p:cNvPr>
          <p:cNvSpPr/>
          <p:nvPr/>
        </p:nvSpPr>
        <p:spPr>
          <a:xfrm>
            <a:off x="3507128" y="2754777"/>
            <a:ext cx="138896" cy="1388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FCA34B2D-6C33-4906-90CA-04DD08EA9661}"/>
              </a:ext>
            </a:extLst>
          </p:cNvPr>
          <p:cNvCxnSpPr>
            <a:stCxn id="18" idx="0"/>
            <a:endCxn id="13" idx="0"/>
          </p:cNvCxnSpPr>
          <p:nvPr/>
        </p:nvCxnSpPr>
        <p:spPr>
          <a:xfrm flipH="1" flipV="1">
            <a:off x="3576339" y="3886468"/>
            <a:ext cx="3503283" cy="1860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oordinate of the camera center in the world coordinate frame">
            <a:extLst>
              <a:ext uri="{FF2B5EF4-FFF2-40B4-BE49-F238E27FC236}">
                <a16:creationId xmlns:a16="http://schemas.microsoft.com/office/drawing/2014/main" id="{D2B0D4DD-E37B-49B0-8158-C89287708C9F}"/>
              </a:ext>
            </a:extLst>
          </p:cNvPr>
          <p:cNvSpPr txBox="1"/>
          <p:nvPr/>
        </p:nvSpPr>
        <p:spPr>
          <a:xfrm>
            <a:off x="4357664" y="5285256"/>
            <a:ext cx="1346854" cy="266933"/>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800"/>
            </a:lvl1pPr>
          </a:lstStyle>
          <a:p>
            <a:pPr algn="ctr" defTabSz="410751" hangingPunct="0">
              <a:defRPr/>
            </a:pPr>
            <a:r>
              <a:rPr lang="en-US" sz="1266" kern="0" dirty="0">
                <a:solidFill>
                  <a:srgbClr val="000000"/>
                </a:solidFill>
                <a:latin typeface="Helvetica Light"/>
                <a:sym typeface="Helvetica Light"/>
              </a:rPr>
              <a:t>Translation vector</a:t>
            </a:r>
            <a:endParaRPr sz="1266" kern="0" dirty="0">
              <a:solidFill>
                <a:srgbClr val="000000"/>
              </a:solidFill>
              <a:latin typeface="Helvetica Light"/>
              <a:sym typeface="Helvetica Light"/>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41EA8EA-A32D-4F08-905A-8C550CCF299D}"/>
                  </a:ext>
                </a:extLst>
              </p:cNvPr>
              <p:cNvSpPr txBox="1"/>
              <p:nvPr/>
            </p:nvSpPr>
            <p:spPr>
              <a:xfrm>
                <a:off x="4921898" y="4763048"/>
                <a:ext cx="266803" cy="369332"/>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r>
                        <a:rPr lang="en-US" sz="2400" i="1">
                          <a:solidFill>
                            <a:prstClr val="black"/>
                          </a:solidFill>
                          <a:latin typeface="Cambria Math"/>
                        </a:rPr>
                        <m:t>𝐶</m:t>
                      </m:r>
                    </m:oMath>
                  </m:oMathPara>
                </a14:m>
                <a:endParaRPr lang="en-US" sz="2400" dirty="0">
                  <a:solidFill>
                    <a:prstClr val="black"/>
                  </a:solidFill>
                  <a:latin typeface="Calibri" panose="020F0502020204030204"/>
                </a:endParaRPr>
              </a:p>
            </p:txBody>
          </p:sp>
        </mc:Choice>
        <mc:Fallback xmlns="">
          <p:sp>
            <p:nvSpPr>
              <p:cNvPr id="24" name="TextBox 23">
                <a:extLst>
                  <a:ext uri="{FF2B5EF4-FFF2-40B4-BE49-F238E27FC236}">
                    <a16:creationId xmlns:a16="http://schemas.microsoft.com/office/drawing/2014/main" id="{F41EA8EA-A32D-4F08-905A-8C550CCF299D}"/>
                  </a:ext>
                </a:extLst>
              </p:cNvPr>
              <p:cNvSpPr txBox="1">
                <a:spLocks noRot="1" noChangeAspect="1" noMove="1" noResize="1" noEditPoints="1" noAdjustHandles="1" noChangeArrowheads="1" noChangeShapeType="1" noTextEdit="1"/>
              </p:cNvSpPr>
              <p:nvPr/>
            </p:nvSpPr>
            <p:spPr>
              <a:xfrm>
                <a:off x="4921898" y="4763048"/>
                <a:ext cx="266803" cy="369332"/>
              </a:xfrm>
              <a:prstGeom prst="rect">
                <a:avLst/>
              </a:prstGeom>
              <a:blipFill>
                <a:blip r:embed="rId3"/>
                <a:stretch>
                  <a:fillRect l="-25000" r="-22727"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D2BA3AF-9409-49FA-ADC0-F369209AC29A}"/>
                  </a:ext>
                </a:extLst>
              </p:cNvPr>
              <p:cNvSpPr txBox="1"/>
              <p:nvPr/>
            </p:nvSpPr>
            <p:spPr>
              <a:xfrm>
                <a:off x="3032567" y="2361247"/>
                <a:ext cx="949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oMath>
                  </m:oMathPara>
                </a14:m>
                <a:endParaRPr lang="en-US" dirty="0"/>
              </a:p>
            </p:txBody>
          </p:sp>
        </mc:Choice>
        <mc:Fallback xmlns="">
          <p:sp>
            <p:nvSpPr>
              <p:cNvPr id="25" name="TextBox 24">
                <a:extLst>
                  <a:ext uri="{FF2B5EF4-FFF2-40B4-BE49-F238E27FC236}">
                    <a16:creationId xmlns:a16="http://schemas.microsoft.com/office/drawing/2014/main" id="{5D2BA3AF-9409-49FA-ADC0-F369209AC29A}"/>
                  </a:ext>
                </a:extLst>
              </p:cNvPr>
              <p:cNvSpPr txBox="1">
                <a:spLocks noRot="1" noChangeAspect="1" noMove="1" noResize="1" noEditPoints="1" noAdjustHandles="1" noChangeArrowheads="1" noChangeShapeType="1" noTextEdit="1"/>
              </p:cNvSpPr>
              <p:nvPr/>
            </p:nvSpPr>
            <p:spPr>
              <a:xfrm>
                <a:off x="3032567" y="2361247"/>
                <a:ext cx="949122"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39503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3200" y="762000"/>
                <a:ext cx="11785600" cy="1522913"/>
              </a:xfrm>
            </p:spPr>
            <p:txBody>
              <a:bodyPr/>
              <a:lstStyle/>
              <a:p>
                <a:r>
                  <a:rPr lang="en-US" dirty="0"/>
                  <a:t>I have a coordinate system A with a point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𝐴</m:t>
                        </m:r>
                      </m:sub>
                    </m:sSub>
                  </m:oMath>
                </a14:m>
                <a:r>
                  <a:rPr lang="en-US" dirty="0"/>
                  <a:t>.</a:t>
                </a:r>
              </a:p>
              <a:p>
                <a:r>
                  <a:rPr lang="en-US" dirty="0"/>
                  <a:t>How to represent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𝐴</m:t>
                        </m:r>
                      </m:sub>
                    </m:sSub>
                  </m:oMath>
                </a14:m>
                <a:r>
                  <a:rPr lang="en-US" dirty="0"/>
                  <a:t> in coordinate B? </a:t>
                </a:r>
                <a:r>
                  <a:rPr lang="en-US" b="1" dirty="0"/>
                  <a:t>Let’s change all the point’s places relative to </a:t>
                </a:r>
                <a14:m>
                  <m:oMath xmlns:m="http://schemas.openxmlformats.org/officeDocument/2006/math">
                    <m:r>
                      <a:rPr lang="en-US" b="1" i="1" smtClean="0">
                        <a:latin typeface="Cambria Math" panose="02040503050406030204" pitchFamily="18" charset="0"/>
                      </a:rPr>
                      <m:t>𝑨</m:t>
                    </m:r>
                    <m:r>
                      <a:rPr lang="en-US" b="1" i="1" smtClean="0">
                        <a:latin typeface="Cambria Math" panose="02040503050406030204" pitchFamily="18" charset="0"/>
                      </a:rPr>
                      <m:t> </m:t>
                    </m:r>
                  </m:oMath>
                </a14:m>
                <a:r>
                  <a:rPr lang="en-US" b="1" dirty="0"/>
                  <a:t>such that we can see them as if they are in </a:t>
                </a:r>
                <a14:m>
                  <m:oMath xmlns:m="http://schemas.openxmlformats.org/officeDocument/2006/math">
                    <m:r>
                      <a:rPr lang="en-US" b="1" i="1" smtClean="0">
                        <a:latin typeface="Cambria Math" panose="02040503050406030204" pitchFamily="18" charset="0"/>
                      </a:rPr>
                      <m:t>𝑩</m:t>
                    </m:r>
                    <m:r>
                      <a:rPr lang="en-US" b="1" i="0" smtClean="0">
                        <a:latin typeface="Cambria Math" panose="02040503050406030204" pitchFamily="18" charset="0"/>
                      </a:rPr>
                      <m:t>.</m:t>
                    </m:r>
                  </m:oMath>
                </a14:m>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3200" y="762000"/>
                <a:ext cx="11785600" cy="1522913"/>
              </a:xfrm>
              <a:blipFill>
                <a:blip r:embed="rId2"/>
                <a:stretch>
                  <a:fillRect l="-931" t="-3600" b="-7200"/>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54160CC8-EE22-41A7-82D5-36872EFCBFCA}"/>
              </a:ext>
            </a:extLst>
          </p:cNvPr>
          <p:cNvGrpSpPr/>
          <p:nvPr/>
        </p:nvGrpSpPr>
        <p:grpSpPr>
          <a:xfrm rot="19085581">
            <a:off x="2935642" y="2210518"/>
            <a:ext cx="1502010" cy="1348942"/>
            <a:chOff x="3537238" y="3600279"/>
            <a:chExt cx="1502010" cy="1348942"/>
          </a:xfrm>
        </p:grpSpPr>
        <p:sp>
          <p:nvSpPr>
            <p:cNvPr id="5" name="Line">
              <a:extLst>
                <a:ext uri="{FF2B5EF4-FFF2-40B4-BE49-F238E27FC236}">
                  <a16:creationId xmlns:a16="http://schemas.microsoft.com/office/drawing/2014/main" id="{3D9AF959-79DF-49C9-AECE-86470479DCF8}"/>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3" name="Line">
              <a:extLst>
                <a:ext uri="{FF2B5EF4-FFF2-40B4-BE49-F238E27FC236}">
                  <a16:creationId xmlns:a16="http://schemas.microsoft.com/office/drawing/2014/main" id="{261B4B35-9FE0-4509-9C63-BF81303D2165}"/>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4" name="TextBox 13">
            <a:extLst>
              <a:ext uri="{FF2B5EF4-FFF2-40B4-BE49-F238E27FC236}">
                <a16:creationId xmlns:a16="http://schemas.microsoft.com/office/drawing/2014/main" id="{5DAE52BC-05D0-47E4-BC75-BB194B450616}"/>
              </a:ext>
            </a:extLst>
          </p:cNvPr>
          <p:cNvSpPr txBox="1"/>
          <p:nvPr/>
        </p:nvSpPr>
        <p:spPr>
          <a:xfrm>
            <a:off x="2202671" y="3703899"/>
            <a:ext cx="949122" cy="369332"/>
          </a:xfrm>
          <a:prstGeom prst="rect">
            <a:avLst/>
          </a:prstGeom>
          <a:noFill/>
        </p:spPr>
        <p:txBody>
          <a:bodyPr wrap="square" rtlCol="0">
            <a:spAutoFit/>
          </a:bodyPr>
          <a:lstStyle/>
          <a:p>
            <a:r>
              <a:rPr lang="en-US" dirty="0"/>
              <a:t>Coo. B</a:t>
            </a:r>
          </a:p>
        </p:txBody>
      </p:sp>
      <p:grpSp>
        <p:nvGrpSpPr>
          <p:cNvPr id="16" name="Group 15">
            <a:extLst>
              <a:ext uri="{FF2B5EF4-FFF2-40B4-BE49-F238E27FC236}">
                <a16:creationId xmlns:a16="http://schemas.microsoft.com/office/drawing/2014/main" id="{90EF0D2B-8FD8-4511-ACEF-4A6CFC8B7DAC}"/>
              </a:ext>
            </a:extLst>
          </p:cNvPr>
          <p:cNvGrpSpPr/>
          <p:nvPr/>
        </p:nvGrpSpPr>
        <p:grpSpPr>
          <a:xfrm>
            <a:off x="7079622" y="4400861"/>
            <a:ext cx="1502010" cy="1348942"/>
            <a:chOff x="3537238" y="3600279"/>
            <a:chExt cx="1502010" cy="1348942"/>
          </a:xfrm>
        </p:grpSpPr>
        <p:sp>
          <p:nvSpPr>
            <p:cNvPr id="17" name="Line">
              <a:extLst>
                <a:ext uri="{FF2B5EF4-FFF2-40B4-BE49-F238E27FC236}">
                  <a16:creationId xmlns:a16="http://schemas.microsoft.com/office/drawing/2014/main" id="{401DD5E9-53B6-4478-B6FF-E02C29EA46D5}"/>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8" name="Line">
              <a:extLst>
                <a:ext uri="{FF2B5EF4-FFF2-40B4-BE49-F238E27FC236}">
                  <a16:creationId xmlns:a16="http://schemas.microsoft.com/office/drawing/2014/main" id="{1F122A89-29D9-43DB-BBFB-339BAA299C01}"/>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9" name="TextBox 18">
            <a:extLst>
              <a:ext uri="{FF2B5EF4-FFF2-40B4-BE49-F238E27FC236}">
                <a16:creationId xmlns:a16="http://schemas.microsoft.com/office/drawing/2014/main" id="{131AD260-7DB6-4C72-8395-9D74C992BFF3}"/>
              </a:ext>
            </a:extLst>
          </p:cNvPr>
          <p:cNvSpPr txBox="1"/>
          <p:nvPr/>
        </p:nvSpPr>
        <p:spPr>
          <a:xfrm>
            <a:off x="6348337" y="5764694"/>
            <a:ext cx="949122" cy="369332"/>
          </a:xfrm>
          <a:prstGeom prst="rect">
            <a:avLst/>
          </a:prstGeom>
          <a:noFill/>
        </p:spPr>
        <p:txBody>
          <a:bodyPr wrap="square" rtlCol="0">
            <a:spAutoFit/>
          </a:bodyPr>
          <a:lstStyle/>
          <a:p>
            <a:r>
              <a:rPr lang="en-US" dirty="0"/>
              <a:t>Coo. A</a:t>
            </a:r>
          </a:p>
        </p:txBody>
      </p:sp>
      <p:sp>
        <p:nvSpPr>
          <p:cNvPr id="20" name="Oval 19">
            <a:extLst>
              <a:ext uri="{FF2B5EF4-FFF2-40B4-BE49-F238E27FC236}">
                <a16:creationId xmlns:a16="http://schemas.microsoft.com/office/drawing/2014/main" id="{910E0EFC-FF5C-4FBA-9783-D0AC99BC3043}"/>
              </a:ext>
            </a:extLst>
          </p:cNvPr>
          <p:cNvSpPr/>
          <p:nvPr/>
        </p:nvSpPr>
        <p:spPr>
          <a:xfrm>
            <a:off x="3507128" y="2754777"/>
            <a:ext cx="138896" cy="13889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FCA34B2D-6C33-4906-90CA-04DD08EA9661}"/>
              </a:ext>
            </a:extLst>
          </p:cNvPr>
          <p:cNvCxnSpPr>
            <a:stCxn id="18" idx="0"/>
            <a:endCxn id="13" idx="0"/>
          </p:cNvCxnSpPr>
          <p:nvPr/>
        </p:nvCxnSpPr>
        <p:spPr>
          <a:xfrm flipH="1" flipV="1">
            <a:off x="3576339" y="3886468"/>
            <a:ext cx="3503283" cy="1860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oordinate of the camera center in the world coordinate frame">
            <a:extLst>
              <a:ext uri="{FF2B5EF4-FFF2-40B4-BE49-F238E27FC236}">
                <a16:creationId xmlns:a16="http://schemas.microsoft.com/office/drawing/2014/main" id="{D2B0D4DD-E37B-49B0-8158-C89287708C9F}"/>
              </a:ext>
            </a:extLst>
          </p:cNvPr>
          <p:cNvSpPr txBox="1"/>
          <p:nvPr/>
        </p:nvSpPr>
        <p:spPr>
          <a:xfrm>
            <a:off x="4357664" y="5285256"/>
            <a:ext cx="1346854" cy="266933"/>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800"/>
            </a:lvl1pPr>
          </a:lstStyle>
          <a:p>
            <a:pPr algn="ctr" defTabSz="410751" hangingPunct="0">
              <a:defRPr/>
            </a:pPr>
            <a:r>
              <a:rPr lang="en-US" sz="1266" kern="0" dirty="0">
                <a:solidFill>
                  <a:srgbClr val="000000"/>
                </a:solidFill>
                <a:latin typeface="Helvetica Light"/>
                <a:sym typeface="Helvetica Light"/>
              </a:rPr>
              <a:t>Translation vector</a:t>
            </a:r>
            <a:endParaRPr sz="1266" kern="0" dirty="0">
              <a:solidFill>
                <a:srgbClr val="000000"/>
              </a:solidFill>
              <a:latin typeface="Helvetica Light"/>
              <a:sym typeface="Helvetica Light"/>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41EA8EA-A32D-4F08-905A-8C550CCF299D}"/>
                  </a:ext>
                </a:extLst>
              </p:cNvPr>
              <p:cNvSpPr txBox="1"/>
              <p:nvPr/>
            </p:nvSpPr>
            <p:spPr>
              <a:xfrm>
                <a:off x="4921898" y="4763048"/>
                <a:ext cx="266803" cy="369332"/>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r>
                        <a:rPr lang="en-US" sz="2400" i="1">
                          <a:solidFill>
                            <a:prstClr val="black"/>
                          </a:solidFill>
                          <a:latin typeface="Cambria Math"/>
                        </a:rPr>
                        <m:t>𝐶</m:t>
                      </m:r>
                    </m:oMath>
                  </m:oMathPara>
                </a14:m>
                <a:endParaRPr lang="en-US" sz="2400" dirty="0">
                  <a:solidFill>
                    <a:prstClr val="black"/>
                  </a:solidFill>
                  <a:latin typeface="Calibri" panose="020F0502020204030204"/>
                </a:endParaRPr>
              </a:p>
            </p:txBody>
          </p:sp>
        </mc:Choice>
        <mc:Fallback xmlns="">
          <p:sp>
            <p:nvSpPr>
              <p:cNvPr id="24" name="TextBox 23">
                <a:extLst>
                  <a:ext uri="{FF2B5EF4-FFF2-40B4-BE49-F238E27FC236}">
                    <a16:creationId xmlns:a16="http://schemas.microsoft.com/office/drawing/2014/main" id="{F41EA8EA-A32D-4F08-905A-8C550CCF299D}"/>
                  </a:ext>
                </a:extLst>
              </p:cNvPr>
              <p:cNvSpPr txBox="1">
                <a:spLocks noRot="1" noChangeAspect="1" noMove="1" noResize="1" noEditPoints="1" noAdjustHandles="1" noChangeArrowheads="1" noChangeShapeType="1" noTextEdit="1"/>
              </p:cNvSpPr>
              <p:nvPr/>
            </p:nvSpPr>
            <p:spPr>
              <a:xfrm>
                <a:off x="4921898" y="4763048"/>
                <a:ext cx="266803" cy="369332"/>
              </a:xfrm>
              <a:prstGeom prst="rect">
                <a:avLst/>
              </a:prstGeom>
              <a:blipFill>
                <a:blip r:embed="rId3"/>
                <a:stretch>
                  <a:fillRect l="-25000" r="-22727"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D2BA3AF-9409-49FA-ADC0-F369209AC29A}"/>
                  </a:ext>
                </a:extLst>
              </p:cNvPr>
              <p:cNvSpPr txBox="1"/>
              <p:nvPr/>
            </p:nvSpPr>
            <p:spPr>
              <a:xfrm>
                <a:off x="3032567" y="2361247"/>
                <a:ext cx="949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oMath>
                  </m:oMathPara>
                </a14:m>
                <a:endParaRPr lang="en-US" dirty="0"/>
              </a:p>
            </p:txBody>
          </p:sp>
        </mc:Choice>
        <mc:Fallback xmlns="">
          <p:sp>
            <p:nvSpPr>
              <p:cNvPr id="25" name="TextBox 24">
                <a:extLst>
                  <a:ext uri="{FF2B5EF4-FFF2-40B4-BE49-F238E27FC236}">
                    <a16:creationId xmlns:a16="http://schemas.microsoft.com/office/drawing/2014/main" id="{5D2BA3AF-9409-49FA-ADC0-F369209AC29A}"/>
                  </a:ext>
                </a:extLst>
              </p:cNvPr>
              <p:cNvSpPr txBox="1">
                <a:spLocks noRot="1" noChangeAspect="1" noMove="1" noResize="1" noEditPoints="1" noAdjustHandles="1" noChangeArrowheads="1" noChangeShapeType="1" noTextEdit="1"/>
              </p:cNvSpPr>
              <p:nvPr/>
            </p:nvSpPr>
            <p:spPr>
              <a:xfrm>
                <a:off x="3032567" y="2361247"/>
                <a:ext cx="949122" cy="369332"/>
              </a:xfrm>
              <a:prstGeom prst="rect">
                <a:avLst/>
              </a:prstGeom>
              <a:blipFill>
                <a:blip r:embed="rId4"/>
                <a:stretch>
                  <a:fillRect/>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83684A9A-06F6-4F6D-AFA9-837D87FD023B}"/>
              </a:ext>
            </a:extLst>
          </p:cNvPr>
          <p:cNvCxnSpPr>
            <a:cxnSpLocks/>
            <a:stCxn id="20" idx="5"/>
            <a:endCxn id="27" idx="2"/>
          </p:cNvCxnSpPr>
          <p:nvPr/>
        </p:nvCxnSpPr>
        <p:spPr>
          <a:xfrm>
            <a:off x="3625683" y="2873332"/>
            <a:ext cx="3394088" cy="1792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8953F56C-FDE5-44DC-A14A-77D3F4A2E681}"/>
              </a:ext>
            </a:extLst>
          </p:cNvPr>
          <p:cNvSpPr/>
          <p:nvPr/>
        </p:nvSpPr>
        <p:spPr>
          <a:xfrm>
            <a:off x="7019771" y="4596413"/>
            <a:ext cx="138896" cy="1388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61ED0C-22A0-4B7A-BF43-ECCB047FD99B}"/>
                  </a:ext>
                </a:extLst>
              </p:cNvPr>
              <p:cNvSpPr txBox="1"/>
              <p:nvPr/>
            </p:nvSpPr>
            <p:spPr>
              <a:xfrm>
                <a:off x="6976679" y="4181311"/>
                <a:ext cx="949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r>
                        <a:rPr lang="en-US" b="0" i="1" dirty="0" smtClean="0">
                          <a:latin typeface="Cambria Math" panose="02040503050406030204" pitchFamily="18" charset="0"/>
                        </a:rPr>
                        <m:t>−</m:t>
                      </m:r>
                      <m:r>
                        <a:rPr lang="en-US" b="0" i="1" dirty="0" smtClean="0">
                          <a:latin typeface="Cambria Math" panose="02040503050406030204" pitchFamily="18" charset="0"/>
                        </a:rPr>
                        <m:t>𝐶</m:t>
                      </m:r>
                    </m:oMath>
                  </m:oMathPara>
                </a14:m>
                <a:endParaRPr lang="en-US" dirty="0"/>
              </a:p>
            </p:txBody>
          </p:sp>
        </mc:Choice>
        <mc:Fallback xmlns="">
          <p:sp>
            <p:nvSpPr>
              <p:cNvPr id="28" name="TextBox 27">
                <a:extLst>
                  <a:ext uri="{FF2B5EF4-FFF2-40B4-BE49-F238E27FC236}">
                    <a16:creationId xmlns:a16="http://schemas.microsoft.com/office/drawing/2014/main" id="{FA61ED0C-22A0-4B7A-BF43-ECCB047FD99B}"/>
                  </a:ext>
                </a:extLst>
              </p:cNvPr>
              <p:cNvSpPr txBox="1">
                <a:spLocks noRot="1" noChangeAspect="1" noMove="1" noResize="1" noEditPoints="1" noAdjustHandles="1" noChangeArrowheads="1" noChangeShapeType="1" noTextEdit="1"/>
              </p:cNvSpPr>
              <p:nvPr/>
            </p:nvSpPr>
            <p:spPr>
              <a:xfrm>
                <a:off x="6976679" y="4181311"/>
                <a:ext cx="94912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6615FFF7-5A92-4CD5-8136-919F7AF47C26}"/>
                  </a:ext>
                </a:extLst>
              </p:cNvPr>
              <p:cNvSpPr txBox="1"/>
              <p:nvPr/>
            </p:nvSpPr>
            <p:spPr>
              <a:xfrm>
                <a:off x="5456771" y="3440804"/>
                <a:ext cx="496033" cy="369332"/>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r>
                        <a:rPr lang="en-US" sz="2400" b="0" i="1" smtClean="0">
                          <a:solidFill>
                            <a:prstClr val="black"/>
                          </a:solidFill>
                          <a:latin typeface="Cambria Math" panose="02040503050406030204" pitchFamily="18" charset="0"/>
                        </a:rPr>
                        <m:t>−</m:t>
                      </m:r>
                      <m:r>
                        <a:rPr lang="en-US" sz="2400" i="1">
                          <a:solidFill>
                            <a:prstClr val="black"/>
                          </a:solidFill>
                          <a:latin typeface="Cambria Math"/>
                        </a:rPr>
                        <m:t>𝐶</m:t>
                      </m:r>
                    </m:oMath>
                  </m:oMathPara>
                </a14:m>
                <a:endParaRPr lang="en-US" sz="2400" dirty="0">
                  <a:solidFill>
                    <a:prstClr val="black"/>
                  </a:solidFill>
                  <a:latin typeface="Calibri" panose="020F0502020204030204"/>
                </a:endParaRPr>
              </a:p>
            </p:txBody>
          </p:sp>
        </mc:Choice>
        <mc:Fallback xmlns="">
          <p:sp>
            <p:nvSpPr>
              <p:cNvPr id="32" name="TextBox 31">
                <a:extLst>
                  <a:ext uri="{FF2B5EF4-FFF2-40B4-BE49-F238E27FC236}">
                    <a16:creationId xmlns:a16="http://schemas.microsoft.com/office/drawing/2014/main" id="{6615FFF7-5A92-4CD5-8136-919F7AF47C26}"/>
                  </a:ext>
                </a:extLst>
              </p:cNvPr>
              <p:cNvSpPr txBox="1">
                <a:spLocks noRot="1" noChangeAspect="1" noMove="1" noResize="1" noEditPoints="1" noAdjustHandles="1" noChangeArrowheads="1" noChangeShapeType="1" noTextEdit="1"/>
              </p:cNvSpPr>
              <p:nvPr/>
            </p:nvSpPr>
            <p:spPr>
              <a:xfrm>
                <a:off x="5456771" y="3440804"/>
                <a:ext cx="496033" cy="369332"/>
              </a:xfrm>
              <a:prstGeom prst="rect">
                <a:avLst/>
              </a:prstGeom>
              <a:blipFill>
                <a:blip r:embed="rId6"/>
                <a:stretch>
                  <a:fillRect l="-2439" r="-10976" b="-6557"/>
                </a:stretch>
              </a:blipFill>
            </p:spPr>
            <p:txBody>
              <a:bodyPr/>
              <a:lstStyle/>
              <a:p>
                <a:r>
                  <a:rPr lang="en-US">
                    <a:noFill/>
                  </a:rPr>
                  <a:t> </a:t>
                </a:r>
              </a:p>
            </p:txBody>
          </p:sp>
        </mc:Fallback>
      </mc:AlternateContent>
    </p:spTree>
    <p:extLst>
      <p:ext uri="{BB962C8B-B14F-4D97-AF65-F5344CB8AC3E}">
        <p14:creationId xmlns:p14="http://schemas.microsoft.com/office/powerpoint/2010/main" val="2021006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3200" y="762000"/>
                <a:ext cx="11785600" cy="1522913"/>
              </a:xfrm>
            </p:spPr>
            <p:txBody>
              <a:bodyPr/>
              <a:lstStyle/>
              <a:p>
                <a:r>
                  <a:rPr lang="en-US" dirty="0"/>
                  <a:t>I have a coordinate system A with a point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𝐴</m:t>
                        </m:r>
                      </m:sub>
                    </m:sSub>
                  </m:oMath>
                </a14:m>
                <a:r>
                  <a:rPr lang="en-US" dirty="0"/>
                  <a:t>.</a:t>
                </a:r>
              </a:p>
              <a:p>
                <a:r>
                  <a:rPr lang="en-US" dirty="0"/>
                  <a:t>How to represent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𝐴</m:t>
                        </m:r>
                      </m:sub>
                    </m:sSub>
                  </m:oMath>
                </a14:m>
                <a:r>
                  <a:rPr lang="en-US" dirty="0"/>
                  <a:t> in coordinate B? </a:t>
                </a:r>
                <a:r>
                  <a:rPr lang="en-US" b="1" dirty="0"/>
                  <a:t>Let’s change all the point’s places relative to </a:t>
                </a:r>
                <a14:m>
                  <m:oMath xmlns:m="http://schemas.openxmlformats.org/officeDocument/2006/math">
                    <m:r>
                      <a:rPr lang="en-US" b="1" i="1" smtClean="0">
                        <a:latin typeface="Cambria Math" panose="02040503050406030204" pitchFamily="18" charset="0"/>
                      </a:rPr>
                      <m:t>𝑨</m:t>
                    </m:r>
                    <m:r>
                      <a:rPr lang="en-US" b="1" i="1" smtClean="0">
                        <a:latin typeface="Cambria Math" panose="02040503050406030204" pitchFamily="18" charset="0"/>
                      </a:rPr>
                      <m:t> </m:t>
                    </m:r>
                  </m:oMath>
                </a14:m>
                <a:r>
                  <a:rPr lang="en-US" b="1" dirty="0"/>
                  <a:t>such that we can see them as if they are in </a:t>
                </a:r>
                <a14:m>
                  <m:oMath xmlns:m="http://schemas.openxmlformats.org/officeDocument/2006/math">
                    <m:r>
                      <a:rPr lang="en-US" b="1" i="1" smtClean="0">
                        <a:latin typeface="Cambria Math" panose="02040503050406030204" pitchFamily="18" charset="0"/>
                      </a:rPr>
                      <m:t>𝑩</m:t>
                    </m:r>
                    <m:r>
                      <a:rPr lang="en-US" b="1" i="0" smtClean="0">
                        <a:latin typeface="Cambria Math" panose="02040503050406030204" pitchFamily="18" charset="0"/>
                      </a:rPr>
                      <m:t>.</m:t>
                    </m:r>
                  </m:oMath>
                </a14:m>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3200" y="762000"/>
                <a:ext cx="11785600" cy="1522913"/>
              </a:xfrm>
              <a:blipFill>
                <a:blip r:embed="rId2"/>
                <a:stretch>
                  <a:fillRect l="-931" t="-3600" b="-7200"/>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54160CC8-EE22-41A7-82D5-36872EFCBFCA}"/>
              </a:ext>
            </a:extLst>
          </p:cNvPr>
          <p:cNvGrpSpPr/>
          <p:nvPr/>
        </p:nvGrpSpPr>
        <p:grpSpPr>
          <a:xfrm rot="19085581">
            <a:off x="2935642" y="2210518"/>
            <a:ext cx="1502010" cy="1348942"/>
            <a:chOff x="3537238" y="3600279"/>
            <a:chExt cx="1502010" cy="1348942"/>
          </a:xfrm>
        </p:grpSpPr>
        <p:sp>
          <p:nvSpPr>
            <p:cNvPr id="5" name="Line">
              <a:extLst>
                <a:ext uri="{FF2B5EF4-FFF2-40B4-BE49-F238E27FC236}">
                  <a16:creationId xmlns:a16="http://schemas.microsoft.com/office/drawing/2014/main" id="{3D9AF959-79DF-49C9-AECE-86470479DCF8}"/>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3" name="Line">
              <a:extLst>
                <a:ext uri="{FF2B5EF4-FFF2-40B4-BE49-F238E27FC236}">
                  <a16:creationId xmlns:a16="http://schemas.microsoft.com/office/drawing/2014/main" id="{261B4B35-9FE0-4509-9C63-BF81303D2165}"/>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4" name="TextBox 13">
            <a:extLst>
              <a:ext uri="{FF2B5EF4-FFF2-40B4-BE49-F238E27FC236}">
                <a16:creationId xmlns:a16="http://schemas.microsoft.com/office/drawing/2014/main" id="{5DAE52BC-05D0-47E4-BC75-BB194B450616}"/>
              </a:ext>
            </a:extLst>
          </p:cNvPr>
          <p:cNvSpPr txBox="1"/>
          <p:nvPr/>
        </p:nvSpPr>
        <p:spPr>
          <a:xfrm>
            <a:off x="2202671" y="3703899"/>
            <a:ext cx="949122" cy="369332"/>
          </a:xfrm>
          <a:prstGeom prst="rect">
            <a:avLst/>
          </a:prstGeom>
          <a:noFill/>
        </p:spPr>
        <p:txBody>
          <a:bodyPr wrap="square" rtlCol="0">
            <a:spAutoFit/>
          </a:bodyPr>
          <a:lstStyle/>
          <a:p>
            <a:r>
              <a:rPr lang="en-US" dirty="0"/>
              <a:t>Coo. B</a:t>
            </a:r>
          </a:p>
        </p:txBody>
      </p:sp>
      <p:grpSp>
        <p:nvGrpSpPr>
          <p:cNvPr id="16" name="Group 15">
            <a:extLst>
              <a:ext uri="{FF2B5EF4-FFF2-40B4-BE49-F238E27FC236}">
                <a16:creationId xmlns:a16="http://schemas.microsoft.com/office/drawing/2014/main" id="{90EF0D2B-8FD8-4511-ACEF-4A6CFC8B7DAC}"/>
              </a:ext>
            </a:extLst>
          </p:cNvPr>
          <p:cNvGrpSpPr/>
          <p:nvPr/>
        </p:nvGrpSpPr>
        <p:grpSpPr>
          <a:xfrm>
            <a:off x="7079622" y="4400861"/>
            <a:ext cx="1502010" cy="1348942"/>
            <a:chOff x="3537238" y="3600279"/>
            <a:chExt cx="1502010" cy="1348942"/>
          </a:xfrm>
        </p:grpSpPr>
        <p:sp>
          <p:nvSpPr>
            <p:cNvPr id="17" name="Line">
              <a:extLst>
                <a:ext uri="{FF2B5EF4-FFF2-40B4-BE49-F238E27FC236}">
                  <a16:creationId xmlns:a16="http://schemas.microsoft.com/office/drawing/2014/main" id="{401DD5E9-53B6-4478-B6FF-E02C29EA46D5}"/>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8" name="Line">
              <a:extLst>
                <a:ext uri="{FF2B5EF4-FFF2-40B4-BE49-F238E27FC236}">
                  <a16:creationId xmlns:a16="http://schemas.microsoft.com/office/drawing/2014/main" id="{1F122A89-29D9-43DB-BBFB-339BAA299C01}"/>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9" name="TextBox 18">
            <a:extLst>
              <a:ext uri="{FF2B5EF4-FFF2-40B4-BE49-F238E27FC236}">
                <a16:creationId xmlns:a16="http://schemas.microsoft.com/office/drawing/2014/main" id="{131AD260-7DB6-4C72-8395-9D74C992BFF3}"/>
              </a:ext>
            </a:extLst>
          </p:cNvPr>
          <p:cNvSpPr txBox="1"/>
          <p:nvPr/>
        </p:nvSpPr>
        <p:spPr>
          <a:xfrm>
            <a:off x="6348337" y="5764694"/>
            <a:ext cx="949122" cy="369332"/>
          </a:xfrm>
          <a:prstGeom prst="rect">
            <a:avLst/>
          </a:prstGeom>
          <a:noFill/>
        </p:spPr>
        <p:txBody>
          <a:bodyPr wrap="square" rtlCol="0">
            <a:spAutoFit/>
          </a:bodyPr>
          <a:lstStyle/>
          <a:p>
            <a:r>
              <a:rPr lang="en-US" dirty="0"/>
              <a:t>Coo. A</a:t>
            </a:r>
          </a:p>
        </p:txBody>
      </p:sp>
      <p:sp>
        <p:nvSpPr>
          <p:cNvPr id="20" name="Oval 19">
            <a:extLst>
              <a:ext uri="{FF2B5EF4-FFF2-40B4-BE49-F238E27FC236}">
                <a16:creationId xmlns:a16="http://schemas.microsoft.com/office/drawing/2014/main" id="{910E0EFC-FF5C-4FBA-9783-D0AC99BC3043}"/>
              </a:ext>
            </a:extLst>
          </p:cNvPr>
          <p:cNvSpPr/>
          <p:nvPr/>
        </p:nvSpPr>
        <p:spPr>
          <a:xfrm>
            <a:off x="3507128" y="2754777"/>
            <a:ext cx="138896" cy="13889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FCA34B2D-6C33-4906-90CA-04DD08EA9661}"/>
              </a:ext>
            </a:extLst>
          </p:cNvPr>
          <p:cNvCxnSpPr>
            <a:stCxn id="18" idx="0"/>
            <a:endCxn id="13" idx="0"/>
          </p:cNvCxnSpPr>
          <p:nvPr/>
        </p:nvCxnSpPr>
        <p:spPr>
          <a:xfrm flipH="1" flipV="1">
            <a:off x="3576339" y="3886468"/>
            <a:ext cx="3503283" cy="1860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oordinate of the camera center in the world coordinate frame">
            <a:extLst>
              <a:ext uri="{FF2B5EF4-FFF2-40B4-BE49-F238E27FC236}">
                <a16:creationId xmlns:a16="http://schemas.microsoft.com/office/drawing/2014/main" id="{D2B0D4DD-E37B-49B0-8158-C89287708C9F}"/>
              </a:ext>
            </a:extLst>
          </p:cNvPr>
          <p:cNvSpPr txBox="1"/>
          <p:nvPr/>
        </p:nvSpPr>
        <p:spPr>
          <a:xfrm>
            <a:off x="4357664" y="5285256"/>
            <a:ext cx="1346854" cy="266933"/>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800"/>
            </a:lvl1pPr>
          </a:lstStyle>
          <a:p>
            <a:pPr algn="ctr" defTabSz="410751" hangingPunct="0">
              <a:defRPr/>
            </a:pPr>
            <a:r>
              <a:rPr lang="en-US" sz="1266" kern="0" dirty="0">
                <a:solidFill>
                  <a:srgbClr val="000000"/>
                </a:solidFill>
                <a:latin typeface="Helvetica Light"/>
                <a:sym typeface="Helvetica Light"/>
              </a:rPr>
              <a:t>Translation vector </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41EA8EA-A32D-4F08-905A-8C550CCF299D}"/>
                  </a:ext>
                </a:extLst>
              </p:cNvPr>
              <p:cNvSpPr txBox="1"/>
              <p:nvPr/>
            </p:nvSpPr>
            <p:spPr>
              <a:xfrm>
                <a:off x="4921898" y="4763048"/>
                <a:ext cx="266803" cy="369332"/>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r>
                        <a:rPr lang="en-US" sz="2400" i="1">
                          <a:solidFill>
                            <a:prstClr val="black"/>
                          </a:solidFill>
                          <a:latin typeface="Cambria Math"/>
                        </a:rPr>
                        <m:t>𝐶</m:t>
                      </m:r>
                    </m:oMath>
                  </m:oMathPara>
                </a14:m>
                <a:endParaRPr lang="en-US" sz="2400" dirty="0">
                  <a:solidFill>
                    <a:prstClr val="black"/>
                  </a:solidFill>
                  <a:latin typeface="Calibri" panose="020F0502020204030204"/>
                </a:endParaRPr>
              </a:p>
            </p:txBody>
          </p:sp>
        </mc:Choice>
        <mc:Fallback xmlns="">
          <p:sp>
            <p:nvSpPr>
              <p:cNvPr id="24" name="TextBox 23">
                <a:extLst>
                  <a:ext uri="{FF2B5EF4-FFF2-40B4-BE49-F238E27FC236}">
                    <a16:creationId xmlns:a16="http://schemas.microsoft.com/office/drawing/2014/main" id="{F41EA8EA-A32D-4F08-905A-8C550CCF299D}"/>
                  </a:ext>
                </a:extLst>
              </p:cNvPr>
              <p:cNvSpPr txBox="1">
                <a:spLocks noRot="1" noChangeAspect="1" noMove="1" noResize="1" noEditPoints="1" noAdjustHandles="1" noChangeArrowheads="1" noChangeShapeType="1" noTextEdit="1"/>
              </p:cNvSpPr>
              <p:nvPr/>
            </p:nvSpPr>
            <p:spPr>
              <a:xfrm>
                <a:off x="4921898" y="4763048"/>
                <a:ext cx="266803" cy="369332"/>
              </a:xfrm>
              <a:prstGeom prst="rect">
                <a:avLst/>
              </a:prstGeom>
              <a:blipFill>
                <a:blip r:embed="rId3"/>
                <a:stretch>
                  <a:fillRect l="-25000" r="-22727"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D2BA3AF-9409-49FA-ADC0-F369209AC29A}"/>
                  </a:ext>
                </a:extLst>
              </p:cNvPr>
              <p:cNvSpPr txBox="1"/>
              <p:nvPr/>
            </p:nvSpPr>
            <p:spPr>
              <a:xfrm>
                <a:off x="3032567" y="2361247"/>
                <a:ext cx="949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oMath>
                  </m:oMathPara>
                </a14:m>
                <a:endParaRPr lang="en-US" dirty="0"/>
              </a:p>
            </p:txBody>
          </p:sp>
        </mc:Choice>
        <mc:Fallback xmlns="">
          <p:sp>
            <p:nvSpPr>
              <p:cNvPr id="25" name="TextBox 24">
                <a:extLst>
                  <a:ext uri="{FF2B5EF4-FFF2-40B4-BE49-F238E27FC236}">
                    <a16:creationId xmlns:a16="http://schemas.microsoft.com/office/drawing/2014/main" id="{5D2BA3AF-9409-49FA-ADC0-F369209AC29A}"/>
                  </a:ext>
                </a:extLst>
              </p:cNvPr>
              <p:cNvSpPr txBox="1">
                <a:spLocks noRot="1" noChangeAspect="1" noMove="1" noResize="1" noEditPoints="1" noAdjustHandles="1" noChangeArrowheads="1" noChangeShapeType="1" noTextEdit="1"/>
              </p:cNvSpPr>
              <p:nvPr/>
            </p:nvSpPr>
            <p:spPr>
              <a:xfrm>
                <a:off x="3032567" y="2361247"/>
                <a:ext cx="949122" cy="369332"/>
              </a:xfrm>
              <a:prstGeom prst="rect">
                <a:avLst/>
              </a:prstGeom>
              <a:blipFill>
                <a:blip r:embed="rId4"/>
                <a:stretch>
                  <a:fillRect/>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83684A9A-06F6-4F6D-AFA9-837D87FD023B}"/>
              </a:ext>
            </a:extLst>
          </p:cNvPr>
          <p:cNvCxnSpPr>
            <a:cxnSpLocks/>
            <a:stCxn id="20" idx="5"/>
            <a:endCxn id="27" idx="2"/>
          </p:cNvCxnSpPr>
          <p:nvPr/>
        </p:nvCxnSpPr>
        <p:spPr>
          <a:xfrm>
            <a:off x="3625683" y="2873332"/>
            <a:ext cx="3394088" cy="1792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8953F56C-FDE5-44DC-A14A-77D3F4A2E681}"/>
              </a:ext>
            </a:extLst>
          </p:cNvPr>
          <p:cNvSpPr/>
          <p:nvPr/>
        </p:nvSpPr>
        <p:spPr>
          <a:xfrm>
            <a:off x="7019771" y="4596413"/>
            <a:ext cx="138896" cy="13889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61ED0C-22A0-4B7A-BF43-ECCB047FD99B}"/>
                  </a:ext>
                </a:extLst>
              </p:cNvPr>
              <p:cNvSpPr txBox="1"/>
              <p:nvPr/>
            </p:nvSpPr>
            <p:spPr>
              <a:xfrm>
                <a:off x="6976679" y="4181311"/>
                <a:ext cx="949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r>
                        <a:rPr lang="en-US" b="0" i="1" dirty="0" smtClean="0">
                          <a:latin typeface="Cambria Math" panose="02040503050406030204" pitchFamily="18" charset="0"/>
                        </a:rPr>
                        <m:t>−</m:t>
                      </m:r>
                      <m:r>
                        <a:rPr lang="en-US" b="0" i="1" dirty="0" smtClean="0">
                          <a:latin typeface="Cambria Math" panose="02040503050406030204" pitchFamily="18" charset="0"/>
                        </a:rPr>
                        <m:t>𝐶</m:t>
                      </m:r>
                    </m:oMath>
                  </m:oMathPara>
                </a14:m>
                <a:endParaRPr lang="en-US" dirty="0"/>
              </a:p>
            </p:txBody>
          </p:sp>
        </mc:Choice>
        <mc:Fallback xmlns="">
          <p:sp>
            <p:nvSpPr>
              <p:cNvPr id="28" name="TextBox 27">
                <a:extLst>
                  <a:ext uri="{FF2B5EF4-FFF2-40B4-BE49-F238E27FC236}">
                    <a16:creationId xmlns:a16="http://schemas.microsoft.com/office/drawing/2014/main" id="{FA61ED0C-22A0-4B7A-BF43-ECCB047FD99B}"/>
                  </a:ext>
                </a:extLst>
              </p:cNvPr>
              <p:cNvSpPr txBox="1">
                <a:spLocks noRot="1" noChangeAspect="1" noMove="1" noResize="1" noEditPoints="1" noAdjustHandles="1" noChangeArrowheads="1" noChangeShapeType="1" noTextEdit="1"/>
              </p:cNvSpPr>
              <p:nvPr/>
            </p:nvSpPr>
            <p:spPr>
              <a:xfrm>
                <a:off x="6976679" y="4181311"/>
                <a:ext cx="94912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6615FFF7-5A92-4CD5-8136-919F7AF47C26}"/>
                  </a:ext>
                </a:extLst>
              </p:cNvPr>
              <p:cNvSpPr txBox="1"/>
              <p:nvPr/>
            </p:nvSpPr>
            <p:spPr>
              <a:xfrm>
                <a:off x="5456771" y="3440804"/>
                <a:ext cx="496033" cy="369332"/>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r>
                        <a:rPr lang="en-US" sz="2400" b="0" i="1" smtClean="0">
                          <a:solidFill>
                            <a:prstClr val="black"/>
                          </a:solidFill>
                          <a:latin typeface="Cambria Math" panose="02040503050406030204" pitchFamily="18" charset="0"/>
                        </a:rPr>
                        <m:t>−</m:t>
                      </m:r>
                      <m:r>
                        <a:rPr lang="en-US" sz="2400" i="1">
                          <a:solidFill>
                            <a:prstClr val="black"/>
                          </a:solidFill>
                          <a:latin typeface="Cambria Math"/>
                        </a:rPr>
                        <m:t>𝐶</m:t>
                      </m:r>
                    </m:oMath>
                  </m:oMathPara>
                </a14:m>
                <a:endParaRPr lang="en-US" sz="2400" dirty="0">
                  <a:solidFill>
                    <a:prstClr val="black"/>
                  </a:solidFill>
                  <a:latin typeface="Calibri" panose="020F0502020204030204"/>
                </a:endParaRPr>
              </a:p>
            </p:txBody>
          </p:sp>
        </mc:Choice>
        <mc:Fallback xmlns="">
          <p:sp>
            <p:nvSpPr>
              <p:cNvPr id="32" name="TextBox 31">
                <a:extLst>
                  <a:ext uri="{FF2B5EF4-FFF2-40B4-BE49-F238E27FC236}">
                    <a16:creationId xmlns:a16="http://schemas.microsoft.com/office/drawing/2014/main" id="{6615FFF7-5A92-4CD5-8136-919F7AF47C26}"/>
                  </a:ext>
                </a:extLst>
              </p:cNvPr>
              <p:cNvSpPr txBox="1">
                <a:spLocks noRot="1" noChangeAspect="1" noMove="1" noResize="1" noEditPoints="1" noAdjustHandles="1" noChangeArrowheads="1" noChangeShapeType="1" noTextEdit="1"/>
              </p:cNvSpPr>
              <p:nvPr/>
            </p:nvSpPr>
            <p:spPr>
              <a:xfrm>
                <a:off x="5456771" y="3440804"/>
                <a:ext cx="496033" cy="369332"/>
              </a:xfrm>
              <a:prstGeom prst="rect">
                <a:avLst/>
              </a:prstGeom>
              <a:blipFill>
                <a:blip r:embed="rId6"/>
                <a:stretch>
                  <a:fillRect l="-2439" r="-10976" b="-6557"/>
                </a:stretch>
              </a:blipFill>
            </p:spPr>
            <p:txBody>
              <a:bodyPr/>
              <a:lstStyle/>
              <a:p>
                <a:r>
                  <a:rPr lang="en-US">
                    <a:noFill/>
                  </a:rPr>
                  <a:t> </a:t>
                </a:r>
              </a:p>
            </p:txBody>
          </p:sp>
        </mc:Fallback>
      </mc:AlternateContent>
      <p:sp>
        <p:nvSpPr>
          <p:cNvPr id="33" name="Arc 32">
            <a:extLst>
              <a:ext uri="{FF2B5EF4-FFF2-40B4-BE49-F238E27FC236}">
                <a16:creationId xmlns:a16="http://schemas.microsoft.com/office/drawing/2014/main" id="{4F9A4DD0-C550-49CB-BA98-0E29DD083E30}"/>
              </a:ext>
            </a:extLst>
          </p:cNvPr>
          <p:cNvSpPr/>
          <p:nvPr/>
        </p:nvSpPr>
        <p:spPr>
          <a:xfrm>
            <a:off x="6858000" y="5132381"/>
            <a:ext cx="646168" cy="421490"/>
          </a:xfrm>
          <a:prstGeom prst="arc">
            <a:avLst>
              <a:gd name="adj1" fmla="val 15343129"/>
              <a:gd name="adj2" fmla="val 93930"/>
            </a:avLst>
          </a:prstGeom>
          <a:ln w="190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Oval 33">
            <a:extLst>
              <a:ext uri="{FF2B5EF4-FFF2-40B4-BE49-F238E27FC236}">
                <a16:creationId xmlns:a16="http://schemas.microsoft.com/office/drawing/2014/main" id="{0E1704FE-0535-4516-B8E0-E242470ACD69}"/>
              </a:ext>
            </a:extLst>
          </p:cNvPr>
          <p:cNvSpPr/>
          <p:nvPr/>
        </p:nvSpPr>
        <p:spPr>
          <a:xfrm>
            <a:off x="7830627" y="4882889"/>
            <a:ext cx="138896" cy="1388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6F27E83B-5D72-47EA-BA77-80A732A652C4}"/>
              </a:ext>
            </a:extLst>
          </p:cNvPr>
          <p:cNvCxnSpPr>
            <a:cxnSpLocks/>
            <a:stCxn id="13" idx="0"/>
            <a:endCxn id="20" idx="4"/>
          </p:cNvCxnSpPr>
          <p:nvPr/>
        </p:nvCxnSpPr>
        <p:spPr>
          <a:xfrm flipV="1">
            <a:off x="3576339" y="2893673"/>
            <a:ext cx="237" cy="99279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9CBA0F0-A331-43E6-A268-47D1D5127FA9}"/>
              </a:ext>
            </a:extLst>
          </p:cNvPr>
          <p:cNvCxnSpPr>
            <a:cxnSpLocks/>
            <a:stCxn id="18" idx="0"/>
            <a:endCxn id="34" idx="3"/>
          </p:cNvCxnSpPr>
          <p:nvPr/>
        </p:nvCxnSpPr>
        <p:spPr>
          <a:xfrm flipV="1">
            <a:off x="7079622" y="5001444"/>
            <a:ext cx="771346" cy="74554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4842A0E-3C1A-4F71-8818-227B856286A8}"/>
                  </a:ext>
                </a:extLst>
              </p:cNvPr>
              <p:cNvSpPr/>
              <p:nvPr/>
            </p:nvSpPr>
            <p:spPr>
              <a:xfrm>
                <a:off x="7171672" y="4799071"/>
                <a:ext cx="39177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𝑅</m:t>
                      </m:r>
                    </m:oMath>
                  </m:oMathPara>
                </a14:m>
                <a:endParaRPr lang="en-US" dirty="0"/>
              </a:p>
            </p:txBody>
          </p:sp>
        </mc:Choice>
        <mc:Fallback xmlns="">
          <p:sp>
            <p:nvSpPr>
              <p:cNvPr id="4" name="Rectangle 3">
                <a:extLst>
                  <a:ext uri="{FF2B5EF4-FFF2-40B4-BE49-F238E27FC236}">
                    <a16:creationId xmlns:a16="http://schemas.microsoft.com/office/drawing/2014/main" id="{E4842A0E-3C1A-4F71-8818-227B856286A8}"/>
                  </a:ext>
                </a:extLst>
              </p:cNvPr>
              <p:cNvSpPr>
                <a:spLocks noRot="1" noChangeAspect="1" noMove="1" noResize="1" noEditPoints="1" noAdjustHandles="1" noChangeArrowheads="1" noChangeShapeType="1" noTextEdit="1"/>
              </p:cNvSpPr>
              <p:nvPr/>
            </p:nvSpPr>
            <p:spPr>
              <a:xfrm>
                <a:off x="7171672" y="4799071"/>
                <a:ext cx="391774" cy="369332"/>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45182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3200" y="762000"/>
                <a:ext cx="11785600" cy="1522913"/>
              </a:xfrm>
            </p:spPr>
            <p:txBody>
              <a:bodyPr/>
              <a:lstStyle/>
              <a:p>
                <a:r>
                  <a:rPr lang="en-US" dirty="0"/>
                  <a:t>I have a coordinate system A with a point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𝐴</m:t>
                        </m:r>
                      </m:sub>
                    </m:sSub>
                  </m:oMath>
                </a14:m>
                <a:r>
                  <a:rPr lang="en-US" dirty="0"/>
                  <a:t>.</a:t>
                </a:r>
              </a:p>
              <a:p>
                <a:r>
                  <a:rPr lang="en-US" dirty="0"/>
                  <a:t>How to represent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𝐴</m:t>
                        </m:r>
                      </m:sub>
                    </m:sSub>
                  </m:oMath>
                </a14:m>
                <a:r>
                  <a:rPr lang="en-US" dirty="0"/>
                  <a:t> in coordinate B? </a:t>
                </a:r>
                <a:r>
                  <a:rPr lang="en-US" b="1" dirty="0"/>
                  <a:t>Let’s change all the point’s places relative to </a:t>
                </a:r>
                <a14:m>
                  <m:oMath xmlns:m="http://schemas.openxmlformats.org/officeDocument/2006/math">
                    <m:r>
                      <a:rPr lang="en-US" b="1" i="1" smtClean="0">
                        <a:latin typeface="Cambria Math" panose="02040503050406030204" pitchFamily="18" charset="0"/>
                      </a:rPr>
                      <m:t>𝑨</m:t>
                    </m:r>
                    <m:r>
                      <a:rPr lang="en-US" b="1" i="1" smtClean="0">
                        <a:latin typeface="Cambria Math" panose="02040503050406030204" pitchFamily="18" charset="0"/>
                      </a:rPr>
                      <m:t> </m:t>
                    </m:r>
                  </m:oMath>
                </a14:m>
                <a:r>
                  <a:rPr lang="en-US" b="1" dirty="0"/>
                  <a:t>such that we can see them as if they are in </a:t>
                </a:r>
                <a14:m>
                  <m:oMath xmlns:m="http://schemas.openxmlformats.org/officeDocument/2006/math">
                    <m:r>
                      <a:rPr lang="en-US" b="1" i="1" smtClean="0">
                        <a:latin typeface="Cambria Math" panose="02040503050406030204" pitchFamily="18" charset="0"/>
                      </a:rPr>
                      <m:t>𝑩</m:t>
                    </m:r>
                    <m:r>
                      <a:rPr lang="en-US" b="1" i="0" smtClean="0">
                        <a:latin typeface="Cambria Math" panose="02040503050406030204" pitchFamily="18" charset="0"/>
                      </a:rPr>
                      <m:t>.</m:t>
                    </m:r>
                  </m:oMath>
                </a14:m>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3200" y="762000"/>
                <a:ext cx="11785600" cy="1522913"/>
              </a:xfrm>
              <a:blipFill>
                <a:blip r:embed="rId2"/>
                <a:stretch>
                  <a:fillRect l="-931" t="-3600" b="-7200"/>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54160CC8-EE22-41A7-82D5-36872EFCBFCA}"/>
              </a:ext>
            </a:extLst>
          </p:cNvPr>
          <p:cNvGrpSpPr/>
          <p:nvPr/>
        </p:nvGrpSpPr>
        <p:grpSpPr>
          <a:xfrm rot="19085581">
            <a:off x="2935642" y="2210518"/>
            <a:ext cx="1502010" cy="1348942"/>
            <a:chOff x="3537238" y="3600279"/>
            <a:chExt cx="1502010" cy="1348942"/>
          </a:xfrm>
        </p:grpSpPr>
        <p:sp>
          <p:nvSpPr>
            <p:cNvPr id="5" name="Line">
              <a:extLst>
                <a:ext uri="{FF2B5EF4-FFF2-40B4-BE49-F238E27FC236}">
                  <a16:creationId xmlns:a16="http://schemas.microsoft.com/office/drawing/2014/main" id="{3D9AF959-79DF-49C9-AECE-86470479DCF8}"/>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3" name="Line">
              <a:extLst>
                <a:ext uri="{FF2B5EF4-FFF2-40B4-BE49-F238E27FC236}">
                  <a16:creationId xmlns:a16="http://schemas.microsoft.com/office/drawing/2014/main" id="{261B4B35-9FE0-4509-9C63-BF81303D2165}"/>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4" name="TextBox 13">
            <a:extLst>
              <a:ext uri="{FF2B5EF4-FFF2-40B4-BE49-F238E27FC236}">
                <a16:creationId xmlns:a16="http://schemas.microsoft.com/office/drawing/2014/main" id="{5DAE52BC-05D0-47E4-BC75-BB194B450616}"/>
              </a:ext>
            </a:extLst>
          </p:cNvPr>
          <p:cNvSpPr txBox="1"/>
          <p:nvPr/>
        </p:nvSpPr>
        <p:spPr>
          <a:xfrm>
            <a:off x="2202671" y="3703899"/>
            <a:ext cx="949122" cy="369332"/>
          </a:xfrm>
          <a:prstGeom prst="rect">
            <a:avLst/>
          </a:prstGeom>
          <a:noFill/>
        </p:spPr>
        <p:txBody>
          <a:bodyPr wrap="square" rtlCol="0">
            <a:spAutoFit/>
          </a:bodyPr>
          <a:lstStyle/>
          <a:p>
            <a:r>
              <a:rPr lang="en-US" dirty="0"/>
              <a:t>Coo. B</a:t>
            </a:r>
          </a:p>
        </p:txBody>
      </p:sp>
      <p:grpSp>
        <p:nvGrpSpPr>
          <p:cNvPr id="16" name="Group 15">
            <a:extLst>
              <a:ext uri="{FF2B5EF4-FFF2-40B4-BE49-F238E27FC236}">
                <a16:creationId xmlns:a16="http://schemas.microsoft.com/office/drawing/2014/main" id="{90EF0D2B-8FD8-4511-ACEF-4A6CFC8B7DAC}"/>
              </a:ext>
            </a:extLst>
          </p:cNvPr>
          <p:cNvGrpSpPr/>
          <p:nvPr/>
        </p:nvGrpSpPr>
        <p:grpSpPr>
          <a:xfrm>
            <a:off x="7079622" y="4400861"/>
            <a:ext cx="1502010" cy="1348942"/>
            <a:chOff x="3537238" y="3600279"/>
            <a:chExt cx="1502010" cy="1348942"/>
          </a:xfrm>
        </p:grpSpPr>
        <p:sp>
          <p:nvSpPr>
            <p:cNvPr id="17" name="Line">
              <a:extLst>
                <a:ext uri="{FF2B5EF4-FFF2-40B4-BE49-F238E27FC236}">
                  <a16:creationId xmlns:a16="http://schemas.microsoft.com/office/drawing/2014/main" id="{401DD5E9-53B6-4478-B6FF-E02C29EA46D5}"/>
                </a:ext>
              </a:extLst>
            </p:cNvPr>
            <p:cNvSpPr/>
            <p:nvPr/>
          </p:nvSpPr>
          <p:spPr>
            <a:xfrm flipH="1" flipV="1">
              <a:off x="3537238" y="3600279"/>
              <a:ext cx="1" cy="1348942"/>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8" name="Line">
              <a:extLst>
                <a:ext uri="{FF2B5EF4-FFF2-40B4-BE49-F238E27FC236}">
                  <a16:creationId xmlns:a16="http://schemas.microsoft.com/office/drawing/2014/main" id="{1F122A89-29D9-43DB-BBFB-339BAA299C01}"/>
                </a:ext>
              </a:extLst>
            </p:cNvPr>
            <p:cNvSpPr/>
            <p:nvPr/>
          </p:nvSpPr>
          <p:spPr>
            <a:xfrm flipV="1">
              <a:off x="3537238" y="4946404"/>
              <a:ext cx="1502010" cy="0"/>
            </a:xfrm>
            <a:prstGeom prst="line">
              <a:avLst/>
            </a:prstGeom>
            <a:ln w="381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grpSp>
      <p:sp>
        <p:nvSpPr>
          <p:cNvPr id="19" name="TextBox 18">
            <a:extLst>
              <a:ext uri="{FF2B5EF4-FFF2-40B4-BE49-F238E27FC236}">
                <a16:creationId xmlns:a16="http://schemas.microsoft.com/office/drawing/2014/main" id="{131AD260-7DB6-4C72-8395-9D74C992BFF3}"/>
              </a:ext>
            </a:extLst>
          </p:cNvPr>
          <p:cNvSpPr txBox="1"/>
          <p:nvPr/>
        </p:nvSpPr>
        <p:spPr>
          <a:xfrm>
            <a:off x="6348337" y="5764694"/>
            <a:ext cx="949122" cy="369332"/>
          </a:xfrm>
          <a:prstGeom prst="rect">
            <a:avLst/>
          </a:prstGeom>
          <a:noFill/>
        </p:spPr>
        <p:txBody>
          <a:bodyPr wrap="square" rtlCol="0">
            <a:spAutoFit/>
          </a:bodyPr>
          <a:lstStyle/>
          <a:p>
            <a:r>
              <a:rPr lang="en-US" dirty="0"/>
              <a:t>Coo. A</a:t>
            </a:r>
          </a:p>
        </p:txBody>
      </p:sp>
      <p:sp>
        <p:nvSpPr>
          <p:cNvPr id="20" name="Oval 19">
            <a:extLst>
              <a:ext uri="{FF2B5EF4-FFF2-40B4-BE49-F238E27FC236}">
                <a16:creationId xmlns:a16="http://schemas.microsoft.com/office/drawing/2014/main" id="{910E0EFC-FF5C-4FBA-9783-D0AC99BC3043}"/>
              </a:ext>
            </a:extLst>
          </p:cNvPr>
          <p:cNvSpPr/>
          <p:nvPr/>
        </p:nvSpPr>
        <p:spPr>
          <a:xfrm>
            <a:off x="3507128" y="2754777"/>
            <a:ext cx="138896" cy="13889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FCA34B2D-6C33-4906-90CA-04DD08EA9661}"/>
              </a:ext>
            </a:extLst>
          </p:cNvPr>
          <p:cNvCxnSpPr>
            <a:stCxn id="18" idx="0"/>
            <a:endCxn id="13" idx="0"/>
          </p:cNvCxnSpPr>
          <p:nvPr/>
        </p:nvCxnSpPr>
        <p:spPr>
          <a:xfrm flipH="1" flipV="1">
            <a:off x="3576339" y="3886468"/>
            <a:ext cx="3503283" cy="1860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oordinate of the camera center in the world coordinate frame">
            <a:extLst>
              <a:ext uri="{FF2B5EF4-FFF2-40B4-BE49-F238E27FC236}">
                <a16:creationId xmlns:a16="http://schemas.microsoft.com/office/drawing/2014/main" id="{D2B0D4DD-E37B-49B0-8158-C89287708C9F}"/>
              </a:ext>
            </a:extLst>
          </p:cNvPr>
          <p:cNvSpPr txBox="1"/>
          <p:nvPr/>
        </p:nvSpPr>
        <p:spPr>
          <a:xfrm>
            <a:off x="4357664" y="5285256"/>
            <a:ext cx="1346854" cy="266933"/>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800"/>
            </a:lvl1pPr>
          </a:lstStyle>
          <a:p>
            <a:pPr algn="ctr" defTabSz="410751" hangingPunct="0">
              <a:defRPr/>
            </a:pPr>
            <a:r>
              <a:rPr lang="en-US" sz="1266" kern="0" dirty="0">
                <a:solidFill>
                  <a:srgbClr val="000000"/>
                </a:solidFill>
                <a:latin typeface="Helvetica Light"/>
                <a:sym typeface="Helvetica Light"/>
              </a:rPr>
              <a:t>Translation vector</a:t>
            </a:r>
            <a:endParaRPr sz="1266" kern="0" dirty="0">
              <a:solidFill>
                <a:srgbClr val="000000"/>
              </a:solidFill>
              <a:latin typeface="Helvetica Light"/>
              <a:sym typeface="Helvetica Light"/>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41EA8EA-A32D-4F08-905A-8C550CCF299D}"/>
                  </a:ext>
                </a:extLst>
              </p:cNvPr>
              <p:cNvSpPr txBox="1"/>
              <p:nvPr/>
            </p:nvSpPr>
            <p:spPr>
              <a:xfrm>
                <a:off x="4921898" y="4763048"/>
                <a:ext cx="266803" cy="369332"/>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r>
                        <a:rPr lang="en-US" sz="2400" i="1">
                          <a:solidFill>
                            <a:prstClr val="black"/>
                          </a:solidFill>
                          <a:latin typeface="Cambria Math"/>
                        </a:rPr>
                        <m:t>𝐶</m:t>
                      </m:r>
                    </m:oMath>
                  </m:oMathPara>
                </a14:m>
                <a:endParaRPr lang="en-US" sz="2400" dirty="0">
                  <a:solidFill>
                    <a:prstClr val="black"/>
                  </a:solidFill>
                  <a:latin typeface="Calibri" panose="020F0502020204030204"/>
                </a:endParaRPr>
              </a:p>
            </p:txBody>
          </p:sp>
        </mc:Choice>
        <mc:Fallback xmlns="">
          <p:sp>
            <p:nvSpPr>
              <p:cNvPr id="24" name="TextBox 23">
                <a:extLst>
                  <a:ext uri="{FF2B5EF4-FFF2-40B4-BE49-F238E27FC236}">
                    <a16:creationId xmlns:a16="http://schemas.microsoft.com/office/drawing/2014/main" id="{F41EA8EA-A32D-4F08-905A-8C550CCF299D}"/>
                  </a:ext>
                </a:extLst>
              </p:cNvPr>
              <p:cNvSpPr txBox="1">
                <a:spLocks noRot="1" noChangeAspect="1" noMove="1" noResize="1" noEditPoints="1" noAdjustHandles="1" noChangeArrowheads="1" noChangeShapeType="1" noTextEdit="1"/>
              </p:cNvSpPr>
              <p:nvPr/>
            </p:nvSpPr>
            <p:spPr>
              <a:xfrm>
                <a:off x="4921898" y="4763048"/>
                <a:ext cx="266803" cy="369332"/>
              </a:xfrm>
              <a:prstGeom prst="rect">
                <a:avLst/>
              </a:prstGeom>
              <a:blipFill>
                <a:blip r:embed="rId3"/>
                <a:stretch>
                  <a:fillRect l="-25000" r="-22727"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D2BA3AF-9409-49FA-ADC0-F369209AC29A}"/>
                  </a:ext>
                </a:extLst>
              </p:cNvPr>
              <p:cNvSpPr txBox="1"/>
              <p:nvPr/>
            </p:nvSpPr>
            <p:spPr>
              <a:xfrm>
                <a:off x="3032567" y="2361247"/>
                <a:ext cx="949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oMath>
                  </m:oMathPara>
                </a14:m>
                <a:endParaRPr lang="en-US" dirty="0"/>
              </a:p>
            </p:txBody>
          </p:sp>
        </mc:Choice>
        <mc:Fallback xmlns="">
          <p:sp>
            <p:nvSpPr>
              <p:cNvPr id="25" name="TextBox 24">
                <a:extLst>
                  <a:ext uri="{FF2B5EF4-FFF2-40B4-BE49-F238E27FC236}">
                    <a16:creationId xmlns:a16="http://schemas.microsoft.com/office/drawing/2014/main" id="{5D2BA3AF-9409-49FA-ADC0-F369209AC29A}"/>
                  </a:ext>
                </a:extLst>
              </p:cNvPr>
              <p:cNvSpPr txBox="1">
                <a:spLocks noRot="1" noChangeAspect="1" noMove="1" noResize="1" noEditPoints="1" noAdjustHandles="1" noChangeArrowheads="1" noChangeShapeType="1" noTextEdit="1"/>
              </p:cNvSpPr>
              <p:nvPr/>
            </p:nvSpPr>
            <p:spPr>
              <a:xfrm>
                <a:off x="3032567" y="2361247"/>
                <a:ext cx="949122" cy="369332"/>
              </a:xfrm>
              <a:prstGeom prst="rect">
                <a:avLst/>
              </a:prstGeom>
              <a:blipFill>
                <a:blip r:embed="rId4"/>
                <a:stretch>
                  <a:fillRect/>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83684A9A-06F6-4F6D-AFA9-837D87FD023B}"/>
              </a:ext>
            </a:extLst>
          </p:cNvPr>
          <p:cNvCxnSpPr>
            <a:cxnSpLocks/>
            <a:stCxn id="20" idx="5"/>
            <a:endCxn id="27" idx="2"/>
          </p:cNvCxnSpPr>
          <p:nvPr/>
        </p:nvCxnSpPr>
        <p:spPr>
          <a:xfrm>
            <a:off x="3625683" y="2873332"/>
            <a:ext cx="3394088" cy="1792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8953F56C-FDE5-44DC-A14A-77D3F4A2E681}"/>
              </a:ext>
            </a:extLst>
          </p:cNvPr>
          <p:cNvSpPr/>
          <p:nvPr/>
        </p:nvSpPr>
        <p:spPr>
          <a:xfrm>
            <a:off x="7019771" y="4596413"/>
            <a:ext cx="138896" cy="13889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61ED0C-22A0-4B7A-BF43-ECCB047FD99B}"/>
                  </a:ext>
                </a:extLst>
              </p:cNvPr>
              <p:cNvSpPr txBox="1"/>
              <p:nvPr/>
            </p:nvSpPr>
            <p:spPr>
              <a:xfrm>
                <a:off x="6976679" y="4181311"/>
                <a:ext cx="949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r>
                        <a:rPr lang="en-US" b="0" i="1" dirty="0" smtClean="0">
                          <a:latin typeface="Cambria Math" panose="02040503050406030204" pitchFamily="18" charset="0"/>
                        </a:rPr>
                        <m:t>−</m:t>
                      </m:r>
                      <m:r>
                        <a:rPr lang="en-US" b="0" i="1" dirty="0" smtClean="0">
                          <a:latin typeface="Cambria Math" panose="02040503050406030204" pitchFamily="18" charset="0"/>
                        </a:rPr>
                        <m:t>𝐶</m:t>
                      </m:r>
                    </m:oMath>
                  </m:oMathPara>
                </a14:m>
                <a:endParaRPr lang="en-US" dirty="0"/>
              </a:p>
            </p:txBody>
          </p:sp>
        </mc:Choice>
        <mc:Fallback xmlns="">
          <p:sp>
            <p:nvSpPr>
              <p:cNvPr id="28" name="TextBox 27">
                <a:extLst>
                  <a:ext uri="{FF2B5EF4-FFF2-40B4-BE49-F238E27FC236}">
                    <a16:creationId xmlns:a16="http://schemas.microsoft.com/office/drawing/2014/main" id="{FA61ED0C-22A0-4B7A-BF43-ECCB047FD99B}"/>
                  </a:ext>
                </a:extLst>
              </p:cNvPr>
              <p:cNvSpPr txBox="1">
                <a:spLocks noRot="1" noChangeAspect="1" noMove="1" noResize="1" noEditPoints="1" noAdjustHandles="1" noChangeArrowheads="1" noChangeShapeType="1" noTextEdit="1"/>
              </p:cNvSpPr>
              <p:nvPr/>
            </p:nvSpPr>
            <p:spPr>
              <a:xfrm>
                <a:off x="6976679" y="4181311"/>
                <a:ext cx="94912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6615FFF7-5A92-4CD5-8136-919F7AF47C26}"/>
                  </a:ext>
                </a:extLst>
              </p:cNvPr>
              <p:cNvSpPr txBox="1"/>
              <p:nvPr/>
            </p:nvSpPr>
            <p:spPr>
              <a:xfrm>
                <a:off x="5456771" y="3440804"/>
                <a:ext cx="496033" cy="369332"/>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r>
                        <a:rPr lang="en-US" sz="2400" b="0" i="1" smtClean="0">
                          <a:solidFill>
                            <a:prstClr val="black"/>
                          </a:solidFill>
                          <a:latin typeface="Cambria Math" panose="02040503050406030204" pitchFamily="18" charset="0"/>
                        </a:rPr>
                        <m:t>−</m:t>
                      </m:r>
                      <m:r>
                        <a:rPr lang="en-US" sz="2400" i="1">
                          <a:solidFill>
                            <a:prstClr val="black"/>
                          </a:solidFill>
                          <a:latin typeface="Cambria Math"/>
                        </a:rPr>
                        <m:t>𝐶</m:t>
                      </m:r>
                    </m:oMath>
                  </m:oMathPara>
                </a14:m>
                <a:endParaRPr lang="en-US" sz="2400" dirty="0">
                  <a:solidFill>
                    <a:prstClr val="black"/>
                  </a:solidFill>
                  <a:latin typeface="Calibri" panose="020F0502020204030204"/>
                </a:endParaRPr>
              </a:p>
            </p:txBody>
          </p:sp>
        </mc:Choice>
        <mc:Fallback xmlns="">
          <p:sp>
            <p:nvSpPr>
              <p:cNvPr id="32" name="TextBox 31">
                <a:extLst>
                  <a:ext uri="{FF2B5EF4-FFF2-40B4-BE49-F238E27FC236}">
                    <a16:creationId xmlns:a16="http://schemas.microsoft.com/office/drawing/2014/main" id="{6615FFF7-5A92-4CD5-8136-919F7AF47C26}"/>
                  </a:ext>
                </a:extLst>
              </p:cNvPr>
              <p:cNvSpPr txBox="1">
                <a:spLocks noRot="1" noChangeAspect="1" noMove="1" noResize="1" noEditPoints="1" noAdjustHandles="1" noChangeArrowheads="1" noChangeShapeType="1" noTextEdit="1"/>
              </p:cNvSpPr>
              <p:nvPr/>
            </p:nvSpPr>
            <p:spPr>
              <a:xfrm>
                <a:off x="5456771" y="3440804"/>
                <a:ext cx="496033" cy="369332"/>
              </a:xfrm>
              <a:prstGeom prst="rect">
                <a:avLst/>
              </a:prstGeom>
              <a:blipFill>
                <a:blip r:embed="rId6"/>
                <a:stretch>
                  <a:fillRect l="-2439" r="-10976" b="-6557"/>
                </a:stretch>
              </a:blipFill>
            </p:spPr>
            <p:txBody>
              <a:bodyPr/>
              <a:lstStyle/>
              <a:p>
                <a:r>
                  <a:rPr lang="en-US">
                    <a:noFill/>
                  </a:rPr>
                  <a:t> </a:t>
                </a:r>
              </a:p>
            </p:txBody>
          </p:sp>
        </mc:Fallback>
      </mc:AlternateContent>
      <p:sp>
        <p:nvSpPr>
          <p:cNvPr id="33" name="Arc 32">
            <a:extLst>
              <a:ext uri="{FF2B5EF4-FFF2-40B4-BE49-F238E27FC236}">
                <a16:creationId xmlns:a16="http://schemas.microsoft.com/office/drawing/2014/main" id="{4F9A4DD0-C550-49CB-BA98-0E29DD083E30}"/>
              </a:ext>
            </a:extLst>
          </p:cNvPr>
          <p:cNvSpPr/>
          <p:nvPr/>
        </p:nvSpPr>
        <p:spPr>
          <a:xfrm>
            <a:off x="6858000" y="5132381"/>
            <a:ext cx="646168" cy="421490"/>
          </a:xfrm>
          <a:prstGeom prst="arc">
            <a:avLst>
              <a:gd name="adj1" fmla="val 15343129"/>
              <a:gd name="adj2" fmla="val 93930"/>
            </a:avLst>
          </a:prstGeom>
          <a:ln w="190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Oval 33">
            <a:extLst>
              <a:ext uri="{FF2B5EF4-FFF2-40B4-BE49-F238E27FC236}">
                <a16:creationId xmlns:a16="http://schemas.microsoft.com/office/drawing/2014/main" id="{0E1704FE-0535-4516-B8E0-E242470ACD69}"/>
              </a:ext>
            </a:extLst>
          </p:cNvPr>
          <p:cNvSpPr/>
          <p:nvPr/>
        </p:nvSpPr>
        <p:spPr>
          <a:xfrm>
            <a:off x="7830627" y="4882889"/>
            <a:ext cx="138896" cy="1388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6F27E83B-5D72-47EA-BA77-80A732A652C4}"/>
              </a:ext>
            </a:extLst>
          </p:cNvPr>
          <p:cNvCxnSpPr>
            <a:cxnSpLocks/>
            <a:stCxn id="13" idx="0"/>
            <a:endCxn id="20" idx="4"/>
          </p:cNvCxnSpPr>
          <p:nvPr/>
        </p:nvCxnSpPr>
        <p:spPr>
          <a:xfrm flipV="1">
            <a:off x="3576339" y="2893673"/>
            <a:ext cx="237" cy="99279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9CBA0F0-A331-43E6-A268-47D1D5127FA9}"/>
              </a:ext>
            </a:extLst>
          </p:cNvPr>
          <p:cNvCxnSpPr>
            <a:cxnSpLocks/>
            <a:stCxn id="18" idx="0"/>
            <a:endCxn id="34" idx="3"/>
          </p:cNvCxnSpPr>
          <p:nvPr/>
        </p:nvCxnSpPr>
        <p:spPr>
          <a:xfrm flipV="1">
            <a:off x="7079622" y="5001444"/>
            <a:ext cx="771346" cy="74554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4997962-64A9-4050-AAF6-99F87186495C}"/>
                  </a:ext>
                </a:extLst>
              </p:cNvPr>
              <p:cNvSpPr txBox="1"/>
              <p:nvPr/>
            </p:nvSpPr>
            <p:spPr>
              <a:xfrm>
                <a:off x="8021420" y="4820644"/>
                <a:ext cx="19455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𝐵</m:t>
                          </m:r>
                        </m:sub>
                      </m:sSub>
                      <m:r>
                        <a:rPr lang="en-US" b="0" i="1" dirty="0" smtClean="0">
                          <a:latin typeface="Cambria Math" panose="02040503050406030204" pitchFamily="18" charset="0"/>
                        </a:rPr>
                        <m:t>=</m:t>
                      </m:r>
                      <m:r>
                        <a:rPr lang="en-US" b="0" i="1" dirty="0" smtClean="0">
                          <a:latin typeface="Cambria Math" panose="02040503050406030204" pitchFamily="18" charset="0"/>
                        </a:rPr>
                        <m:t>𝑅</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𝐴</m:t>
                          </m:r>
                        </m:sub>
                      </m:sSub>
                      <m:r>
                        <a:rPr lang="en-US" b="0" i="1" dirty="0" smtClean="0">
                          <a:latin typeface="Cambria Math" panose="02040503050406030204" pitchFamily="18" charset="0"/>
                        </a:rPr>
                        <m:t>−</m:t>
                      </m:r>
                      <m:r>
                        <a:rPr lang="en-US" b="0" i="1" dirty="0" smtClean="0">
                          <a:latin typeface="Cambria Math" panose="02040503050406030204" pitchFamily="18" charset="0"/>
                        </a:rPr>
                        <m:t>𝐶</m:t>
                      </m:r>
                      <m:r>
                        <a:rPr lang="en-US" b="0" i="0" dirty="0" smtClean="0">
                          <a:latin typeface="Cambria Math" panose="02040503050406030204" pitchFamily="18" charset="0"/>
                        </a:rPr>
                        <m:t>)</m:t>
                      </m:r>
                    </m:oMath>
                  </m:oMathPara>
                </a14:m>
                <a:endParaRPr lang="en-US" dirty="0"/>
              </a:p>
            </p:txBody>
          </p:sp>
        </mc:Choice>
        <mc:Fallback xmlns="">
          <p:sp>
            <p:nvSpPr>
              <p:cNvPr id="41" name="TextBox 40">
                <a:extLst>
                  <a:ext uri="{FF2B5EF4-FFF2-40B4-BE49-F238E27FC236}">
                    <a16:creationId xmlns:a16="http://schemas.microsoft.com/office/drawing/2014/main" id="{B4997962-64A9-4050-AAF6-99F87186495C}"/>
                  </a:ext>
                </a:extLst>
              </p:cNvPr>
              <p:cNvSpPr txBox="1">
                <a:spLocks noRot="1" noChangeAspect="1" noMove="1" noResize="1" noEditPoints="1" noAdjustHandles="1" noChangeArrowheads="1" noChangeShapeType="1" noTextEdit="1"/>
              </p:cNvSpPr>
              <p:nvPr/>
            </p:nvSpPr>
            <p:spPr>
              <a:xfrm>
                <a:off x="8021420" y="4820644"/>
                <a:ext cx="1945538" cy="369332"/>
              </a:xfrm>
              <a:prstGeom prst="rect">
                <a:avLst/>
              </a:prstGeom>
              <a:blipFill>
                <a:blip r:embed="rId7"/>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4842A0E-3C1A-4F71-8818-227B856286A8}"/>
                  </a:ext>
                </a:extLst>
              </p:cNvPr>
              <p:cNvSpPr/>
              <p:nvPr/>
            </p:nvSpPr>
            <p:spPr>
              <a:xfrm>
                <a:off x="7171672" y="4799071"/>
                <a:ext cx="39177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𝑅</m:t>
                      </m:r>
                    </m:oMath>
                  </m:oMathPara>
                </a14:m>
                <a:endParaRPr lang="en-US" dirty="0"/>
              </a:p>
            </p:txBody>
          </p:sp>
        </mc:Choice>
        <mc:Fallback xmlns="">
          <p:sp>
            <p:nvSpPr>
              <p:cNvPr id="4" name="Rectangle 3">
                <a:extLst>
                  <a:ext uri="{FF2B5EF4-FFF2-40B4-BE49-F238E27FC236}">
                    <a16:creationId xmlns:a16="http://schemas.microsoft.com/office/drawing/2014/main" id="{E4842A0E-3C1A-4F71-8818-227B856286A8}"/>
                  </a:ext>
                </a:extLst>
              </p:cNvPr>
              <p:cNvSpPr>
                <a:spLocks noRot="1" noChangeAspect="1" noMove="1" noResize="1" noEditPoints="1" noAdjustHandles="1" noChangeArrowheads="1" noChangeShapeType="1" noTextEdit="1"/>
              </p:cNvSpPr>
              <p:nvPr/>
            </p:nvSpPr>
            <p:spPr>
              <a:xfrm>
                <a:off x="7171672" y="4799071"/>
                <a:ext cx="391774" cy="369332"/>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61267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22">
            <a:extLst>
              <a:ext uri="{FF2B5EF4-FFF2-40B4-BE49-F238E27FC236}">
                <a16:creationId xmlns:a16="http://schemas.microsoft.com/office/drawing/2014/main" id="{4FB4CBAD-131D-4EA7-B124-5EF953338E5D}"/>
              </a:ext>
            </a:extLst>
          </p:cNvPr>
          <p:cNvSpPr/>
          <p:nvPr/>
        </p:nvSpPr>
        <p:spPr>
          <a:xfrm>
            <a:off x="4767308" y="5684670"/>
            <a:ext cx="2654423" cy="93807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4079141" y="1711173"/>
            <a:ext cx="4191000" cy="1067539"/>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Extrinsic camera matrix</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203200" y="762000"/>
                <a:ext cx="11785600" cy="6096000"/>
              </a:xfrm>
            </p:spPr>
            <p:txBody>
              <a:bodyPr>
                <a:normAutofit/>
              </a:bodyPr>
              <a:lstStyle/>
              <a:p>
                <a:pPr lvl="0">
                  <a:defRPr/>
                </a:pPr>
                <a14:m>
                  <m:oMath xmlns:m="http://schemas.openxmlformats.org/officeDocument/2006/math">
                    <m:sSub>
                      <m:sSubPr>
                        <m:ctrlPr>
                          <a:rPr lang="en-US" i="1" dirty="0" smtClean="0">
                            <a:solidFill>
                              <a:prstClr val="black"/>
                            </a:solidFill>
                            <a:latin typeface="Cambria Math" panose="02040503050406030204" pitchFamily="18" charset="0"/>
                          </a:rPr>
                        </m:ctrlPr>
                      </m:sSubPr>
                      <m:e>
                        <m:r>
                          <a:rPr lang="en-US" b="0" i="1" dirty="0">
                            <a:solidFill>
                              <a:prstClr val="black"/>
                            </a:solidFill>
                            <a:latin typeface="Cambria Math"/>
                          </a:rPr>
                          <m:t>𝑋</m:t>
                        </m:r>
                      </m:e>
                      <m:sub>
                        <m:r>
                          <a:rPr lang="en-US" b="0" i="1" dirty="0">
                            <a:solidFill>
                              <a:prstClr val="black"/>
                            </a:solidFill>
                            <a:latin typeface="Cambria Math"/>
                          </a:rPr>
                          <m:t>𝑐</m:t>
                        </m:r>
                      </m:sub>
                    </m:sSub>
                    <m:r>
                      <a:rPr lang="en-US" b="0" i="1" dirty="0">
                        <a:solidFill>
                          <a:prstClr val="black"/>
                        </a:solidFill>
                        <a:latin typeface="Cambria Math"/>
                      </a:rPr>
                      <m:t>=</m:t>
                    </m:r>
                    <m:r>
                      <a:rPr lang="en-US" b="0" i="1" dirty="0">
                        <a:solidFill>
                          <a:prstClr val="black"/>
                        </a:solidFill>
                        <a:latin typeface="Cambria Math"/>
                      </a:rPr>
                      <m:t>𝑅</m:t>
                    </m:r>
                    <m:r>
                      <a:rPr lang="en-US" b="0" i="1" dirty="0">
                        <a:solidFill>
                          <a:prstClr val="black"/>
                        </a:solidFill>
                        <a:latin typeface="Cambria Math"/>
                      </a:rPr>
                      <m:t>(</m:t>
                    </m:r>
                    <m:sSub>
                      <m:sSubPr>
                        <m:ctrlPr>
                          <a:rPr lang="en-US" i="1" dirty="0">
                            <a:solidFill>
                              <a:prstClr val="black"/>
                            </a:solidFill>
                            <a:latin typeface="Cambria Math" panose="02040503050406030204" pitchFamily="18" charset="0"/>
                          </a:rPr>
                        </m:ctrlPr>
                      </m:sSubPr>
                      <m:e>
                        <m:r>
                          <a:rPr lang="en-US" b="0" i="1" dirty="0">
                            <a:solidFill>
                              <a:prstClr val="black"/>
                            </a:solidFill>
                            <a:latin typeface="Cambria Math"/>
                          </a:rPr>
                          <m:t>𝑋</m:t>
                        </m:r>
                      </m:e>
                      <m:sub>
                        <m:r>
                          <a:rPr lang="en-US" b="0" i="1" dirty="0">
                            <a:solidFill>
                              <a:prstClr val="black"/>
                            </a:solidFill>
                            <a:latin typeface="Cambria Math"/>
                          </a:rPr>
                          <m:t>𝑤</m:t>
                        </m:r>
                      </m:sub>
                    </m:sSub>
                    <m:r>
                      <a:rPr lang="en-US" b="0" i="1" dirty="0">
                        <a:solidFill>
                          <a:prstClr val="black"/>
                        </a:solidFill>
                        <a:latin typeface="Cambria Math"/>
                      </a:rPr>
                      <m:t>−</m:t>
                    </m:r>
                    <m:r>
                      <a:rPr lang="en-US" b="0" i="1" dirty="0">
                        <a:solidFill>
                          <a:prstClr val="black"/>
                        </a:solidFill>
                        <a:latin typeface="Cambria Math"/>
                      </a:rPr>
                      <m:t>𝐶</m:t>
                    </m:r>
                    <m:r>
                      <a:rPr lang="en-US" b="0" i="1" dirty="0">
                        <a:solidFill>
                          <a:prstClr val="black"/>
                        </a:solidFill>
                        <a:latin typeface="Cambria Math"/>
                      </a:rPr>
                      <m:t>)</m:t>
                    </m:r>
                  </m:oMath>
                </a14:m>
                <a:endParaRPr lang="en-US" dirty="0">
                  <a:solidFill>
                    <a:prstClr val="black"/>
                  </a:solidFill>
                </a:endParaRPr>
              </a:p>
              <a:p>
                <a:r>
                  <a:rPr lang="en-US" dirty="0"/>
                  <a:t>Transform to homogenous coordinate notation:</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𝑋</m:t>
                          </m:r>
                        </m:e>
                        <m:sub>
                          <m:r>
                            <a:rPr lang="en-US" b="0" i="1" smtClean="0">
                              <a:latin typeface="Cambria Math"/>
                            </a:rPr>
                            <m:t>𝑐</m:t>
                          </m:r>
                        </m:sub>
                      </m:sSub>
                      <m:r>
                        <a:rPr lang="en-US" b="0" i="1" smtClean="0">
                          <a:latin typeface="Cambria Math"/>
                        </a:rPr>
                        <m:t>=</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a:rPr>
                                      <m:t>𝑅</m:t>
                                    </m:r>
                                  </m:e>
                                  <m:sub>
                                    <m:r>
                                      <m:rPr>
                                        <m:brk m:alnAt="7"/>
                                      </m:rPr>
                                      <a:rPr lang="en-US" b="0" i="1" smtClean="0">
                                        <a:latin typeface="Cambria Math"/>
                                      </a:rPr>
                                      <m:t>3</m:t>
                                    </m:r>
                                    <m:r>
                                      <a:rPr lang="en-US" b="0" i="1" smtClean="0">
                                        <a:latin typeface="Cambria Math"/>
                                      </a:rPr>
                                      <m:t>𝑋</m:t>
                                    </m:r>
                                    <m:r>
                                      <a:rPr lang="en-US" b="0" i="1" smtClean="0">
                                        <a:latin typeface="Cambria Math"/>
                                      </a:rPr>
                                      <m:t>3</m:t>
                                    </m:r>
                                  </m:sub>
                                </m:sSub>
                              </m:e>
                              <m:e>
                                <m:r>
                                  <a:rPr lang="en-US" b="0" i="1" smtClean="0">
                                    <a:latin typeface="Cambria Math"/>
                                  </a:rPr>
                                  <m:t>−</m:t>
                                </m:r>
                                <m:r>
                                  <a:rPr lang="en-US" b="0" i="1" smtClean="0">
                                    <a:latin typeface="Cambria Math"/>
                                  </a:rPr>
                                  <m:t>𝑅</m:t>
                                </m:r>
                                <m:sSub>
                                  <m:sSubPr>
                                    <m:ctrlPr>
                                      <a:rPr lang="en-US" b="0" i="1" smtClean="0">
                                        <a:latin typeface="Cambria Math" panose="02040503050406030204" pitchFamily="18" charset="0"/>
                                      </a:rPr>
                                    </m:ctrlPr>
                                  </m:sSubPr>
                                  <m:e>
                                    <m:r>
                                      <a:rPr lang="en-US" b="0" i="1" smtClean="0">
                                        <a:latin typeface="Cambria Math"/>
                                      </a:rPr>
                                      <m:t>𝐶</m:t>
                                    </m:r>
                                  </m:e>
                                  <m:sub>
                                    <m:r>
                                      <a:rPr lang="en-US" b="0" i="1" smtClean="0">
                                        <a:latin typeface="Cambria Math"/>
                                      </a:rPr>
                                      <m:t>3</m:t>
                                    </m:r>
                                    <m:r>
                                      <a:rPr lang="en-US" b="0" i="1" smtClean="0">
                                        <a:latin typeface="Cambria Math"/>
                                      </a:rPr>
                                      <m:t>𝑋</m:t>
                                    </m:r>
                                    <m:r>
                                      <a:rPr lang="en-US" b="0" i="1" smtClean="0">
                                        <a:latin typeface="Cambria Math"/>
                                      </a:rPr>
                                      <m:t>1</m:t>
                                    </m:r>
                                  </m:sub>
                                </m:sSub>
                              </m:e>
                            </m:mr>
                            <m:mr>
                              <m:e>
                                <m:sSub>
                                  <m:sSubPr>
                                    <m:ctrlPr>
                                      <a:rPr lang="en-US" b="0" i="1" smtClean="0">
                                        <a:latin typeface="Cambria Math" panose="02040503050406030204" pitchFamily="18" charset="0"/>
                                      </a:rPr>
                                    </m:ctrlPr>
                                  </m:sSubPr>
                                  <m:e>
                                    <m:r>
                                      <a:rPr lang="en-US" b="0" i="1" smtClean="0">
                                        <a:latin typeface="Cambria Math"/>
                                      </a:rPr>
                                      <m:t>0</m:t>
                                    </m:r>
                                  </m:e>
                                  <m:sub>
                                    <m:r>
                                      <a:rPr lang="en-US" b="0" i="1" smtClean="0">
                                        <a:latin typeface="Cambria Math"/>
                                      </a:rPr>
                                      <m:t>1</m:t>
                                    </m:r>
                                    <m:r>
                                      <a:rPr lang="en-US" b="0" i="1" smtClean="0">
                                        <a:latin typeface="Cambria Math"/>
                                      </a:rPr>
                                      <m:t>𝑋</m:t>
                                    </m:r>
                                    <m:r>
                                      <a:rPr lang="en-US" b="0" i="1" smtClean="0">
                                        <a:latin typeface="Cambria Math"/>
                                      </a:rPr>
                                      <m:t>3</m:t>
                                    </m:r>
                                  </m:sub>
                                </m:sSub>
                              </m:e>
                              <m:e>
                                <m:r>
                                  <a:rPr lang="en-US" b="0" i="1" smtClean="0">
                                    <a:latin typeface="Cambria Math"/>
                                  </a:rPr>
                                  <m:t>1</m:t>
                                </m:r>
                              </m:e>
                            </m:mr>
                          </m:m>
                        </m:e>
                      </m:d>
                      <m:sSub>
                        <m:sSubPr>
                          <m:ctrlPr>
                            <a:rPr lang="en-US" b="0" i="1" smtClean="0">
                              <a:latin typeface="Cambria Math" panose="02040503050406030204" pitchFamily="18" charset="0"/>
                            </a:rPr>
                          </m:ctrlPr>
                        </m:sSubPr>
                        <m:e>
                          <m:r>
                            <a:rPr lang="en-US" b="0" i="1" smtClean="0">
                              <a:latin typeface="Cambria Math"/>
                            </a:rPr>
                            <m:t>𝑋</m:t>
                          </m:r>
                        </m:e>
                        <m:sub>
                          <m:r>
                            <a:rPr lang="en-US" b="0" i="1" smtClean="0">
                              <a:latin typeface="Cambria Math"/>
                            </a:rPr>
                            <m:t>𝑤</m:t>
                          </m:r>
                        </m:sub>
                      </m:sSub>
                    </m:oMath>
                  </m:oMathPara>
                </a14:m>
                <a:endParaRPr lang="en-US" dirty="0"/>
              </a:p>
              <a:p>
                <a:pPr marL="0" indent="0">
                  <a:buNone/>
                </a:pPr>
                <a:endParaRPr lang="en-US" dirty="0"/>
              </a:p>
              <a:p>
                <a:r>
                  <a:rPr lang="en-US" dirty="0"/>
                  <a:t>Translation part: 3 DOFs.</a:t>
                </a:r>
              </a:p>
              <a:p>
                <a:r>
                  <a:rPr lang="en-US" dirty="0"/>
                  <a:t>Rotation part: 3 DOFs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𝑥</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𝜃</m:t>
                        </m:r>
                      </m:e>
                      <m:sub>
                        <m:r>
                          <a:rPr lang="en-US" b="0" i="1" smtClean="0">
                            <a:latin typeface="Cambria Math"/>
                          </a:rPr>
                          <m:t>𝑦</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𝜃</m:t>
                        </m:r>
                      </m:e>
                      <m:sub>
                        <m:r>
                          <a:rPr lang="en-US" b="0" i="1" smtClean="0">
                            <a:latin typeface="Cambria Math"/>
                          </a:rPr>
                          <m:t>𝑧</m:t>
                        </m:r>
                      </m:sub>
                    </m:sSub>
                  </m:oMath>
                </a14:m>
                <a:r>
                  <a:rPr lang="en-US" dirty="0"/>
                  <a:t>).</a:t>
                </a:r>
              </a:p>
              <a:p>
                <a:r>
                  <a:rPr lang="en-US" dirty="0"/>
                  <a:t>In OpenCV they do a different transformation that first does a rotation and then translation: </a:t>
                </a: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𝑋</m:t>
                          </m:r>
                        </m:e>
                        <m:sub>
                          <m:r>
                            <a:rPr lang="en-US" i="1">
                              <a:latin typeface="Cambria Math"/>
                            </a:rPr>
                            <m:t>𝑐</m:t>
                          </m:r>
                        </m:sub>
                      </m:sSub>
                      <m:r>
                        <a:rPr lang="en-US" i="1">
                          <a:latin typeface="Cambria Math"/>
                        </a:rPr>
                        <m:t>=</m:t>
                      </m:r>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𝑤</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groupChr>
                        <m:groupChrPr>
                          <m:chr m:val="↔"/>
                          <m:vertJc m:val="bot"/>
                          <m:ctrlPr>
                            <a:rPr lang="en-US" b="0" i="1" smtClean="0">
                              <a:latin typeface="Cambria Math" panose="02040503050406030204" pitchFamily="18" charset="0"/>
                            </a:rPr>
                          </m:ctrlPr>
                        </m:groupChrPr>
                        <m:e/>
                      </m:groupCh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𝑅𝐶</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𝑋</m:t>
                          </m:r>
                        </m:e>
                        <m:sub>
                          <m:r>
                            <a:rPr lang="en-US" i="1">
                              <a:latin typeface="Cambria Math"/>
                            </a:rPr>
                            <m:t>𝑐</m:t>
                          </m:r>
                        </m:sub>
                      </m:sSub>
                      <m:r>
                        <a:rPr lang="en-US" i="1">
                          <a:latin typeface="Cambria Math"/>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a:rPr lang="en-US" b="0" i="1" smtClean="0">
                                    <a:latin typeface="Cambria Math" panose="02040503050406030204" pitchFamily="18" charset="0"/>
                                  </a:rPr>
                                  <m:t>𝑅</m:t>
                                </m:r>
                              </m:e>
                              <m:e>
                                <m:r>
                                  <a:rPr lang="en-US" b="0" i="1" smtClean="0">
                                    <a:latin typeface="Cambria Math" panose="02040503050406030204" pitchFamily="18" charset="0"/>
                                  </a:rPr>
                                  <m:t>𝑡</m:t>
                                </m:r>
                              </m:e>
                            </m:mr>
                            <m:mr>
                              <m:e>
                                <m:r>
                                  <a:rPr lang="en-US" b="0" i="1" smtClean="0">
                                    <a:latin typeface="Cambria Math" panose="02040503050406030204" pitchFamily="18" charset="0"/>
                                  </a:rPr>
                                  <m:t>0</m:t>
                                </m:r>
                              </m:e>
                              <m:e>
                                <m:r>
                                  <a:rPr lang="en-US" i="1">
                                    <a:latin typeface="Cambria Math"/>
                                  </a:rPr>
                                  <m:t>1</m:t>
                                </m:r>
                              </m:e>
                            </m:mr>
                          </m:m>
                        </m:e>
                      </m:d>
                      <m:sSub>
                        <m:sSubPr>
                          <m:ctrlPr>
                            <a:rPr lang="en-US" i="1">
                              <a:latin typeface="Cambria Math" panose="02040503050406030204" pitchFamily="18" charset="0"/>
                            </a:rPr>
                          </m:ctrlPr>
                        </m:sSubPr>
                        <m:e>
                          <m:r>
                            <a:rPr lang="en-US" i="1">
                              <a:latin typeface="Cambria Math"/>
                            </a:rPr>
                            <m:t>𝑋</m:t>
                          </m:r>
                        </m:e>
                        <m:sub>
                          <m:r>
                            <a:rPr lang="en-US" i="1">
                              <a:latin typeface="Cambria Math"/>
                            </a:rPr>
                            <m:t>𝑤</m:t>
                          </m:r>
                        </m:sub>
                      </m:sSub>
                    </m:oMath>
                  </m:oMathPara>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203200" y="762000"/>
                <a:ext cx="11785600" cy="6096000"/>
              </a:xfrm>
              <a:blipFill>
                <a:blip r:embed="rId2"/>
                <a:stretch>
                  <a:fillRect l="-931"/>
                </a:stretch>
              </a:blipFill>
            </p:spPr>
            <p:txBody>
              <a:bodyPr/>
              <a:lstStyle/>
              <a:p>
                <a:r>
                  <a:rPr lang="en-US">
                    <a:noFill/>
                  </a:rPr>
                  <a:t> </a:t>
                </a:r>
              </a:p>
            </p:txBody>
          </p:sp>
        </mc:Fallback>
      </mc:AlternateContent>
    </p:spTree>
    <p:extLst>
      <p:ext uri="{BB962C8B-B14F-4D97-AF65-F5344CB8AC3E}">
        <p14:creationId xmlns:p14="http://schemas.microsoft.com/office/powerpoint/2010/main" val="100706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781F-CC71-4E67-8BB3-360B1E695B1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5EA0CAE-A067-4025-846B-8D11836FE5FC}"/>
              </a:ext>
            </a:extLst>
          </p:cNvPr>
          <p:cNvSpPr>
            <a:spLocks noGrp="1"/>
          </p:cNvSpPr>
          <p:nvPr>
            <p:ph idx="1"/>
          </p:nvPr>
        </p:nvSpPr>
        <p:spPr/>
        <p:txBody>
          <a:bodyPr/>
          <a:lstStyle/>
          <a:p>
            <a:r>
              <a:rPr lang="en-US" dirty="0"/>
              <a:t>What is camera calibration?</a:t>
            </a:r>
          </a:p>
          <a:p>
            <a:r>
              <a:rPr lang="en-US" dirty="0"/>
              <a:t>Camera </a:t>
            </a:r>
            <a:r>
              <a:rPr lang="en-US" dirty="0" err="1"/>
              <a:t>extrinsics</a:t>
            </a:r>
            <a:endParaRPr lang="en-US" dirty="0"/>
          </a:p>
          <a:p>
            <a:r>
              <a:rPr lang="en-US" b="1" dirty="0"/>
              <a:t>Perspective projection</a:t>
            </a:r>
          </a:p>
          <a:p>
            <a:r>
              <a:rPr lang="en-US" dirty="0"/>
              <a:t>Camera </a:t>
            </a:r>
            <a:r>
              <a:rPr lang="en-US" dirty="0" err="1"/>
              <a:t>intrinsics</a:t>
            </a:r>
            <a:endParaRPr lang="en-US" dirty="0"/>
          </a:p>
          <a:p>
            <a:r>
              <a:rPr lang="en-US" dirty="0"/>
              <a:t>Full camera matrix</a:t>
            </a:r>
          </a:p>
          <a:p>
            <a:r>
              <a:rPr lang="en-US" dirty="0"/>
              <a:t>Calibration methods and distortions</a:t>
            </a:r>
          </a:p>
          <a:p>
            <a:endParaRPr lang="en-US" dirty="0"/>
          </a:p>
        </p:txBody>
      </p:sp>
    </p:spTree>
    <p:extLst>
      <p:ext uri="{BB962C8B-B14F-4D97-AF65-F5344CB8AC3E}">
        <p14:creationId xmlns:p14="http://schemas.microsoft.com/office/powerpoint/2010/main" val="4115657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http://szeliski.org/Book/</a:t>
            </a:r>
            <a:endParaRPr lang="en-US" dirty="0"/>
          </a:p>
          <a:p>
            <a:r>
              <a:rPr lang="en-US" dirty="0">
                <a:hlinkClick r:id="rId3"/>
              </a:rPr>
              <a:t>http://www.cs.cornell.edu/courses/cs5670/2019sp/lectures/lectures.html</a:t>
            </a:r>
            <a:endParaRPr lang="en-US" dirty="0"/>
          </a:p>
          <a:p>
            <a:r>
              <a:rPr lang="en-US" dirty="0">
                <a:hlinkClick r:id="rId4"/>
              </a:rPr>
              <a:t>http://www.cs.cmu.edu/~16385/</a:t>
            </a:r>
            <a:endParaRPr lang="en-US" dirty="0"/>
          </a:p>
        </p:txBody>
      </p:sp>
    </p:spTree>
    <p:extLst>
      <p:ext uri="{BB962C8B-B14F-4D97-AF65-F5344CB8AC3E}">
        <p14:creationId xmlns:p14="http://schemas.microsoft.com/office/powerpoint/2010/main" val="786292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arallelogram 24"/>
          <p:cNvSpPr/>
          <p:nvPr/>
        </p:nvSpPr>
        <p:spPr>
          <a:xfrm rot="19253717">
            <a:off x="3658667" y="3143479"/>
            <a:ext cx="2476741" cy="2046461"/>
          </a:xfrm>
          <a:prstGeom prst="parallelogram">
            <a:avLst>
              <a:gd name="adj" fmla="val 81894"/>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r>
                        <m:rPr>
                          <m:nor/>
                        </m:rPr>
                        <a:rPr lang="en-US" dirty="0"/>
                        <m:t>Recap</m:t>
                      </m:r>
                      <m:r>
                        <m:rPr>
                          <m:nor/>
                        </m:rPr>
                        <a:rPr lang="en-US" dirty="0"/>
                        <m:t>: </m:t>
                      </m:r>
                      <m:r>
                        <m:rPr>
                          <m:nor/>
                        </m:rPr>
                        <a:rPr lang="en-US" dirty="0"/>
                        <m:t>perspective</m:t>
                      </m:r>
                      <m:r>
                        <m:rPr>
                          <m:nor/>
                        </m:rPr>
                        <a:rPr lang="en-US" dirty="0"/>
                        <m:t> </m:t>
                      </m:r>
                      <m:r>
                        <m:rPr>
                          <m:nor/>
                        </m:rPr>
                        <a:rPr lang="en-US" dirty="0"/>
                        <m:t>projection</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sSub>
                      <m:sSubPr>
                        <m:ctrlPr>
                          <a:rPr lang="en-US" b="1" i="1" smtClean="0">
                            <a:solidFill>
                              <a:prstClr val="black"/>
                            </a:solidFill>
                            <a:latin typeface="Cambria Math" panose="02040503050406030204" pitchFamily="18" charset="0"/>
                          </a:rPr>
                        </m:ctrlPr>
                      </m:sSubPr>
                      <m:e>
                        <m:r>
                          <a:rPr lang="en-US" b="1" i="1" smtClean="0">
                            <a:solidFill>
                              <a:prstClr val="black"/>
                            </a:solidFill>
                            <a:latin typeface="Cambria Math" panose="02040503050406030204" pitchFamily="18" charset="0"/>
                          </a:rPr>
                          <m:t>𝑶</m:t>
                        </m:r>
                      </m:e>
                      <m:sub>
                        <m:r>
                          <a:rPr lang="en-US" b="1" i="1" smtClean="0">
                            <a:solidFill>
                              <a:prstClr val="black"/>
                            </a:solidFill>
                            <a:latin typeface="Cambria Math" panose="02040503050406030204" pitchFamily="18" charset="0"/>
                          </a:rPr>
                          <m:t>𝒘𝒐𝒓𝒍𝒅</m:t>
                        </m:r>
                      </m:sub>
                    </m:sSub>
                    <m:r>
                      <a:rPr lang="en-US" b="1" i="1" smtClean="0">
                        <a:solidFill>
                          <a:prstClr val="black"/>
                        </a:solidFill>
                        <a:latin typeface="Cambria Math" panose="02040503050406030204" pitchFamily="18" charset="0"/>
                      </a:rPr>
                      <m:t>→</m:t>
                    </m:r>
                    <m:sSub>
                      <m:sSubPr>
                        <m:ctrlPr>
                          <a:rPr lang="en-US" b="1" i="1" smtClean="0">
                            <a:solidFill>
                              <a:prstClr val="black"/>
                            </a:solidFill>
                            <a:latin typeface="Cambria Math" panose="02040503050406030204" pitchFamily="18" charset="0"/>
                          </a:rPr>
                        </m:ctrlPr>
                      </m:sSubPr>
                      <m:e>
                        <m:r>
                          <a:rPr lang="en-US" b="1" i="1" smtClean="0">
                            <a:solidFill>
                              <a:prstClr val="black"/>
                            </a:solidFill>
                            <a:latin typeface="Cambria Math" panose="02040503050406030204" pitchFamily="18" charset="0"/>
                          </a:rPr>
                          <m:t>𝑶</m:t>
                        </m:r>
                      </m:e>
                      <m:sub>
                        <m:r>
                          <a:rPr lang="en-US" b="1" i="1" smtClean="0">
                            <a:solidFill>
                              <a:prstClr val="black"/>
                            </a:solidFill>
                            <a:latin typeface="Cambria Math" panose="02040503050406030204" pitchFamily="18" charset="0"/>
                          </a:rPr>
                          <m:t>𝒄𝒂𝒎𝒆𝒓𝒂</m:t>
                        </m:r>
                      </m:sub>
                    </m:sSub>
                  </m:oMath>
                </a14:m>
                <a:r>
                  <a:rPr lang="en-US" b="1" dirty="0">
                    <a:solidFill>
                      <a:prstClr val="black"/>
                    </a:solidFill>
                  </a:rPr>
                  <a:t> Done.</a:t>
                </a:r>
              </a:p>
              <a:p>
                <a:r>
                  <a:rPr lang="en-US" dirty="0">
                    <a:solidFill>
                      <a:prstClr val="black"/>
                    </a:solidFill>
                  </a:rPr>
                  <a:t>Now: </a:t>
                </a:r>
                <a14:m>
                  <m:oMath xmlns:m="http://schemas.openxmlformats.org/officeDocument/2006/math">
                    <m:sSub>
                      <m:sSubPr>
                        <m:ctrlPr>
                          <a:rPr lang="en-US"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𝑂</m:t>
                        </m:r>
                      </m:e>
                      <m:sub>
                        <m:r>
                          <a:rPr lang="en-US" b="0" i="1" smtClean="0">
                            <a:solidFill>
                              <a:prstClr val="black"/>
                            </a:solidFill>
                            <a:latin typeface="Cambria Math" panose="02040503050406030204" pitchFamily="18" charset="0"/>
                          </a:rPr>
                          <m:t>𝑐𝑎𝑚𝑒𝑟𝑎</m:t>
                        </m:r>
                      </m:sub>
                    </m:sSub>
                    <m:r>
                      <a:rPr lang="en-US" b="0" i="1" smtClean="0">
                        <a:solidFill>
                          <a:prstClr val="black"/>
                        </a:solidFill>
                        <a:latin typeface="Cambria Math" panose="02040503050406030204" pitchFamily="18" charset="0"/>
                      </a:rPr>
                      <m:t>→</m:t>
                    </m:r>
                    <m:sSub>
                      <m:sSubPr>
                        <m:ctrlPr>
                          <a:rPr lang="en-US"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𝑂</m:t>
                        </m:r>
                      </m:e>
                      <m:sub>
                        <m:r>
                          <a:rPr lang="en-US" b="0" i="1" smtClean="0">
                            <a:solidFill>
                              <a:prstClr val="black"/>
                            </a:solidFill>
                            <a:latin typeface="Cambria Math" panose="02040503050406030204" pitchFamily="18" charset="0"/>
                          </a:rPr>
                          <m:t>𝑛𝑜𝑟𝑚</m:t>
                        </m:r>
                        <m:r>
                          <a:rPr lang="en-US" b="0" i="1" smtClean="0">
                            <a:solidFill>
                              <a:prstClr val="black"/>
                            </a:solidFill>
                            <a:latin typeface="Cambria Math" panose="02040503050406030204" pitchFamily="18" charset="0"/>
                          </a:rPr>
                          <m:t>.  </m:t>
                        </m:r>
                        <m:r>
                          <a:rPr lang="en-US" b="0" i="1" smtClean="0">
                            <a:solidFill>
                              <a:prstClr val="black"/>
                            </a:solidFill>
                            <a:latin typeface="Cambria Math" panose="02040503050406030204" pitchFamily="18" charset="0"/>
                          </a:rPr>
                          <m:t>𝑖𝑚𝑎𝑔𝑒</m:t>
                        </m:r>
                      </m:sub>
                    </m:sSub>
                    <m:r>
                      <a:rPr lang="en-US" b="0" i="1" smtClean="0">
                        <a:solidFill>
                          <a:prstClr val="black"/>
                        </a:solidFill>
                        <a:latin typeface="Cambria Math" panose="02040503050406030204" pitchFamily="18" charset="0"/>
                      </a:rPr>
                      <m:t> </m:t>
                    </m:r>
                  </m:oMath>
                </a14:m>
                <a:r>
                  <a:rPr lang="en-US" dirty="0">
                    <a:solidFill>
                      <a:prstClr val="black"/>
                    </a:solidFill>
                  </a:rPr>
                  <a:t>(already saw this: 3D -&gt; 2D perspective projection)</a:t>
                </a:r>
              </a:p>
              <a:p>
                <a:endParaRPr lang="en-US" b="1" dirty="0">
                  <a:solidFill>
                    <a:prstClr val="black"/>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31" t="-959"/>
                </a:stretch>
              </a:blipFill>
            </p:spPr>
            <p:txBody>
              <a:bodyPr/>
              <a:lstStyle/>
              <a:p>
                <a:r>
                  <a:rPr lang="en-US">
                    <a:noFill/>
                  </a:rPr>
                  <a:t> </a:t>
                </a:r>
              </a:p>
            </p:txBody>
          </p:sp>
        </mc:Fallback>
      </mc:AlternateContent>
      <p:sp>
        <p:nvSpPr>
          <p:cNvPr id="4" name="Line"/>
          <p:cNvSpPr/>
          <p:nvPr/>
        </p:nvSpPr>
        <p:spPr>
          <a:xfrm>
            <a:off x="3052900" y="4256694"/>
            <a:ext cx="1496348" cy="2832"/>
          </a:xfrm>
          <a:prstGeom prst="line">
            <a:avLst/>
          </a:prstGeom>
          <a:ln w="38100">
            <a:solidFill>
              <a:srgbClr val="FF2600"/>
            </a:solidFill>
            <a:miter lim="400000"/>
            <a:headEnd type="none" w="med" len="med"/>
            <a:tailEnd type="none" w="med" len="med"/>
          </a:ln>
        </p:spPr>
        <p:txBody>
          <a:bodyPr lIns="35719" tIns="35719" rIns="35719" bIns="35719" anchor="ctr"/>
          <a:lstStyle/>
          <a:p>
            <a:pPr>
              <a:defRPr sz="2400"/>
            </a:pPr>
            <a:endParaRPr sz="1687">
              <a:solidFill>
                <a:prstClr val="black"/>
              </a:solidFill>
              <a:latin typeface="Calibri" panose="020F0502020204030204"/>
            </a:endParaRPr>
          </a:p>
        </p:txBody>
      </p:sp>
      <p:sp>
        <p:nvSpPr>
          <p:cNvPr id="5" name="Line"/>
          <p:cNvSpPr/>
          <p:nvPr/>
        </p:nvSpPr>
        <p:spPr>
          <a:xfrm flipV="1">
            <a:off x="4796813" y="2995788"/>
            <a:ext cx="0" cy="2544955"/>
          </a:xfrm>
          <a:prstGeom prst="line">
            <a:avLst/>
          </a:prstGeom>
          <a:ln w="25400">
            <a:solidFill>
              <a:schemeClr val="accent6"/>
            </a:solidFill>
            <a:miter lim="400000"/>
          </a:ln>
        </p:spPr>
        <p:txBody>
          <a:bodyPr lIns="35719" tIns="35719" rIns="35719" bIns="35719" anchor="ctr"/>
          <a:lstStyle/>
          <a:p>
            <a:pPr>
              <a:defRPr sz="2400"/>
            </a:pPr>
            <a:endParaRPr sz="1687">
              <a:solidFill>
                <a:prstClr val="black"/>
              </a:solidFill>
              <a:latin typeface="Calibri" panose="020F0502020204030204"/>
            </a:endParaRPr>
          </a:p>
        </p:txBody>
      </p:sp>
      <p:pic>
        <p:nvPicPr>
          <p:cNvPr id="6" name="latex-image-18.pdf" descr="latex-image-18.pdf"/>
          <p:cNvPicPr>
            <a:picLocks noChangeAspect="1"/>
          </p:cNvPicPr>
          <p:nvPr/>
        </p:nvPicPr>
        <p:blipFill>
          <a:blip r:embed="rId4"/>
          <a:stretch>
            <a:fillRect/>
          </a:stretch>
        </p:blipFill>
        <p:spPr>
          <a:xfrm>
            <a:off x="9067800" y="1805495"/>
            <a:ext cx="294680" cy="223242"/>
          </a:xfrm>
          <a:prstGeom prst="rect">
            <a:avLst/>
          </a:prstGeom>
          <a:ln w="12700">
            <a:miter lim="400000"/>
          </a:ln>
        </p:spPr>
      </p:pic>
      <p:sp>
        <p:nvSpPr>
          <p:cNvPr id="7" name="Line"/>
          <p:cNvSpPr/>
          <p:nvPr/>
        </p:nvSpPr>
        <p:spPr>
          <a:xfrm>
            <a:off x="8966978" y="1917116"/>
            <a:ext cx="17859" cy="0"/>
          </a:xfrm>
          <a:prstGeom prst="line">
            <a:avLst/>
          </a:prstGeom>
          <a:ln w="25400">
            <a:solidFill>
              <a:srgbClr val="000000"/>
            </a:solidFill>
            <a:miter lim="400000"/>
            <a:tailEnd type="oval"/>
          </a:ln>
        </p:spPr>
        <p:txBody>
          <a:bodyPr lIns="35719" tIns="35719" rIns="35719" bIns="35719" anchor="ctr"/>
          <a:lstStyle/>
          <a:p>
            <a:pPr>
              <a:defRPr sz="2400"/>
            </a:pPr>
            <a:endParaRPr sz="1687">
              <a:solidFill>
                <a:prstClr val="black"/>
              </a:solidFill>
              <a:latin typeface="Calibri" panose="020F0502020204030204"/>
            </a:endParaRPr>
          </a:p>
        </p:txBody>
      </p:sp>
      <p:sp>
        <p:nvSpPr>
          <p:cNvPr id="8" name="world point"/>
          <p:cNvSpPr txBox="1"/>
          <p:nvPr/>
        </p:nvSpPr>
        <p:spPr>
          <a:xfrm>
            <a:off x="9537692" y="1783651"/>
            <a:ext cx="830613"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800"/>
            </a:lvl1pPr>
          </a:lstStyle>
          <a:p>
            <a:pPr>
              <a:defRPr/>
            </a:pPr>
            <a:r>
              <a:rPr sz="1266">
                <a:solidFill>
                  <a:prstClr val="black"/>
                </a:solidFill>
                <a:latin typeface="Calibri" panose="020F0502020204030204"/>
              </a:rPr>
              <a:t>world point</a:t>
            </a:r>
          </a:p>
        </p:txBody>
      </p:sp>
      <p:sp>
        <p:nvSpPr>
          <p:cNvPr id="9" name="Line"/>
          <p:cNvSpPr/>
          <p:nvPr/>
        </p:nvSpPr>
        <p:spPr>
          <a:xfrm flipH="1">
            <a:off x="3066293" y="4261157"/>
            <a:ext cx="0" cy="609365"/>
          </a:xfrm>
          <a:prstGeom prst="line">
            <a:avLst/>
          </a:prstGeom>
          <a:ln w="38100">
            <a:solidFill>
              <a:srgbClr val="FF26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0" name="Line"/>
          <p:cNvSpPr/>
          <p:nvPr/>
        </p:nvSpPr>
        <p:spPr>
          <a:xfrm>
            <a:off x="1891607" y="5251523"/>
            <a:ext cx="1892205" cy="1"/>
          </a:xfrm>
          <a:prstGeom prst="line">
            <a:avLst/>
          </a:prstGeom>
          <a:ln w="38100">
            <a:solidFill>
              <a:srgbClr val="0433FF"/>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1" name="Line"/>
          <p:cNvSpPr/>
          <p:nvPr/>
        </p:nvSpPr>
        <p:spPr>
          <a:xfrm flipV="1">
            <a:off x="1905002" y="4626341"/>
            <a:ext cx="0" cy="629645"/>
          </a:xfrm>
          <a:prstGeom prst="line">
            <a:avLst/>
          </a:prstGeom>
          <a:ln w="38100">
            <a:solidFill>
              <a:srgbClr val="0433FF"/>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2" name="Line"/>
          <p:cNvSpPr/>
          <p:nvPr/>
        </p:nvSpPr>
        <p:spPr>
          <a:xfrm flipH="1">
            <a:off x="4935142" y="2612136"/>
            <a:ext cx="259657" cy="229120"/>
          </a:xfrm>
          <a:prstGeom prst="line">
            <a:avLst/>
          </a:prstGeom>
          <a:ln w="38100">
            <a:solidFill>
              <a:srgbClr val="00F9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3" name="Line"/>
          <p:cNvSpPr/>
          <p:nvPr/>
        </p:nvSpPr>
        <p:spPr>
          <a:xfrm>
            <a:off x="5206134" y="2614969"/>
            <a:ext cx="0" cy="602875"/>
          </a:xfrm>
          <a:prstGeom prst="line">
            <a:avLst/>
          </a:prstGeom>
          <a:ln w="38100">
            <a:solidFill>
              <a:srgbClr val="00F9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7" name="Line"/>
          <p:cNvSpPr/>
          <p:nvPr/>
        </p:nvSpPr>
        <p:spPr>
          <a:xfrm>
            <a:off x="4935142" y="3520467"/>
            <a:ext cx="17859" cy="0"/>
          </a:xfrm>
          <a:prstGeom prst="line">
            <a:avLst/>
          </a:prstGeom>
          <a:ln w="25400">
            <a:solidFill>
              <a:srgbClr val="000000"/>
            </a:solidFill>
            <a:miter lim="400000"/>
            <a:tailEnd type="oval"/>
          </a:ln>
        </p:spPr>
        <p:txBody>
          <a:bodyPr lIns="35719" tIns="35719" rIns="35719" bIns="35719" anchor="ctr"/>
          <a:lstStyle/>
          <a:p>
            <a:pPr>
              <a:defRPr sz="2400"/>
            </a:pPr>
            <a:endParaRPr sz="1687">
              <a:solidFill>
                <a:prstClr val="black"/>
              </a:solidFill>
              <a:latin typeface="Calibri" panose="020F0502020204030204"/>
            </a:endParaRPr>
          </a:p>
        </p:txBody>
      </p:sp>
      <p:pic>
        <p:nvPicPr>
          <p:cNvPr id="18" name="Image" descr="Image"/>
          <p:cNvPicPr>
            <a:picLocks noChangeAspect="1"/>
          </p:cNvPicPr>
          <p:nvPr/>
        </p:nvPicPr>
        <p:blipFill>
          <a:blip r:embed="rId5"/>
          <a:stretch>
            <a:fillRect/>
          </a:stretch>
        </p:blipFill>
        <p:spPr>
          <a:xfrm>
            <a:off x="5138432" y="3498246"/>
            <a:ext cx="187524" cy="151805"/>
          </a:xfrm>
          <a:prstGeom prst="rect">
            <a:avLst/>
          </a:prstGeom>
          <a:ln w="12700">
            <a:miter lim="400000"/>
          </a:ln>
        </p:spPr>
      </p:pic>
      <p:sp>
        <p:nvSpPr>
          <p:cNvPr id="19" name="image point"/>
          <p:cNvSpPr txBox="1"/>
          <p:nvPr/>
        </p:nvSpPr>
        <p:spPr>
          <a:xfrm>
            <a:off x="5313936" y="3498721"/>
            <a:ext cx="854786"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800"/>
            </a:lvl1pPr>
          </a:lstStyle>
          <a:p>
            <a:pPr>
              <a:defRPr/>
            </a:pPr>
            <a:r>
              <a:rPr sz="1266" dirty="0">
                <a:solidFill>
                  <a:prstClr val="black"/>
                </a:solidFill>
                <a:latin typeface="Calibri" panose="020F0502020204030204"/>
              </a:rPr>
              <a:t>image point</a:t>
            </a:r>
          </a:p>
        </p:txBody>
      </p:sp>
      <p:cxnSp>
        <p:nvCxnSpPr>
          <p:cNvPr id="22" name="Straight Connector 21"/>
          <p:cNvCxnSpPr>
            <a:cxnSpLocks/>
            <a:endCxn id="4" idx="0"/>
          </p:cNvCxnSpPr>
          <p:nvPr/>
        </p:nvCxnSpPr>
        <p:spPr>
          <a:xfrm flipH="1">
            <a:off x="3052900" y="1917116"/>
            <a:ext cx="5931936" cy="233957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3" name="Line"/>
          <p:cNvSpPr/>
          <p:nvPr/>
        </p:nvSpPr>
        <p:spPr>
          <a:xfrm flipH="1">
            <a:off x="2805333" y="4245341"/>
            <a:ext cx="265471" cy="255849"/>
          </a:xfrm>
          <a:prstGeom prst="line">
            <a:avLst/>
          </a:prstGeom>
          <a:ln w="38100">
            <a:solidFill>
              <a:srgbClr val="FF26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24" name="Line"/>
          <p:cNvSpPr/>
          <p:nvPr/>
        </p:nvSpPr>
        <p:spPr>
          <a:xfrm flipV="1">
            <a:off x="1905001" y="4930814"/>
            <a:ext cx="188427" cy="320757"/>
          </a:xfrm>
          <a:prstGeom prst="line">
            <a:avLst/>
          </a:prstGeom>
          <a:ln w="38100">
            <a:solidFill>
              <a:srgbClr val="0433FF"/>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26" name="Line"/>
          <p:cNvSpPr/>
          <p:nvPr/>
        </p:nvSpPr>
        <p:spPr>
          <a:xfrm>
            <a:off x="4953883" y="4256694"/>
            <a:ext cx="5042114" cy="11570"/>
          </a:xfrm>
          <a:prstGeom prst="line">
            <a:avLst/>
          </a:prstGeom>
          <a:ln w="38100">
            <a:solidFill>
              <a:srgbClr val="FF2600"/>
            </a:solidFill>
            <a:miter lim="400000"/>
            <a:headEnd type="oval" w="med" len="med"/>
            <a:tailEnd type="triangle" w="med" len="med"/>
          </a:ln>
        </p:spPr>
        <p:txBody>
          <a:bodyPr lIns="35719" tIns="35719" rIns="35719" bIns="35719" anchor="ctr"/>
          <a:lstStyle/>
          <a:p>
            <a:pPr>
              <a:defRPr sz="2400"/>
            </a:pPr>
            <a:endParaRPr sz="1687">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28" name="image coordinate system">
                <a:extLst>
                  <a:ext uri="{FF2B5EF4-FFF2-40B4-BE49-F238E27FC236}">
                    <a16:creationId xmlns:a16="http://schemas.microsoft.com/office/drawing/2014/main" id="{B1C9475A-CB0A-4867-B710-686ED1934745}"/>
                  </a:ext>
                </a:extLst>
              </p:cNvPr>
              <p:cNvSpPr txBox="1"/>
              <p:nvPr/>
            </p:nvSpPr>
            <p:spPr>
              <a:xfrm>
                <a:off x="4799583" y="4259526"/>
                <a:ext cx="2294088" cy="471540"/>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smtClean="0">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b="0" i="1" smtClean="0">
                              <a:solidFill>
                                <a:prstClr val="black"/>
                              </a:solidFill>
                              <a:latin typeface="Cambria Math" panose="02040503050406030204" pitchFamily="18" charset="0"/>
                            </a:rPr>
                            <m:t>𝑛𝑜𝑟𝑚</m:t>
                          </m:r>
                          <m:r>
                            <a:rPr lang="en-US" sz="2400" b="0" i="1" smtClean="0">
                              <a:solidFill>
                                <a:prstClr val="black"/>
                              </a:solidFill>
                              <a:latin typeface="Cambria Math" panose="02040503050406030204" pitchFamily="18" charset="0"/>
                            </a:rPr>
                            <m:t>.  </m:t>
                          </m:r>
                          <m:r>
                            <a:rPr lang="en-US" sz="2400" b="0" i="1" smtClean="0">
                              <a:solidFill>
                                <a:prstClr val="black"/>
                              </a:solidFill>
                              <a:latin typeface="Cambria Math" panose="02040503050406030204" pitchFamily="18" charset="0"/>
                            </a:rPr>
                            <m:t>𝑖𝑚𝑎𝑔𝑒</m:t>
                          </m:r>
                        </m:sub>
                      </m:sSub>
                    </m:oMath>
                  </m:oMathPara>
                </a14:m>
                <a:endParaRPr sz="2400" dirty="0">
                  <a:solidFill>
                    <a:prstClr val="black"/>
                  </a:solidFill>
                  <a:latin typeface="Calibri Light" panose="020F0302020204030204"/>
                </a:endParaRPr>
              </a:p>
            </p:txBody>
          </p:sp>
        </mc:Choice>
        <mc:Fallback xmlns="">
          <p:sp>
            <p:nvSpPr>
              <p:cNvPr id="28"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4799583" y="4259526"/>
                <a:ext cx="2294088" cy="471540"/>
              </a:xfrm>
              <a:prstGeom prst="rect">
                <a:avLst/>
              </a:prstGeom>
              <a:blipFill>
                <a:blip r:embed="rId6"/>
                <a:stretch>
                  <a:fillRect b="-15584"/>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image coordinate system">
                <a:extLst>
                  <a:ext uri="{FF2B5EF4-FFF2-40B4-BE49-F238E27FC236}">
                    <a16:creationId xmlns:a16="http://schemas.microsoft.com/office/drawing/2014/main" id="{B1C9475A-CB0A-4867-B710-686ED1934745}"/>
                  </a:ext>
                </a:extLst>
              </p:cNvPr>
              <p:cNvSpPr txBox="1"/>
              <p:nvPr/>
            </p:nvSpPr>
            <p:spPr>
              <a:xfrm>
                <a:off x="2438400" y="4184874"/>
                <a:ext cx="2294088" cy="441468"/>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𝑐𝑎𝑚𝑒𝑟𝑎</m:t>
                          </m:r>
                        </m:sub>
                      </m:sSub>
                    </m:oMath>
                  </m:oMathPara>
                </a14:m>
                <a:endParaRPr sz="2400" dirty="0">
                  <a:solidFill>
                    <a:prstClr val="black"/>
                  </a:solidFill>
                  <a:latin typeface="Calibri Light" panose="020F0302020204030204"/>
                </a:endParaRPr>
              </a:p>
            </p:txBody>
          </p:sp>
        </mc:Choice>
        <mc:Fallback xmlns="">
          <p:sp>
            <p:nvSpPr>
              <p:cNvPr id="29"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2438400" y="4184874"/>
                <a:ext cx="2294088" cy="441468"/>
              </a:xfrm>
              <a:prstGeom prst="rect">
                <a:avLst/>
              </a:prstGeom>
              <a:blipFill>
                <a:blip r:embed="rId7"/>
                <a:stretch>
                  <a:fillRect/>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image coordinate system">
                <a:extLst>
                  <a:ext uri="{FF2B5EF4-FFF2-40B4-BE49-F238E27FC236}">
                    <a16:creationId xmlns:a16="http://schemas.microsoft.com/office/drawing/2014/main" id="{B1C9475A-CB0A-4867-B710-686ED1934745}"/>
                  </a:ext>
                </a:extLst>
              </p:cNvPr>
              <p:cNvSpPr txBox="1"/>
              <p:nvPr/>
            </p:nvSpPr>
            <p:spPr>
              <a:xfrm>
                <a:off x="1295400" y="5175474"/>
                <a:ext cx="2294088" cy="441468"/>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𝑤𝑜𝑟𝑙𝑑</m:t>
                          </m:r>
                        </m:sub>
                      </m:sSub>
                    </m:oMath>
                  </m:oMathPara>
                </a14:m>
                <a:endParaRPr sz="2400" dirty="0">
                  <a:solidFill>
                    <a:prstClr val="black"/>
                  </a:solidFill>
                  <a:latin typeface="Calibri Light" panose="020F0302020204030204"/>
                </a:endParaRPr>
              </a:p>
            </p:txBody>
          </p:sp>
        </mc:Choice>
        <mc:Fallback xmlns="">
          <p:sp>
            <p:nvSpPr>
              <p:cNvPr id="30"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1295400" y="5175474"/>
                <a:ext cx="2294088" cy="441468"/>
              </a:xfrm>
              <a:prstGeom prst="rect">
                <a:avLst/>
              </a:prstGeom>
              <a:blipFill>
                <a:blip r:embed="rId8"/>
                <a:stretch>
                  <a:fillRect b="-5556"/>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image coordinate system">
                <a:extLst>
                  <a:ext uri="{FF2B5EF4-FFF2-40B4-BE49-F238E27FC236}">
                    <a16:creationId xmlns:a16="http://schemas.microsoft.com/office/drawing/2014/main" id="{B1C9475A-CB0A-4867-B710-686ED1934745}"/>
                  </a:ext>
                </a:extLst>
              </p:cNvPr>
              <p:cNvSpPr txBox="1"/>
              <p:nvPr/>
            </p:nvSpPr>
            <p:spPr>
              <a:xfrm>
                <a:off x="5156491" y="2231826"/>
                <a:ext cx="1247101" cy="471540"/>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𝑖𝑚𝑎𝑔𝑒</m:t>
                          </m:r>
                        </m:sub>
                      </m:sSub>
                    </m:oMath>
                  </m:oMathPara>
                </a14:m>
                <a:endParaRPr sz="2400" dirty="0">
                  <a:solidFill>
                    <a:prstClr val="black"/>
                  </a:solidFill>
                  <a:latin typeface="Calibri Light" panose="020F0302020204030204"/>
                </a:endParaRPr>
              </a:p>
            </p:txBody>
          </p:sp>
        </mc:Choice>
        <mc:Fallback xmlns="">
          <p:sp>
            <p:nvSpPr>
              <p:cNvPr id="31"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5156491" y="2231826"/>
                <a:ext cx="1247101" cy="471540"/>
              </a:xfrm>
              <a:prstGeom prst="rect">
                <a:avLst/>
              </a:prstGeom>
              <a:blipFill>
                <a:blip r:embed="rId9"/>
                <a:stretch>
                  <a:fillRect b="-15584"/>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p:sp>
        <p:nvSpPr>
          <p:cNvPr id="27" name="Line">
            <a:extLst>
              <a:ext uri="{FF2B5EF4-FFF2-40B4-BE49-F238E27FC236}">
                <a16:creationId xmlns:a16="http://schemas.microsoft.com/office/drawing/2014/main" id="{C6CA40CC-89FB-4840-8943-3F0A9299A476}"/>
              </a:ext>
            </a:extLst>
          </p:cNvPr>
          <p:cNvSpPr/>
          <p:nvPr/>
        </p:nvSpPr>
        <p:spPr>
          <a:xfrm>
            <a:off x="4956049" y="4252453"/>
            <a:ext cx="11337" cy="583356"/>
          </a:xfrm>
          <a:prstGeom prst="line">
            <a:avLst/>
          </a:prstGeom>
          <a:ln w="38100">
            <a:solidFill>
              <a:srgbClr val="FFFF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32" name="Line">
            <a:extLst>
              <a:ext uri="{FF2B5EF4-FFF2-40B4-BE49-F238E27FC236}">
                <a16:creationId xmlns:a16="http://schemas.microsoft.com/office/drawing/2014/main" id="{6914D8E6-C989-40B1-A25A-7960B1836CCB}"/>
              </a:ext>
            </a:extLst>
          </p:cNvPr>
          <p:cNvSpPr/>
          <p:nvPr/>
        </p:nvSpPr>
        <p:spPr>
          <a:xfrm flipH="1">
            <a:off x="4595758" y="4236635"/>
            <a:ext cx="364803" cy="281655"/>
          </a:xfrm>
          <a:prstGeom prst="line">
            <a:avLst/>
          </a:prstGeom>
          <a:ln w="38100">
            <a:solidFill>
              <a:srgbClr val="FFFF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1938880-4731-4334-A6C9-28C4B4E4714C}"/>
                  </a:ext>
                </a:extLst>
              </p:cNvPr>
              <p:cNvSpPr txBox="1"/>
              <p:nvPr/>
            </p:nvSpPr>
            <p:spPr>
              <a:xfrm>
                <a:off x="3539982" y="5280486"/>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14" name="TextBox 13">
                <a:extLst>
                  <a:ext uri="{FF2B5EF4-FFF2-40B4-BE49-F238E27FC236}">
                    <a16:creationId xmlns:a16="http://schemas.microsoft.com/office/drawing/2014/main" id="{31938880-4731-4334-A6C9-28C4B4E4714C}"/>
                  </a:ext>
                </a:extLst>
              </p:cNvPr>
              <p:cNvSpPr txBox="1">
                <a:spLocks noRot="1" noChangeAspect="1" noMove="1" noResize="1" noEditPoints="1" noAdjustHandles="1" noChangeArrowheads="1" noChangeShapeType="1" noTextEdit="1"/>
              </p:cNvSpPr>
              <p:nvPr/>
            </p:nvSpPr>
            <p:spPr>
              <a:xfrm>
                <a:off x="3539982" y="5280486"/>
                <a:ext cx="329938"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C4BFCA1-574D-47B9-9D5D-32119A13A1DC}"/>
                  </a:ext>
                </a:extLst>
              </p:cNvPr>
              <p:cNvSpPr txBox="1"/>
              <p:nvPr/>
            </p:nvSpPr>
            <p:spPr>
              <a:xfrm>
                <a:off x="2498872" y="4150774"/>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33" name="TextBox 32">
                <a:extLst>
                  <a:ext uri="{FF2B5EF4-FFF2-40B4-BE49-F238E27FC236}">
                    <a16:creationId xmlns:a16="http://schemas.microsoft.com/office/drawing/2014/main" id="{8C4BFCA1-574D-47B9-9D5D-32119A13A1DC}"/>
                  </a:ext>
                </a:extLst>
              </p:cNvPr>
              <p:cNvSpPr txBox="1">
                <a:spLocks noRot="1" noChangeAspect="1" noMove="1" noResize="1" noEditPoints="1" noAdjustHandles="1" noChangeArrowheads="1" noChangeShapeType="1" noTextEdit="1"/>
              </p:cNvSpPr>
              <p:nvPr/>
            </p:nvSpPr>
            <p:spPr>
              <a:xfrm>
                <a:off x="2498872" y="4150774"/>
                <a:ext cx="329938"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505810F-0098-464E-A57F-408F683DA414}"/>
                  </a:ext>
                </a:extLst>
              </p:cNvPr>
              <p:cNvSpPr txBox="1"/>
              <p:nvPr/>
            </p:nvSpPr>
            <p:spPr>
              <a:xfrm flipH="1">
                <a:off x="4596203" y="4465138"/>
                <a:ext cx="4571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34" name="TextBox 33">
                <a:extLst>
                  <a:ext uri="{FF2B5EF4-FFF2-40B4-BE49-F238E27FC236}">
                    <a16:creationId xmlns:a16="http://schemas.microsoft.com/office/drawing/2014/main" id="{9505810F-0098-464E-A57F-408F683DA414}"/>
                  </a:ext>
                </a:extLst>
              </p:cNvPr>
              <p:cNvSpPr txBox="1">
                <a:spLocks noRot="1" noChangeAspect="1" noMove="1" noResize="1" noEditPoints="1" noAdjustHandles="1" noChangeArrowheads="1" noChangeShapeType="1" noTextEdit="1"/>
              </p:cNvSpPr>
              <p:nvPr/>
            </p:nvSpPr>
            <p:spPr>
              <a:xfrm flipH="1">
                <a:off x="4596203" y="4465138"/>
                <a:ext cx="45719" cy="369332"/>
              </a:xfrm>
              <a:prstGeom prst="rect">
                <a:avLst/>
              </a:prstGeom>
              <a:blipFill>
                <a:blip r:embed="rId12"/>
                <a:stretch>
                  <a:fillRect l="-85714" r="-38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5FF92E7F-7C0E-4402-843A-55DEBD407E7F}"/>
                  </a:ext>
                </a:extLst>
              </p:cNvPr>
              <p:cNvSpPr txBox="1"/>
              <p:nvPr/>
            </p:nvSpPr>
            <p:spPr>
              <a:xfrm>
                <a:off x="2035170" y="4666298"/>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35" name="TextBox 34">
                <a:extLst>
                  <a:ext uri="{FF2B5EF4-FFF2-40B4-BE49-F238E27FC236}">
                    <a16:creationId xmlns:a16="http://schemas.microsoft.com/office/drawing/2014/main" id="{5FF92E7F-7C0E-4402-843A-55DEBD407E7F}"/>
                  </a:ext>
                </a:extLst>
              </p:cNvPr>
              <p:cNvSpPr txBox="1">
                <a:spLocks noRot="1" noChangeAspect="1" noMove="1" noResize="1" noEditPoints="1" noAdjustHandles="1" noChangeArrowheads="1" noChangeShapeType="1" noTextEdit="1"/>
              </p:cNvSpPr>
              <p:nvPr/>
            </p:nvSpPr>
            <p:spPr>
              <a:xfrm>
                <a:off x="2035170" y="4666298"/>
                <a:ext cx="329938" cy="369332"/>
              </a:xfrm>
              <a:prstGeom prst="rect">
                <a:avLst/>
              </a:prstGeom>
              <a:blipFill>
                <a:blip r:embed="rId13"/>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F740435-32F5-4C3D-8880-DDB64145CCF2}"/>
                  </a:ext>
                </a:extLst>
              </p:cNvPr>
              <p:cNvSpPr txBox="1"/>
              <p:nvPr/>
            </p:nvSpPr>
            <p:spPr>
              <a:xfrm>
                <a:off x="2753035" y="4583452"/>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36" name="TextBox 35">
                <a:extLst>
                  <a:ext uri="{FF2B5EF4-FFF2-40B4-BE49-F238E27FC236}">
                    <a16:creationId xmlns:a16="http://schemas.microsoft.com/office/drawing/2014/main" id="{3F740435-32F5-4C3D-8880-DDB64145CCF2}"/>
                  </a:ext>
                </a:extLst>
              </p:cNvPr>
              <p:cNvSpPr txBox="1">
                <a:spLocks noRot="1" noChangeAspect="1" noMove="1" noResize="1" noEditPoints="1" noAdjustHandles="1" noChangeArrowheads="1" noChangeShapeType="1" noTextEdit="1"/>
              </p:cNvSpPr>
              <p:nvPr/>
            </p:nvSpPr>
            <p:spPr>
              <a:xfrm>
                <a:off x="2753035" y="4583452"/>
                <a:ext cx="329938" cy="369332"/>
              </a:xfrm>
              <a:prstGeom prst="rect">
                <a:avLst/>
              </a:prstGeom>
              <a:blipFill>
                <a:blip r:embed="rId14"/>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4A52258E-CF72-4DED-A584-9547653DC6F8}"/>
                  </a:ext>
                </a:extLst>
              </p:cNvPr>
              <p:cNvSpPr txBox="1"/>
              <p:nvPr/>
            </p:nvSpPr>
            <p:spPr>
              <a:xfrm>
                <a:off x="4714442" y="4537470"/>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37" name="TextBox 36">
                <a:extLst>
                  <a:ext uri="{FF2B5EF4-FFF2-40B4-BE49-F238E27FC236}">
                    <a16:creationId xmlns:a16="http://schemas.microsoft.com/office/drawing/2014/main" id="{4A52258E-CF72-4DED-A584-9547653DC6F8}"/>
                  </a:ext>
                </a:extLst>
              </p:cNvPr>
              <p:cNvSpPr txBox="1">
                <a:spLocks noRot="1" noChangeAspect="1" noMove="1" noResize="1" noEditPoints="1" noAdjustHandles="1" noChangeArrowheads="1" noChangeShapeType="1" noTextEdit="1"/>
              </p:cNvSpPr>
              <p:nvPr/>
            </p:nvSpPr>
            <p:spPr>
              <a:xfrm>
                <a:off x="4714442" y="4537470"/>
                <a:ext cx="329938" cy="369332"/>
              </a:xfrm>
              <a:prstGeom prst="rect">
                <a:avLst/>
              </a:prstGeom>
              <a:blipFill>
                <a:blip r:embed="rId15"/>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5852603-1254-43D2-B10F-6D84DF1D97B1}"/>
                  </a:ext>
                </a:extLst>
              </p:cNvPr>
              <p:cNvSpPr txBox="1"/>
              <p:nvPr/>
            </p:nvSpPr>
            <p:spPr>
              <a:xfrm>
                <a:off x="1623305" y="4394220"/>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oMath>
                  </m:oMathPara>
                </a14:m>
                <a:endParaRPr lang="en-US" dirty="0"/>
              </a:p>
            </p:txBody>
          </p:sp>
        </mc:Choice>
        <mc:Fallback xmlns="">
          <p:sp>
            <p:nvSpPr>
              <p:cNvPr id="38" name="TextBox 37">
                <a:extLst>
                  <a:ext uri="{FF2B5EF4-FFF2-40B4-BE49-F238E27FC236}">
                    <a16:creationId xmlns:a16="http://schemas.microsoft.com/office/drawing/2014/main" id="{05852603-1254-43D2-B10F-6D84DF1D97B1}"/>
                  </a:ext>
                </a:extLst>
              </p:cNvPr>
              <p:cNvSpPr txBox="1">
                <a:spLocks noRot="1" noChangeAspect="1" noMove="1" noResize="1" noEditPoints="1" noAdjustHandles="1" noChangeArrowheads="1" noChangeShapeType="1" noTextEdit="1"/>
              </p:cNvSpPr>
              <p:nvPr/>
            </p:nvSpPr>
            <p:spPr>
              <a:xfrm>
                <a:off x="1623305" y="4394220"/>
                <a:ext cx="329938"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12D50C08-87DF-4138-A10A-E0248D5C69D7}"/>
                  </a:ext>
                </a:extLst>
              </p:cNvPr>
              <p:cNvSpPr txBox="1"/>
              <p:nvPr/>
            </p:nvSpPr>
            <p:spPr>
              <a:xfrm>
                <a:off x="9869883" y="4168138"/>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oMath>
                  </m:oMathPara>
                </a14:m>
                <a:endParaRPr lang="en-US" dirty="0"/>
              </a:p>
            </p:txBody>
          </p:sp>
        </mc:Choice>
        <mc:Fallback xmlns="">
          <p:sp>
            <p:nvSpPr>
              <p:cNvPr id="39" name="TextBox 38">
                <a:extLst>
                  <a:ext uri="{FF2B5EF4-FFF2-40B4-BE49-F238E27FC236}">
                    <a16:creationId xmlns:a16="http://schemas.microsoft.com/office/drawing/2014/main" id="{12D50C08-87DF-4138-A10A-E0248D5C69D7}"/>
                  </a:ext>
                </a:extLst>
              </p:cNvPr>
              <p:cNvSpPr txBox="1">
                <a:spLocks noRot="1" noChangeAspect="1" noMove="1" noResize="1" noEditPoints="1" noAdjustHandles="1" noChangeArrowheads="1" noChangeShapeType="1" noTextEdit="1"/>
              </p:cNvSpPr>
              <p:nvPr/>
            </p:nvSpPr>
            <p:spPr>
              <a:xfrm>
                <a:off x="9869883" y="4168138"/>
                <a:ext cx="329938"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0D7CBC27-86AE-4B20-BCCC-0E8C03FA9666}"/>
                  </a:ext>
                </a:extLst>
              </p:cNvPr>
              <p:cNvSpPr txBox="1"/>
              <p:nvPr/>
            </p:nvSpPr>
            <p:spPr>
              <a:xfrm>
                <a:off x="4826553" y="2435201"/>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oMath>
                  </m:oMathPara>
                </a14:m>
                <a:endParaRPr lang="en-US" dirty="0"/>
              </a:p>
            </p:txBody>
          </p:sp>
        </mc:Choice>
        <mc:Fallback xmlns="">
          <p:sp>
            <p:nvSpPr>
              <p:cNvPr id="40" name="TextBox 39">
                <a:extLst>
                  <a:ext uri="{FF2B5EF4-FFF2-40B4-BE49-F238E27FC236}">
                    <a16:creationId xmlns:a16="http://schemas.microsoft.com/office/drawing/2014/main" id="{0D7CBC27-86AE-4B20-BCCC-0E8C03FA9666}"/>
                  </a:ext>
                </a:extLst>
              </p:cNvPr>
              <p:cNvSpPr txBox="1">
                <a:spLocks noRot="1" noChangeAspect="1" noMove="1" noResize="1" noEditPoints="1" noAdjustHandles="1" noChangeArrowheads="1" noChangeShapeType="1" noTextEdit="1"/>
              </p:cNvSpPr>
              <p:nvPr/>
            </p:nvSpPr>
            <p:spPr>
              <a:xfrm>
                <a:off x="4826553" y="2435201"/>
                <a:ext cx="329938"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D2CC53A9-FB00-40D9-B81C-05E1E53A58B7}"/>
                  </a:ext>
                </a:extLst>
              </p:cNvPr>
              <p:cNvSpPr txBox="1"/>
              <p:nvPr/>
            </p:nvSpPr>
            <p:spPr>
              <a:xfrm>
                <a:off x="5228311" y="2925471"/>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oMath>
                  </m:oMathPara>
                </a14:m>
                <a:endParaRPr lang="en-US" dirty="0"/>
              </a:p>
            </p:txBody>
          </p:sp>
        </mc:Choice>
        <mc:Fallback xmlns="">
          <p:sp>
            <p:nvSpPr>
              <p:cNvPr id="41" name="TextBox 40">
                <a:extLst>
                  <a:ext uri="{FF2B5EF4-FFF2-40B4-BE49-F238E27FC236}">
                    <a16:creationId xmlns:a16="http://schemas.microsoft.com/office/drawing/2014/main" id="{D2CC53A9-FB00-40D9-B81C-05E1E53A58B7}"/>
                  </a:ext>
                </a:extLst>
              </p:cNvPr>
              <p:cNvSpPr txBox="1">
                <a:spLocks noRot="1" noChangeAspect="1" noMove="1" noResize="1" noEditPoints="1" noAdjustHandles="1" noChangeArrowheads="1" noChangeShapeType="1" noTextEdit="1"/>
              </p:cNvSpPr>
              <p:nvPr/>
            </p:nvSpPr>
            <p:spPr>
              <a:xfrm>
                <a:off x="5228311" y="2925471"/>
                <a:ext cx="329938" cy="369332"/>
              </a:xfrm>
              <a:prstGeom prst="rect">
                <a:avLst/>
              </a:prstGeom>
              <a:blipFill>
                <a:blip r:embed="rId1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47606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elogram 4"/>
          <p:cNvSpPr/>
          <p:nvPr/>
        </p:nvSpPr>
        <p:spPr>
          <a:xfrm rot="19253717">
            <a:off x="4190461" y="3738457"/>
            <a:ext cx="4564743" cy="1787156"/>
          </a:xfrm>
          <a:prstGeom prst="parallelogram">
            <a:avLst>
              <a:gd name="adj" fmla="val 79634"/>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67" name="Shape 667"/>
          <p:cNvSpPr>
            <a:spLocks noGrp="1"/>
          </p:cNvSpPr>
          <p:nvPr>
            <p:ph type="title"/>
          </p:nvPr>
        </p:nvSpPr>
        <p:spPr>
          <a:prstGeom prst="rect">
            <a:avLst/>
          </a:prstGeom>
        </p:spPr>
        <p:txBody>
          <a:bodyPr/>
          <a:lstStyle/>
          <a:p>
            <a:r>
              <a:rPr lang="en-US" dirty="0"/>
              <a:t>Recap: perspective projection</a:t>
            </a:r>
            <a:endParaRPr b="0" dirty="0"/>
          </a:p>
        </p:txBody>
      </p:sp>
      <p:sp>
        <p:nvSpPr>
          <p:cNvPr id="3" name="Content Placeholder 2"/>
          <p:cNvSpPr>
            <a:spLocks noGrp="1"/>
          </p:cNvSpPr>
          <p:nvPr>
            <p:ph idx="1"/>
          </p:nvPr>
        </p:nvSpPr>
        <p:spPr/>
        <p:txBody>
          <a:bodyPr/>
          <a:lstStyle/>
          <a:p>
            <a:r>
              <a:rPr lang="en-US" b="1" dirty="0"/>
              <a:t>Perspective projection </a:t>
            </a:r>
            <a:r>
              <a:rPr lang="en-US" dirty="0"/>
              <a:t>(also known as </a:t>
            </a:r>
            <a:r>
              <a:rPr lang="en-US" b="1" dirty="0"/>
              <a:t>perspective transformation</a:t>
            </a:r>
            <a:r>
              <a:rPr lang="en-US" dirty="0"/>
              <a:t>)</a:t>
            </a:r>
            <a:r>
              <a:rPr lang="en-US" b="1" dirty="0"/>
              <a:t> </a:t>
            </a:r>
            <a:r>
              <a:rPr lang="en-US" dirty="0"/>
              <a:t>is a linear projection where three dimensional objects are projected on the image plane.</a:t>
            </a:r>
          </a:p>
        </p:txBody>
      </p:sp>
      <p:grpSp>
        <p:nvGrpSpPr>
          <p:cNvPr id="2" name="Group 1">
            <a:extLst>
              <a:ext uri="{FF2B5EF4-FFF2-40B4-BE49-F238E27FC236}">
                <a16:creationId xmlns:a16="http://schemas.microsoft.com/office/drawing/2014/main" id="{157D4CA9-1631-42DC-B4E5-0FE09FF61A71}"/>
              </a:ext>
            </a:extLst>
          </p:cNvPr>
          <p:cNvGrpSpPr/>
          <p:nvPr/>
        </p:nvGrpSpPr>
        <p:grpSpPr>
          <a:xfrm>
            <a:off x="3911757" y="2209801"/>
            <a:ext cx="5750856" cy="3845217"/>
            <a:chOff x="3490920" y="1500385"/>
            <a:chExt cx="7073547" cy="3547209"/>
          </a:xfrm>
        </p:grpSpPr>
        <p:sp>
          <p:nvSpPr>
            <p:cNvPr id="136" name="Line">
              <a:extLst>
                <a:ext uri="{FF2B5EF4-FFF2-40B4-BE49-F238E27FC236}">
                  <a16:creationId xmlns:a16="http://schemas.microsoft.com/office/drawing/2014/main" id="{4053C74D-0C1E-4E37-B89B-C2E894620E4A}"/>
                </a:ext>
              </a:extLst>
            </p:cNvPr>
            <p:cNvSpPr/>
            <p:nvPr/>
          </p:nvSpPr>
          <p:spPr>
            <a:xfrm flipV="1">
              <a:off x="3494729" y="3796768"/>
              <a:ext cx="1651822" cy="3529"/>
            </a:xfrm>
            <a:prstGeom prst="line">
              <a:avLst/>
            </a:prstGeom>
            <a:ln w="12700">
              <a:solidFill>
                <a:srgbClr val="000000"/>
              </a:solidFill>
              <a:miter lim="400000"/>
            </a:ln>
          </p:spPr>
          <p:txBody>
            <a:bodyPr lIns="35719" tIns="35719" rIns="35719" bIns="35719" anchor="ctr"/>
            <a:lstStyle/>
            <a:p>
              <a:pPr>
                <a:defRPr sz="2400"/>
              </a:pPr>
              <a:endParaRPr sz="2400">
                <a:solidFill>
                  <a:prstClr val="black"/>
                </a:solidFill>
                <a:latin typeface="Calibri Light" panose="020F0302020204030204"/>
              </a:endParaRPr>
            </a:p>
          </p:txBody>
        </p:sp>
        <p:sp>
          <p:nvSpPr>
            <p:cNvPr id="137" name="Line">
              <a:extLst>
                <a:ext uri="{FF2B5EF4-FFF2-40B4-BE49-F238E27FC236}">
                  <a16:creationId xmlns:a16="http://schemas.microsoft.com/office/drawing/2014/main" id="{F098C4E3-7DC6-4D04-9185-2E87AF24C689}"/>
                </a:ext>
              </a:extLst>
            </p:cNvPr>
            <p:cNvSpPr/>
            <p:nvPr/>
          </p:nvSpPr>
          <p:spPr>
            <a:xfrm flipV="1">
              <a:off x="3513639" y="1745553"/>
              <a:ext cx="1" cy="2044763"/>
            </a:xfrm>
            <a:prstGeom prst="line">
              <a:avLst/>
            </a:prstGeom>
            <a:ln w="12700">
              <a:solidFill>
                <a:srgbClr val="000000"/>
              </a:solidFill>
              <a:miter lim="400000"/>
              <a:tailEnd type="stealth"/>
            </a:ln>
          </p:spPr>
          <p:txBody>
            <a:bodyPr lIns="35719" tIns="35719" rIns="35719" bIns="35719" anchor="ctr"/>
            <a:lstStyle/>
            <a:p>
              <a:pPr>
                <a:defRPr sz="2400"/>
              </a:pPr>
              <a:endParaRPr sz="2400">
                <a:solidFill>
                  <a:prstClr val="black"/>
                </a:solidFill>
                <a:latin typeface="Calibri Light" panose="020F0302020204030204"/>
              </a:endParaRPr>
            </a:p>
          </p:txBody>
        </p:sp>
        <p:sp>
          <p:nvSpPr>
            <p:cNvPr id="160" name="Line">
              <a:extLst>
                <a:ext uri="{FF2B5EF4-FFF2-40B4-BE49-F238E27FC236}">
                  <a16:creationId xmlns:a16="http://schemas.microsoft.com/office/drawing/2014/main" id="{C7D00097-9B7E-421A-915E-9E49FB994126}"/>
                </a:ext>
              </a:extLst>
            </p:cNvPr>
            <p:cNvSpPr/>
            <p:nvPr/>
          </p:nvSpPr>
          <p:spPr>
            <a:xfrm flipV="1">
              <a:off x="3490920" y="2799937"/>
              <a:ext cx="1752809" cy="1004684"/>
            </a:xfrm>
            <a:prstGeom prst="line">
              <a:avLst/>
            </a:prstGeom>
            <a:ln w="12700">
              <a:solidFill>
                <a:srgbClr val="000000"/>
              </a:solidFill>
              <a:miter lim="400000"/>
              <a:tailEnd type="stealth"/>
            </a:ln>
          </p:spPr>
          <p:txBody>
            <a:bodyPr lIns="35719" tIns="35719" rIns="35719" bIns="35719" anchor="ctr"/>
            <a:lstStyle/>
            <a:p>
              <a:pPr>
                <a:defRPr sz="2400"/>
              </a:pPr>
              <a:endParaRPr sz="2400">
                <a:solidFill>
                  <a:prstClr val="black"/>
                </a:solidFill>
                <a:latin typeface="Calibri Light" panose="020F0302020204030204"/>
              </a:endParaRPr>
            </a:p>
          </p:txBody>
        </p:sp>
        <p:sp>
          <p:nvSpPr>
            <p:cNvPr id="166" name="Line">
              <a:extLst>
                <a:ext uri="{FF2B5EF4-FFF2-40B4-BE49-F238E27FC236}">
                  <a16:creationId xmlns:a16="http://schemas.microsoft.com/office/drawing/2014/main" id="{563A18B1-D9A2-4459-8742-E0B3C57CAD93}"/>
                </a:ext>
              </a:extLst>
            </p:cNvPr>
            <p:cNvSpPr/>
            <p:nvPr/>
          </p:nvSpPr>
          <p:spPr>
            <a:xfrm>
              <a:off x="6606558" y="3800296"/>
              <a:ext cx="3239113" cy="1"/>
            </a:xfrm>
            <a:prstGeom prst="line">
              <a:avLst/>
            </a:prstGeom>
            <a:ln w="12700">
              <a:solidFill>
                <a:srgbClr val="000000"/>
              </a:solidFill>
              <a:miter lim="400000"/>
              <a:headEnd type="oval"/>
              <a:tailEnd type="stealth"/>
            </a:ln>
          </p:spPr>
          <p:txBody>
            <a:bodyPr lIns="35719" tIns="35719" rIns="35719" bIns="35719" anchor="ctr"/>
            <a:lstStyle/>
            <a:p>
              <a:pPr>
                <a:defRPr sz="2400"/>
              </a:pPr>
              <a:endParaRPr sz="2400">
                <a:solidFill>
                  <a:prstClr val="black"/>
                </a:solidFill>
                <a:latin typeface="Calibri Light" panose="020F0302020204030204"/>
              </a:endParaRPr>
            </a:p>
          </p:txBody>
        </p:sp>
        <p:sp>
          <p:nvSpPr>
            <p:cNvPr id="167" name="Line">
              <a:extLst>
                <a:ext uri="{FF2B5EF4-FFF2-40B4-BE49-F238E27FC236}">
                  <a16:creationId xmlns:a16="http://schemas.microsoft.com/office/drawing/2014/main" id="{F9AFD745-473A-4C83-BC0F-2D5FB10538F9}"/>
                </a:ext>
              </a:extLst>
            </p:cNvPr>
            <p:cNvSpPr/>
            <p:nvPr/>
          </p:nvSpPr>
          <p:spPr>
            <a:xfrm flipV="1">
              <a:off x="3517111" y="3434011"/>
              <a:ext cx="1849131" cy="358433"/>
            </a:xfrm>
            <a:prstGeom prst="line">
              <a:avLst/>
            </a:prstGeom>
            <a:ln w="25400">
              <a:solidFill>
                <a:srgbClr val="000000"/>
              </a:solidFill>
              <a:miter lim="400000"/>
              <a:headEnd type="oval"/>
            </a:ln>
          </p:spPr>
          <p:txBody>
            <a:bodyPr lIns="35719" tIns="35719" rIns="35719" bIns="35719" anchor="ctr"/>
            <a:lstStyle/>
            <a:p>
              <a:pPr>
                <a:defRPr sz="2400"/>
              </a:pPr>
              <a:endParaRPr sz="2400">
                <a:solidFill>
                  <a:prstClr val="black"/>
                </a:solidFill>
                <a:latin typeface="Calibri Light" panose="020F0302020204030204"/>
              </a:endParaRPr>
            </a:p>
          </p:txBody>
        </p:sp>
        <p:sp>
          <p:nvSpPr>
            <p:cNvPr id="168" name="Line">
              <a:extLst>
                <a:ext uri="{FF2B5EF4-FFF2-40B4-BE49-F238E27FC236}">
                  <a16:creationId xmlns:a16="http://schemas.microsoft.com/office/drawing/2014/main" id="{F8E5F405-8FDE-4994-8F2A-0036CAF4A41D}"/>
                </a:ext>
              </a:extLst>
            </p:cNvPr>
            <p:cNvSpPr/>
            <p:nvPr/>
          </p:nvSpPr>
          <p:spPr>
            <a:xfrm flipV="1">
              <a:off x="6904001" y="2537008"/>
              <a:ext cx="3488893" cy="689093"/>
            </a:xfrm>
            <a:prstGeom prst="line">
              <a:avLst/>
            </a:prstGeom>
            <a:ln w="25400">
              <a:solidFill>
                <a:srgbClr val="000000"/>
              </a:solidFill>
              <a:miter lim="400000"/>
              <a:headEnd type="oval"/>
              <a:tailEnd type="oval"/>
            </a:ln>
          </p:spPr>
          <p:txBody>
            <a:bodyPr lIns="35719" tIns="35719" rIns="35719" bIns="35719" anchor="ctr"/>
            <a:lstStyle/>
            <a:p>
              <a:pPr>
                <a:defRPr sz="2400"/>
              </a:pPr>
              <a:endParaRPr sz="2400">
                <a:solidFill>
                  <a:prstClr val="black"/>
                </a:solidFill>
                <a:latin typeface="Calibri Light" panose="020F0302020204030204"/>
              </a:endParaRPr>
            </a:p>
          </p:txBody>
        </p:sp>
        <p:sp>
          <p:nvSpPr>
            <p:cNvPr id="171" name="image plane">
              <a:extLst>
                <a:ext uri="{FF2B5EF4-FFF2-40B4-BE49-F238E27FC236}">
                  <a16:creationId xmlns:a16="http://schemas.microsoft.com/office/drawing/2014/main" id="{DFDEA389-4C61-4372-B9FB-D792FA69DF07}"/>
                </a:ext>
              </a:extLst>
            </p:cNvPr>
            <p:cNvSpPr txBox="1"/>
            <p:nvPr/>
          </p:nvSpPr>
          <p:spPr>
            <a:xfrm>
              <a:off x="6213702" y="1500385"/>
              <a:ext cx="1182955" cy="747962"/>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800"/>
              </a:lvl1pPr>
            </a:lstStyle>
            <a:p>
              <a:pPr algn="ctr">
                <a:defRPr/>
              </a:pPr>
              <a:r>
                <a:rPr sz="2400" dirty="0">
                  <a:solidFill>
                    <a:prstClr val="black"/>
                  </a:solidFill>
                  <a:latin typeface="Calibri Light" panose="020F0302020204030204"/>
                </a:rPr>
                <a:t>image plane</a:t>
              </a:r>
            </a:p>
          </p:txBody>
        </p:sp>
        <p:sp>
          <p:nvSpPr>
            <p:cNvPr id="173" name="principal axis">
              <a:extLst>
                <a:ext uri="{FF2B5EF4-FFF2-40B4-BE49-F238E27FC236}">
                  <a16:creationId xmlns:a16="http://schemas.microsoft.com/office/drawing/2014/main" id="{7FBA50D0-AB0D-4329-A2C7-46E876F4F4A6}"/>
                </a:ext>
              </a:extLst>
            </p:cNvPr>
            <p:cNvSpPr txBox="1"/>
            <p:nvPr/>
          </p:nvSpPr>
          <p:spPr>
            <a:xfrm>
              <a:off x="8740647" y="3857537"/>
              <a:ext cx="1823820" cy="747961"/>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r>
                <a:rPr sz="2400" dirty="0">
                  <a:solidFill>
                    <a:prstClr val="black"/>
                  </a:solidFill>
                  <a:latin typeface="Calibri Light" panose="020F0302020204030204"/>
                </a:rPr>
                <a:t>principal axis</a:t>
              </a:r>
            </a:p>
          </p:txBody>
        </p:sp>
        <p:pic>
          <p:nvPicPr>
            <p:cNvPr id="177" name="latex-image-11.pdf" descr="latex-image-11.pdf">
              <a:extLst>
                <a:ext uri="{FF2B5EF4-FFF2-40B4-BE49-F238E27FC236}">
                  <a16:creationId xmlns:a16="http://schemas.microsoft.com/office/drawing/2014/main" id="{7BFFBE6C-1CBF-443D-9735-2FF5E34CBDEB}"/>
                </a:ext>
              </a:extLst>
            </p:cNvPr>
            <p:cNvPicPr>
              <a:picLocks noChangeAspect="1"/>
            </p:cNvPicPr>
            <p:nvPr/>
          </p:nvPicPr>
          <p:blipFill>
            <a:blip r:embed="rId3"/>
            <a:stretch>
              <a:fillRect/>
            </a:stretch>
          </p:blipFill>
          <p:spPr>
            <a:xfrm>
              <a:off x="5260553" y="4793599"/>
              <a:ext cx="634985" cy="253995"/>
            </a:xfrm>
            <a:prstGeom prst="rect">
              <a:avLst/>
            </a:prstGeom>
            <a:ln w="12700">
              <a:miter lim="400000"/>
            </a:ln>
          </p:spPr>
        </p:pic>
      </p:grpSp>
      <p:pic>
        <p:nvPicPr>
          <p:cNvPr id="1026" name="Picture 2" descr="https://latex.codecogs.com/gif.latex?%5Cdpi%7B300%7D%20%5Cbegin%7Bbmatrix%7Dx%20%5C%5C%20y%20%5C%5C%20z%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3696" y="2907268"/>
            <a:ext cx="295275" cy="8524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atex.codecogs.com/gif.latex?%5Cdpi%7B300%7D%20%5Cbegin%7Bbmatrix%7Du%20%5C%5C%20v%20%5Cend%7Bbmatrix%7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5196" y="3265528"/>
            <a:ext cx="310884" cy="66618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1" name="image coordinate system">
                <a:extLst>
                  <a:ext uri="{FF2B5EF4-FFF2-40B4-BE49-F238E27FC236}">
                    <a16:creationId xmlns:a16="http://schemas.microsoft.com/office/drawing/2014/main" id="{B1C9475A-CB0A-4867-B710-686ED1934745}"/>
                  </a:ext>
                </a:extLst>
              </p:cNvPr>
              <p:cNvSpPr txBox="1"/>
              <p:nvPr/>
            </p:nvSpPr>
            <p:spPr>
              <a:xfrm>
                <a:off x="3211292" y="4753073"/>
                <a:ext cx="2294088" cy="441468"/>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𝑐𝑎𝑚𝑒𝑟𝑎</m:t>
                          </m:r>
                        </m:sub>
                      </m:sSub>
                    </m:oMath>
                  </m:oMathPara>
                </a14:m>
                <a:endParaRPr sz="2400" dirty="0">
                  <a:solidFill>
                    <a:prstClr val="black"/>
                  </a:solidFill>
                  <a:latin typeface="Calibri Light" panose="020F0302020204030204"/>
                </a:endParaRPr>
              </a:p>
            </p:txBody>
          </p:sp>
        </mc:Choice>
        <mc:Fallback xmlns="">
          <p:sp>
            <p:nvSpPr>
              <p:cNvPr id="21"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3211292" y="4753073"/>
                <a:ext cx="2294088" cy="441468"/>
              </a:xfrm>
              <a:prstGeom prst="rect">
                <a:avLst/>
              </a:prstGeom>
              <a:blipFill>
                <a:blip r:embed="rId9"/>
                <a:stretch>
                  <a:fillRect/>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p:sp>
        <p:nvSpPr>
          <p:cNvPr id="22" name="Line">
            <a:extLst>
              <a:ext uri="{FF2B5EF4-FFF2-40B4-BE49-F238E27FC236}">
                <a16:creationId xmlns:a16="http://schemas.microsoft.com/office/drawing/2014/main" id="{32BE99DE-E105-4586-9E74-8DAF1E109B52}"/>
              </a:ext>
            </a:extLst>
          </p:cNvPr>
          <p:cNvSpPr/>
          <p:nvPr/>
        </p:nvSpPr>
        <p:spPr>
          <a:xfrm flipH="1" flipV="1">
            <a:off x="6429577" y="4368527"/>
            <a:ext cx="1825" cy="339092"/>
          </a:xfrm>
          <a:prstGeom prst="line">
            <a:avLst/>
          </a:prstGeom>
          <a:ln w="38100">
            <a:solidFill>
              <a:srgbClr val="FFFF00"/>
            </a:solidFill>
            <a:miter lim="400000"/>
            <a:tailEnd type="stealth"/>
          </a:ln>
        </p:spPr>
        <p:txBody>
          <a:bodyPr lIns="35719" tIns="35719" rIns="35719" bIns="35719" anchor="ctr"/>
          <a:lstStyle/>
          <a:p>
            <a:pPr>
              <a:defRPr sz="2400"/>
            </a:pPr>
            <a:endParaRPr sz="2400">
              <a:solidFill>
                <a:prstClr val="black"/>
              </a:solidFill>
              <a:latin typeface="Calibri Light" panose="020F0302020204030204"/>
            </a:endParaRPr>
          </a:p>
        </p:txBody>
      </p:sp>
      <p:sp>
        <p:nvSpPr>
          <p:cNvPr id="23" name="Line">
            <a:extLst>
              <a:ext uri="{FF2B5EF4-FFF2-40B4-BE49-F238E27FC236}">
                <a16:creationId xmlns:a16="http://schemas.microsoft.com/office/drawing/2014/main" id="{B346BF0D-839B-4909-A6CA-B643E172A41F}"/>
              </a:ext>
            </a:extLst>
          </p:cNvPr>
          <p:cNvSpPr/>
          <p:nvPr/>
        </p:nvSpPr>
        <p:spPr>
          <a:xfrm flipV="1">
            <a:off x="6416345" y="4540182"/>
            <a:ext cx="306735" cy="182944"/>
          </a:xfrm>
          <a:prstGeom prst="line">
            <a:avLst/>
          </a:prstGeom>
          <a:ln w="38100">
            <a:solidFill>
              <a:srgbClr val="FFFF00"/>
            </a:solidFill>
            <a:miter lim="400000"/>
            <a:tailEnd type="stealth"/>
          </a:ln>
        </p:spPr>
        <p:txBody>
          <a:bodyPr lIns="35719" tIns="35719" rIns="35719" bIns="35719" anchor="ctr"/>
          <a:lstStyle/>
          <a:p>
            <a:pPr>
              <a:defRPr sz="2400"/>
            </a:pPr>
            <a:endParaRPr sz="2400">
              <a:solidFill>
                <a:prstClr val="black"/>
              </a:solidFill>
              <a:latin typeface="Calibri Light" panose="020F0302020204030204"/>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92BAE4D-98BB-4071-885B-F4F4F50D3084}"/>
                  </a:ext>
                </a:extLst>
              </p:cNvPr>
              <p:cNvSpPr txBox="1"/>
              <p:nvPr/>
            </p:nvSpPr>
            <p:spPr>
              <a:xfrm>
                <a:off x="6091490" y="4306438"/>
                <a:ext cx="3946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oMath>
                  </m:oMathPara>
                </a14:m>
                <a:endParaRPr lang="en-US" dirty="0"/>
              </a:p>
            </p:txBody>
          </p:sp>
        </mc:Choice>
        <mc:Fallback xmlns="">
          <p:sp>
            <p:nvSpPr>
              <p:cNvPr id="4" name="TextBox 3">
                <a:extLst>
                  <a:ext uri="{FF2B5EF4-FFF2-40B4-BE49-F238E27FC236}">
                    <a16:creationId xmlns:a16="http://schemas.microsoft.com/office/drawing/2014/main" id="{892BAE4D-98BB-4071-885B-F4F4F50D3084}"/>
                  </a:ext>
                </a:extLst>
              </p:cNvPr>
              <p:cNvSpPr txBox="1">
                <a:spLocks noRot="1" noChangeAspect="1" noMove="1" noResize="1" noEditPoints="1" noAdjustHandles="1" noChangeArrowheads="1" noChangeShapeType="1" noTextEdit="1"/>
              </p:cNvSpPr>
              <p:nvPr/>
            </p:nvSpPr>
            <p:spPr>
              <a:xfrm>
                <a:off x="6091490" y="4306438"/>
                <a:ext cx="394639" cy="369332"/>
              </a:xfrm>
              <a:prstGeom prst="rect">
                <a:avLst/>
              </a:prstGeom>
              <a:blipFill>
                <a:blip r:embed="rId10"/>
                <a:stretch>
                  <a:fillRect r="-1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CF5D54FD-3EF8-42D2-AF11-6C36F8CFD85D}"/>
                  </a:ext>
                </a:extLst>
              </p:cNvPr>
              <p:cNvSpPr txBox="1"/>
              <p:nvPr/>
            </p:nvSpPr>
            <p:spPr>
              <a:xfrm>
                <a:off x="6693930" y="4281943"/>
                <a:ext cx="10502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𝑢</m:t>
                          </m:r>
                        </m:e>
                      </m:acc>
                    </m:oMath>
                  </m:oMathPara>
                </a14:m>
                <a:endParaRPr lang="en-US" dirty="0"/>
              </a:p>
            </p:txBody>
          </p:sp>
        </mc:Choice>
        <mc:Fallback xmlns="">
          <p:sp>
            <p:nvSpPr>
              <p:cNvPr id="24" name="TextBox 23">
                <a:extLst>
                  <a:ext uri="{FF2B5EF4-FFF2-40B4-BE49-F238E27FC236}">
                    <a16:creationId xmlns:a16="http://schemas.microsoft.com/office/drawing/2014/main" id="{CF5D54FD-3EF8-42D2-AF11-6C36F8CFD85D}"/>
                  </a:ext>
                </a:extLst>
              </p:cNvPr>
              <p:cNvSpPr txBox="1">
                <a:spLocks noRot="1" noChangeAspect="1" noMove="1" noResize="1" noEditPoints="1" noAdjustHandles="1" noChangeArrowheads="1" noChangeShapeType="1" noTextEdit="1"/>
              </p:cNvSpPr>
              <p:nvPr/>
            </p:nvSpPr>
            <p:spPr>
              <a:xfrm>
                <a:off x="6693930" y="4281943"/>
                <a:ext cx="105024" cy="369332"/>
              </a:xfrm>
              <a:prstGeom prst="rect">
                <a:avLst/>
              </a:prstGeom>
              <a:blipFill>
                <a:blip r:embed="rId11"/>
                <a:stretch>
                  <a:fillRect l="-5882" r="-141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A8DEA52-D1FE-4B64-8BB2-CFC1FA98E780}"/>
                  </a:ext>
                </a:extLst>
              </p:cNvPr>
              <p:cNvSpPr txBox="1"/>
              <p:nvPr/>
            </p:nvSpPr>
            <p:spPr>
              <a:xfrm>
                <a:off x="9016221" y="4486561"/>
                <a:ext cx="3946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𝑧</m:t>
                          </m:r>
                        </m:e>
                      </m:acc>
                    </m:oMath>
                  </m:oMathPara>
                </a14:m>
                <a:endParaRPr lang="en-US" dirty="0"/>
              </a:p>
            </p:txBody>
          </p:sp>
        </mc:Choice>
        <mc:Fallback xmlns="">
          <p:sp>
            <p:nvSpPr>
              <p:cNvPr id="25" name="TextBox 24">
                <a:extLst>
                  <a:ext uri="{FF2B5EF4-FFF2-40B4-BE49-F238E27FC236}">
                    <a16:creationId xmlns:a16="http://schemas.microsoft.com/office/drawing/2014/main" id="{3A8DEA52-D1FE-4B64-8BB2-CFC1FA98E780}"/>
                  </a:ext>
                </a:extLst>
              </p:cNvPr>
              <p:cNvSpPr txBox="1">
                <a:spLocks noRot="1" noChangeAspect="1" noMove="1" noResize="1" noEditPoints="1" noAdjustHandles="1" noChangeArrowheads="1" noChangeShapeType="1" noTextEdit="1"/>
              </p:cNvSpPr>
              <p:nvPr/>
            </p:nvSpPr>
            <p:spPr>
              <a:xfrm>
                <a:off x="9016221" y="4486561"/>
                <a:ext cx="394639" cy="369332"/>
              </a:xfrm>
              <a:prstGeom prst="rect">
                <a:avLst/>
              </a:prstGeom>
              <a:blipFill>
                <a:blip r:embed="rId12"/>
                <a:stretch>
                  <a:fillRect r="-2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20B3D6EE-CAA5-4F02-B3F6-C087845E3E0C}"/>
                  </a:ext>
                </a:extLst>
              </p:cNvPr>
              <p:cNvSpPr txBox="1"/>
              <p:nvPr/>
            </p:nvSpPr>
            <p:spPr>
              <a:xfrm>
                <a:off x="3911757" y="2209801"/>
                <a:ext cx="3946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oMath>
                  </m:oMathPara>
                </a14:m>
                <a:endParaRPr lang="en-US" dirty="0"/>
              </a:p>
            </p:txBody>
          </p:sp>
        </mc:Choice>
        <mc:Fallback xmlns="">
          <p:sp>
            <p:nvSpPr>
              <p:cNvPr id="26" name="TextBox 25">
                <a:extLst>
                  <a:ext uri="{FF2B5EF4-FFF2-40B4-BE49-F238E27FC236}">
                    <a16:creationId xmlns:a16="http://schemas.microsoft.com/office/drawing/2014/main" id="{20B3D6EE-CAA5-4F02-B3F6-C087845E3E0C}"/>
                  </a:ext>
                </a:extLst>
              </p:cNvPr>
              <p:cNvSpPr txBox="1">
                <a:spLocks noRot="1" noChangeAspect="1" noMove="1" noResize="1" noEditPoints="1" noAdjustHandles="1" noChangeArrowheads="1" noChangeShapeType="1" noTextEdit="1"/>
              </p:cNvSpPr>
              <p:nvPr/>
            </p:nvSpPr>
            <p:spPr>
              <a:xfrm>
                <a:off x="3911757" y="2209801"/>
                <a:ext cx="394639" cy="369332"/>
              </a:xfrm>
              <a:prstGeom prst="rect">
                <a:avLst/>
              </a:prstGeom>
              <a:blipFill>
                <a:blip r:embed="rId13"/>
                <a:stretch>
                  <a:fillRect r="-1250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2B212DA-6356-4FCF-B5FE-9F59121ECB0B}"/>
                  </a:ext>
                </a:extLst>
              </p:cNvPr>
              <p:cNvSpPr txBox="1"/>
              <p:nvPr/>
            </p:nvSpPr>
            <p:spPr>
              <a:xfrm>
                <a:off x="5189289" y="3296771"/>
                <a:ext cx="3946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oMath>
                  </m:oMathPara>
                </a14:m>
                <a:endParaRPr lang="en-US" dirty="0"/>
              </a:p>
            </p:txBody>
          </p:sp>
        </mc:Choice>
        <mc:Fallback xmlns="">
          <p:sp>
            <p:nvSpPr>
              <p:cNvPr id="27" name="TextBox 26">
                <a:extLst>
                  <a:ext uri="{FF2B5EF4-FFF2-40B4-BE49-F238E27FC236}">
                    <a16:creationId xmlns:a16="http://schemas.microsoft.com/office/drawing/2014/main" id="{02B212DA-6356-4FCF-B5FE-9F59121ECB0B}"/>
                  </a:ext>
                </a:extLst>
              </p:cNvPr>
              <p:cNvSpPr txBox="1">
                <a:spLocks noRot="1" noChangeAspect="1" noMove="1" noResize="1" noEditPoints="1" noAdjustHandles="1" noChangeArrowheads="1" noChangeShapeType="1" noTextEdit="1"/>
              </p:cNvSpPr>
              <p:nvPr/>
            </p:nvSpPr>
            <p:spPr>
              <a:xfrm>
                <a:off x="5189289" y="3296771"/>
                <a:ext cx="394639" cy="369332"/>
              </a:xfrm>
              <a:prstGeom prst="rect">
                <a:avLst/>
              </a:prstGeom>
              <a:blipFill>
                <a:blip r:embed="rId14"/>
                <a:stretch>
                  <a:fillRect r="-12308"/>
                </a:stretch>
              </a:blipFill>
            </p:spPr>
            <p:txBody>
              <a:bodyPr/>
              <a:lstStyle/>
              <a:p>
                <a:r>
                  <a:rPr lang="en-US">
                    <a:noFill/>
                  </a:rPr>
                  <a:t> </a:t>
                </a:r>
              </a:p>
            </p:txBody>
          </p:sp>
        </mc:Fallback>
      </mc:AlternateContent>
    </p:spTree>
    <p:extLst>
      <p:ext uri="{BB962C8B-B14F-4D97-AF65-F5344CB8AC3E}">
        <p14:creationId xmlns:p14="http://schemas.microsoft.com/office/powerpoint/2010/main" val="3561396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Shape 667"/>
          <p:cNvSpPr>
            <a:spLocks noGrp="1"/>
          </p:cNvSpPr>
          <p:nvPr>
            <p:ph type="title"/>
          </p:nvPr>
        </p:nvSpPr>
        <p:spPr>
          <a:prstGeom prst="rect">
            <a:avLst/>
          </a:prstGeom>
        </p:spPr>
        <p:txBody>
          <a:bodyPr>
            <a:normAutofit/>
          </a:bodyPr>
          <a:lstStyle/>
          <a:p>
            <a:r>
              <a:rPr lang="en-US" dirty="0"/>
              <a:t>Recap: perspective projection</a:t>
            </a:r>
            <a:endParaRPr dirty="0"/>
          </a:p>
        </p:txBody>
      </p:sp>
      <p:sp>
        <p:nvSpPr>
          <p:cNvPr id="42" name="Content Placeholder 2"/>
          <p:cNvSpPr txBox="1">
            <a:spLocks/>
          </p:cNvSpPr>
          <p:nvPr/>
        </p:nvSpPr>
        <p:spPr>
          <a:xfrm>
            <a:off x="203200" y="762000"/>
            <a:ext cx="11785600" cy="5715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Using triangle proportions (Thales’ theorem) we can easily conclude that: </a:t>
            </a:r>
          </a:p>
        </p:txBody>
      </p:sp>
      <p:sp>
        <p:nvSpPr>
          <p:cNvPr id="31" name="Line">
            <a:extLst>
              <a:ext uri="{FF2B5EF4-FFF2-40B4-BE49-F238E27FC236}">
                <a16:creationId xmlns:a16="http://schemas.microsoft.com/office/drawing/2014/main" id="{1E7A4D45-C6A5-4492-9BD6-DB1C321885E3}"/>
              </a:ext>
            </a:extLst>
          </p:cNvPr>
          <p:cNvSpPr/>
          <p:nvPr/>
        </p:nvSpPr>
        <p:spPr>
          <a:xfrm>
            <a:off x="2973734" y="4820918"/>
            <a:ext cx="5797517" cy="1"/>
          </a:xfrm>
          <a:prstGeom prst="line">
            <a:avLst/>
          </a:prstGeom>
          <a:ln w="12700">
            <a:solidFill>
              <a:srgbClr val="000000"/>
            </a:solidFill>
            <a:miter lim="400000"/>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Line">
            <a:extLst>
              <a:ext uri="{FF2B5EF4-FFF2-40B4-BE49-F238E27FC236}">
                <a16:creationId xmlns:a16="http://schemas.microsoft.com/office/drawing/2014/main" id="{866AFC3E-AF82-4EC0-90D9-092D5AFEF771}"/>
              </a:ext>
            </a:extLst>
          </p:cNvPr>
          <p:cNvSpPr/>
          <p:nvPr/>
        </p:nvSpPr>
        <p:spPr>
          <a:xfrm flipH="1" flipV="1">
            <a:off x="2973735" y="3180492"/>
            <a:ext cx="1304" cy="3129009"/>
          </a:xfrm>
          <a:prstGeom prst="line">
            <a:avLst/>
          </a:prstGeom>
          <a:ln w="12700">
            <a:solidFill>
              <a:srgbClr val="000000"/>
            </a:solidFill>
            <a:miter lim="400000"/>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Line">
            <a:extLst>
              <a:ext uri="{FF2B5EF4-FFF2-40B4-BE49-F238E27FC236}">
                <a16:creationId xmlns:a16="http://schemas.microsoft.com/office/drawing/2014/main" id="{65C4C800-FA8B-4E56-AB7D-3BED70AB2AB9}"/>
              </a:ext>
            </a:extLst>
          </p:cNvPr>
          <p:cNvSpPr/>
          <p:nvPr/>
        </p:nvSpPr>
        <p:spPr>
          <a:xfrm flipV="1">
            <a:off x="2984827" y="3568354"/>
            <a:ext cx="4455878" cy="1252564"/>
          </a:xfrm>
          <a:prstGeom prst="line">
            <a:avLst/>
          </a:prstGeom>
          <a:ln w="12700">
            <a:solidFill>
              <a:srgbClr val="000000"/>
            </a:solidFill>
            <a:miter lim="400000"/>
            <a:tailEnd type="oval"/>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Line">
            <a:extLst>
              <a:ext uri="{FF2B5EF4-FFF2-40B4-BE49-F238E27FC236}">
                <a16:creationId xmlns:a16="http://schemas.microsoft.com/office/drawing/2014/main" id="{60D7689D-006D-4563-B4C3-358E5C929196}"/>
              </a:ext>
            </a:extLst>
          </p:cNvPr>
          <p:cNvSpPr/>
          <p:nvPr/>
        </p:nvSpPr>
        <p:spPr>
          <a:xfrm flipV="1">
            <a:off x="6314138" y="3278549"/>
            <a:ext cx="1" cy="2598420"/>
          </a:xfrm>
          <a:prstGeom prst="line">
            <a:avLst/>
          </a:prstGeom>
          <a:ln w="50800">
            <a:solidFill>
              <a:srgbClr val="FF9300"/>
            </a:solidFill>
            <a:miter lim="400000"/>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Line">
            <a:extLst>
              <a:ext uri="{FF2B5EF4-FFF2-40B4-BE49-F238E27FC236}">
                <a16:creationId xmlns:a16="http://schemas.microsoft.com/office/drawing/2014/main" id="{D95D3224-9E6C-443F-ADDE-851A0D6167C8}"/>
              </a:ext>
            </a:extLst>
          </p:cNvPr>
          <p:cNvSpPr/>
          <p:nvPr/>
        </p:nvSpPr>
        <p:spPr>
          <a:xfrm>
            <a:off x="3065004" y="5583040"/>
            <a:ext cx="4305026" cy="1"/>
          </a:xfrm>
          <a:prstGeom prst="line">
            <a:avLst/>
          </a:prstGeom>
          <a:ln w="25400">
            <a:solidFill>
              <a:srgbClr val="000000"/>
            </a:solidFill>
            <a:miter lim="400000"/>
            <a:headEnd type="stealth"/>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latex-image-16.pdf" descr="latex-image-16.pdf">
            <a:extLst>
              <a:ext uri="{FF2B5EF4-FFF2-40B4-BE49-F238E27FC236}">
                <a16:creationId xmlns:a16="http://schemas.microsoft.com/office/drawing/2014/main" id="{75CD0ED3-9354-450E-9D51-141DB4145E56}"/>
              </a:ext>
            </a:extLst>
          </p:cNvPr>
          <p:cNvPicPr>
            <a:picLocks noChangeAspect="1"/>
          </p:cNvPicPr>
          <p:nvPr/>
        </p:nvPicPr>
        <p:blipFill>
          <a:blip r:embed="rId3"/>
          <a:stretch>
            <a:fillRect/>
          </a:stretch>
        </p:blipFill>
        <p:spPr>
          <a:xfrm>
            <a:off x="4753514" y="5051127"/>
            <a:ext cx="110315" cy="263208"/>
          </a:xfrm>
          <a:prstGeom prst="rect">
            <a:avLst/>
          </a:prstGeom>
          <a:ln w="12700">
            <a:miter lim="400000"/>
          </a:ln>
        </p:spPr>
      </p:pic>
      <p:sp>
        <p:nvSpPr>
          <p:cNvPr id="46" name="Line">
            <a:extLst>
              <a:ext uri="{FF2B5EF4-FFF2-40B4-BE49-F238E27FC236}">
                <a16:creationId xmlns:a16="http://schemas.microsoft.com/office/drawing/2014/main" id="{4821541A-0DD2-4813-B390-56D47FD5F4E6}"/>
              </a:ext>
            </a:extLst>
          </p:cNvPr>
          <p:cNvSpPr/>
          <p:nvPr/>
        </p:nvSpPr>
        <p:spPr>
          <a:xfrm>
            <a:off x="2984431" y="3563671"/>
            <a:ext cx="4403609" cy="1"/>
          </a:xfrm>
          <a:prstGeom prst="line">
            <a:avLst/>
          </a:prstGeom>
          <a:ln w="12700">
            <a:solidFill>
              <a:srgbClr val="000000"/>
            </a:solidFill>
            <a:custDash>
              <a:ds d="200000" sp="200000"/>
            </a:custDash>
            <a:miter lim="400000"/>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Line">
            <a:extLst>
              <a:ext uri="{FF2B5EF4-FFF2-40B4-BE49-F238E27FC236}">
                <a16:creationId xmlns:a16="http://schemas.microsoft.com/office/drawing/2014/main" id="{D3FFE903-9E4F-4F4C-89C9-3E1F202DCCD6}"/>
              </a:ext>
            </a:extLst>
          </p:cNvPr>
          <p:cNvSpPr/>
          <p:nvPr/>
        </p:nvSpPr>
        <p:spPr>
          <a:xfrm>
            <a:off x="7421773" y="3638619"/>
            <a:ext cx="1" cy="1146315"/>
          </a:xfrm>
          <a:prstGeom prst="line">
            <a:avLst/>
          </a:prstGeom>
          <a:ln w="12700">
            <a:solidFill>
              <a:srgbClr val="000000"/>
            </a:solidFill>
            <a:custDash>
              <a:ds d="200000" sp="200000"/>
            </a:custDash>
            <a:miter lim="400000"/>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Line">
            <a:extLst>
              <a:ext uri="{FF2B5EF4-FFF2-40B4-BE49-F238E27FC236}">
                <a16:creationId xmlns:a16="http://schemas.microsoft.com/office/drawing/2014/main" id="{032F6E11-6511-4995-A8A2-71D0786DD0F2}"/>
              </a:ext>
            </a:extLst>
          </p:cNvPr>
          <p:cNvSpPr/>
          <p:nvPr/>
        </p:nvSpPr>
        <p:spPr>
          <a:xfrm>
            <a:off x="3033722" y="4949418"/>
            <a:ext cx="3221732" cy="1"/>
          </a:xfrm>
          <a:prstGeom prst="line">
            <a:avLst/>
          </a:prstGeom>
          <a:ln w="25400">
            <a:solidFill>
              <a:srgbClr val="000000"/>
            </a:solidFill>
            <a:miter lim="400000"/>
            <a:headEnd type="stealth"/>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image plane">
            <a:extLst>
              <a:ext uri="{FF2B5EF4-FFF2-40B4-BE49-F238E27FC236}">
                <a16:creationId xmlns:a16="http://schemas.microsoft.com/office/drawing/2014/main" id="{B831D7D1-CFF1-4FC6-92EB-6BEBA9B2D17B}"/>
              </a:ext>
            </a:extLst>
          </p:cNvPr>
          <p:cNvSpPr txBox="1"/>
          <p:nvPr/>
        </p:nvSpPr>
        <p:spPr>
          <a:xfrm>
            <a:off x="5467898" y="2861700"/>
            <a:ext cx="1575111" cy="441468"/>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24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rPr>
              <a:t>image plane</a:t>
            </a:r>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50" name="Line">
            <a:extLst>
              <a:ext uri="{FF2B5EF4-FFF2-40B4-BE49-F238E27FC236}">
                <a16:creationId xmlns:a16="http://schemas.microsoft.com/office/drawing/2014/main" id="{E8168C1E-68B4-45A8-BBD8-88F9E03667EC}"/>
              </a:ext>
            </a:extLst>
          </p:cNvPr>
          <p:cNvSpPr/>
          <p:nvPr/>
        </p:nvSpPr>
        <p:spPr>
          <a:xfrm rot="5400000">
            <a:off x="6047133" y="4366585"/>
            <a:ext cx="836696" cy="0"/>
          </a:xfrm>
          <a:prstGeom prst="line">
            <a:avLst/>
          </a:prstGeom>
          <a:ln w="25400">
            <a:solidFill>
              <a:srgbClr val="000000"/>
            </a:solidFill>
            <a:miter lim="400000"/>
            <a:headEnd type="stealth"/>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Line">
            <a:extLst>
              <a:ext uri="{FF2B5EF4-FFF2-40B4-BE49-F238E27FC236}">
                <a16:creationId xmlns:a16="http://schemas.microsoft.com/office/drawing/2014/main" id="{AB0D02AE-96FF-4FC6-8277-FCB1C159B1D7}"/>
              </a:ext>
            </a:extLst>
          </p:cNvPr>
          <p:cNvSpPr/>
          <p:nvPr/>
        </p:nvSpPr>
        <p:spPr>
          <a:xfrm>
            <a:off x="6314137" y="3891464"/>
            <a:ext cx="388373" cy="0"/>
          </a:xfrm>
          <a:prstGeom prst="line">
            <a:avLst/>
          </a:prstGeom>
          <a:ln w="12700">
            <a:solidFill>
              <a:srgbClr val="000000"/>
            </a:solidFill>
            <a:custDash>
              <a:ds d="200000" sp="200000"/>
            </a:custDash>
            <a:miter lim="400000"/>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2" name="Picture 2" descr="https://latex.codecogs.com/gif.latex?%5Cdpi%7B300%7D%20%5Cbegin%7Bbmatrix%7Dx%20%5C%5C%20y%20%5C%5C%20z%20%5Cend%7Bbmatrix%7D">
            <a:extLst>
              <a:ext uri="{FF2B5EF4-FFF2-40B4-BE49-F238E27FC236}">
                <a16:creationId xmlns:a16="http://schemas.microsoft.com/office/drawing/2014/main" id="{7B530461-B620-4C00-B13F-E22507597F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6684" y="2996654"/>
            <a:ext cx="331629" cy="95744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4" descr="https://latex.codecogs.com/gif.latex?%5Cdpi%7B300%7D%20%5Cbegin%7Bbmatrix%7Du%20%5C%5C%20v%20%5Cend%7Bbmatrix%7D">
            <a:extLst>
              <a:ext uri="{FF2B5EF4-FFF2-40B4-BE49-F238E27FC236}">
                <a16:creationId xmlns:a16="http://schemas.microsoft.com/office/drawing/2014/main" id="{FEE52771-DDF9-4EB7-A279-A18028617D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4569" y="3638619"/>
            <a:ext cx="310884" cy="666181"/>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https://latex.codecogs.com/gif.latex?%5Cdpi%7B300%7D%20v">
            <a:extLst>
              <a:ext uri="{FF2B5EF4-FFF2-40B4-BE49-F238E27FC236}">
                <a16:creationId xmlns:a16="http://schemas.microsoft.com/office/drawing/2014/main" id="{3B54D200-4973-4B7C-AFC3-662EAC7A0DA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35324" y="4285822"/>
            <a:ext cx="161526" cy="1615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79AF5B9A-B4B0-4109-81EE-5312A4F8808D}"/>
                  </a:ext>
                </a:extLst>
              </p:cNvPr>
              <p:cNvSpPr txBox="1"/>
              <p:nvPr/>
            </p:nvSpPr>
            <p:spPr>
              <a:xfrm>
                <a:off x="2971905" y="2911964"/>
                <a:ext cx="3946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oMath>
                  </m:oMathPara>
                </a14:m>
                <a:endParaRPr lang="en-US" dirty="0"/>
              </a:p>
            </p:txBody>
          </p:sp>
        </mc:Choice>
        <mc:Fallback xmlns="">
          <p:sp>
            <p:nvSpPr>
              <p:cNvPr id="55" name="TextBox 54">
                <a:extLst>
                  <a:ext uri="{FF2B5EF4-FFF2-40B4-BE49-F238E27FC236}">
                    <a16:creationId xmlns:a16="http://schemas.microsoft.com/office/drawing/2014/main" id="{79AF5B9A-B4B0-4109-81EE-5312A4F8808D}"/>
                  </a:ext>
                </a:extLst>
              </p:cNvPr>
              <p:cNvSpPr txBox="1">
                <a:spLocks noRot="1" noChangeAspect="1" noMove="1" noResize="1" noEditPoints="1" noAdjustHandles="1" noChangeArrowheads="1" noChangeShapeType="1" noTextEdit="1"/>
              </p:cNvSpPr>
              <p:nvPr/>
            </p:nvSpPr>
            <p:spPr>
              <a:xfrm>
                <a:off x="2971905" y="2911964"/>
                <a:ext cx="394639" cy="369332"/>
              </a:xfrm>
              <a:prstGeom prst="rect">
                <a:avLst/>
              </a:prstGeom>
              <a:blipFill>
                <a:blip r:embed="rId8"/>
                <a:stretch>
                  <a:fillRect r="-1250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1A0E5ACE-F9B4-49AC-AAE4-92AC4C448C08}"/>
                  </a:ext>
                </a:extLst>
              </p:cNvPr>
              <p:cNvSpPr txBox="1"/>
              <p:nvPr/>
            </p:nvSpPr>
            <p:spPr>
              <a:xfrm>
                <a:off x="8553887" y="4820918"/>
                <a:ext cx="3946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𝑧</m:t>
                          </m:r>
                        </m:e>
                      </m:acc>
                    </m:oMath>
                  </m:oMathPara>
                </a14:m>
                <a:endParaRPr lang="en-US" dirty="0"/>
              </a:p>
            </p:txBody>
          </p:sp>
        </mc:Choice>
        <mc:Fallback xmlns="">
          <p:sp>
            <p:nvSpPr>
              <p:cNvPr id="56" name="TextBox 55">
                <a:extLst>
                  <a:ext uri="{FF2B5EF4-FFF2-40B4-BE49-F238E27FC236}">
                    <a16:creationId xmlns:a16="http://schemas.microsoft.com/office/drawing/2014/main" id="{1A0E5ACE-F9B4-49AC-AAE4-92AC4C448C08}"/>
                  </a:ext>
                </a:extLst>
              </p:cNvPr>
              <p:cNvSpPr txBox="1">
                <a:spLocks noRot="1" noChangeAspect="1" noMove="1" noResize="1" noEditPoints="1" noAdjustHandles="1" noChangeArrowheads="1" noChangeShapeType="1" noTextEdit="1"/>
              </p:cNvSpPr>
              <p:nvPr/>
            </p:nvSpPr>
            <p:spPr>
              <a:xfrm>
                <a:off x="8553887" y="4820918"/>
                <a:ext cx="394639" cy="369332"/>
              </a:xfrm>
              <a:prstGeom prst="rect">
                <a:avLst/>
              </a:prstGeom>
              <a:blipFill>
                <a:blip r:embed="rId9"/>
                <a:stretch>
                  <a:fillRect r="-2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F67A0CD9-1CD5-4F49-927B-523C2BC7045D}"/>
                  </a:ext>
                </a:extLst>
              </p:cNvPr>
              <p:cNvSpPr txBox="1"/>
              <p:nvPr/>
            </p:nvSpPr>
            <p:spPr>
              <a:xfrm>
                <a:off x="5299060" y="5561178"/>
                <a:ext cx="3946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𝑧</m:t>
                      </m:r>
                    </m:oMath>
                  </m:oMathPara>
                </a14:m>
                <a:endParaRPr lang="en-US" dirty="0"/>
              </a:p>
            </p:txBody>
          </p:sp>
        </mc:Choice>
        <mc:Fallback xmlns="">
          <p:sp>
            <p:nvSpPr>
              <p:cNvPr id="57" name="TextBox 56">
                <a:extLst>
                  <a:ext uri="{FF2B5EF4-FFF2-40B4-BE49-F238E27FC236}">
                    <a16:creationId xmlns:a16="http://schemas.microsoft.com/office/drawing/2014/main" id="{F67A0CD9-1CD5-4F49-927B-523C2BC7045D}"/>
                  </a:ext>
                </a:extLst>
              </p:cNvPr>
              <p:cNvSpPr txBox="1">
                <a:spLocks noRot="1" noChangeAspect="1" noMove="1" noResize="1" noEditPoints="1" noAdjustHandles="1" noChangeArrowheads="1" noChangeShapeType="1" noTextEdit="1"/>
              </p:cNvSpPr>
              <p:nvPr/>
            </p:nvSpPr>
            <p:spPr>
              <a:xfrm>
                <a:off x="5299060" y="5561178"/>
                <a:ext cx="394639"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41FEA65B-6B4F-4DF8-97B6-9ABB16C50E22}"/>
                  </a:ext>
                </a:extLst>
              </p:cNvPr>
              <p:cNvSpPr txBox="1"/>
              <p:nvPr/>
            </p:nvSpPr>
            <p:spPr>
              <a:xfrm>
                <a:off x="7450493" y="4132380"/>
                <a:ext cx="3946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𝑦</m:t>
                      </m:r>
                    </m:oMath>
                  </m:oMathPara>
                </a14:m>
                <a:endParaRPr lang="en-US" dirty="0"/>
              </a:p>
            </p:txBody>
          </p:sp>
        </mc:Choice>
        <mc:Fallback xmlns="">
          <p:sp>
            <p:nvSpPr>
              <p:cNvPr id="58" name="TextBox 57">
                <a:extLst>
                  <a:ext uri="{FF2B5EF4-FFF2-40B4-BE49-F238E27FC236}">
                    <a16:creationId xmlns:a16="http://schemas.microsoft.com/office/drawing/2014/main" id="{41FEA65B-6B4F-4DF8-97B6-9ABB16C50E22}"/>
                  </a:ext>
                </a:extLst>
              </p:cNvPr>
              <p:cNvSpPr txBox="1">
                <a:spLocks noRot="1" noChangeAspect="1" noMove="1" noResize="1" noEditPoints="1" noAdjustHandles="1" noChangeArrowheads="1" noChangeShapeType="1" noTextEdit="1"/>
              </p:cNvSpPr>
              <p:nvPr/>
            </p:nvSpPr>
            <p:spPr>
              <a:xfrm>
                <a:off x="7450493" y="4132380"/>
                <a:ext cx="394639" cy="369332"/>
              </a:xfrm>
              <a:prstGeom prst="rect">
                <a:avLst/>
              </a:prstGeom>
              <a:blipFill>
                <a:blip r:embed="rId11"/>
                <a:stretch>
                  <a:fillRect b="-6667"/>
                </a:stretch>
              </a:blipFill>
            </p:spPr>
            <p:txBody>
              <a:bodyPr/>
              <a:lstStyle/>
              <a:p>
                <a:r>
                  <a:rPr lang="en-US">
                    <a:noFill/>
                  </a:rPr>
                  <a:t> </a:t>
                </a:r>
              </a:p>
            </p:txBody>
          </p:sp>
        </mc:Fallback>
      </mc:AlternateContent>
      <p:pic>
        <p:nvPicPr>
          <p:cNvPr id="4098" name="Picture 2">
            <a:extLst>
              <a:ext uri="{FF2B5EF4-FFF2-40B4-BE49-F238E27FC236}">
                <a16:creationId xmlns:a16="http://schemas.microsoft.com/office/drawing/2014/main" id="{1422BB7D-269B-44C2-AA61-81A6F594857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51668" y="1436283"/>
            <a:ext cx="2491341" cy="1277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087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806E-716B-4127-8FAD-9BE6143871BE}"/>
              </a:ext>
            </a:extLst>
          </p:cNvPr>
          <p:cNvSpPr>
            <a:spLocks noGrp="1"/>
          </p:cNvSpPr>
          <p:nvPr>
            <p:ph type="title"/>
          </p:nvPr>
        </p:nvSpPr>
        <p:spPr>
          <a:xfrm>
            <a:off x="1676400" y="0"/>
            <a:ext cx="8839200" cy="762000"/>
          </a:xfrm>
        </p:spPr>
        <p:txBody>
          <a:bodyPr/>
          <a:lstStyle/>
          <a:p>
            <a:r>
              <a:rPr lang="en-US" dirty="0"/>
              <a:t>Recap: perspective projection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B38623-BB64-452B-B8AF-A84D9DA18C6F}"/>
                  </a:ext>
                </a:extLst>
              </p:cNvPr>
              <p:cNvSpPr>
                <a:spLocks noGrp="1"/>
              </p:cNvSpPr>
              <p:nvPr>
                <p:ph idx="1"/>
              </p:nvPr>
            </p:nvSpPr>
            <p:spPr>
              <a:xfrm>
                <a:off x="245097" y="762000"/>
                <a:ext cx="10270503" cy="5715000"/>
              </a:xfrm>
            </p:spPr>
            <p:txBody>
              <a:bodyPr/>
              <a:lstStyle/>
              <a:p>
                <a:r>
                  <a:rPr lang="en-US" dirty="0"/>
                  <a:t>Let’s use the homogeneous coordinates:</a:t>
                </a:r>
              </a:p>
              <a:p>
                <a:endParaRPr lang="en-US" dirty="0"/>
              </a:p>
              <a:p>
                <a:endParaRPr lang="en-US" dirty="0"/>
              </a:p>
              <a:p>
                <a:endParaRPr lang="en-US" dirty="0"/>
              </a:p>
              <a:p>
                <a:endParaRPr lang="en-US" dirty="0"/>
              </a:p>
              <a:p>
                <a:endParaRPr lang="en-US" dirty="0"/>
              </a:p>
              <a:p>
                <a:pPr lvl="1"/>
                <a:r>
                  <a:rPr lang="en-US" dirty="0"/>
                  <a:t>Units of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𝑚</m:t>
                    </m:r>
                    <m:r>
                      <a:rPr lang="en-US" i="1" dirty="0"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02B38623-BB64-452B-B8AF-A84D9DA18C6F}"/>
                  </a:ext>
                </a:extLst>
              </p:cNvPr>
              <p:cNvSpPr>
                <a:spLocks noGrp="1" noRot="1" noChangeAspect="1" noMove="1" noResize="1" noEditPoints="1" noAdjustHandles="1" noChangeArrowheads="1" noChangeShapeType="1" noTextEdit="1"/>
              </p:cNvSpPr>
              <p:nvPr>
                <p:ph idx="1"/>
              </p:nvPr>
            </p:nvSpPr>
            <p:spPr>
              <a:xfrm>
                <a:off x="245097" y="762000"/>
                <a:ext cx="10270503" cy="5715000"/>
              </a:xfrm>
              <a:blipFill>
                <a:blip r:embed="rId3"/>
                <a:stretch>
                  <a:fillRect l="-1068" t="-959"/>
                </a:stretch>
              </a:blipFill>
            </p:spPr>
            <p:txBody>
              <a:bodyPr/>
              <a:lstStyle/>
              <a:p>
                <a:r>
                  <a:rPr lang="en-US">
                    <a:noFill/>
                  </a:rPr>
                  <a:t> </a:t>
                </a:r>
              </a:p>
            </p:txBody>
          </p:sp>
        </mc:Fallback>
      </mc:AlternateContent>
      <p:pic>
        <p:nvPicPr>
          <p:cNvPr id="4" name="Picture 2">
            <a:extLst>
              <a:ext uri="{FF2B5EF4-FFF2-40B4-BE49-F238E27FC236}">
                <a16:creationId xmlns:a16="http://schemas.microsoft.com/office/drawing/2014/main" id="{A5BA80E3-A0A2-4CF7-ADF1-8853B220C2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0791" y="1371600"/>
            <a:ext cx="8363305"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600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FC4F-094F-41A7-858A-7CE33938451F}"/>
              </a:ext>
            </a:extLst>
          </p:cNvPr>
          <p:cNvSpPr>
            <a:spLocks noGrp="1"/>
          </p:cNvSpPr>
          <p:nvPr>
            <p:ph type="title"/>
          </p:nvPr>
        </p:nvSpPr>
        <p:spPr/>
        <p:txBody>
          <a:bodyPr/>
          <a:lstStyle/>
          <a:p>
            <a:r>
              <a:rPr lang="en-US" dirty="0"/>
              <a:t>Recap: perspective projection</a:t>
            </a:r>
          </a:p>
        </p:txBody>
      </p:sp>
      <p:sp>
        <p:nvSpPr>
          <p:cNvPr id="3" name="Content Placeholder 2">
            <a:extLst>
              <a:ext uri="{FF2B5EF4-FFF2-40B4-BE49-F238E27FC236}">
                <a16:creationId xmlns:a16="http://schemas.microsoft.com/office/drawing/2014/main" id="{74F2D7F0-21D8-4DEB-95F5-BA5D3D1DE7CA}"/>
              </a:ext>
            </a:extLst>
          </p:cNvPr>
          <p:cNvSpPr>
            <a:spLocks noGrp="1"/>
          </p:cNvSpPr>
          <p:nvPr>
            <p:ph idx="1"/>
          </p:nvPr>
        </p:nvSpPr>
        <p:spPr/>
        <p:txBody>
          <a:bodyPr/>
          <a:lstStyle/>
          <a:p>
            <a:r>
              <a:rPr lang="en-US" dirty="0"/>
              <a:t>Let’s split into 2 matrices and use 3D-&gt;2D homogenous coordinates:</a:t>
            </a:r>
          </a:p>
          <a:p>
            <a:pPr lvl="1"/>
            <a:r>
              <a:rPr lang="en-US" dirty="0"/>
              <a:t>The perspective projection matrix transforms us from the </a:t>
            </a:r>
            <a:r>
              <a:rPr lang="en-US" b="1" dirty="0"/>
              <a:t>camera coordinate system </a:t>
            </a:r>
            <a:r>
              <a:rPr lang="en-US" dirty="0"/>
              <a:t>to the </a:t>
            </a:r>
            <a:r>
              <a:rPr lang="en-US" b="1" dirty="0"/>
              <a:t>normalized image coordinate </a:t>
            </a:r>
            <a:r>
              <a:rPr lang="en-US" dirty="0"/>
              <a:t>system. </a:t>
            </a:r>
          </a:p>
          <a:p>
            <a:pPr lvl="1"/>
            <a:r>
              <a:rPr lang="en-US" dirty="0"/>
              <a:t>The intrinsic matrix transforms us from the </a:t>
            </a:r>
            <a:r>
              <a:rPr lang="en-US" b="1" dirty="0"/>
              <a:t>normalized image space</a:t>
            </a:r>
            <a:r>
              <a:rPr lang="en-US" dirty="0"/>
              <a:t> to the </a:t>
            </a:r>
            <a:r>
              <a:rPr lang="en-US" b="1" dirty="0"/>
              <a:t>image space</a:t>
            </a:r>
            <a:r>
              <a:rPr lang="en-US" dirty="0"/>
              <a:t>.</a:t>
            </a:r>
          </a:p>
        </p:txBody>
      </p:sp>
      <p:sp>
        <p:nvSpPr>
          <p:cNvPr id="4" name="Left Brace 3">
            <a:extLst>
              <a:ext uri="{FF2B5EF4-FFF2-40B4-BE49-F238E27FC236}">
                <a16:creationId xmlns:a16="http://schemas.microsoft.com/office/drawing/2014/main" id="{5C3831E8-107A-4F59-84BC-EF2C3B2F5D85}"/>
              </a:ext>
            </a:extLst>
          </p:cNvPr>
          <p:cNvSpPr/>
          <p:nvPr/>
        </p:nvSpPr>
        <p:spPr>
          <a:xfrm rot="16200000">
            <a:off x="1975755" y="4418634"/>
            <a:ext cx="533400" cy="16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a:extLst>
              <a:ext uri="{FF2B5EF4-FFF2-40B4-BE49-F238E27FC236}">
                <a16:creationId xmlns:a16="http://schemas.microsoft.com/office/drawing/2014/main" id="{0CEFB6C2-9B44-4BC4-87CC-5F1E6374DA21}"/>
              </a:ext>
            </a:extLst>
          </p:cNvPr>
          <p:cNvSpPr/>
          <p:nvPr/>
        </p:nvSpPr>
        <p:spPr>
          <a:xfrm rot="16200000">
            <a:off x="4561113" y="4247369"/>
            <a:ext cx="533400" cy="1981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67391E26-DC38-4D60-8331-E7FC22F9AB1B}"/>
              </a:ext>
            </a:extLst>
          </p:cNvPr>
          <p:cNvSpPr txBox="1"/>
          <p:nvPr/>
        </p:nvSpPr>
        <p:spPr>
          <a:xfrm>
            <a:off x="1442356" y="5504670"/>
            <a:ext cx="1600201" cy="646331"/>
          </a:xfrm>
          <a:prstGeom prst="rect">
            <a:avLst/>
          </a:prstGeom>
          <a:noFill/>
        </p:spPr>
        <p:txBody>
          <a:bodyPr wrap="square" rtlCol="0">
            <a:spAutoFit/>
          </a:bodyPr>
          <a:lstStyle/>
          <a:p>
            <a:pPr algn="ctr"/>
            <a:r>
              <a:rPr lang="en-US" dirty="0"/>
              <a:t>Intrinsic camera matrix</a:t>
            </a:r>
          </a:p>
        </p:txBody>
      </p:sp>
      <p:sp>
        <p:nvSpPr>
          <p:cNvPr id="8" name="TextBox 7">
            <a:extLst>
              <a:ext uri="{FF2B5EF4-FFF2-40B4-BE49-F238E27FC236}">
                <a16:creationId xmlns:a16="http://schemas.microsoft.com/office/drawing/2014/main" id="{75DFCE4A-F52E-4888-A2AE-AA27B9D0D18F}"/>
              </a:ext>
            </a:extLst>
          </p:cNvPr>
          <p:cNvSpPr txBox="1"/>
          <p:nvPr/>
        </p:nvSpPr>
        <p:spPr>
          <a:xfrm>
            <a:off x="3837213" y="5485435"/>
            <a:ext cx="1981200" cy="646331"/>
          </a:xfrm>
          <a:prstGeom prst="rect">
            <a:avLst/>
          </a:prstGeom>
          <a:noFill/>
        </p:spPr>
        <p:txBody>
          <a:bodyPr wrap="square" rtlCol="0">
            <a:spAutoFit/>
          </a:bodyPr>
          <a:lstStyle/>
          <a:p>
            <a:pPr algn="ctr"/>
            <a:r>
              <a:rPr lang="en-US" dirty="0"/>
              <a:t>Perspective projection matrix</a:t>
            </a:r>
          </a:p>
        </p:txBody>
      </p:sp>
      <p:pic>
        <p:nvPicPr>
          <p:cNvPr id="2050" name="Picture 2">
            <a:extLst>
              <a:ext uri="{FF2B5EF4-FFF2-40B4-BE49-F238E27FC236}">
                <a16:creationId xmlns:a16="http://schemas.microsoft.com/office/drawing/2014/main" id="{4A8E55CD-BAEF-45C1-BC55-124AD7DDDC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852" y="3015980"/>
            <a:ext cx="10670948" cy="2281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147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781F-CC71-4E67-8BB3-360B1E695B1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5EA0CAE-A067-4025-846B-8D11836FE5FC}"/>
              </a:ext>
            </a:extLst>
          </p:cNvPr>
          <p:cNvSpPr>
            <a:spLocks noGrp="1"/>
          </p:cNvSpPr>
          <p:nvPr>
            <p:ph idx="1"/>
          </p:nvPr>
        </p:nvSpPr>
        <p:spPr/>
        <p:txBody>
          <a:bodyPr/>
          <a:lstStyle/>
          <a:p>
            <a:r>
              <a:rPr lang="en-US" dirty="0"/>
              <a:t>What is camera calibration?</a:t>
            </a:r>
          </a:p>
          <a:p>
            <a:r>
              <a:rPr lang="en-US" dirty="0"/>
              <a:t>Camera </a:t>
            </a:r>
            <a:r>
              <a:rPr lang="en-US" dirty="0" err="1"/>
              <a:t>extrinsics</a:t>
            </a:r>
            <a:endParaRPr lang="en-US" dirty="0"/>
          </a:p>
          <a:p>
            <a:r>
              <a:rPr lang="en-US" dirty="0"/>
              <a:t>Perspective projection</a:t>
            </a:r>
          </a:p>
          <a:p>
            <a:r>
              <a:rPr lang="en-US" b="1" dirty="0"/>
              <a:t>Camera </a:t>
            </a:r>
            <a:r>
              <a:rPr lang="en-US" b="1" dirty="0" err="1"/>
              <a:t>intrinsics</a:t>
            </a:r>
            <a:endParaRPr lang="en-US" dirty="0"/>
          </a:p>
          <a:p>
            <a:r>
              <a:rPr lang="en-US" dirty="0"/>
              <a:t>Full camera matrix</a:t>
            </a:r>
          </a:p>
          <a:p>
            <a:r>
              <a:rPr lang="en-US" dirty="0"/>
              <a:t>Calibration methods and distortions</a:t>
            </a:r>
          </a:p>
          <a:p>
            <a:endParaRPr lang="en-US" dirty="0"/>
          </a:p>
        </p:txBody>
      </p:sp>
    </p:spTree>
    <p:extLst>
      <p:ext uri="{BB962C8B-B14F-4D97-AF65-F5344CB8AC3E}">
        <p14:creationId xmlns:p14="http://schemas.microsoft.com/office/powerpoint/2010/main" val="1676118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arallelogram 24"/>
          <p:cNvSpPr/>
          <p:nvPr/>
        </p:nvSpPr>
        <p:spPr>
          <a:xfrm rot="19253717">
            <a:off x="3658667" y="3143479"/>
            <a:ext cx="2476741" cy="2046461"/>
          </a:xfrm>
          <a:prstGeom prst="parallelogram">
            <a:avLst>
              <a:gd name="adj" fmla="val 81894"/>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r>
                        <m:rPr>
                          <m:nor/>
                        </m:rPr>
                        <a:rPr lang="en-US" dirty="0"/>
                        <m:t>Intrinsic</m:t>
                      </m:r>
                      <m:r>
                        <m:rPr>
                          <m:nor/>
                        </m:rPr>
                        <a:rPr lang="en-US" dirty="0"/>
                        <m:t> </m:t>
                      </m:r>
                      <m:r>
                        <m:rPr>
                          <m:nor/>
                        </m:rPr>
                        <a:rPr lang="en-US" dirty="0"/>
                        <m:t>camera</m:t>
                      </m:r>
                      <m:r>
                        <m:rPr>
                          <m:nor/>
                        </m:rPr>
                        <a:rPr lang="en-US" dirty="0"/>
                        <m:t> </m:t>
                      </m:r>
                      <m:r>
                        <m:rPr>
                          <m:nor/>
                        </m:rPr>
                        <a:rPr lang="en-US" dirty="0"/>
                        <m:t>matrix</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sSub>
                      <m:sSubPr>
                        <m:ctrlPr>
                          <a:rPr lang="en-US" b="1" i="1">
                            <a:solidFill>
                              <a:prstClr val="black"/>
                            </a:solidFill>
                            <a:latin typeface="Cambria Math" panose="02040503050406030204" pitchFamily="18" charset="0"/>
                          </a:rPr>
                        </m:ctrlPr>
                      </m:sSubPr>
                      <m:e>
                        <m:r>
                          <a:rPr lang="en-US" b="1" i="1">
                            <a:solidFill>
                              <a:prstClr val="black"/>
                            </a:solidFill>
                            <a:latin typeface="Cambria Math" panose="02040503050406030204" pitchFamily="18" charset="0"/>
                          </a:rPr>
                          <m:t>𝑶</m:t>
                        </m:r>
                      </m:e>
                      <m:sub>
                        <m:r>
                          <a:rPr lang="en-US" b="1" i="1">
                            <a:solidFill>
                              <a:prstClr val="black"/>
                            </a:solidFill>
                            <a:latin typeface="Cambria Math" panose="02040503050406030204" pitchFamily="18" charset="0"/>
                          </a:rPr>
                          <m:t>𝒘𝒐𝒓𝒍𝒅</m:t>
                        </m:r>
                      </m:sub>
                    </m:sSub>
                    <m:r>
                      <a:rPr lang="en-US" b="1" i="1">
                        <a:solidFill>
                          <a:prstClr val="black"/>
                        </a:solidFill>
                        <a:latin typeface="Cambria Math" panose="02040503050406030204" pitchFamily="18" charset="0"/>
                      </a:rPr>
                      <m:t>→</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panose="02040503050406030204" pitchFamily="18" charset="0"/>
                          </a:rPr>
                          <m:t>𝑶</m:t>
                        </m:r>
                      </m:e>
                      <m:sub>
                        <m:r>
                          <a:rPr lang="en-US" b="1" i="1">
                            <a:solidFill>
                              <a:prstClr val="black"/>
                            </a:solidFill>
                            <a:latin typeface="Cambria Math" panose="02040503050406030204" pitchFamily="18" charset="0"/>
                          </a:rPr>
                          <m:t>𝒄𝒂𝒎𝒆𝒓𝒂</m:t>
                        </m:r>
                      </m:sub>
                    </m:sSub>
                    <m:r>
                      <a:rPr lang="en-US" b="1" i="1">
                        <a:solidFill>
                          <a:prstClr val="black"/>
                        </a:solidFill>
                        <a:latin typeface="Cambria Math" panose="02040503050406030204" pitchFamily="18" charset="0"/>
                      </a:rPr>
                      <m:t>→</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panose="02040503050406030204" pitchFamily="18" charset="0"/>
                          </a:rPr>
                          <m:t>𝑶</m:t>
                        </m:r>
                      </m:e>
                      <m:sub>
                        <m:r>
                          <a:rPr lang="en-US" b="1" i="1">
                            <a:solidFill>
                              <a:prstClr val="black"/>
                            </a:solidFill>
                            <a:latin typeface="Cambria Math" panose="02040503050406030204" pitchFamily="18" charset="0"/>
                          </a:rPr>
                          <m:t>𝒏𝒐𝒓𝒎</m:t>
                        </m:r>
                        <m:r>
                          <a:rPr lang="en-US" b="1" i="1">
                            <a:solidFill>
                              <a:prstClr val="black"/>
                            </a:solidFill>
                            <a:latin typeface="Cambria Math" panose="02040503050406030204" pitchFamily="18" charset="0"/>
                          </a:rPr>
                          <m:t>.  </m:t>
                        </m:r>
                        <m:r>
                          <a:rPr lang="en-US" b="1" i="1">
                            <a:solidFill>
                              <a:prstClr val="black"/>
                            </a:solidFill>
                            <a:latin typeface="Cambria Math" panose="02040503050406030204" pitchFamily="18" charset="0"/>
                          </a:rPr>
                          <m:t>𝒊𝒎𝒂𝒈𝒆</m:t>
                        </m:r>
                      </m:sub>
                    </m:sSub>
                  </m:oMath>
                </a14:m>
                <a:r>
                  <a:rPr lang="en-US" b="1" dirty="0">
                    <a:solidFill>
                      <a:prstClr val="black"/>
                    </a:solidFill>
                  </a:rPr>
                  <a:t> Done.</a:t>
                </a:r>
              </a:p>
              <a:p>
                <a:r>
                  <a:rPr lang="en-US" dirty="0">
                    <a:solidFill>
                      <a:prstClr val="black"/>
                    </a:solidFill>
                  </a:rPr>
                  <a:t>Now: </a:t>
                </a:r>
                <a14:m>
                  <m:oMath xmlns:m="http://schemas.openxmlformats.org/officeDocument/2006/math">
                    <m:sSub>
                      <m:sSubPr>
                        <m:ctrlPr>
                          <a:rPr lang="en-US" i="1">
                            <a:solidFill>
                              <a:prstClr val="black"/>
                            </a:solidFill>
                            <a:latin typeface="Cambria Math" panose="02040503050406030204" pitchFamily="18" charset="0"/>
                          </a:rPr>
                        </m:ctrlPr>
                      </m:sSubPr>
                      <m:e>
                        <m:r>
                          <a:rPr lang="en-US" b="0" i="1">
                            <a:solidFill>
                              <a:prstClr val="black"/>
                            </a:solidFill>
                            <a:latin typeface="Cambria Math" panose="02040503050406030204" pitchFamily="18" charset="0"/>
                          </a:rPr>
                          <m:t>𝑂</m:t>
                        </m:r>
                      </m:e>
                      <m:sub>
                        <m:r>
                          <a:rPr lang="en-US" b="0" i="1">
                            <a:solidFill>
                              <a:prstClr val="black"/>
                            </a:solidFill>
                            <a:latin typeface="Cambria Math" panose="02040503050406030204" pitchFamily="18" charset="0"/>
                          </a:rPr>
                          <m:t>𝑛𝑜𝑟𝑚</m:t>
                        </m:r>
                        <m:r>
                          <a:rPr lang="en-US" b="0" i="1">
                            <a:solidFill>
                              <a:prstClr val="black"/>
                            </a:solidFill>
                            <a:latin typeface="Cambria Math" panose="02040503050406030204" pitchFamily="18" charset="0"/>
                          </a:rPr>
                          <m:t>.  </m:t>
                        </m:r>
                        <m:r>
                          <a:rPr lang="en-US" b="0" i="1">
                            <a:solidFill>
                              <a:prstClr val="black"/>
                            </a:solidFill>
                            <a:latin typeface="Cambria Math" panose="02040503050406030204" pitchFamily="18" charset="0"/>
                          </a:rPr>
                          <m:t>𝑖𝑚𝑎𝑔𝑒</m:t>
                        </m:r>
                      </m:sub>
                    </m:sSub>
                    <m:r>
                      <a:rPr lang="en-US" b="0" i="1">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b="0" i="1">
                            <a:solidFill>
                              <a:prstClr val="black"/>
                            </a:solidFill>
                            <a:latin typeface="Cambria Math" panose="02040503050406030204" pitchFamily="18" charset="0"/>
                          </a:rPr>
                          <m:t>𝑂</m:t>
                        </m:r>
                      </m:e>
                      <m:sub>
                        <m:r>
                          <a:rPr lang="en-US" b="0" i="1">
                            <a:solidFill>
                              <a:prstClr val="black"/>
                            </a:solidFill>
                            <a:latin typeface="Cambria Math" panose="02040503050406030204" pitchFamily="18" charset="0"/>
                          </a:rPr>
                          <m:t>𝑖𝑚𝑎𝑔𝑒</m:t>
                        </m:r>
                      </m:sub>
                    </m:sSub>
                  </m:oMath>
                </a14:m>
                <a:endParaRPr lang="en-US" dirty="0">
                  <a:solidFill>
                    <a:prstClr val="black"/>
                  </a:solidFill>
                </a:endParaRPr>
              </a:p>
              <a:p>
                <a:endParaRPr lang="en-US" b="1" dirty="0">
                  <a:solidFill>
                    <a:prstClr val="black"/>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31" t="-959"/>
                </a:stretch>
              </a:blipFill>
            </p:spPr>
            <p:txBody>
              <a:bodyPr/>
              <a:lstStyle/>
              <a:p>
                <a:r>
                  <a:rPr lang="en-US">
                    <a:noFill/>
                  </a:rPr>
                  <a:t> </a:t>
                </a:r>
              </a:p>
            </p:txBody>
          </p:sp>
        </mc:Fallback>
      </mc:AlternateContent>
      <p:sp>
        <p:nvSpPr>
          <p:cNvPr id="4" name="Line"/>
          <p:cNvSpPr/>
          <p:nvPr/>
        </p:nvSpPr>
        <p:spPr>
          <a:xfrm>
            <a:off x="3052900" y="4256694"/>
            <a:ext cx="1496348" cy="2832"/>
          </a:xfrm>
          <a:prstGeom prst="line">
            <a:avLst/>
          </a:prstGeom>
          <a:ln w="38100">
            <a:solidFill>
              <a:srgbClr val="FF2600"/>
            </a:solidFill>
            <a:miter lim="400000"/>
            <a:headEnd type="none" w="med" len="med"/>
            <a:tailEnd type="none" w="med" len="med"/>
          </a:ln>
        </p:spPr>
        <p:txBody>
          <a:bodyPr lIns="35719" tIns="35719" rIns="35719" bIns="35719" anchor="ctr"/>
          <a:lstStyle/>
          <a:p>
            <a:pPr>
              <a:defRPr sz="2400"/>
            </a:pPr>
            <a:endParaRPr sz="1687">
              <a:solidFill>
                <a:prstClr val="black"/>
              </a:solidFill>
              <a:latin typeface="Calibri" panose="020F0502020204030204"/>
            </a:endParaRPr>
          </a:p>
        </p:txBody>
      </p:sp>
      <p:sp>
        <p:nvSpPr>
          <p:cNvPr id="5" name="Line"/>
          <p:cNvSpPr/>
          <p:nvPr/>
        </p:nvSpPr>
        <p:spPr>
          <a:xfrm flipV="1">
            <a:off x="4796813" y="2995788"/>
            <a:ext cx="0" cy="2544955"/>
          </a:xfrm>
          <a:prstGeom prst="line">
            <a:avLst/>
          </a:prstGeom>
          <a:ln w="25400">
            <a:solidFill>
              <a:schemeClr val="accent6"/>
            </a:solidFill>
            <a:miter lim="400000"/>
          </a:ln>
        </p:spPr>
        <p:txBody>
          <a:bodyPr lIns="35719" tIns="35719" rIns="35719" bIns="35719" anchor="ctr"/>
          <a:lstStyle/>
          <a:p>
            <a:pPr>
              <a:defRPr sz="2400"/>
            </a:pPr>
            <a:endParaRPr sz="1687">
              <a:solidFill>
                <a:prstClr val="black"/>
              </a:solidFill>
              <a:latin typeface="Calibri" panose="020F0502020204030204"/>
            </a:endParaRPr>
          </a:p>
        </p:txBody>
      </p:sp>
      <p:pic>
        <p:nvPicPr>
          <p:cNvPr id="6" name="latex-image-18.pdf" descr="latex-image-18.pdf"/>
          <p:cNvPicPr>
            <a:picLocks noChangeAspect="1"/>
          </p:cNvPicPr>
          <p:nvPr/>
        </p:nvPicPr>
        <p:blipFill>
          <a:blip r:embed="rId4"/>
          <a:stretch>
            <a:fillRect/>
          </a:stretch>
        </p:blipFill>
        <p:spPr>
          <a:xfrm>
            <a:off x="9067800" y="1805495"/>
            <a:ext cx="294680" cy="223242"/>
          </a:xfrm>
          <a:prstGeom prst="rect">
            <a:avLst/>
          </a:prstGeom>
          <a:ln w="12700">
            <a:miter lim="400000"/>
          </a:ln>
        </p:spPr>
      </p:pic>
      <p:sp>
        <p:nvSpPr>
          <p:cNvPr id="7" name="Line"/>
          <p:cNvSpPr/>
          <p:nvPr/>
        </p:nvSpPr>
        <p:spPr>
          <a:xfrm>
            <a:off x="8966978" y="1917116"/>
            <a:ext cx="17859" cy="0"/>
          </a:xfrm>
          <a:prstGeom prst="line">
            <a:avLst/>
          </a:prstGeom>
          <a:ln w="25400">
            <a:solidFill>
              <a:srgbClr val="000000"/>
            </a:solidFill>
            <a:miter lim="400000"/>
            <a:tailEnd type="oval"/>
          </a:ln>
        </p:spPr>
        <p:txBody>
          <a:bodyPr lIns="35719" tIns="35719" rIns="35719" bIns="35719" anchor="ctr"/>
          <a:lstStyle/>
          <a:p>
            <a:pPr>
              <a:defRPr sz="2400"/>
            </a:pPr>
            <a:endParaRPr sz="1687">
              <a:solidFill>
                <a:prstClr val="black"/>
              </a:solidFill>
              <a:latin typeface="Calibri" panose="020F0502020204030204"/>
            </a:endParaRPr>
          </a:p>
        </p:txBody>
      </p:sp>
      <p:sp>
        <p:nvSpPr>
          <p:cNvPr id="8" name="world point"/>
          <p:cNvSpPr txBox="1"/>
          <p:nvPr/>
        </p:nvSpPr>
        <p:spPr>
          <a:xfrm>
            <a:off x="9537692" y="1783651"/>
            <a:ext cx="830613"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800"/>
            </a:lvl1pPr>
          </a:lstStyle>
          <a:p>
            <a:pPr>
              <a:defRPr/>
            </a:pPr>
            <a:r>
              <a:rPr sz="1266">
                <a:solidFill>
                  <a:prstClr val="black"/>
                </a:solidFill>
                <a:latin typeface="Calibri" panose="020F0502020204030204"/>
              </a:rPr>
              <a:t>world point</a:t>
            </a:r>
          </a:p>
        </p:txBody>
      </p:sp>
      <p:sp>
        <p:nvSpPr>
          <p:cNvPr id="9" name="Line"/>
          <p:cNvSpPr/>
          <p:nvPr/>
        </p:nvSpPr>
        <p:spPr>
          <a:xfrm flipH="1">
            <a:off x="3066293" y="4261157"/>
            <a:ext cx="0" cy="609365"/>
          </a:xfrm>
          <a:prstGeom prst="line">
            <a:avLst/>
          </a:prstGeom>
          <a:ln w="38100">
            <a:solidFill>
              <a:srgbClr val="FF26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0" name="Line"/>
          <p:cNvSpPr/>
          <p:nvPr/>
        </p:nvSpPr>
        <p:spPr>
          <a:xfrm>
            <a:off x="1891607" y="5251523"/>
            <a:ext cx="1892205" cy="1"/>
          </a:xfrm>
          <a:prstGeom prst="line">
            <a:avLst/>
          </a:prstGeom>
          <a:ln w="38100">
            <a:solidFill>
              <a:srgbClr val="0433FF"/>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1" name="Line"/>
          <p:cNvSpPr/>
          <p:nvPr/>
        </p:nvSpPr>
        <p:spPr>
          <a:xfrm flipV="1">
            <a:off x="1905002" y="4626341"/>
            <a:ext cx="0" cy="629645"/>
          </a:xfrm>
          <a:prstGeom prst="line">
            <a:avLst/>
          </a:prstGeom>
          <a:ln w="38100">
            <a:solidFill>
              <a:srgbClr val="0433FF"/>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2" name="Line"/>
          <p:cNvSpPr/>
          <p:nvPr/>
        </p:nvSpPr>
        <p:spPr>
          <a:xfrm flipH="1">
            <a:off x="4935142" y="2612136"/>
            <a:ext cx="259657" cy="229120"/>
          </a:xfrm>
          <a:prstGeom prst="line">
            <a:avLst/>
          </a:prstGeom>
          <a:ln w="38100">
            <a:solidFill>
              <a:srgbClr val="00F9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3" name="Line"/>
          <p:cNvSpPr/>
          <p:nvPr/>
        </p:nvSpPr>
        <p:spPr>
          <a:xfrm>
            <a:off x="5206134" y="2614969"/>
            <a:ext cx="0" cy="602875"/>
          </a:xfrm>
          <a:prstGeom prst="line">
            <a:avLst/>
          </a:prstGeom>
          <a:ln w="38100">
            <a:solidFill>
              <a:srgbClr val="00F9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7" name="Line"/>
          <p:cNvSpPr/>
          <p:nvPr/>
        </p:nvSpPr>
        <p:spPr>
          <a:xfrm>
            <a:off x="4935142" y="3520467"/>
            <a:ext cx="17859" cy="0"/>
          </a:xfrm>
          <a:prstGeom prst="line">
            <a:avLst/>
          </a:prstGeom>
          <a:ln w="25400">
            <a:solidFill>
              <a:srgbClr val="000000"/>
            </a:solidFill>
            <a:miter lim="400000"/>
            <a:tailEnd type="oval"/>
          </a:ln>
        </p:spPr>
        <p:txBody>
          <a:bodyPr lIns="35719" tIns="35719" rIns="35719" bIns="35719" anchor="ctr"/>
          <a:lstStyle/>
          <a:p>
            <a:pPr>
              <a:defRPr sz="2400"/>
            </a:pPr>
            <a:endParaRPr sz="1687">
              <a:solidFill>
                <a:prstClr val="black"/>
              </a:solidFill>
              <a:latin typeface="Calibri" panose="020F0502020204030204"/>
            </a:endParaRPr>
          </a:p>
        </p:txBody>
      </p:sp>
      <p:pic>
        <p:nvPicPr>
          <p:cNvPr id="18" name="Image" descr="Image"/>
          <p:cNvPicPr>
            <a:picLocks noChangeAspect="1"/>
          </p:cNvPicPr>
          <p:nvPr/>
        </p:nvPicPr>
        <p:blipFill>
          <a:blip r:embed="rId5"/>
          <a:stretch>
            <a:fillRect/>
          </a:stretch>
        </p:blipFill>
        <p:spPr>
          <a:xfrm>
            <a:off x="5138432" y="3498246"/>
            <a:ext cx="187524" cy="151805"/>
          </a:xfrm>
          <a:prstGeom prst="rect">
            <a:avLst/>
          </a:prstGeom>
          <a:ln w="12700">
            <a:miter lim="400000"/>
          </a:ln>
        </p:spPr>
      </p:pic>
      <p:sp>
        <p:nvSpPr>
          <p:cNvPr id="19" name="image point"/>
          <p:cNvSpPr txBox="1"/>
          <p:nvPr/>
        </p:nvSpPr>
        <p:spPr>
          <a:xfrm>
            <a:off x="5313936" y="3498721"/>
            <a:ext cx="854786"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800"/>
            </a:lvl1pPr>
          </a:lstStyle>
          <a:p>
            <a:pPr>
              <a:defRPr/>
            </a:pPr>
            <a:r>
              <a:rPr sz="1266" dirty="0">
                <a:solidFill>
                  <a:prstClr val="black"/>
                </a:solidFill>
                <a:latin typeface="Calibri" panose="020F0502020204030204"/>
              </a:rPr>
              <a:t>image point</a:t>
            </a:r>
          </a:p>
        </p:txBody>
      </p:sp>
      <p:cxnSp>
        <p:nvCxnSpPr>
          <p:cNvPr id="22" name="Straight Connector 21"/>
          <p:cNvCxnSpPr>
            <a:cxnSpLocks/>
            <a:endCxn id="4" idx="0"/>
          </p:cNvCxnSpPr>
          <p:nvPr/>
        </p:nvCxnSpPr>
        <p:spPr>
          <a:xfrm flipH="1">
            <a:off x="3052900" y="1917116"/>
            <a:ext cx="5931936" cy="233957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3" name="Line"/>
          <p:cNvSpPr/>
          <p:nvPr/>
        </p:nvSpPr>
        <p:spPr>
          <a:xfrm flipH="1">
            <a:off x="2805333" y="4245341"/>
            <a:ext cx="265471" cy="255849"/>
          </a:xfrm>
          <a:prstGeom prst="line">
            <a:avLst/>
          </a:prstGeom>
          <a:ln w="38100">
            <a:solidFill>
              <a:srgbClr val="FF26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24" name="Line"/>
          <p:cNvSpPr/>
          <p:nvPr/>
        </p:nvSpPr>
        <p:spPr>
          <a:xfrm flipV="1">
            <a:off x="1905001" y="4930814"/>
            <a:ext cx="188427" cy="320757"/>
          </a:xfrm>
          <a:prstGeom prst="line">
            <a:avLst/>
          </a:prstGeom>
          <a:ln w="38100">
            <a:solidFill>
              <a:srgbClr val="0433FF"/>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26" name="Line"/>
          <p:cNvSpPr/>
          <p:nvPr/>
        </p:nvSpPr>
        <p:spPr>
          <a:xfrm>
            <a:off x="4953883" y="4256694"/>
            <a:ext cx="5042114" cy="11570"/>
          </a:xfrm>
          <a:prstGeom prst="line">
            <a:avLst/>
          </a:prstGeom>
          <a:ln w="38100">
            <a:solidFill>
              <a:srgbClr val="FF2600"/>
            </a:solidFill>
            <a:miter lim="400000"/>
            <a:headEnd type="oval" w="med" len="med"/>
            <a:tailEnd type="triangle" w="med" len="med"/>
          </a:ln>
        </p:spPr>
        <p:txBody>
          <a:bodyPr lIns="35719" tIns="35719" rIns="35719" bIns="35719" anchor="ctr"/>
          <a:lstStyle/>
          <a:p>
            <a:pPr>
              <a:defRPr sz="2400"/>
            </a:pPr>
            <a:endParaRPr sz="1687">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28" name="image coordinate system">
                <a:extLst>
                  <a:ext uri="{FF2B5EF4-FFF2-40B4-BE49-F238E27FC236}">
                    <a16:creationId xmlns:a16="http://schemas.microsoft.com/office/drawing/2014/main" id="{B1C9475A-CB0A-4867-B710-686ED1934745}"/>
                  </a:ext>
                </a:extLst>
              </p:cNvPr>
              <p:cNvSpPr txBox="1"/>
              <p:nvPr/>
            </p:nvSpPr>
            <p:spPr>
              <a:xfrm>
                <a:off x="4799583" y="4259526"/>
                <a:ext cx="2294088" cy="471540"/>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smtClean="0">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b="0" i="1" smtClean="0">
                              <a:solidFill>
                                <a:prstClr val="black"/>
                              </a:solidFill>
                              <a:latin typeface="Cambria Math" panose="02040503050406030204" pitchFamily="18" charset="0"/>
                            </a:rPr>
                            <m:t>𝑛𝑜𝑟𝑚</m:t>
                          </m:r>
                          <m:r>
                            <a:rPr lang="en-US" sz="2400" b="0" i="1" smtClean="0">
                              <a:solidFill>
                                <a:prstClr val="black"/>
                              </a:solidFill>
                              <a:latin typeface="Cambria Math" panose="02040503050406030204" pitchFamily="18" charset="0"/>
                            </a:rPr>
                            <m:t>.  </m:t>
                          </m:r>
                          <m:r>
                            <a:rPr lang="en-US" sz="2400" b="0" i="1" smtClean="0">
                              <a:solidFill>
                                <a:prstClr val="black"/>
                              </a:solidFill>
                              <a:latin typeface="Cambria Math" panose="02040503050406030204" pitchFamily="18" charset="0"/>
                            </a:rPr>
                            <m:t>𝑖𝑚𝑎𝑔𝑒</m:t>
                          </m:r>
                        </m:sub>
                      </m:sSub>
                    </m:oMath>
                  </m:oMathPara>
                </a14:m>
                <a:endParaRPr sz="2400" dirty="0">
                  <a:solidFill>
                    <a:prstClr val="black"/>
                  </a:solidFill>
                  <a:latin typeface="Calibri Light" panose="020F0302020204030204"/>
                </a:endParaRPr>
              </a:p>
            </p:txBody>
          </p:sp>
        </mc:Choice>
        <mc:Fallback xmlns="">
          <p:sp>
            <p:nvSpPr>
              <p:cNvPr id="28"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4799583" y="4259526"/>
                <a:ext cx="2294088" cy="471540"/>
              </a:xfrm>
              <a:prstGeom prst="rect">
                <a:avLst/>
              </a:prstGeom>
              <a:blipFill>
                <a:blip r:embed="rId6"/>
                <a:stretch>
                  <a:fillRect b="-15584"/>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image coordinate system">
                <a:extLst>
                  <a:ext uri="{FF2B5EF4-FFF2-40B4-BE49-F238E27FC236}">
                    <a16:creationId xmlns:a16="http://schemas.microsoft.com/office/drawing/2014/main" id="{B1C9475A-CB0A-4867-B710-686ED1934745}"/>
                  </a:ext>
                </a:extLst>
              </p:cNvPr>
              <p:cNvSpPr txBox="1"/>
              <p:nvPr/>
            </p:nvSpPr>
            <p:spPr>
              <a:xfrm>
                <a:off x="2438400" y="4184874"/>
                <a:ext cx="2294088" cy="441468"/>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𝑐𝑎𝑚𝑒𝑟𝑎</m:t>
                          </m:r>
                        </m:sub>
                      </m:sSub>
                    </m:oMath>
                  </m:oMathPara>
                </a14:m>
                <a:endParaRPr sz="2400" dirty="0">
                  <a:solidFill>
                    <a:prstClr val="black"/>
                  </a:solidFill>
                  <a:latin typeface="Calibri Light" panose="020F0302020204030204"/>
                </a:endParaRPr>
              </a:p>
            </p:txBody>
          </p:sp>
        </mc:Choice>
        <mc:Fallback xmlns="">
          <p:sp>
            <p:nvSpPr>
              <p:cNvPr id="29"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2438400" y="4184874"/>
                <a:ext cx="2294088" cy="441468"/>
              </a:xfrm>
              <a:prstGeom prst="rect">
                <a:avLst/>
              </a:prstGeom>
              <a:blipFill>
                <a:blip r:embed="rId7"/>
                <a:stretch>
                  <a:fillRect/>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image coordinate system">
                <a:extLst>
                  <a:ext uri="{FF2B5EF4-FFF2-40B4-BE49-F238E27FC236}">
                    <a16:creationId xmlns:a16="http://schemas.microsoft.com/office/drawing/2014/main" id="{B1C9475A-CB0A-4867-B710-686ED1934745}"/>
                  </a:ext>
                </a:extLst>
              </p:cNvPr>
              <p:cNvSpPr txBox="1"/>
              <p:nvPr/>
            </p:nvSpPr>
            <p:spPr>
              <a:xfrm>
                <a:off x="1295400" y="5175474"/>
                <a:ext cx="2294088" cy="441468"/>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𝑤𝑜𝑟𝑙𝑑</m:t>
                          </m:r>
                        </m:sub>
                      </m:sSub>
                    </m:oMath>
                  </m:oMathPara>
                </a14:m>
                <a:endParaRPr sz="2400" dirty="0">
                  <a:solidFill>
                    <a:prstClr val="black"/>
                  </a:solidFill>
                  <a:latin typeface="Calibri Light" panose="020F0302020204030204"/>
                </a:endParaRPr>
              </a:p>
            </p:txBody>
          </p:sp>
        </mc:Choice>
        <mc:Fallback xmlns="">
          <p:sp>
            <p:nvSpPr>
              <p:cNvPr id="30"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1295400" y="5175474"/>
                <a:ext cx="2294088" cy="441468"/>
              </a:xfrm>
              <a:prstGeom prst="rect">
                <a:avLst/>
              </a:prstGeom>
              <a:blipFill>
                <a:blip r:embed="rId8"/>
                <a:stretch>
                  <a:fillRect b="-5556"/>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image coordinate system">
                <a:extLst>
                  <a:ext uri="{FF2B5EF4-FFF2-40B4-BE49-F238E27FC236}">
                    <a16:creationId xmlns:a16="http://schemas.microsoft.com/office/drawing/2014/main" id="{B1C9475A-CB0A-4867-B710-686ED1934745}"/>
                  </a:ext>
                </a:extLst>
              </p:cNvPr>
              <p:cNvSpPr txBox="1"/>
              <p:nvPr/>
            </p:nvSpPr>
            <p:spPr>
              <a:xfrm>
                <a:off x="5156491" y="2231826"/>
                <a:ext cx="1247101" cy="471540"/>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𝑖𝑚𝑎𝑔𝑒</m:t>
                          </m:r>
                        </m:sub>
                      </m:sSub>
                    </m:oMath>
                  </m:oMathPara>
                </a14:m>
                <a:endParaRPr sz="2400" dirty="0">
                  <a:solidFill>
                    <a:prstClr val="black"/>
                  </a:solidFill>
                  <a:latin typeface="Calibri Light" panose="020F0302020204030204"/>
                </a:endParaRPr>
              </a:p>
            </p:txBody>
          </p:sp>
        </mc:Choice>
        <mc:Fallback xmlns="">
          <p:sp>
            <p:nvSpPr>
              <p:cNvPr id="31"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5156491" y="2231826"/>
                <a:ext cx="1247101" cy="471540"/>
              </a:xfrm>
              <a:prstGeom prst="rect">
                <a:avLst/>
              </a:prstGeom>
              <a:blipFill>
                <a:blip r:embed="rId9"/>
                <a:stretch>
                  <a:fillRect b="-15584"/>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p:sp>
        <p:nvSpPr>
          <p:cNvPr id="27" name="Line">
            <a:extLst>
              <a:ext uri="{FF2B5EF4-FFF2-40B4-BE49-F238E27FC236}">
                <a16:creationId xmlns:a16="http://schemas.microsoft.com/office/drawing/2014/main" id="{C6CA40CC-89FB-4840-8943-3F0A9299A476}"/>
              </a:ext>
            </a:extLst>
          </p:cNvPr>
          <p:cNvSpPr/>
          <p:nvPr/>
        </p:nvSpPr>
        <p:spPr>
          <a:xfrm>
            <a:off x="4956049" y="4252453"/>
            <a:ext cx="11337" cy="583356"/>
          </a:xfrm>
          <a:prstGeom prst="line">
            <a:avLst/>
          </a:prstGeom>
          <a:ln w="38100">
            <a:solidFill>
              <a:srgbClr val="FFFF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32" name="Line">
            <a:extLst>
              <a:ext uri="{FF2B5EF4-FFF2-40B4-BE49-F238E27FC236}">
                <a16:creationId xmlns:a16="http://schemas.microsoft.com/office/drawing/2014/main" id="{6914D8E6-C989-40B1-A25A-7960B1836CCB}"/>
              </a:ext>
            </a:extLst>
          </p:cNvPr>
          <p:cNvSpPr/>
          <p:nvPr/>
        </p:nvSpPr>
        <p:spPr>
          <a:xfrm flipH="1">
            <a:off x="4595758" y="4236635"/>
            <a:ext cx="364803" cy="281655"/>
          </a:xfrm>
          <a:prstGeom prst="line">
            <a:avLst/>
          </a:prstGeom>
          <a:ln w="38100">
            <a:solidFill>
              <a:srgbClr val="FFFF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1938880-4731-4334-A6C9-28C4B4E4714C}"/>
                  </a:ext>
                </a:extLst>
              </p:cNvPr>
              <p:cNvSpPr txBox="1"/>
              <p:nvPr/>
            </p:nvSpPr>
            <p:spPr>
              <a:xfrm>
                <a:off x="3539982" y="5280486"/>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14" name="TextBox 13">
                <a:extLst>
                  <a:ext uri="{FF2B5EF4-FFF2-40B4-BE49-F238E27FC236}">
                    <a16:creationId xmlns:a16="http://schemas.microsoft.com/office/drawing/2014/main" id="{31938880-4731-4334-A6C9-28C4B4E4714C}"/>
                  </a:ext>
                </a:extLst>
              </p:cNvPr>
              <p:cNvSpPr txBox="1">
                <a:spLocks noRot="1" noChangeAspect="1" noMove="1" noResize="1" noEditPoints="1" noAdjustHandles="1" noChangeArrowheads="1" noChangeShapeType="1" noTextEdit="1"/>
              </p:cNvSpPr>
              <p:nvPr/>
            </p:nvSpPr>
            <p:spPr>
              <a:xfrm>
                <a:off x="3539982" y="5280486"/>
                <a:ext cx="329938"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C4BFCA1-574D-47B9-9D5D-32119A13A1DC}"/>
                  </a:ext>
                </a:extLst>
              </p:cNvPr>
              <p:cNvSpPr txBox="1"/>
              <p:nvPr/>
            </p:nvSpPr>
            <p:spPr>
              <a:xfrm>
                <a:off x="2498872" y="4150774"/>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33" name="TextBox 32">
                <a:extLst>
                  <a:ext uri="{FF2B5EF4-FFF2-40B4-BE49-F238E27FC236}">
                    <a16:creationId xmlns:a16="http://schemas.microsoft.com/office/drawing/2014/main" id="{8C4BFCA1-574D-47B9-9D5D-32119A13A1DC}"/>
                  </a:ext>
                </a:extLst>
              </p:cNvPr>
              <p:cNvSpPr txBox="1">
                <a:spLocks noRot="1" noChangeAspect="1" noMove="1" noResize="1" noEditPoints="1" noAdjustHandles="1" noChangeArrowheads="1" noChangeShapeType="1" noTextEdit="1"/>
              </p:cNvSpPr>
              <p:nvPr/>
            </p:nvSpPr>
            <p:spPr>
              <a:xfrm>
                <a:off x="2498872" y="4150774"/>
                <a:ext cx="329938"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505810F-0098-464E-A57F-408F683DA414}"/>
                  </a:ext>
                </a:extLst>
              </p:cNvPr>
              <p:cNvSpPr txBox="1"/>
              <p:nvPr/>
            </p:nvSpPr>
            <p:spPr>
              <a:xfrm flipH="1">
                <a:off x="4596203" y="4465138"/>
                <a:ext cx="4571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34" name="TextBox 33">
                <a:extLst>
                  <a:ext uri="{FF2B5EF4-FFF2-40B4-BE49-F238E27FC236}">
                    <a16:creationId xmlns:a16="http://schemas.microsoft.com/office/drawing/2014/main" id="{9505810F-0098-464E-A57F-408F683DA414}"/>
                  </a:ext>
                </a:extLst>
              </p:cNvPr>
              <p:cNvSpPr txBox="1">
                <a:spLocks noRot="1" noChangeAspect="1" noMove="1" noResize="1" noEditPoints="1" noAdjustHandles="1" noChangeArrowheads="1" noChangeShapeType="1" noTextEdit="1"/>
              </p:cNvSpPr>
              <p:nvPr/>
            </p:nvSpPr>
            <p:spPr>
              <a:xfrm flipH="1">
                <a:off x="4596203" y="4465138"/>
                <a:ext cx="45719" cy="369332"/>
              </a:xfrm>
              <a:prstGeom prst="rect">
                <a:avLst/>
              </a:prstGeom>
              <a:blipFill>
                <a:blip r:embed="rId12"/>
                <a:stretch>
                  <a:fillRect l="-85714" r="-38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5FF92E7F-7C0E-4402-843A-55DEBD407E7F}"/>
                  </a:ext>
                </a:extLst>
              </p:cNvPr>
              <p:cNvSpPr txBox="1"/>
              <p:nvPr/>
            </p:nvSpPr>
            <p:spPr>
              <a:xfrm>
                <a:off x="2035170" y="4666298"/>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35" name="TextBox 34">
                <a:extLst>
                  <a:ext uri="{FF2B5EF4-FFF2-40B4-BE49-F238E27FC236}">
                    <a16:creationId xmlns:a16="http://schemas.microsoft.com/office/drawing/2014/main" id="{5FF92E7F-7C0E-4402-843A-55DEBD407E7F}"/>
                  </a:ext>
                </a:extLst>
              </p:cNvPr>
              <p:cNvSpPr txBox="1">
                <a:spLocks noRot="1" noChangeAspect="1" noMove="1" noResize="1" noEditPoints="1" noAdjustHandles="1" noChangeArrowheads="1" noChangeShapeType="1" noTextEdit="1"/>
              </p:cNvSpPr>
              <p:nvPr/>
            </p:nvSpPr>
            <p:spPr>
              <a:xfrm>
                <a:off x="2035170" y="4666298"/>
                <a:ext cx="329938" cy="369332"/>
              </a:xfrm>
              <a:prstGeom prst="rect">
                <a:avLst/>
              </a:prstGeom>
              <a:blipFill>
                <a:blip r:embed="rId13"/>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F740435-32F5-4C3D-8880-DDB64145CCF2}"/>
                  </a:ext>
                </a:extLst>
              </p:cNvPr>
              <p:cNvSpPr txBox="1"/>
              <p:nvPr/>
            </p:nvSpPr>
            <p:spPr>
              <a:xfrm>
                <a:off x="2753035" y="4583452"/>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36" name="TextBox 35">
                <a:extLst>
                  <a:ext uri="{FF2B5EF4-FFF2-40B4-BE49-F238E27FC236}">
                    <a16:creationId xmlns:a16="http://schemas.microsoft.com/office/drawing/2014/main" id="{3F740435-32F5-4C3D-8880-DDB64145CCF2}"/>
                  </a:ext>
                </a:extLst>
              </p:cNvPr>
              <p:cNvSpPr txBox="1">
                <a:spLocks noRot="1" noChangeAspect="1" noMove="1" noResize="1" noEditPoints="1" noAdjustHandles="1" noChangeArrowheads="1" noChangeShapeType="1" noTextEdit="1"/>
              </p:cNvSpPr>
              <p:nvPr/>
            </p:nvSpPr>
            <p:spPr>
              <a:xfrm>
                <a:off x="2753035" y="4583452"/>
                <a:ext cx="329938" cy="369332"/>
              </a:xfrm>
              <a:prstGeom prst="rect">
                <a:avLst/>
              </a:prstGeom>
              <a:blipFill>
                <a:blip r:embed="rId14"/>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4A52258E-CF72-4DED-A584-9547653DC6F8}"/>
                  </a:ext>
                </a:extLst>
              </p:cNvPr>
              <p:cNvSpPr txBox="1"/>
              <p:nvPr/>
            </p:nvSpPr>
            <p:spPr>
              <a:xfrm>
                <a:off x="4714442" y="4537470"/>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37" name="TextBox 36">
                <a:extLst>
                  <a:ext uri="{FF2B5EF4-FFF2-40B4-BE49-F238E27FC236}">
                    <a16:creationId xmlns:a16="http://schemas.microsoft.com/office/drawing/2014/main" id="{4A52258E-CF72-4DED-A584-9547653DC6F8}"/>
                  </a:ext>
                </a:extLst>
              </p:cNvPr>
              <p:cNvSpPr txBox="1">
                <a:spLocks noRot="1" noChangeAspect="1" noMove="1" noResize="1" noEditPoints="1" noAdjustHandles="1" noChangeArrowheads="1" noChangeShapeType="1" noTextEdit="1"/>
              </p:cNvSpPr>
              <p:nvPr/>
            </p:nvSpPr>
            <p:spPr>
              <a:xfrm>
                <a:off x="4714442" y="4537470"/>
                <a:ext cx="329938" cy="369332"/>
              </a:xfrm>
              <a:prstGeom prst="rect">
                <a:avLst/>
              </a:prstGeom>
              <a:blipFill>
                <a:blip r:embed="rId15"/>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5852603-1254-43D2-B10F-6D84DF1D97B1}"/>
                  </a:ext>
                </a:extLst>
              </p:cNvPr>
              <p:cNvSpPr txBox="1"/>
              <p:nvPr/>
            </p:nvSpPr>
            <p:spPr>
              <a:xfrm>
                <a:off x="1623305" y="4394220"/>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oMath>
                  </m:oMathPara>
                </a14:m>
                <a:endParaRPr lang="en-US" dirty="0"/>
              </a:p>
            </p:txBody>
          </p:sp>
        </mc:Choice>
        <mc:Fallback xmlns="">
          <p:sp>
            <p:nvSpPr>
              <p:cNvPr id="38" name="TextBox 37">
                <a:extLst>
                  <a:ext uri="{FF2B5EF4-FFF2-40B4-BE49-F238E27FC236}">
                    <a16:creationId xmlns:a16="http://schemas.microsoft.com/office/drawing/2014/main" id="{05852603-1254-43D2-B10F-6D84DF1D97B1}"/>
                  </a:ext>
                </a:extLst>
              </p:cNvPr>
              <p:cNvSpPr txBox="1">
                <a:spLocks noRot="1" noChangeAspect="1" noMove="1" noResize="1" noEditPoints="1" noAdjustHandles="1" noChangeArrowheads="1" noChangeShapeType="1" noTextEdit="1"/>
              </p:cNvSpPr>
              <p:nvPr/>
            </p:nvSpPr>
            <p:spPr>
              <a:xfrm>
                <a:off x="1623305" y="4394220"/>
                <a:ext cx="329938"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12D50C08-87DF-4138-A10A-E0248D5C69D7}"/>
                  </a:ext>
                </a:extLst>
              </p:cNvPr>
              <p:cNvSpPr txBox="1"/>
              <p:nvPr/>
            </p:nvSpPr>
            <p:spPr>
              <a:xfrm>
                <a:off x="9869883" y="4168138"/>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oMath>
                  </m:oMathPara>
                </a14:m>
                <a:endParaRPr lang="en-US" dirty="0"/>
              </a:p>
            </p:txBody>
          </p:sp>
        </mc:Choice>
        <mc:Fallback xmlns="">
          <p:sp>
            <p:nvSpPr>
              <p:cNvPr id="39" name="TextBox 38">
                <a:extLst>
                  <a:ext uri="{FF2B5EF4-FFF2-40B4-BE49-F238E27FC236}">
                    <a16:creationId xmlns:a16="http://schemas.microsoft.com/office/drawing/2014/main" id="{12D50C08-87DF-4138-A10A-E0248D5C69D7}"/>
                  </a:ext>
                </a:extLst>
              </p:cNvPr>
              <p:cNvSpPr txBox="1">
                <a:spLocks noRot="1" noChangeAspect="1" noMove="1" noResize="1" noEditPoints="1" noAdjustHandles="1" noChangeArrowheads="1" noChangeShapeType="1" noTextEdit="1"/>
              </p:cNvSpPr>
              <p:nvPr/>
            </p:nvSpPr>
            <p:spPr>
              <a:xfrm>
                <a:off x="9869883" y="4168138"/>
                <a:ext cx="329938"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0D7CBC27-86AE-4B20-BCCC-0E8C03FA9666}"/>
                  </a:ext>
                </a:extLst>
              </p:cNvPr>
              <p:cNvSpPr txBox="1"/>
              <p:nvPr/>
            </p:nvSpPr>
            <p:spPr>
              <a:xfrm>
                <a:off x="4826553" y="2435201"/>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oMath>
                  </m:oMathPara>
                </a14:m>
                <a:endParaRPr lang="en-US" dirty="0"/>
              </a:p>
            </p:txBody>
          </p:sp>
        </mc:Choice>
        <mc:Fallback xmlns="">
          <p:sp>
            <p:nvSpPr>
              <p:cNvPr id="40" name="TextBox 39">
                <a:extLst>
                  <a:ext uri="{FF2B5EF4-FFF2-40B4-BE49-F238E27FC236}">
                    <a16:creationId xmlns:a16="http://schemas.microsoft.com/office/drawing/2014/main" id="{0D7CBC27-86AE-4B20-BCCC-0E8C03FA9666}"/>
                  </a:ext>
                </a:extLst>
              </p:cNvPr>
              <p:cNvSpPr txBox="1">
                <a:spLocks noRot="1" noChangeAspect="1" noMove="1" noResize="1" noEditPoints="1" noAdjustHandles="1" noChangeArrowheads="1" noChangeShapeType="1" noTextEdit="1"/>
              </p:cNvSpPr>
              <p:nvPr/>
            </p:nvSpPr>
            <p:spPr>
              <a:xfrm>
                <a:off x="4826553" y="2435201"/>
                <a:ext cx="329938"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D2CC53A9-FB00-40D9-B81C-05E1E53A58B7}"/>
                  </a:ext>
                </a:extLst>
              </p:cNvPr>
              <p:cNvSpPr txBox="1"/>
              <p:nvPr/>
            </p:nvSpPr>
            <p:spPr>
              <a:xfrm>
                <a:off x="5228311" y="2925471"/>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oMath>
                  </m:oMathPara>
                </a14:m>
                <a:endParaRPr lang="en-US" dirty="0"/>
              </a:p>
            </p:txBody>
          </p:sp>
        </mc:Choice>
        <mc:Fallback xmlns="">
          <p:sp>
            <p:nvSpPr>
              <p:cNvPr id="41" name="TextBox 40">
                <a:extLst>
                  <a:ext uri="{FF2B5EF4-FFF2-40B4-BE49-F238E27FC236}">
                    <a16:creationId xmlns:a16="http://schemas.microsoft.com/office/drawing/2014/main" id="{D2CC53A9-FB00-40D9-B81C-05E1E53A58B7}"/>
                  </a:ext>
                </a:extLst>
              </p:cNvPr>
              <p:cNvSpPr txBox="1">
                <a:spLocks noRot="1" noChangeAspect="1" noMove="1" noResize="1" noEditPoints="1" noAdjustHandles="1" noChangeArrowheads="1" noChangeShapeType="1" noTextEdit="1"/>
              </p:cNvSpPr>
              <p:nvPr/>
            </p:nvSpPr>
            <p:spPr>
              <a:xfrm>
                <a:off x="5228311" y="2925471"/>
                <a:ext cx="329938" cy="369332"/>
              </a:xfrm>
              <a:prstGeom prst="rect">
                <a:avLst/>
              </a:prstGeom>
              <a:blipFill>
                <a:blip r:embed="rId1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4354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 camera 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intrinsic matrix </a:t>
                </a:r>
                <a14:m>
                  <m:oMath xmlns:m="http://schemas.openxmlformats.org/officeDocument/2006/math">
                    <m:r>
                      <a:rPr lang="en-US" b="1" i="1" dirty="0" smtClean="0">
                        <a:latin typeface="Cambria Math"/>
                      </a:rPr>
                      <m:t>𝑲</m:t>
                    </m:r>
                  </m:oMath>
                </a14:m>
                <a:r>
                  <a:rPr lang="en-US" dirty="0"/>
                  <a:t> contains 5 intrinsic parameters. These parameters encompass: </a:t>
                </a:r>
              </a:p>
              <a:p>
                <a:pPr lvl="1"/>
                <a:r>
                  <a:rPr lang="en-US" dirty="0"/>
                  <a:t>Scaled x &amp; y focal length.</a:t>
                </a:r>
              </a:p>
              <a:p>
                <a:pPr lvl="1"/>
                <a:r>
                  <a:rPr lang="en-US" dirty="0"/>
                  <a:t> Sensor skew.</a:t>
                </a:r>
              </a:p>
              <a:p>
                <a:pPr lvl="1"/>
                <a:r>
                  <a:rPr lang="en-US" dirty="0"/>
                  <a:t> Principal point.</a:t>
                </a:r>
              </a:p>
              <a:p>
                <a:r>
                  <a:rPr lang="en-US" dirty="0"/>
                  <a:t>The intrinsic camera matrix transforms a point in </a:t>
                </a:r>
                <a:r>
                  <a:rPr lang="en-US" b="1" dirty="0"/>
                  <a:t>normalized image space </a:t>
                </a:r>
                <a:r>
                  <a:rPr lang="en-US" dirty="0"/>
                  <a:t>(also known as </a:t>
                </a:r>
                <a:r>
                  <a:rPr lang="en-US" b="1" dirty="0"/>
                  <a:t>projected camera space</a:t>
                </a:r>
                <a:r>
                  <a:rPr lang="en-US" dirty="0"/>
                  <a:t>)</a:t>
                </a:r>
                <a:r>
                  <a:rPr lang="en-US" b="1" dirty="0"/>
                  <a:t> </a:t>
                </a:r>
                <a:r>
                  <a:rPr lang="en-US" dirty="0"/>
                  <a:t>to the image space.</a:t>
                </a:r>
              </a:p>
              <a:p>
                <a:pPr lvl="1"/>
                <a14:m>
                  <m:oMath xmlns:m="http://schemas.openxmlformats.org/officeDocument/2006/math">
                    <m:sSub>
                      <m:sSubPr>
                        <m:ctrlPr>
                          <a:rPr lang="en-US" i="1" smtClean="0">
                            <a:solidFill>
                              <a:prstClr val="black"/>
                            </a:solidFill>
                            <a:latin typeface="Cambria Math" panose="02040503050406030204" pitchFamily="18" charset="0"/>
                          </a:rPr>
                        </m:ctrlPr>
                      </m:sSubPr>
                      <m:e>
                        <m:r>
                          <a:rPr lang="en-US" b="0" i="1">
                            <a:solidFill>
                              <a:prstClr val="black"/>
                            </a:solidFill>
                            <a:latin typeface="Cambria Math" panose="02040503050406030204" pitchFamily="18" charset="0"/>
                          </a:rPr>
                          <m:t>𝑂</m:t>
                        </m:r>
                      </m:e>
                      <m:sub>
                        <m:r>
                          <a:rPr lang="en-US" b="0" i="1">
                            <a:solidFill>
                              <a:prstClr val="black"/>
                            </a:solidFill>
                            <a:latin typeface="Cambria Math" panose="02040503050406030204" pitchFamily="18" charset="0"/>
                          </a:rPr>
                          <m:t>𝑛𝑜𝑟𝑚</m:t>
                        </m:r>
                        <m:r>
                          <a:rPr lang="en-US" b="0" i="1">
                            <a:solidFill>
                              <a:prstClr val="black"/>
                            </a:solidFill>
                            <a:latin typeface="Cambria Math" panose="02040503050406030204" pitchFamily="18" charset="0"/>
                          </a:rPr>
                          <m:t>.  </m:t>
                        </m:r>
                        <m:r>
                          <a:rPr lang="en-US" b="0" i="1">
                            <a:solidFill>
                              <a:prstClr val="black"/>
                            </a:solidFill>
                            <a:latin typeface="Cambria Math" panose="02040503050406030204" pitchFamily="18" charset="0"/>
                          </a:rPr>
                          <m:t>𝑖𝑚𝑎𝑔𝑒</m:t>
                        </m:r>
                      </m:sub>
                    </m:sSub>
                    <m:r>
                      <a:rPr lang="en-US" b="0" i="1">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b="0" i="1">
                            <a:solidFill>
                              <a:prstClr val="black"/>
                            </a:solidFill>
                            <a:latin typeface="Cambria Math" panose="02040503050406030204" pitchFamily="18" charset="0"/>
                          </a:rPr>
                          <m:t>𝑂</m:t>
                        </m:r>
                      </m:e>
                      <m:sub>
                        <m:r>
                          <a:rPr lang="en-US" b="0" i="1">
                            <a:solidFill>
                              <a:prstClr val="black"/>
                            </a:solidFill>
                            <a:latin typeface="Cambria Math" panose="02040503050406030204" pitchFamily="18" charset="0"/>
                          </a:rPr>
                          <m:t>𝑖𝑚𝑎𝑔𝑒</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31" t="-959"/>
                </a:stretch>
              </a:blipFill>
            </p:spPr>
            <p:txBody>
              <a:bodyPr/>
              <a:lstStyle/>
              <a:p>
                <a:r>
                  <a:rPr lang="en-US">
                    <a:noFill/>
                  </a:rPr>
                  <a:t> </a:t>
                </a:r>
              </a:p>
            </p:txBody>
          </p:sp>
        </mc:Fallback>
      </mc:AlternateContent>
      <p:pic>
        <p:nvPicPr>
          <p:cNvPr id="2050" name="Picture 2" descr="https://latex.codecogs.com/gif.latex?%5Cdpi%7B300%7D%20K%20%3D%20%5Cbegin%7Bbmatrix%7Df%20%26%200%260%20%5C%5C%200%26f%20%260%20%5C%5C0%260%261%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8188" y="4800600"/>
            <a:ext cx="3095625" cy="170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587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83F5E-01D2-4984-9AB7-4A078BB540A6}"/>
              </a:ext>
            </a:extLst>
          </p:cNvPr>
          <p:cNvSpPr>
            <a:spLocks noGrp="1"/>
          </p:cNvSpPr>
          <p:nvPr>
            <p:ph type="title"/>
          </p:nvPr>
        </p:nvSpPr>
        <p:spPr/>
        <p:txBody>
          <a:bodyPr/>
          <a:lstStyle/>
          <a:p>
            <a:r>
              <a:rPr lang="en-US" dirty="0"/>
              <a:t>Intrinsic camera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221B64-F9ED-4EB4-97FC-EB8CE243081B}"/>
                  </a:ext>
                </a:extLst>
              </p:cNvPr>
              <p:cNvSpPr>
                <a:spLocks noGrp="1"/>
              </p:cNvSpPr>
              <p:nvPr>
                <p:ph idx="1"/>
              </p:nvPr>
            </p:nvSpPr>
            <p:spPr/>
            <p:txBody>
              <a:bodyPr/>
              <a:lstStyle/>
              <a:p>
                <a:r>
                  <a:rPr lang="en-US" dirty="0"/>
                  <a:t>Transforming to units of pixels in image space:</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𝑥</m:t>
                        </m:r>
                      </m:sub>
                    </m:sSub>
                  </m:oMath>
                </a14:m>
                <a:r>
                  <a:rPr lang="en-US" b="0" dirty="0"/>
                  <a:t> is a ratio between the normalized image space to image space in pixels in x direction.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𝑦</m:t>
                        </m:r>
                      </m:sub>
                    </m:sSub>
                  </m:oMath>
                </a14:m>
                <a:r>
                  <a:rPr lang="en-US" b="0" dirty="0"/>
                  <a:t> is the same…)</a:t>
                </a:r>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𝑥</m:t>
                          </m:r>
                        </m:sub>
                      </m:sSub>
                      <m:r>
                        <a:rPr lang="en-US" b="0" i="1" smtClean="0">
                          <a:latin typeface="Cambria Math" panose="02040503050406030204" pitchFamily="18" charset="0"/>
                        </a:rPr>
                        <m:t>𝑓</m:t>
                      </m:r>
                      <m:r>
                        <a:rPr lang="en-US" b="0" i="1" smtClean="0">
                          <a:latin typeface="Cambria Math" panose="02040503050406030204" pitchFamily="18" charset="0"/>
                        </a:rPr>
                        <m:t>  &amp;</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𝑓</m:t>
                          </m:r>
                        </m:e>
                        <m:sub>
                          <m:r>
                            <a:rPr lang="en-US" b="0" i="1" smtClean="0">
                              <a:latin typeface="Cambria Math" panose="02040503050406030204" pitchFamily="18" charset="0"/>
                            </a:rPr>
                            <m:t>𝑦</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𝑦</m:t>
                          </m:r>
                        </m:sub>
                      </m:sSub>
                      <m:r>
                        <a:rPr lang="en-US" i="1">
                          <a:latin typeface="Cambria Math" panose="02040503050406030204" pitchFamily="18" charset="0"/>
                        </a:rPr>
                        <m:t>𝑓</m:t>
                      </m:r>
                    </m:oMath>
                  </m:oMathPara>
                </a14:m>
                <a:endParaRPr lang="en-US" dirty="0"/>
              </a:p>
            </p:txBody>
          </p:sp>
        </mc:Choice>
        <mc:Fallback xmlns="">
          <p:sp>
            <p:nvSpPr>
              <p:cNvPr id="3" name="Content Placeholder 2">
                <a:extLst>
                  <a:ext uri="{FF2B5EF4-FFF2-40B4-BE49-F238E27FC236}">
                    <a16:creationId xmlns:a16="http://schemas.microsoft.com/office/drawing/2014/main" id="{8E221B64-F9ED-4EB4-97FC-EB8CE243081B}"/>
                  </a:ext>
                </a:extLst>
              </p:cNvPr>
              <p:cNvSpPr>
                <a:spLocks noGrp="1" noRot="1" noChangeAspect="1" noMove="1" noResize="1" noEditPoints="1" noAdjustHandles="1" noChangeArrowheads="1" noChangeShapeType="1" noTextEdit="1"/>
              </p:cNvSpPr>
              <p:nvPr>
                <p:ph idx="1"/>
              </p:nvPr>
            </p:nvSpPr>
            <p:spPr>
              <a:blipFill>
                <a:blip r:embed="rId3"/>
                <a:stretch>
                  <a:fillRect l="-931" t="-959"/>
                </a:stretch>
              </a:blipFill>
            </p:spPr>
            <p:txBody>
              <a:bodyPr/>
              <a:lstStyle/>
              <a:p>
                <a:r>
                  <a:rPr lang="en-US">
                    <a:noFill/>
                  </a:rPr>
                  <a:t> </a:t>
                </a:r>
              </a:p>
            </p:txBody>
          </p:sp>
        </mc:Fallback>
      </mc:AlternateContent>
      <p:pic>
        <p:nvPicPr>
          <p:cNvPr id="1028" name="Picture 4" descr="https://latex.codecogs.com/gif.latex?%5Cdpi%7B300%7D%20K%20%3D%20%5Cbegin%7Bbmatrix%7Df_x%20%26%200%260%20%5C%5C%200%26f_y%20%260%20%5C%5C0%260%261%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5788" y="3276600"/>
            <a:ext cx="3400425" cy="170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309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 camera matrix</a:t>
            </a:r>
          </a:p>
        </p:txBody>
      </p:sp>
      <p:sp>
        <p:nvSpPr>
          <p:cNvPr id="3" name="Content Placeholder 2"/>
          <p:cNvSpPr>
            <a:spLocks noGrp="1"/>
          </p:cNvSpPr>
          <p:nvPr>
            <p:ph idx="1"/>
          </p:nvPr>
        </p:nvSpPr>
        <p:spPr/>
        <p:txBody>
          <a:bodyPr/>
          <a:lstStyle/>
          <a:p>
            <a:r>
              <a:rPr lang="en-US" dirty="0"/>
              <a:t>Let’s add the </a:t>
            </a:r>
            <a:r>
              <a:rPr lang="en-US" b="1" dirty="0"/>
              <a:t>principle point</a:t>
            </a:r>
            <a:r>
              <a:rPr lang="en-US" dirty="0"/>
              <a:t>: </a:t>
            </a:r>
            <a:r>
              <a:rPr lang="en-US" dirty="0">
                <a:solidFill>
                  <a:prstClr val="black"/>
                </a:solidFill>
              </a:rPr>
              <a:t>the offset vector between the projected camera coordinates (or normalized image coo.) to the image coordinate [units of pixels].</a:t>
            </a: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pPr marL="0" indent="0">
              <a:buNone/>
            </a:pPr>
            <a:endParaRPr lang="en-US" dirty="0">
              <a:solidFill>
                <a:prstClr val="black"/>
              </a:solidFill>
            </a:endParaRPr>
          </a:p>
          <a:p>
            <a:pPr marL="0" indent="0">
              <a:buNone/>
            </a:pPr>
            <a:endParaRPr lang="en-US" dirty="0">
              <a:solidFill>
                <a:prstClr val="black"/>
              </a:solidFill>
            </a:endParaRPr>
          </a:p>
          <a:p>
            <a:r>
              <a:rPr lang="en-US" dirty="0">
                <a:solidFill>
                  <a:prstClr val="black"/>
                </a:solidFill>
                <a:highlight>
                  <a:srgbClr val="FFFF00"/>
                </a:highlight>
              </a:rPr>
              <a:t>How to add this to the intrinsic matrix?</a:t>
            </a:r>
          </a:p>
        </p:txBody>
      </p:sp>
      <p:sp>
        <p:nvSpPr>
          <p:cNvPr id="4" name="Rectangle">
            <a:extLst>
              <a:ext uri="{FF2B5EF4-FFF2-40B4-BE49-F238E27FC236}">
                <a16:creationId xmlns:a16="http://schemas.microsoft.com/office/drawing/2014/main" id="{EF771DA6-7328-45EC-9A17-1A766F258E10}"/>
              </a:ext>
            </a:extLst>
          </p:cNvPr>
          <p:cNvSpPr/>
          <p:nvPr/>
        </p:nvSpPr>
        <p:spPr>
          <a:xfrm>
            <a:off x="4879829" y="2212232"/>
            <a:ext cx="2424410" cy="2206086"/>
          </a:xfrm>
          <a:prstGeom prst="rect">
            <a:avLst/>
          </a:prstGeom>
          <a:solidFill>
            <a:srgbClr val="FFFF00"/>
          </a:solidFill>
          <a:ln w="25400">
            <a:solidFill>
              <a:srgbClr val="85888D"/>
            </a:solidFill>
            <a:miter lim="400000"/>
          </a:ln>
        </p:spPr>
        <p:txBody>
          <a:bodyPr lIns="35719" tIns="35719" rIns="35719" bIns="35719" anchor="ctr"/>
          <a:lstStyle/>
          <a:p>
            <a:pPr>
              <a:defRPr sz="2400"/>
            </a:pPr>
            <a:endParaRPr sz="2400">
              <a:solidFill>
                <a:prstClr val="black"/>
              </a:solidFill>
              <a:latin typeface="Calibri Light" panose="020F0302020204030204"/>
            </a:endParaRPr>
          </a:p>
        </p:txBody>
      </p:sp>
      <p:sp>
        <p:nvSpPr>
          <p:cNvPr id="5" name="Line">
            <a:extLst>
              <a:ext uri="{FF2B5EF4-FFF2-40B4-BE49-F238E27FC236}">
                <a16:creationId xmlns:a16="http://schemas.microsoft.com/office/drawing/2014/main" id="{E7E042AF-FB5A-4EE1-A300-E2E509BEC9CE}"/>
              </a:ext>
            </a:extLst>
          </p:cNvPr>
          <p:cNvSpPr/>
          <p:nvPr/>
        </p:nvSpPr>
        <p:spPr>
          <a:xfrm>
            <a:off x="6051851" y="3324205"/>
            <a:ext cx="1101723" cy="0"/>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p:sp>
        <p:nvSpPr>
          <p:cNvPr id="6" name="Line">
            <a:extLst>
              <a:ext uri="{FF2B5EF4-FFF2-40B4-BE49-F238E27FC236}">
                <a16:creationId xmlns:a16="http://schemas.microsoft.com/office/drawing/2014/main" id="{587F99AC-DCB9-4139-BC72-4316F6369602}"/>
              </a:ext>
            </a:extLst>
          </p:cNvPr>
          <p:cNvSpPr/>
          <p:nvPr/>
        </p:nvSpPr>
        <p:spPr>
          <a:xfrm flipH="1">
            <a:off x="6051851" y="3333136"/>
            <a:ext cx="6697" cy="810781"/>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p:sp>
        <p:nvSpPr>
          <p:cNvPr id="7" name="Line">
            <a:extLst>
              <a:ext uri="{FF2B5EF4-FFF2-40B4-BE49-F238E27FC236}">
                <a16:creationId xmlns:a16="http://schemas.microsoft.com/office/drawing/2014/main" id="{F5789BAC-A4A7-41F3-B15E-A66F471D65A3}"/>
              </a:ext>
            </a:extLst>
          </p:cNvPr>
          <p:cNvSpPr/>
          <p:nvPr/>
        </p:nvSpPr>
        <p:spPr>
          <a:xfrm>
            <a:off x="4876940" y="2203992"/>
            <a:ext cx="1070742" cy="1"/>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p:sp>
        <p:nvSpPr>
          <p:cNvPr id="8" name="Line">
            <a:extLst>
              <a:ext uri="{FF2B5EF4-FFF2-40B4-BE49-F238E27FC236}">
                <a16:creationId xmlns:a16="http://schemas.microsoft.com/office/drawing/2014/main" id="{CCF7F079-294F-40E7-8105-0B2B11FCADE2}"/>
              </a:ext>
            </a:extLst>
          </p:cNvPr>
          <p:cNvSpPr/>
          <p:nvPr/>
        </p:nvSpPr>
        <p:spPr>
          <a:xfrm flipH="1">
            <a:off x="4879830" y="2212922"/>
            <a:ext cx="3810" cy="935857"/>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mc:AlternateContent xmlns:mc="http://schemas.openxmlformats.org/markup-compatibility/2006" xmlns:a14="http://schemas.microsoft.com/office/drawing/2010/main">
        <mc:Choice Requires="a14">
          <p:sp>
            <p:nvSpPr>
              <p:cNvPr id="10" name="image coordinate system">
                <a:extLst>
                  <a:ext uri="{FF2B5EF4-FFF2-40B4-BE49-F238E27FC236}">
                    <a16:creationId xmlns:a16="http://schemas.microsoft.com/office/drawing/2014/main" id="{B1C9475A-CB0A-4867-B710-686ED1934745}"/>
                  </a:ext>
                </a:extLst>
              </p:cNvPr>
              <p:cNvSpPr txBox="1"/>
              <p:nvPr/>
            </p:nvSpPr>
            <p:spPr>
              <a:xfrm>
                <a:off x="3902525" y="1712092"/>
                <a:ext cx="2294088" cy="471540"/>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𝑖𝑚𝑎𝑔𝑒</m:t>
                          </m:r>
                        </m:sub>
                      </m:sSub>
                    </m:oMath>
                  </m:oMathPara>
                </a14:m>
                <a:endParaRPr sz="2400" dirty="0">
                  <a:solidFill>
                    <a:prstClr val="black"/>
                  </a:solidFill>
                  <a:latin typeface="Calibri Light" panose="020F0302020204030204"/>
                </a:endParaRPr>
              </a:p>
            </p:txBody>
          </p:sp>
        </mc:Choice>
        <mc:Fallback xmlns="">
          <p:sp>
            <p:nvSpPr>
              <p:cNvPr id="10"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3902525" y="1712092"/>
                <a:ext cx="2294088" cy="471540"/>
              </a:xfrm>
              <a:prstGeom prst="rect">
                <a:avLst/>
              </a:prstGeom>
              <a:blipFill>
                <a:blip r:embed="rId2"/>
                <a:stretch>
                  <a:fillRect b="-15584"/>
                </a:stretch>
              </a:blipFill>
              <a:ln w="12700">
                <a:miter lim="400000"/>
              </a:ln>
              <a:extLst>
                <a:ext uri="{C572A759-6A51-4108-AA02-DFA0A04FC94B}">
                  <ma14:wrappingTextBoxFlag xmlns:ma14="http://schemas.microsoft.com/office/mac/drawingml/2011/main" xmlns="" xmlns:a14="http://schemas.microsoft.com/office/drawing/2010/main" val="1"/>
                </a:ext>
              </a:extLst>
            </p:spPr>
            <p:txBody>
              <a:bodyPr/>
              <a:lstStyle/>
              <a:p>
                <a:r>
                  <a:rPr lang="en-US">
                    <a:noFill/>
                  </a:rPr>
                  <a:t> </a:t>
                </a:r>
              </a:p>
            </p:txBody>
          </p:sp>
        </mc:Fallback>
      </mc:AlternateContent>
      <p:sp>
        <p:nvSpPr>
          <p:cNvPr id="11" name="CCD array">
            <a:extLst>
              <a:ext uri="{FF2B5EF4-FFF2-40B4-BE49-F238E27FC236}">
                <a16:creationId xmlns:a16="http://schemas.microsoft.com/office/drawing/2014/main" id="{ED6D98F1-265E-4456-9603-250BCCF28542}"/>
              </a:ext>
            </a:extLst>
          </p:cNvPr>
          <p:cNvSpPr txBox="1"/>
          <p:nvPr/>
        </p:nvSpPr>
        <p:spPr>
          <a:xfrm>
            <a:off x="4876940" y="3584851"/>
            <a:ext cx="918157" cy="810799"/>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r>
              <a:rPr lang="en-US" sz="2400" dirty="0">
                <a:solidFill>
                  <a:prstClr val="black"/>
                </a:solidFill>
                <a:latin typeface="Calibri Light" panose="020F0302020204030204"/>
              </a:rPr>
              <a:t>image plane</a:t>
            </a:r>
            <a:endParaRPr sz="2400" dirty="0">
              <a:solidFill>
                <a:prstClr val="black"/>
              </a:solidFill>
              <a:latin typeface="Calibri Light" panose="020F0302020204030204"/>
            </a:endParaRPr>
          </a:p>
        </p:txBody>
      </p:sp>
      <p:sp>
        <p:nvSpPr>
          <p:cNvPr id="12" name="Line">
            <a:extLst>
              <a:ext uri="{FF2B5EF4-FFF2-40B4-BE49-F238E27FC236}">
                <a16:creationId xmlns:a16="http://schemas.microsoft.com/office/drawing/2014/main" id="{F1572784-636B-407E-98E2-EC5144DFD233}"/>
              </a:ext>
            </a:extLst>
          </p:cNvPr>
          <p:cNvSpPr/>
          <p:nvPr/>
        </p:nvSpPr>
        <p:spPr>
          <a:xfrm flipH="1" flipV="1">
            <a:off x="4956825" y="2232593"/>
            <a:ext cx="1061476" cy="1133175"/>
          </a:xfrm>
          <a:prstGeom prst="line">
            <a:avLst/>
          </a:prstGeom>
          <a:ln w="12700">
            <a:solidFill>
              <a:srgbClr val="000000"/>
            </a:solidFill>
            <a:custDash>
              <a:ds d="200000" sp="200000"/>
            </a:custDash>
            <a:miter lim="400000"/>
            <a:tailEnd type="stealth"/>
          </a:ln>
        </p:spPr>
        <p:txBody>
          <a:bodyPr lIns="35719" tIns="35719" rIns="35719" bIns="35719" anchor="ctr"/>
          <a:lstStyle/>
          <a:p>
            <a:pPr>
              <a:defRPr sz="2400"/>
            </a:pPr>
            <a:endParaRPr sz="2400">
              <a:solidFill>
                <a:prstClr val="black"/>
              </a:solidFill>
              <a:latin typeface="Calibri Light" panose="020F0302020204030204"/>
            </a:endParaRPr>
          </a:p>
        </p:txBody>
      </p:sp>
      <p:pic>
        <p:nvPicPr>
          <p:cNvPr id="13" name="pasted-image.pdf" descr="pasted-image.pdf">
            <a:extLst>
              <a:ext uri="{FF2B5EF4-FFF2-40B4-BE49-F238E27FC236}">
                <a16:creationId xmlns:a16="http://schemas.microsoft.com/office/drawing/2014/main" id="{FF15D042-0452-40DD-84A2-C3632B25CDBD}"/>
              </a:ext>
            </a:extLst>
          </p:cNvPr>
          <p:cNvPicPr>
            <a:picLocks noChangeAspect="1"/>
          </p:cNvPicPr>
          <p:nvPr/>
        </p:nvPicPr>
        <p:blipFill>
          <a:blip r:embed="rId3"/>
          <a:stretch>
            <a:fillRect/>
          </a:stretch>
        </p:blipFill>
        <p:spPr>
          <a:xfrm>
            <a:off x="5258273" y="2727624"/>
            <a:ext cx="154038" cy="214313"/>
          </a:xfrm>
          <a:prstGeom prst="rect">
            <a:avLst/>
          </a:prstGeom>
          <a:ln w="12700">
            <a:miter lim="400000"/>
          </a:ln>
        </p:spPr>
      </p:pic>
      <mc:AlternateContent xmlns:mc="http://schemas.openxmlformats.org/markup-compatibility/2006" xmlns:a14="http://schemas.microsoft.com/office/drawing/2010/main">
        <mc:Choice Requires="a14">
          <p:sp>
            <p:nvSpPr>
              <p:cNvPr id="15" name="image coordinate system">
                <a:extLst>
                  <a:ext uri="{FF2B5EF4-FFF2-40B4-BE49-F238E27FC236}">
                    <a16:creationId xmlns:a16="http://schemas.microsoft.com/office/drawing/2014/main" id="{B1C9475A-CB0A-4867-B710-686ED1934745}"/>
                  </a:ext>
                </a:extLst>
              </p:cNvPr>
              <p:cNvSpPr txBox="1"/>
              <p:nvPr/>
            </p:nvSpPr>
            <p:spPr>
              <a:xfrm>
                <a:off x="5486400" y="3246570"/>
                <a:ext cx="2294088" cy="635175"/>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smtClean="0">
                              <a:solidFill>
                                <a:prstClr val="black"/>
                              </a:solidFill>
                              <a:latin typeface="Cambria Math" panose="02040503050406030204" pitchFamily="18" charset="0"/>
                            </a:rPr>
                          </m:ctrlPr>
                        </m:sSubPr>
                        <m:e>
                          <m:r>
                            <a:rPr lang="en-US" sz="2400" i="1">
                              <a:solidFill>
                                <a:prstClr val="black"/>
                              </a:solidFill>
                              <a:latin typeface="Cambria Math"/>
                            </a:rPr>
                            <m:t>𝑂</m:t>
                          </m:r>
                        </m:e>
                        <m:sub>
                          <m:eqArr>
                            <m:eqArrPr>
                              <m:ctrlPr>
                                <a:rPr lang="en-US" sz="2400" b="0" i="1" smtClean="0">
                                  <a:solidFill>
                                    <a:prstClr val="black"/>
                                  </a:solidFill>
                                  <a:latin typeface="Cambria Math" panose="02040503050406030204" pitchFamily="18" charset="0"/>
                                </a:rPr>
                              </m:ctrlPr>
                            </m:eqArrPr>
                            <m:e>
                              <m:r>
                                <a:rPr lang="en-US" sz="2400" b="0" i="1" smtClean="0">
                                  <a:solidFill>
                                    <a:prstClr val="black"/>
                                  </a:solidFill>
                                  <a:latin typeface="Cambria Math" panose="02040503050406030204" pitchFamily="18" charset="0"/>
                                </a:rPr>
                                <m:t>𝑛𝑜𝑟𝑚</m:t>
                              </m:r>
                              <m:r>
                                <a:rPr lang="en-US" sz="2400" b="0" i="1" smtClean="0">
                                  <a:solidFill>
                                    <a:prstClr val="black"/>
                                  </a:solidFill>
                                  <a:latin typeface="Cambria Math" panose="02040503050406030204" pitchFamily="18" charset="0"/>
                                </a:rPr>
                                <m:t>. </m:t>
                              </m:r>
                            </m:e>
                            <m:e>
                              <m:r>
                                <a:rPr lang="en-US" sz="2400" b="0" i="1" smtClean="0">
                                  <a:solidFill>
                                    <a:prstClr val="black"/>
                                  </a:solidFill>
                                  <a:latin typeface="Cambria Math" panose="02040503050406030204" pitchFamily="18" charset="0"/>
                                </a:rPr>
                                <m:t>𝑖𝑚𝑎𝑔𝑒</m:t>
                              </m:r>
                            </m:e>
                          </m:eqArr>
                        </m:sub>
                      </m:sSub>
                    </m:oMath>
                  </m:oMathPara>
                </a14:m>
                <a:endParaRPr sz="2400" dirty="0">
                  <a:solidFill>
                    <a:prstClr val="black"/>
                  </a:solidFill>
                  <a:latin typeface="Calibri Light" panose="020F0302020204030204"/>
                </a:endParaRPr>
              </a:p>
            </p:txBody>
          </p:sp>
        </mc:Choice>
        <mc:Fallback xmlns="">
          <p:sp>
            <p:nvSpPr>
              <p:cNvPr id="15"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5486400" y="3246570"/>
                <a:ext cx="2294088" cy="635175"/>
              </a:xfrm>
              <a:prstGeom prst="rect">
                <a:avLst/>
              </a:prstGeom>
              <a:blipFill>
                <a:blip r:embed="rId4"/>
                <a:stretch>
                  <a:fillRect b="-11538"/>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p:spTree>
    <p:extLst>
      <p:ext uri="{BB962C8B-B14F-4D97-AF65-F5344CB8AC3E}">
        <p14:creationId xmlns:p14="http://schemas.microsoft.com/office/powerpoint/2010/main" val="2247877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781F-CC71-4E67-8BB3-360B1E695B1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5EA0CAE-A067-4025-846B-8D11836FE5FC}"/>
              </a:ext>
            </a:extLst>
          </p:cNvPr>
          <p:cNvSpPr>
            <a:spLocks noGrp="1"/>
          </p:cNvSpPr>
          <p:nvPr>
            <p:ph idx="1"/>
          </p:nvPr>
        </p:nvSpPr>
        <p:spPr/>
        <p:txBody>
          <a:bodyPr/>
          <a:lstStyle/>
          <a:p>
            <a:r>
              <a:rPr lang="en-US" b="1" dirty="0"/>
              <a:t>What is camera calibration?</a:t>
            </a:r>
          </a:p>
          <a:p>
            <a:r>
              <a:rPr lang="en-US" dirty="0"/>
              <a:t>Camera </a:t>
            </a:r>
            <a:r>
              <a:rPr lang="en-US" dirty="0" err="1"/>
              <a:t>extrinsics</a:t>
            </a:r>
            <a:endParaRPr lang="en-US" dirty="0"/>
          </a:p>
          <a:p>
            <a:r>
              <a:rPr lang="en-US" dirty="0"/>
              <a:t>Perspective projection</a:t>
            </a:r>
            <a:endParaRPr lang="en-US" b="1" dirty="0"/>
          </a:p>
          <a:p>
            <a:r>
              <a:rPr lang="en-US" dirty="0"/>
              <a:t>Camera </a:t>
            </a:r>
            <a:r>
              <a:rPr lang="en-US" dirty="0" err="1"/>
              <a:t>intrinsics</a:t>
            </a:r>
            <a:endParaRPr lang="en-US" dirty="0"/>
          </a:p>
          <a:p>
            <a:r>
              <a:rPr lang="en-US" dirty="0"/>
              <a:t>Full camera matrix</a:t>
            </a:r>
          </a:p>
          <a:p>
            <a:r>
              <a:rPr lang="en-US" dirty="0"/>
              <a:t>Calibration methods and distortions</a:t>
            </a:r>
          </a:p>
          <a:p>
            <a:endParaRPr lang="en-US" dirty="0"/>
          </a:p>
        </p:txBody>
      </p:sp>
    </p:spTree>
    <p:extLst>
      <p:ext uri="{BB962C8B-B14F-4D97-AF65-F5344CB8AC3E}">
        <p14:creationId xmlns:p14="http://schemas.microsoft.com/office/powerpoint/2010/main" val="2114819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 camera matrix</a:t>
            </a:r>
          </a:p>
        </p:txBody>
      </p:sp>
      <p:sp>
        <p:nvSpPr>
          <p:cNvPr id="3" name="Content Placeholder 2"/>
          <p:cNvSpPr>
            <a:spLocks noGrp="1"/>
          </p:cNvSpPr>
          <p:nvPr>
            <p:ph idx="1"/>
          </p:nvPr>
        </p:nvSpPr>
        <p:spPr/>
        <p:txBody>
          <a:bodyPr/>
          <a:lstStyle/>
          <a:p>
            <a:r>
              <a:rPr lang="en-US" dirty="0"/>
              <a:t>Let’s add the </a:t>
            </a:r>
            <a:r>
              <a:rPr lang="en-US" b="1" dirty="0"/>
              <a:t>principle point</a:t>
            </a:r>
            <a:r>
              <a:rPr lang="en-US" dirty="0"/>
              <a:t>: </a:t>
            </a:r>
            <a:r>
              <a:rPr lang="en-US" dirty="0">
                <a:solidFill>
                  <a:prstClr val="black"/>
                </a:solidFill>
              </a:rPr>
              <a:t>the offset vector between the projected camera coordinates (or normalized image coo.) to the image coordinate [units of pixels].</a:t>
            </a: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pPr marL="0" indent="0">
              <a:buNone/>
            </a:pPr>
            <a:endParaRPr lang="en-US" dirty="0">
              <a:solidFill>
                <a:prstClr val="black"/>
              </a:solidFill>
            </a:endParaRPr>
          </a:p>
          <a:p>
            <a:pPr marL="0" indent="0">
              <a:buNone/>
            </a:pPr>
            <a:endParaRPr lang="en-US" dirty="0">
              <a:solidFill>
                <a:prstClr val="black"/>
              </a:solidFill>
            </a:endParaRPr>
          </a:p>
          <a:p>
            <a:r>
              <a:rPr lang="en-US" dirty="0">
                <a:solidFill>
                  <a:prstClr val="black"/>
                </a:solidFill>
              </a:rPr>
              <a:t>How to add this to the intrinsic matrix?</a:t>
            </a:r>
          </a:p>
        </p:txBody>
      </p:sp>
      <p:pic>
        <p:nvPicPr>
          <p:cNvPr id="14" name="Picture 2" descr="https://latex.codecogs.com/gif.latex?%5Cdpi%7B300%7D%20K%20%3D%20%5Cbegin%7Bbmatrix%7Df_x%20%26%200%26p_x%20%5C%5C%200%26f_y%20%26p_y%20%5C%5C0%260%261%20%5Cend%7Bbmatrix%7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1" y="5105400"/>
            <a:ext cx="3609975" cy="170497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a:extLst>
              <a:ext uri="{FF2B5EF4-FFF2-40B4-BE49-F238E27FC236}">
                <a16:creationId xmlns:a16="http://schemas.microsoft.com/office/drawing/2014/main" id="{0FCA4CE4-3A78-451A-A4A2-B5E5EBBC6521}"/>
              </a:ext>
            </a:extLst>
          </p:cNvPr>
          <p:cNvSpPr/>
          <p:nvPr/>
        </p:nvSpPr>
        <p:spPr>
          <a:xfrm>
            <a:off x="4879829" y="2212232"/>
            <a:ext cx="2424410" cy="2206086"/>
          </a:xfrm>
          <a:prstGeom prst="rect">
            <a:avLst/>
          </a:prstGeom>
          <a:solidFill>
            <a:srgbClr val="FFFF00"/>
          </a:solidFill>
          <a:ln w="25400">
            <a:solidFill>
              <a:srgbClr val="85888D"/>
            </a:solidFill>
            <a:miter lim="400000"/>
          </a:ln>
        </p:spPr>
        <p:txBody>
          <a:bodyPr lIns="35719" tIns="35719" rIns="35719" bIns="35719" anchor="ctr"/>
          <a:lstStyle/>
          <a:p>
            <a:pPr>
              <a:defRPr sz="2400"/>
            </a:pPr>
            <a:endParaRPr sz="2400">
              <a:solidFill>
                <a:prstClr val="black"/>
              </a:solidFill>
              <a:latin typeface="Calibri Light" panose="020F0302020204030204"/>
            </a:endParaRPr>
          </a:p>
        </p:txBody>
      </p:sp>
      <p:sp>
        <p:nvSpPr>
          <p:cNvPr id="17" name="Line">
            <a:extLst>
              <a:ext uri="{FF2B5EF4-FFF2-40B4-BE49-F238E27FC236}">
                <a16:creationId xmlns:a16="http://schemas.microsoft.com/office/drawing/2014/main" id="{7691E176-8526-49CB-AF53-DEA9902CB20B}"/>
              </a:ext>
            </a:extLst>
          </p:cNvPr>
          <p:cNvSpPr/>
          <p:nvPr/>
        </p:nvSpPr>
        <p:spPr>
          <a:xfrm>
            <a:off x="6051851" y="3324205"/>
            <a:ext cx="1101723" cy="0"/>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p:sp>
        <p:nvSpPr>
          <p:cNvPr id="19" name="Line">
            <a:extLst>
              <a:ext uri="{FF2B5EF4-FFF2-40B4-BE49-F238E27FC236}">
                <a16:creationId xmlns:a16="http://schemas.microsoft.com/office/drawing/2014/main" id="{891163D1-DD1F-4BA2-A5FF-6E0CDC114C44}"/>
              </a:ext>
            </a:extLst>
          </p:cNvPr>
          <p:cNvSpPr/>
          <p:nvPr/>
        </p:nvSpPr>
        <p:spPr>
          <a:xfrm>
            <a:off x="4876940" y="2203992"/>
            <a:ext cx="1070742" cy="1"/>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p:sp>
        <p:nvSpPr>
          <p:cNvPr id="20" name="Line">
            <a:extLst>
              <a:ext uri="{FF2B5EF4-FFF2-40B4-BE49-F238E27FC236}">
                <a16:creationId xmlns:a16="http://schemas.microsoft.com/office/drawing/2014/main" id="{0A45684F-8E2B-4264-9E73-25A8A872C54F}"/>
              </a:ext>
            </a:extLst>
          </p:cNvPr>
          <p:cNvSpPr/>
          <p:nvPr/>
        </p:nvSpPr>
        <p:spPr>
          <a:xfrm flipH="1">
            <a:off x="4879830" y="2212922"/>
            <a:ext cx="3810" cy="935857"/>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mc:AlternateContent xmlns:mc="http://schemas.openxmlformats.org/markup-compatibility/2006" xmlns:a14="http://schemas.microsoft.com/office/drawing/2010/main">
        <mc:Choice Requires="a14">
          <p:sp>
            <p:nvSpPr>
              <p:cNvPr id="21" name="image coordinate system">
                <a:extLst>
                  <a:ext uri="{FF2B5EF4-FFF2-40B4-BE49-F238E27FC236}">
                    <a16:creationId xmlns:a16="http://schemas.microsoft.com/office/drawing/2014/main" id="{C8C6A62D-B802-46B4-A06F-633C641357AF}"/>
                  </a:ext>
                </a:extLst>
              </p:cNvPr>
              <p:cNvSpPr txBox="1"/>
              <p:nvPr/>
            </p:nvSpPr>
            <p:spPr>
              <a:xfrm>
                <a:off x="3902525" y="1712092"/>
                <a:ext cx="2294088" cy="471540"/>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𝑖𝑚𝑎𝑔𝑒</m:t>
                          </m:r>
                        </m:sub>
                      </m:sSub>
                    </m:oMath>
                  </m:oMathPara>
                </a14:m>
                <a:endParaRPr sz="2400" dirty="0">
                  <a:solidFill>
                    <a:prstClr val="black"/>
                  </a:solidFill>
                  <a:latin typeface="Calibri Light" panose="020F0302020204030204"/>
                </a:endParaRPr>
              </a:p>
            </p:txBody>
          </p:sp>
        </mc:Choice>
        <mc:Fallback xmlns="">
          <p:sp>
            <p:nvSpPr>
              <p:cNvPr id="21" name="image coordinate system">
                <a:extLst>
                  <a:ext uri="{FF2B5EF4-FFF2-40B4-BE49-F238E27FC236}">
                    <a16:creationId xmlns:a16="http://schemas.microsoft.com/office/drawing/2014/main" id="{C8C6A62D-B802-46B4-A06F-633C641357AF}"/>
                  </a:ext>
                </a:extLst>
              </p:cNvPr>
              <p:cNvSpPr txBox="1">
                <a:spLocks noRot="1" noChangeAspect="1" noMove="1" noResize="1" noEditPoints="1" noAdjustHandles="1" noChangeArrowheads="1" noChangeShapeType="1" noTextEdit="1"/>
              </p:cNvSpPr>
              <p:nvPr/>
            </p:nvSpPr>
            <p:spPr>
              <a:xfrm>
                <a:off x="3902525" y="1712092"/>
                <a:ext cx="2294088" cy="471540"/>
              </a:xfrm>
              <a:prstGeom prst="rect">
                <a:avLst/>
              </a:prstGeom>
              <a:blipFill>
                <a:blip r:embed="rId3"/>
                <a:stretch>
                  <a:fillRect b="-15584"/>
                </a:stretch>
              </a:blipFill>
              <a:ln w="12700">
                <a:miter lim="400000"/>
              </a:ln>
              <a:extLst>
                <a:ext uri="{C572A759-6A51-4108-AA02-DFA0A04FC94B}">
                  <ma14:wrappingTextBoxFlag xmlns:ma14="http://schemas.microsoft.com/office/mac/drawingml/2011/main" xmlns="" xmlns:a14="http://schemas.microsoft.com/office/drawing/2010/main" val="1"/>
                </a:ext>
              </a:extLst>
            </p:spPr>
            <p:txBody>
              <a:bodyPr/>
              <a:lstStyle/>
              <a:p>
                <a:r>
                  <a:rPr lang="en-US">
                    <a:noFill/>
                  </a:rPr>
                  <a:t> </a:t>
                </a:r>
              </a:p>
            </p:txBody>
          </p:sp>
        </mc:Fallback>
      </mc:AlternateContent>
      <p:sp>
        <p:nvSpPr>
          <p:cNvPr id="22" name="CCD array">
            <a:extLst>
              <a:ext uri="{FF2B5EF4-FFF2-40B4-BE49-F238E27FC236}">
                <a16:creationId xmlns:a16="http://schemas.microsoft.com/office/drawing/2014/main" id="{EF02C8F1-4F08-4EAB-82F2-BA7661882371}"/>
              </a:ext>
            </a:extLst>
          </p:cNvPr>
          <p:cNvSpPr txBox="1"/>
          <p:nvPr/>
        </p:nvSpPr>
        <p:spPr>
          <a:xfrm>
            <a:off x="4876940" y="3584851"/>
            <a:ext cx="918157" cy="810799"/>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r>
              <a:rPr lang="en-US" sz="2400" dirty="0">
                <a:solidFill>
                  <a:prstClr val="black"/>
                </a:solidFill>
                <a:latin typeface="Calibri Light" panose="020F0302020204030204"/>
              </a:rPr>
              <a:t>image plane</a:t>
            </a:r>
            <a:endParaRPr sz="2400" dirty="0">
              <a:solidFill>
                <a:prstClr val="black"/>
              </a:solidFill>
              <a:latin typeface="Calibri Light" panose="020F0302020204030204"/>
            </a:endParaRPr>
          </a:p>
        </p:txBody>
      </p:sp>
      <p:sp>
        <p:nvSpPr>
          <p:cNvPr id="23" name="Line">
            <a:extLst>
              <a:ext uri="{FF2B5EF4-FFF2-40B4-BE49-F238E27FC236}">
                <a16:creationId xmlns:a16="http://schemas.microsoft.com/office/drawing/2014/main" id="{C58DA944-B15C-49D8-B1AB-57604FF1FB42}"/>
              </a:ext>
            </a:extLst>
          </p:cNvPr>
          <p:cNvSpPr/>
          <p:nvPr/>
        </p:nvSpPr>
        <p:spPr>
          <a:xfrm flipH="1" flipV="1">
            <a:off x="4956825" y="2232593"/>
            <a:ext cx="1061476" cy="1133175"/>
          </a:xfrm>
          <a:prstGeom prst="line">
            <a:avLst/>
          </a:prstGeom>
          <a:ln w="12700">
            <a:solidFill>
              <a:srgbClr val="000000"/>
            </a:solidFill>
            <a:custDash>
              <a:ds d="200000" sp="200000"/>
            </a:custDash>
            <a:miter lim="400000"/>
            <a:tailEnd type="stealth"/>
          </a:ln>
        </p:spPr>
        <p:txBody>
          <a:bodyPr lIns="35719" tIns="35719" rIns="35719" bIns="35719" anchor="ctr"/>
          <a:lstStyle/>
          <a:p>
            <a:pPr>
              <a:defRPr sz="2400"/>
            </a:pPr>
            <a:endParaRPr sz="2400">
              <a:solidFill>
                <a:prstClr val="black"/>
              </a:solidFill>
              <a:latin typeface="Calibri Light" panose="020F0302020204030204"/>
            </a:endParaRPr>
          </a:p>
        </p:txBody>
      </p:sp>
      <p:pic>
        <p:nvPicPr>
          <p:cNvPr id="24" name="pasted-image.pdf" descr="pasted-image.pdf">
            <a:extLst>
              <a:ext uri="{FF2B5EF4-FFF2-40B4-BE49-F238E27FC236}">
                <a16:creationId xmlns:a16="http://schemas.microsoft.com/office/drawing/2014/main" id="{E62E2AF6-26B2-40C4-A766-D0D825B0540B}"/>
              </a:ext>
            </a:extLst>
          </p:cNvPr>
          <p:cNvPicPr>
            <a:picLocks noChangeAspect="1"/>
          </p:cNvPicPr>
          <p:nvPr/>
        </p:nvPicPr>
        <p:blipFill>
          <a:blip r:embed="rId4"/>
          <a:stretch>
            <a:fillRect/>
          </a:stretch>
        </p:blipFill>
        <p:spPr>
          <a:xfrm>
            <a:off x="5258273" y="2727624"/>
            <a:ext cx="154038" cy="214313"/>
          </a:xfrm>
          <a:prstGeom prst="rect">
            <a:avLst/>
          </a:prstGeom>
          <a:ln w="12700">
            <a:miter lim="400000"/>
          </a:ln>
        </p:spPr>
      </p:pic>
      <mc:AlternateContent xmlns:mc="http://schemas.openxmlformats.org/markup-compatibility/2006" xmlns:a14="http://schemas.microsoft.com/office/drawing/2010/main">
        <mc:Choice Requires="a14">
          <p:sp>
            <p:nvSpPr>
              <p:cNvPr id="25" name="image coordinate system">
                <a:extLst>
                  <a:ext uri="{FF2B5EF4-FFF2-40B4-BE49-F238E27FC236}">
                    <a16:creationId xmlns:a16="http://schemas.microsoft.com/office/drawing/2014/main" id="{50A1A02C-51B1-461B-9951-5279EE0F7B01}"/>
                  </a:ext>
                </a:extLst>
              </p:cNvPr>
              <p:cNvSpPr txBox="1"/>
              <p:nvPr/>
            </p:nvSpPr>
            <p:spPr>
              <a:xfrm>
                <a:off x="5486400" y="3242114"/>
                <a:ext cx="2294088" cy="644087"/>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eqArr>
                            <m:eqArrPr>
                              <m:ctrlPr>
                                <a:rPr lang="en-US" sz="2400" i="1">
                                  <a:solidFill>
                                    <a:prstClr val="black"/>
                                  </a:solidFill>
                                  <a:latin typeface="Cambria Math" panose="02040503050406030204" pitchFamily="18" charset="0"/>
                                </a:rPr>
                              </m:ctrlPr>
                            </m:eqArrPr>
                            <m:e>
                              <m:r>
                                <a:rPr lang="en-US" sz="2400" i="1">
                                  <a:solidFill>
                                    <a:prstClr val="black"/>
                                  </a:solidFill>
                                  <a:latin typeface="Cambria Math" panose="02040503050406030204" pitchFamily="18" charset="0"/>
                                </a:rPr>
                                <m:t>𝑛𝑜𝑟𝑚</m:t>
                              </m:r>
                              <m:r>
                                <a:rPr lang="en-US" sz="2400" i="1">
                                  <a:solidFill>
                                    <a:prstClr val="black"/>
                                  </a:solidFill>
                                  <a:latin typeface="Cambria Math" panose="02040503050406030204" pitchFamily="18" charset="0"/>
                                </a:rPr>
                                <m:t>. </m:t>
                              </m:r>
                            </m:e>
                            <m:e>
                              <m:r>
                                <a:rPr lang="en-US" sz="2400" i="1">
                                  <a:solidFill>
                                    <a:prstClr val="black"/>
                                  </a:solidFill>
                                  <a:latin typeface="Cambria Math" panose="02040503050406030204" pitchFamily="18" charset="0"/>
                                </a:rPr>
                                <m:t>𝑖𝑚𝑎𝑔𝑒</m:t>
                              </m:r>
                            </m:e>
                          </m:eqArr>
                        </m:sub>
                      </m:sSub>
                    </m:oMath>
                  </m:oMathPara>
                </a14:m>
                <a:endParaRPr sz="2400" dirty="0">
                  <a:solidFill>
                    <a:prstClr val="black"/>
                  </a:solidFill>
                  <a:latin typeface="Calibri Light" panose="020F0302020204030204"/>
                </a:endParaRPr>
              </a:p>
            </p:txBody>
          </p:sp>
        </mc:Choice>
        <mc:Fallback xmlns="">
          <p:sp>
            <p:nvSpPr>
              <p:cNvPr id="25" name="image coordinate system">
                <a:extLst>
                  <a:ext uri="{FF2B5EF4-FFF2-40B4-BE49-F238E27FC236}">
                    <a16:creationId xmlns:a16="http://schemas.microsoft.com/office/drawing/2014/main" id="{50A1A02C-51B1-461B-9951-5279EE0F7B01}"/>
                  </a:ext>
                </a:extLst>
              </p:cNvPr>
              <p:cNvSpPr txBox="1">
                <a:spLocks noRot="1" noChangeAspect="1" noMove="1" noResize="1" noEditPoints="1" noAdjustHandles="1" noChangeArrowheads="1" noChangeShapeType="1" noTextEdit="1"/>
              </p:cNvSpPr>
              <p:nvPr/>
            </p:nvSpPr>
            <p:spPr>
              <a:xfrm>
                <a:off x="5486400" y="3242114"/>
                <a:ext cx="2294088" cy="644087"/>
              </a:xfrm>
              <a:prstGeom prst="rect">
                <a:avLst/>
              </a:prstGeom>
              <a:blipFill>
                <a:blip r:embed="rId5"/>
                <a:stretch>
                  <a:fillRect b="-10377"/>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p:sp>
        <p:nvSpPr>
          <p:cNvPr id="15" name="Line">
            <a:extLst>
              <a:ext uri="{FF2B5EF4-FFF2-40B4-BE49-F238E27FC236}">
                <a16:creationId xmlns:a16="http://schemas.microsoft.com/office/drawing/2014/main" id="{8E766F2E-7601-4ECE-864C-FD50AD210199}"/>
              </a:ext>
            </a:extLst>
          </p:cNvPr>
          <p:cNvSpPr/>
          <p:nvPr/>
        </p:nvSpPr>
        <p:spPr>
          <a:xfrm flipH="1">
            <a:off x="6051851" y="3333136"/>
            <a:ext cx="6697" cy="810781"/>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p:spTree>
    <p:extLst>
      <p:ext uri="{BB962C8B-B14F-4D97-AF65-F5344CB8AC3E}">
        <p14:creationId xmlns:p14="http://schemas.microsoft.com/office/powerpoint/2010/main" val="2948259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 camera matrix</a:t>
            </a:r>
          </a:p>
        </p:txBody>
      </p:sp>
      <p:sp>
        <p:nvSpPr>
          <p:cNvPr id="3" name="Content Placeholder 2"/>
          <p:cNvSpPr>
            <a:spLocks noGrp="1"/>
          </p:cNvSpPr>
          <p:nvPr>
            <p:ph idx="1"/>
          </p:nvPr>
        </p:nvSpPr>
        <p:spPr/>
        <p:txBody>
          <a:bodyPr/>
          <a:lstStyle/>
          <a:p>
            <a:r>
              <a:rPr lang="en-US" dirty="0"/>
              <a:t>In some camera sensors exist a very small skew which makes the sensor a parallelogram.</a:t>
            </a:r>
          </a:p>
          <a:p>
            <a:endParaRPr lang="en-US" dirty="0"/>
          </a:p>
        </p:txBody>
      </p:sp>
      <p:sp>
        <p:nvSpPr>
          <p:cNvPr id="4" name="Rounded Rectangle 3"/>
          <p:cNvSpPr/>
          <p:nvPr/>
        </p:nvSpPr>
        <p:spPr>
          <a:xfrm>
            <a:off x="3733800" y="2057400"/>
            <a:ext cx="4876800" cy="2362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https://latex.codecogs.com/gif.latex?%5Cdpi%7B300%7D%20K%20%3D%20%5Cbegin%7Bbmatrix%7Df_x%20%26%20s%26p_x%20%5C%5C%200%26f_y%20%26p_y%20%5C%5C0%260%261%20%5Cend%7Bbmatrix%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1013" y="2455985"/>
            <a:ext cx="3609975" cy="170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0761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781F-CC71-4E67-8BB3-360B1E695B1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5EA0CAE-A067-4025-846B-8D11836FE5FC}"/>
              </a:ext>
            </a:extLst>
          </p:cNvPr>
          <p:cNvSpPr>
            <a:spLocks noGrp="1"/>
          </p:cNvSpPr>
          <p:nvPr>
            <p:ph idx="1"/>
          </p:nvPr>
        </p:nvSpPr>
        <p:spPr/>
        <p:txBody>
          <a:bodyPr/>
          <a:lstStyle/>
          <a:p>
            <a:r>
              <a:rPr lang="en-US" dirty="0"/>
              <a:t>What is camera calibration?</a:t>
            </a:r>
          </a:p>
          <a:p>
            <a:r>
              <a:rPr lang="en-US" dirty="0"/>
              <a:t>Camera </a:t>
            </a:r>
            <a:r>
              <a:rPr lang="en-US" dirty="0" err="1"/>
              <a:t>extrinsics</a:t>
            </a:r>
            <a:endParaRPr lang="en-US" dirty="0"/>
          </a:p>
          <a:p>
            <a:r>
              <a:rPr lang="en-US" dirty="0"/>
              <a:t>Perspective projection</a:t>
            </a:r>
          </a:p>
          <a:p>
            <a:r>
              <a:rPr lang="en-US" dirty="0"/>
              <a:t>Camera </a:t>
            </a:r>
            <a:r>
              <a:rPr lang="en-US" dirty="0" err="1"/>
              <a:t>intrinsics</a:t>
            </a:r>
            <a:endParaRPr lang="en-US" dirty="0"/>
          </a:p>
          <a:p>
            <a:r>
              <a:rPr lang="en-US" b="1" dirty="0"/>
              <a:t>Full camera matrix</a:t>
            </a:r>
          </a:p>
          <a:p>
            <a:r>
              <a:rPr lang="en-US" dirty="0"/>
              <a:t>Calibration methods and distortions</a:t>
            </a:r>
          </a:p>
          <a:p>
            <a:endParaRPr lang="en-US" dirty="0"/>
          </a:p>
        </p:txBody>
      </p:sp>
    </p:spTree>
    <p:extLst>
      <p:ext uri="{BB962C8B-B14F-4D97-AF65-F5344CB8AC3E}">
        <p14:creationId xmlns:p14="http://schemas.microsoft.com/office/powerpoint/2010/main" val="2428957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752600" y="1371600"/>
            <a:ext cx="8763000" cy="18288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Full camera matrix</a:t>
            </a:r>
          </a:p>
        </p:txBody>
      </p:sp>
      <p:sp>
        <p:nvSpPr>
          <p:cNvPr id="3" name="Content Placeholder 2"/>
          <p:cNvSpPr>
            <a:spLocks noGrp="1"/>
          </p:cNvSpPr>
          <p:nvPr>
            <p:ph idx="1"/>
          </p:nvPr>
        </p:nvSpPr>
        <p:spPr/>
        <p:txBody>
          <a:bodyPr/>
          <a:lstStyle/>
          <a:p>
            <a:endParaRPr lang="en-US" dirty="0"/>
          </a:p>
        </p:txBody>
      </p:sp>
      <p:pic>
        <p:nvPicPr>
          <p:cNvPr id="1028" name="Picture 4" descr="https://latex.codecogs.com/gif.latex?%5Cdpi%7B300%7D%20P%20%3D%20%5Cbegin%7Bbmatrix%7Df_x%20%26%20s%26p_x%20%5C%5C%200%26f_y%20%26p_y%20%5C%5C0%260%261%20%5Cend%7Bbmatrix%7D%20%5Cbegin%7Bbmatrix%7D1%20%26%200%260%260%20%5C%5C%200%261%20%260%260%20%5C%5C0%260%261%260%20%5Cend%7Bbmatrix%7D%20%5Cbegin%7Bbmatrix%7DR_%7B3X3%7D%20%26%20-RC_%7B3X1%7D%20%5C%5C%200_%7B1X3%7D%261%20%5Cend%7Bbmatrix%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813" y="1600201"/>
            <a:ext cx="8334375" cy="1404759"/>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ED8A5A84-12B5-4084-B9F2-F85269081B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369" y="4343399"/>
            <a:ext cx="11563462" cy="1828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257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781F-CC71-4E67-8BB3-360B1E695B1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5EA0CAE-A067-4025-846B-8D11836FE5FC}"/>
              </a:ext>
            </a:extLst>
          </p:cNvPr>
          <p:cNvSpPr>
            <a:spLocks noGrp="1"/>
          </p:cNvSpPr>
          <p:nvPr>
            <p:ph idx="1"/>
          </p:nvPr>
        </p:nvSpPr>
        <p:spPr/>
        <p:txBody>
          <a:bodyPr/>
          <a:lstStyle/>
          <a:p>
            <a:r>
              <a:rPr lang="en-US" dirty="0"/>
              <a:t>What is camera calibration?</a:t>
            </a:r>
          </a:p>
          <a:p>
            <a:r>
              <a:rPr lang="en-US" dirty="0"/>
              <a:t>Camera </a:t>
            </a:r>
            <a:r>
              <a:rPr lang="en-US" dirty="0" err="1"/>
              <a:t>extrinsics</a:t>
            </a:r>
            <a:endParaRPr lang="en-US" dirty="0"/>
          </a:p>
          <a:p>
            <a:r>
              <a:rPr lang="en-US" dirty="0"/>
              <a:t>Perspective projection</a:t>
            </a:r>
          </a:p>
          <a:p>
            <a:r>
              <a:rPr lang="en-US" dirty="0"/>
              <a:t>Camera </a:t>
            </a:r>
            <a:r>
              <a:rPr lang="en-US" dirty="0" err="1"/>
              <a:t>intrinsics</a:t>
            </a:r>
            <a:endParaRPr lang="en-US" dirty="0"/>
          </a:p>
          <a:p>
            <a:r>
              <a:rPr lang="en-US" dirty="0"/>
              <a:t>Full camera matrix</a:t>
            </a:r>
          </a:p>
          <a:p>
            <a:r>
              <a:rPr lang="en-US" b="1" dirty="0"/>
              <a:t>Calibration methods and distortions</a:t>
            </a:r>
          </a:p>
          <a:p>
            <a:endParaRPr lang="en-US" dirty="0"/>
          </a:p>
        </p:txBody>
      </p:sp>
    </p:spTree>
    <p:extLst>
      <p:ext uri="{BB962C8B-B14F-4D97-AF65-F5344CB8AC3E}">
        <p14:creationId xmlns:p14="http://schemas.microsoft.com/office/powerpoint/2010/main" val="30768296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44" name="Picture 4" descr="CalCube"/>
          <p:cNvPicPr>
            <a:picLocks noChangeAspect="1" noChangeArrowheads="1"/>
          </p:cNvPicPr>
          <p:nvPr>
            <p:custDataLst>
              <p:tags r:id="rId1"/>
            </p:custDataLst>
          </p:nvPr>
        </p:nvPicPr>
        <p:blipFill>
          <a:blip r:embed="rId4" cstate="print"/>
          <a:srcRect/>
          <a:stretch>
            <a:fillRect/>
          </a:stretch>
        </p:blipFill>
        <p:spPr bwMode="auto">
          <a:xfrm>
            <a:off x="7162801" y="3581401"/>
            <a:ext cx="2888207" cy="3173819"/>
          </a:xfrm>
          <a:prstGeom prst="rect">
            <a:avLst/>
          </a:prstGeom>
          <a:noFill/>
        </p:spPr>
      </p:pic>
      <p:sp>
        <p:nvSpPr>
          <p:cNvPr id="7" name="Content Placeholder 2">
            <a:extLst>
              <a:ext uri="{FF2B5EF4-FFF2-40B4-BE49-F238E27FC236}">
                <a16:creationId xmlns:a16="http://schemas.microsoft.com/office/drawing/2014/main" id="{EEE5BFA6-C449-4AEE-BD7A-245F2217D522}"/>
              </a:ext>
            </a:extLst>
          </p:cNvPr>
          <p:cNvSpPr txBox="1">
            <a:spLocks/>
          </p:cNvSpPr>
          <p:nvPr/>
        </p:nvSpPr>
        <p:spPr>
          <a:xfrm>
            <a:off x="273377" y="762000"/>
            <a:ext cx="10242223"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eaLnBrk="0" fontAlgn="base" hangingPunct="0">
              <a:lnSpc>
                <a:spcPct val="90000"/>
              </a:lnSpc>
              <a:spcAft>
                <a:spcPct val="0"/>
              </a:spcAft>
              <a:buNone/>
              <a:defRPr/>
            </a:pPr>
            <a:r>
              <a:rPr lang="en-US" dirty="0">
                <a:solidFill>
                  <a:srgbClr val="000000"/>
                </a:solidFill>
              </a:rPr>
              <a:t>Place a known object in the scene:</a:t>
            </a:r>
          </a:p>
          <a:p>
            <a:pPr marL="800100" lvl="1" indent="-342900" eaLnBrk="0" fontAlgn="base" hangingPunct="0">
              <a:lnSpc>
                <a:spcPct val="90000"/>
              </a:lnSpc>
              <a:spcAft>
                <a:spcPct val="0"/>
              </a:spcAft>
              <a:buFont typeface="Arial" panose="020B0604020202020204" pitchFamily="34" charset="0"/>
              <a:buChar char="•"/>
              <a:defRPr/>
            </a:pPr>
            <a:r>
              <a:rPr lang="en-US" sz="2800" dirty="0">
                <a:solidFill>
                  <a:srgbClr val="000000"/>
                </a:solidFill>
              </a:rPr>
              <a:t>identify correspondences between image and scene</a:t>
            </a:r>
          </a:p>
          <a:p>
            <a:pPr marL="800100" lvl="1" indent="-342900" eaLnBrk="0" fontAlgn="base" hangingPunct="0">
              <a:lnSpc>
                <a:spcPct val="90000"/>
              </a:lnSpc>
              <a:spcAft>
                <a:spcPct val="0"/>
              </a:spcAft>
              <a:buFont typeface="Arial" panose="020B0604020202020204" pitchFamily="34" charset="0"/>
              <a:buChar char="•"/>
              <a:defRPr/>
            </a:pPr>
            <a:r>
              <a:rPr lang="en-US" sz="2800" dirty="0">
                <a:solidFill>
                  <a:srgbClr val="000000"/>
                </a:solidFill>
              </a:rPr>
              <a:t>compute mapping from scene to image</a:t>
            </a:r>
          </a:p>
          <a:p>
            <a:pPr lvl="0" eaLnBrk="0" fontAlgn="base" hangingPunct="0">
              <a:lnSpc>
                <a:spcPct val="90000"/>
              </a:lnSpc>
              <a:spcAft>
                <a:spcPct val="0"/>
              </a:spcAft>
              <a:buNone/>
              <a:defRPr/>
            </a:pPr>
            <a:r>
              <a:rPr lang="en-US" dirty="0">
                <a:solidFill>
                  <a:srgbClr val="000000"/>
                </a:solidFill>
              </a:rPr>
              <a:t>Issues:</a:t>
            </a:r>
          </a:p>
          <a:p>
            <a:pPr marL="800100" lvl="1" indent="-342900" eaLnBrk="0" fontAlgn="base" hangingPunct="0">
              <a:lnSpc>
                <a:spcPct val="90000"/>
              </a:lnSpc>
              <a:spcAft>
                <a:spcPct val="0"/>
              </a:spcAft>
              <a:buFont typeface="Arial" panose="020B0604020202020204" pitchFamily="34" charset="0"/>
              <a:buChar char="•"/>
              <a:defRPr/>
            </a:pPr>
            <a:r>
              <a:rPr lang="en-US" sz="2800" dirty="0">
                <a:solidFill>
                  <a:srgbClr val="000000"/>
                </a:solidFill>
              </a:rPr>
              <a:t>must know geometry very accurately</a:t>
            </a:r>
          </a:p>
          <a:p>
            <a:pPr marL="800100" lvl="1" indent="-342900" eaLnBrk="0" fontAlgn="base" hangingPunct="0">
              <a:lnSpc>
                <a:spcPct val="90000"/>
              </a:lnSpc>
              <a:spcAft>
                <a:spcPct val="0"/>
              </a:spcAft>
              <a:buFont typeface="Arial" panose="020B0604020202020204" pitchFamily="34" charset="0"/>
              <a:buChar char="•"/>
              <a:defRPr/>
            </a:pPr>
            <a:r>
              <a:rPr lang="en-US" sz="2800" dirty="0">
                <a:solidFill>
                  <a:srgbClr val="000000"/>
                </a:solidFill>
              </a:rPr>
              <a:t>must know 3D-&gt;2D correspondence</a:t>
            </a:r>
          </a:p>
          <a:p>
            <a:pPr lvl="1" eaLnBrk="0" fontAlgn="base" hangingPunct="0">
              <a:lnSpc>
                <a:spcPct val="90000"/>
              </a:lnSpc>
              <a:spcAft>
                <a:spcPct val="0"/>
              </a:spcAft>
              <a:buFontTx/>
              <a:buChar char="•"/>
              <a:defRPr/>
            </a:pPr>
            <a:endParaRPr lang="en-US" sz="2800" dirty="0">
              <a:solidFill>
                <a:srgbClr val="000000"/>
              </a:solidFill>
            </a:endParaRPr>
          </a:p>
          <a:p>
            <a:pPr marL="400050" eaLnBrk="0" fontAlgn="base" hangingPunct="0">
              <a:lnSpc>
                <a:spcPct val="90000"/>
              </a:lnSpc>
              <a:spcAft>
                <a:spcPct val="0"/>
              </a:spcAft>
              <a:defRPr/>
            </a:pPr>
            <a:endParaRPr lang="en-US" dirty="0">
              <a:solidFill>
                <a:srgbClr val="000000"/>
              </a:solidFill>
            </a:endParaRPr>
          </a:p>
          <a:p>
            <a:endParaRPr lang="en-US" dirty="0"/>
          </a:p>
        </p:txBody>
      </p:sp>
      <p:sp>
        <p:nvSpPr>
          <p:cNvPr id="3" name="Title 2">
            <a:extLst>
              <a:ext uri="{FF2B5EF4-FFF2-40B4-BE49-F238E27FC236}">
                <a16:creationId xmlns:a16="http://schemas.microsoft.com/office/drawing/2014/main" id="{EFAEB104-A243-4DD2-B5B1-34770925C82A}"/>
              </a:ext>
            </a:extLst>
          </p:cNvPr>
          <p:cNvSpPr>
            <a:spLocks noGrp="1"/>
          </p:cNvSpPr>
          <p:nvPr>
            <p:ph type="title"/>
          </p:nvPr>
        </p:nvSpPr>
        <p:spPr/>
        <p:txBody>
          <a:bodyPr/>
          <a:lstStyle/>
          <a:p>
            <a:r>
              <a:rPr lang="en-US" dirty="0"/>
              <a:t>Geometric calibration</a:t>
            </a:r>
          </a:p>
        </p:txBody>
      </p:sp>
    </p:spTree>
    <p:extLst>
      <p:ext uri="{BB962C8B-B14F-4D97-AF65-F5344CB8AC3E}">
        <p14:creationId xmlns:p14="http://schemas.microsoft.com/office/powerpoint/2010/main" val="15884215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p:sp>
        <p:nvSpPr>
          <p:cNvPr id="6" name="Content Placeholder 3"/>
          <p:cNvSpPr txBox="1">
            <a:spLocks/>
          </p:cNvSpPr>
          <p:nvPr/>
        </p:nvSpPr>
        <p:spPr>
          <a:xfrm>
            <a:off x="226243" y="762000"/>
            <a:ext cx="11651530"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Assuming we are given an imaged points and their corresponding 3D points in the real world, </a:t>
            </a:r>
            <a:r>
              <a:rPr lang="en-US" b="1" dirty="0"/>
              <a:t>camera calibration </a:t>
            </a:r>
            <a:r>
              <a:rPr lang="en-US" dirty="0"/>
              <a:t>is the process to find the camera parameters.</a:t>
            </a:r>
          </a:p>
          <a:p>
            <a:pPr lvl="1"/>
            <a:r>
              <a:rPr lang="en-US" dirty="0"/>
              <a:t>We will return to this assumption later.</a:t>
            </a:r>
          </a:p>
        </p:txBody>
      </p:sp>
      <p:pic>
        <p:nvPicPr>
          <p:cNvPr id="7170" name="Picture 2">
            <a:extLst>
              <a:ext uri="{FF2B5EF4-FFF2-40B4-BE49-F238E27FC236}">
                <a16:creationId xmlns:a16="http://schemas.microsoft.com/office/drawing/2014/main" id="{00AB986A-1BB0-4254-ADA7-C00FC4E2C2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9218" y="2740479"/>
            <a:ext cx="7533564"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5225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79E8870D-B222-47A1-A4D0-774664CC41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3087" y="757490"/>
            <a:ext cx="8505825" cy="5849351"/>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ECF136EB-5D94-4F8E-95B6-BE637A80999E}"/>
              </a:ext>
            </a:extLst>
          </p:cNvPr>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p:spTree>
    <p:extLst>
      <p:ext uri="{BB962C8B-B14F-4D97-AF65-F5344CB8AC3E}">
        <p14:creationId xmlns:p14="http://schemas.microsoft.com/office/powerpoint/2010/main" val="8850017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D86DD2F7-C049-4404-A043-EF8C944377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16000"/>
            <a:ext cx="12192000" cy="482441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F2B22426-DAB5-4447-A794-48BE14AC1670}"/>
              </a:ext>
            </a:extLst>
          </p:cNvPr>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p:spTree>
    <p:extLst>
      <p:ext uri="{BB962C8B-B14F-4D97-AF65-F5344CB8AC3E}">
        <p14:creationId xmlns:p14="http://schemas.microsoft.com/office/powerpoint/2010/main" val="21461047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70" name="Picture 6">
            <a:extLst>
              <a:ext uri="{FF2B5EF4-FFF2-40B4-BE49-F238E27FC236}">
                <a16:creationId xmlns:a16="http://schemas.microsoft.com/office/drawing/2014/main" id="{003E6DBB-E739-4165-A9F6-FFE946F426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96925"/>
            <a:ext cx="12192000" cy="52641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A46BD4D5-3CAA-4D2F-B188-68BD8FCCB1B9}"/>
              </a:ext>
            </a:extLst>
          </p:cNvPr>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p:spTree>
    <p:extLst>
      <p:ext uri="{BB962C8B-B14F-4D97-AF65-F5344CB8AC3E}">
        <p14:creationId xmlns:p14="http://schemas.microsoft.com/office/powerpoint/2010/main" val="4101097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camera calibration</a:t>
            </a:r>
          </a:p>
        </p:txBody>
      </p:sp>
      <p:sp>
        <p:nvSpPr>
          <p:cNvPr id="3" name="Content Placeholder 2"/>
          <p:cNvSpPr>
            <a:spLocks noGrp="1"/>
          </p:cNvSpPr>
          <p:nvPr>
            <p:ph idx="1"/>
          </p:nvPr>
        </p:nvSpPr>
        <p:spPr/>
        <p:txBody>
          <a:bodyPr>
            <a:normAutofit/>
          </a:bodyPr>
          <a:lstStyle/>
          <a:p>
            <a:r>
              <a:rPr lang="en-US" b="1" dirty="0"/>
              <a:t>Geometric camera calibration</a:t>
            </a:r>
            <a:r>
              <a:rPr lang="en-US" dirty="0"/>
              <a:t>, also referred to as </a:t>
            </a:r>
            <a:r>
              <a:rPr lang="en-US" b="1" dirty="0"/>
              <a:t>camera </a:t>
            </a:r>
            <a:r>
              <a:rPr lang="en-US" b="1" dirty="0" err="1"/>
              <a:t>resectioning</a:t>
            </a:r>
            <a:r>
              <a:rPr lang="en-US" dirty="0"/>
              <a:t>, estimates the parameters of a lens, image sensor, position and view direction of a perspective camera.</a:t>
            </a:r>
          </a:p>
          <a:p>
            <a:r>
              <a:rPr lang="en-US" dirty="0"/>
              <a:t>You can use these parameters to correct for lens distortion, measure the size of an object in world units, or determine the location of the camera in the scene. These tasks are used in applications such as machine vision to detect and measure objects. They are also used in robotics, for navigation systems, and 3-D scene reconstruction. </a:t>
            </a:r>
          </a:p>
          <a:p>
            <a:r>
              <a:rPr lang="en-US" dirty="0"/>
              <a:t>[from: </a:t>
            </a:r>
            <a:r>
              <a:rPr lang="en-US" dirty="0">
                <a:hlinkClick r:id="rId2"/>
              </a:rPr>
              <a:t>https://www.mathworks.com/help/vision/ug/camera-calibration.html</a:t>
            </a:r>
            <a:r>
              <a:rPr lang="en-US" dirty="0"/>
              <a:t>]</a:t>
            </a:r>
          </a:p>
        </p:txBody>
      </p:sp>
    </p:spTree>
    <p:extLst>
      <p:ext uri="{BB962C8B-B14F-4D97-AF65-F5344CB8AC3E}">
        <p14:creationId xmlns:p14="http://schemas.microsoft.com/office/powerpoint/2010/main" val="10042532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a:extLst>
              <a:ext uri="{FF2B5EF4-FFF2-40B4-BE49-F238E27FC236}">
                <a16:creationId xmlns:a16="http://schemas.microsoft.com/office/drawing/2014/main" id="{5A087E76-CFD9-4FF8-855D-EA16E82521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 y="592394"/>
            <a:ext cx="10420350" cy="4572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91A82F-7DD6-4F84-A7E1-8A0B9353C745}"/>
              </a:ext>
            </a:extLst>
          </p:cNvPr>
          <p:cNvSpPr txBox="1"/>
          <p:nvPr/>
        </p:nvSpPr>
        <p:spPr>
          <a:xfrm>
            <a:off x="256557" y="5387456"/>
            <a:ext cx="11227519" cy="369332"/>
          </a:xfrm>
          <a:prstGeom prst="rect">
            <a:avLst/>
          </a:prstGeom>
          <a:noFill/>
        </p:spPr>
        <p:txBody>
          <a:bodyPr wrap="square" rtlCol="0">
            <a:spAutoFit/>
          </a:bodyPr>
          <a:lstStyle/>
          <a:p>
            <a:r>
              <a:rPr lang="en-US" dirty="0">
                <a:highlight>
                  <a:srgbClr val="FFFF00"/>
                </a:highlight>
              </a:rPr>
              <a:t>Can the above equation be solved easily? What is one possible solution that we don’t want and how do we avoid it? </a:t>
            </a:r>
          </a:p>
        </p:txBody>
      </p:sp>
      <p:sp>
        <p:nvSpPr>
          <p:cNvPr id="4" name="Title 1">
            <a:extLst>
              <a:ext uri="{FF2B5EF4-FFF2-40B4-BE49-F238E27FC236}">
                <a16:creationId xmlns:a16="http://schemas.microsoft.com/office/drawing/2014/main" id="{1D22DD81-4B96-41E3-A603-9EAB33F78F2F}"/>
              </a:ext>
            </a:extLst>
          </p:cNvPr>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p:spTree>
    <p:extLst>
      <p:ext uri="{BB962C8B-B14F-4D97-AF65-F5344CB8AC3E}">
        <p14:creationId xmlns:p14="http://schemas.microsoft.com/office/powerpoint/2010/main" val="41814136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a:extLst>
              <a:ext uri="{FF2B5EF4-FFF2-40B4-BE49-F238E27FC236}">
                <a16:creationId xmlns:a16="http://schemas.microsoft.com/office/drawing/2014/main" id="{5A087E76-CFD9-4FF8-855D-EA16E82521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 y="592394"/>
            <a:ext cx="10420350" cy="4572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9991A82F-7DD6-4F84-A7E1-8A0B9353C745}"/>
                  </a:ext>
                </a:extLst>
              </p:cNvPr>
              <p:cNvSpPr txBox="1"/>
              <p:nvPr/>
            </p:nvSpPr>
            <p:spPr>
              <a:xfrm>
                <a:off x="256557" y="5387456"/>
                <a:ext cx="11227519" cy="1200906"/>
              </a:xfrm>
              <a:prstGeom prst="rect">
                <a:avLst/>
              </a:prstGeom>
              <a:noFill/>
            </p:spPr>
            <p:txBody>
              <a:bodyPr wrap="square" rtlCol="0">
                <a:spAutoFit/>
              </a:bodyPr>
              <a:lstStyle/>
              <a:p>
                <a:r>
                  <a:rPr lang="en-US" dirty="0">
                    <a:highlight>
                      <a:srgbClr val="FFFF00"/>
                    </a:highlight>
                  </a:rPr>
                  <a:t>Can the above equation be solved easily? What is one possible solution that we don’t want and how do we avoid it?</a:t>
                </a:r>
              </a:p>
              <a:p>
                <a:r>
                  <a:rPr lang="en-US" dirty="0"/>
                  <a:t>A possible (bad) answer is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r>
                      <a:rPr lang="en-US" b="0" i="0" smtClean="0">
                        <a:latin typeface="Cambria Math" panose="02040503050406030204" pitchFamily="18" charset="0"/>
                      </a:rPr>
                      <m:t>. </m:t>
                    </m:r>
                  </m:oMath>
                </a14:m>
                <a:endParaRPr lang="en-US" dirty="0"/>
              </a:p>
              <a:p>
                <a:r>
                  <a:rPr lang="en-US" dirty="0"/>
                  <a:t>Because we use homogenous vectors that are scale invariant, we can add a constraint like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=1</m:t>
                    </m:r>
                  </m:oMath>
                </a14:m>
                <a:r>
                  <a:rPr lang="en-US" dirty="0"/>
                  <a:t> to avoid it.</a:t>
                </a:r>
              </a:p>
              <a:p>
                <a:r>
                  <a:rPr lang="en-US" dirty="0">
                    <a:highlight>
                      <a:srgbClr val="FFFF00"/>
                    </a:highlight>
                  </a:rPr>
                  <a:t>How many DOFs do we have now? </a:t>
                </a:r>
              </a:p>
            </p:txBody>
          </p:sp>
        </mc:Choice>
        <mc:Fallback>
          <p:sp>
            <p:nvSpPr>
              <p:cNvPr id="2" name="TextBox 1">
                <a:extLst>
                  <a:ext uri="{FF2B5EF4-FFF2-40B4-BE49-F238E27FC236}">
                    <a16:creationId xmlns:a16="http://schemas.microsoft.com/office/drawing/2014/main" id="{9991A82F-7DD6-4F84-A7E1-8A0B9353C745}"/>
                  </a:ext>
                </a:extLst>
              </p:cNvPr>
              <p:cNvSpPr txBox="1">
                <a:spLocks noRot="1" noChangeAspect="1" noMove="1" noResize="1" noEditPoints="1" noAdjustHandles="1" noChangeArrowheads="1" noChangeShapeType="1" noTextEdit="1"/>
              </p:cNvSpPr>
              <p:nvPr/>
            </p:nvSpPr>
            <p:spPr>
              <a:xfrm>
                <a:off x="256557" y="5387456"/>
                <a:ext cx="11227519" cy="1200906"/>
              </a:xfrm>
              <a:prstGeom prst="rect">
                <a:avLst/>
              </a:prstGeom>
              <a:blipFill>
                <a:blip r:embed="rId4"/>
                <a:stretch>
                  <a:fillRect l="-434" t="-3046" b="-7107"/>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1D22DD81-4B96-41E3-A603-9EAB33F78F2F}"/>
              </a:ext>
            </a:extLst>
          </p:cNvPr>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p:spTree>
    <p:extLst>
      <p:ext uri="{BB962C8B-B14F-4D97-AF65-F5344CB8AC3E}">
        <p14:creationId xmlns:p14="http://schemas.microsoft.com/office/powerpoint/2010/main" val="18525945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a:extLst>
              <a:ext uri="{FF2B5EF4-FFF2-40B4-BE49-F238E27FC236}">
                <a16:creationId xmlns:a16="http://schemas.microsoft.com/office/drawing/2014/main" id="{5A087E76-CFD9-4FF8-855D-EA16E82521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 y="592394"/>
            <a:ext cx="10420350" cy="4572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9991A82F-7DD6-4F84-A7E1-8A0B9353C745}"/>
                  </a:ext>
                </a:extLst>
              </p:cNvPr>
              <p:cNvSpPr txBox="1"/>
              <p:nvPr/>
            </p:nvSpPr>
            <p:spPr>
              <a:xfrm>
                <a:off x="256557" y="5387456"/>
                <a:ext cx="11227519" cy="1200906"/>
              </a:xfrm>
              <a:prstGeom prst="rect">
                <a:avLst/>
              </a:prstGeom>
              <a:noFill/>
            </p:spPr>
            <p:txBody>
              <a:bodyPr wrap="square" rtlCol="0">
                <a:spAutoFit/>
              </a:bodyPr>
              <a:lstStyle/>
              <a:p>
                <a:r>
                  <a:rPr lang="en-US" dirty="0">
                    <a:highlight>
                      <a:srgbClr val="FFFF00"/>
                    </a:highlight>
                  </a:rPr>
                  <a:t>Can the above equation be solved easily? What is one possible solution that we don’t want and how do we avoid it?</a:t>
                </a:r>
              </a:p>
              <a:p>
                <a:r>
                  <a:rPr lang="en-US" dirty="0"/>
                  <a:t>A possible (bad) answer is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r>
                      <a:rPr lang="en-US" b="0" i="0" smtClean="0">
                        <a:latin typeface="Cambria Math" panose="02040503050406030204" pitchFamily="18" charset="0"/>
                      </a:rPr>
                      <m:t>. </m:t>
                    </m:r>
                  </m:oMath>
                </a14:m>
                <a:endParaRPr lang="en-US" dirty="0"/>
              </a:p>
              <a:p>
                <a:r>
                  <a:rPr lang="en-US" dirty="0"/>
                  <a:t>Because we use homogenous vectors that are scale invariant, we can add a constraint like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m:t>
                    </m:r>
                    <m:r>
                      <a:rPr lang="en-US" b="0" i="1" smtClean="0">
                        <a:latin typeface="Cambria Math" panose="02040503050406030204" pitchFamily="18" charset="0"/>
                      </a:rPr>
                      <m:t>1</m:t>
                    </m:r>
                  </m:oMath>
                </a14:m>
                <a:r>
                  <a:rPr lang="en-US" dirty="0"/>
                  <a:t> to avoid it.</a:t>
                </a:r>
              </a:p>
              <a:p>
                <a:r>
                  <a:rPr lang="en-US" dirty="0">
                    <a:highlight>
                      <a:srgbClr val="FFFF00"/>
                    </a:highlight>
                  </a:rPr>
                  <a:t>How many DOFs do we have now?</a:t>
                </a:r>
                <a:r>
                  <a:rPr lang="en-US" dirty="0"/>
                  <a:t> 11</a:t>
                </a:r>
              </a:p>
            </p:txBody>
          </p:sp>
        </mc:Choice>
        <mc:Fallback>
          <p:sp>
            <p:nvSpPr>
              <p:cNvPr id="2" name="TextBox 1">
                <a:extLst>
                  <a:ext uri="{FF2B5EF4-FFF2-40B4-BE49-F238E27FC236}">
                    <a16:creationId xmlns:a16="http://schemas.microsoft.com/office/drawing/2014/main" id="{9991A82F-7DD6-4F84-A7E1-8A0B9353C745}"/>
                  </a:ext>
                </a:extLst>
              </p:cNvPr>
              <p:cNvSpPr txBox="1">
                <a:spLocks noRot="1" noChangeAspect="1" noMove="1" noResize="1" noEditPoints="1" noAdjustHandles="1" noChangeArrowheads="1" noChangeShapeType="1" noTextEdit="1"/>
              </p:cNvSpPr>
              <p:nvPr/>
            </p:nvSpPr>
            <p:spPr>
              <a:xfrm>
                <a:off x="256557" y="5387456"/>
                <a:ext cx="11227519" cy="1200906"/>
              </a:xfrm>
              <a:prstGeom prst="rect">
                <a:avLst/>
              </a:prstGeom>
              <a:blipFill>
                <a:blip r:embed="rId4"/>
                <a:stretch>
                  <a:fillRect l="-434" t="-3046" b="-7107"/>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1D22DD81-4B96-41E3-A603-9EAB33F78F2F}"/>
              </a:ext>
            </a:extLst>
          </p:cNvPr>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p:spTree>
    <p:extLst>
      <p:ext uri="{BB962C8B-B14F-4D97-AF65-F5344CB8AC3E}">
        <p14:creationId xmlns:p14="http://schemas.microsoft.com/office/powerpoint/2010/main" val="26723025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a:extLst>
              <a:ext uri="{FF2B5EF4-FFF2-40B4-BE49-F238E27FC236}">
                <a16:creationId xmlns:a16="http://schemas.microsoft.com/office/drawing/2014/main" id="{5A087E76-CFD9-4FF8-855D-EA16E82521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 y="592394"/>
            <a:ext cx="10420350" cy="4572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9991A82F-7DD6-4F84-A7E1-8A0B9353C745}"/>
                  </a:ext>
                </a:extLst>
              </p:cNvPr>
              <p:cNvSpPr txBox="1"/>
              <p:nvPr/>
            </p:nvSpPr>
            <p:spPr>
              <a:xfrm>
                <a:off x="148403" y="4935794"/>
                <a:ext cx="11227519" cy="1200329"/>
              </a:xfrm>
              <a:prstGeom prst="rect">
                <a:avLst/>
              </a:prstGeom>
              <a:noFill/>
            </p:spPr>
            <p:txBody>
              <a:bodyPr wrap="square" rtlCol="0">
                <a:spAutoFit/>
              </a:bodyPr>
              <a:lstStyle/>
              <a:p>
                <a:endParaRPr lang="en-US" dirty="0"/>
              </a:p>
              <a:p>
                <a:r>
                  <a:rPr lang="en-US" dirty="0"/>
                  <a:t>We have 11 DOFs.</a:t>
                </a:r>
              </a:p>
              <a:p>
                <a:r>
                  <a:rPr lang="en-US" dirty="0"/>
                  <a:t>For one corresponding </a:t>
                </a:r>
                <a14:m>
                  <m:oMath xmlns:m="http://schemas.openxmlformats.org/officeDocument/2006/math">
                    <m:d>
                      <m:dPr>
                        <m:ctrlPr>
                          <a:rPr lang="en-US" i="1" dirty="0" smtClean="0">
                            <a:latin typeface="Cambria Math" panose="02040503050406030204" pitchFamily="18" charset="0"/>
                          </a:rPr>
                        </m:ctrlPr>
                      </m:dPr>
                      <m:e>
                        <m:sSub>
                          <m:sSubPr>
                            <m:ctrlPr>
                              <a:rPr lang="en-US" i="1" dirty="0" err="1" smtClean="0">
                                <a:latin typeface="Cambria Math" panose="02040503050406030204" pitchFamily="18" charset="0"/>
                              </a:rPr>
                            </m:ctrlPr>
                          </m:sSubPr>
                          <m:e>
                            <m:r>
                              <a:rPr lang="en-US" i="1" dirty="0" err="1">
                                <a:latin typeface="Cambria Math" panose="02040503050406030204" pitchFamily="18" charset="0"/>
                              </a:rPr>
                              <m:t>𝑢</m:t>
                            </m:r>
                          </m:e>
                          <m:sub>
                            <m:r>
                              <a:rPr lang="en-US" i="1" dirty="0" err="1">
                                <a:latin typeface="Cambria Math" panose="02040503050406030204" pitchFamily="18" charset="0"/>
                              </a:rPr>
                              <m:t>𝑖</m:t>
                            </m:r>
                          </m:sub>
                        </m:sSub>
                        <m:r>
                          <a:rPr lang="en-US" i="1" dirty="0" err="1">
                            <a:latin typeface="Cambria Math" panose="02040503050406030204" pitchFamily="18" charset="0"/>
                          </a:rPr>
                          <m:t>,</m:t>
                        </m:r>
                        <m:sSub>
                          <m:sSubPr>
                            <m:ctrlPr>
                              <a:rPr lang="en-US" i="1" dirty="0" err="1">
                                <a:latin typeface="Cambria Math" panose="02040503050406030204" pitchFamily="18" charset="0"/>
                              </a:rPr>
                            </m:ctrlPr>
                          </m:sSubPr>
                          <m:e>
                            <m:r>
                              <a:rPr lang="en-US" i="1" dirty="0" err="1">
                                <a:latin typeface="Cambria Math" panose="02040503050406030204" pitchFamily="18" charset="0"/>
                              </a:rPr>
                              <m:t>𝑣</m:t>
                            </m:r>
                          </m:e>
                          <m:sub>
                            <m:r>
                              <a:rPr lang="en-US" i="1" dirty="0" err="1">
                                <a:latin typeface="Cambria Math" panose="02040503050406030204" pitchFamily="18" charset="0"/>
                              </a:rPr>
                              <m:t>𝑖</m:t>
                            </m:r>
                          </m:sub>
                        </m:sSub>
                      </m:e>
                    </m:d>
                    <m:r>
                      <a:rPr lang="en-US" i="1" dirty="0" smtClean="0">
                        <a:latin typeface="Cambria Math" panose="02040503050406030204" pitchFamily="18" charset="0"/>
                      </a:rPr>
                      <m:t>⇔</m:t>
                    </m:r>
                    <m:r>
                      <a:rPr lang="en-US" i="1" dirty="0">
                        <a:latin typeface="Cambria Math" panose="02040503050406030204" pitchFamily="18" charset="0"/>
                      </a:rPr>
                      <m:t> </m:t>
                    </m:r>
                    <m:d>
                      <m:dPr>
                        <m:ctrlPr>
                          <a:rPr lang="en-US" i="1" dirty="0">
                            <a:latin typeface="Cambria Math" panose="02040503050406030204" pitchFamily="18" charset="0"/>
                          </a:rPr>
                        </m:ctrlPr>
                      </m:dPr>
                      <m:e>
                        <m:sSub>
                          <m:sSubPr>
                            <m:ctrlPr>
                              <a:rPr lang="en-US" i="1" dirty="0" err="1">
                                <a:latin typeface="Cambria Math" panose="02040503050406030204" pitchFamily="18" charset="0"/>
                              </a:rPr>
                            </m:ctrlPr>
                          </m:sSubPr>
                          <m:e>
                            <m:r>
                              <a:rPr lang="en-US" i="1" dirty="0" err="1">
                                <a:latin typeface="Cambria Math" panose="02040503050406030204" pitchFamily="18" charset="0"/>
                              </a:rPr>
                              <m:t>𝑥</m:t>
                            </m:r>
                          </m:e>
                          <m:sub>
                            <m:r>
                              <a:rPr lang="en-US" i="1" dirty="0" err="1">
                                <a:latin typeface="Cambria Math" panose="02040503050406030204" pitchFamily="18" charset="0"/>
                              </a:rPr>
                              <m:t>𝑖</m:t>
                            </m:r>
                          </m:sub>
                        </m:sSub>
                        <m:r>
                          <a:rPr lang="en-US" i="1" dirty="0" err="1">
                            <a:latin typeface="Cambria Math" panose="02040503050406030204" pitchFamily="18" charset="0"/>
                          </a:rPr>
                          <m:t>,</m:t>
                        </m:r>
                        <m:sSub>
                          <m:sSubPr>
                            <m:ctrlPr>
                              <a:rPr lang="en-US" i="1" dirty="0" err="1">
                                <a:latin typeface="Cambria Math" panose="02040503050406030204" pitchFamily="18" charset="0"/>
                              </a:rPr>
                            </m:ctrlPr>
                          </m:sSubPr>
                          <m:e>
                            <m:r>
                              <a:rPr lang="en-US" i="1" dirty="0" err="1">
                                <a:latin typeface="Cambria Math" panose="02040503050406030204" pitchFamily="18" charset="0"/>
                              </a:rPr>
                              <m:t>𝑦</m:t>
                            </m:r>
                          </m:e>
                          <m:sub>
                            <m:r>
                              <a:rPr lang="en-US" i="1" dirty="0" err="1">
                                <a:latin typeface="Cambria Math" panose="02040503050406030204" pitchFamily="18" charset="0"/>
                              </a:rPr>
                              <m:t>𝑖</m:t>
                            </m:r>
                          </m:sub>
                        </m:sSub>
                        <m:r>
                          <a:rPr lang="en-US" i="1" dirty="0" err="1">
                            <a:latin typeface="Cambria Math" panose="02040503050406030204" pitchFamily="18" charset="0"/>
                          </a:rPr>
                          <m:t>,</m:t>
                        </m:r>
                        <m:sSub>
                          <m:sSubPr>
                            <m:ctrlPr>
                              <a:rPr lang="en-US" i="1" dirty="0" err="1">
                                <a:latin typeface="Cambria Math" panose="02040503050406030204" pitchFamily="18" charset="0"/>
                              </a:rPr>
                            </m:ctrlPr>
                          </m:sSubPr>
                          <m:e>
                            <m:r>
                              <a:rPr lang="en-US" i="1" dirty="0" err="1">
                                <a:latin typeface="Cambria Math" panose="02040503050406030204" pitchFamily="18" charset="0"/>
                              </a:rPr>
                              <m:t>𝑧</m:t>
                            </m:r>
                          </m:e>
                          <m:sub>
                            <m:r>
                              <a:rPr lang="en-US" i="1" dirty="0" err="1">
                                <a:latin typeface="Cambria Math" panose="02040503050406030204" pitchFamily="18" charset="0"/>
                              </a:rPr>
                              <m:t>𝑖</m:t>
                            </m:r>
                          </m:sub>
                        </m:sSub>
                      </m:e>
                    </m:d>
                  </m:oMath>
                </a14:m>
                <a:r>
                  <a:rPr lang="en-US" dirty="0"/>
                  <a:t> we get 2 equations. </a:t>
                </a:r>
                <a:r>
                  <a:rPr lang="en-US" dirty="0">
                    <a:highlight>
                      <a:srgbClr val="FFFF00"/>
                    </a:highlight>
                  </a:rPr>
                  <a:t>What is the minimum amount of correspondent points that we need?</a:t>
                </a:r>
              </a:p>
            </p:txBody>
          </p:sp>
        </mc:Choice>
        <mc:Fallback>
          <p:sp>
            <p:nvSpPr>
              <p:cNvPr id="2" name="TextBox 1">
                <a:extLst>
                  <a:ext uri="{FF2B5EF4-FFF2-40B4-BE49-F238E27FC236}">
                    <a16:creationId xmlns:a16="http://schemas.microsoft.com/office/drawing/2014/main" id="{9991A82F-7DD6-4F84-A7E1-8A0B9353C745}"/>
                  </a:ext>
                </a:extLst>
              </p:cNvPr>
              <p:cNvSpPr txBox="1">
                <a:spLocks noRot="1" noChangeAspect="1" noMove="1" noResize="1" noEditPoints="1" noAdjustHandles="1" noChangeArrowheads="1" noChangeShapeType="1" noTextEdit="1"/>
              </p:cNvSpPr>
              <p:nvPr/>
            </p:nvSpPr>
            <p:spPr>
              <a:xfrm>
                <a:off x="148403" y="4935794"/>
                <a:ext cx="11227519" cy="1200329"/>
              </a:xfrm>
              <a:prstGeom prst="rect">
                <a:avLst/>
              </a:prstGeom>
              <a:blipFill>
                <a:blip r:embed="rId4"/>
                <a:stretch>
                  <a:fillRect l="-434" b="-7107"/>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1D22DD81-4B96-41E3-A603-9EAB33F78F2F}"/>
              </a:ext>
            </a:extLst>
          </p:cNvPr>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p:spTree>
    <p:extLst>
      <p:ext uri="{BB962C8B-B14F-4D97-AF65-F5344CB8AC3E}">
        <p14:creationId xmlns:p14="http://schemas.microsoft.com/office/powerpoint/2010/main" val="40203097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a:extLst>
              <a:ext uri="{FF2B5EF4-FFF2-40B4-BE49-F238E27FC236}">
                <a16:creationId xmlns:a16="http://schemas.microsoft.com/office/drawing/2014/main" id="{5A087E76-CFD9-4FF8-855D-EA16E82521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 y="592394"/>
            <a:ext cx="10420350" cy="4572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9991A82F-7DD6-4F84-A7E1-8A0B9353C745}"/>
                  </a:ext>
                </a:extLst>
              </p:cNvPr>
              <p:cNvSpPr txBox="1"/>
              <p:nvPr/>
            </p:nvSpPr>
            <p:spPr>
              <a:xfrm>
                <a:off x="148403" y="4935794"/>
                <a:ext cx="11227519" cy="1200329"/>
              </a:xfrm>
              <a:prstGeom prst="rect">
                <a:avLst/>
              </a:prstGeom>
              <a:noFill/>
            </p:spPr>
            <p:txBody>
              <a:bodyPr wrap="square" rtlCol="0">
                <a:spAutoFit/>
              </a:bodyPr>
              <a:lstStyle/>
              <a:p>
                <a:endParaRPr lang="en-US" dirty="0"/>
              </a:p>
              <a:p>
                <a:r>
                  <a:rPr lang="en-US" dirty="0"/>
                  <a:t>We have 11 DOFs.</a:t>
                </a:r>
              </a:p>
              <a:p>
                <a:r>
                  <a:rPr lang="en-US" dirty="0"/>
                  <a:t>For one corresponding </a:t>
                </a:r>
                <a14:m>
                  <m:oMath xmlns:m="http://schemas.openxmlformats.org/officeDocument/2006/math">
                    <m:d>
                      <m:dPr>
                        <m:ctrlPr>
                          <a:rPr lang="en-US" i="1" dirty="0" smtClean="0">
                            <a:latin typeface="Cambria Math" panose="02040503050406030204" pitchFamily="18" charset="0"/>
                          </a:rPr>
                        </m:ctrlPr>
                      </m:dPr>
                      <m:e>
                        <m:sSub>
                          <m:sSubPr>
                            <m:ctrlPr>
                              <a:rPr lang="en-US" i="1" dirty="0" err="1" smtClean="0">
                                <a:latin typeface="Cambria Math" panose="02040503050406030204" pitchFamily="18" charset="0"/>
                              </a:rPr>
                            </m:ctrlPr>
                          </m:sSubPr>
                          <m:e>
                            <m:r>
                              <a:rPr lang="en-US" i="1" dirty="0" err="1">
                                <a:latin typeface="Cambria Math" panose="02040503050406030204" pitchFamily="18" charset="0"/>
                              </a:rPr>
                              <m:t>𝑢</m:t>
                            </m:r>
                          </m:e>
                          <m:sub>
                            <m:r>
                              <a:rPr lang="en-US" i="1" dirty="0" err="1">
                                <a:latin typeface="Cambria Math" panose="02040503050406030204" pitchFamily="18" charset="0"/>
                              </a:rPr>
                              <m:t>𝑖</m:t>
                            </m:r>
                          </m:sub>
                        </m:sSub>
                        <m:r>
                          <a:rPr lang="en-US" i="1" dirty="0" err="1">
                            <a:latin typeface="Cambria Math" panose="02040503050406030204" pitchFamily="18" charset="0"/>
                          </a:rPr>
                          <m:t>,</m:t>
                        </m:r>
                        <m:sSub>
                          <m:sSubPr>
                            <m:ctrlPr>
                              <a:rPr lang="en-US" i="1" dirty="0" err="1">
                                <a:latin typeface="Cambria Math" panose="02040503050406030204" pitchFamily="18" charset="0"/>
                              </a:rPr>
                            </m:ctrlPr>
                          </m:sSubPr>
                          <m:e>
                            <m:r>
                              <a:rPr lang="en-US" i="1" dirty="0" err="1">
                                <a:latin typeface="Cambria Math" panose="02040503050406030204" pitchFamily="18" charset="0"/>
                              </a:rPr>
                              <m:t>𝑣</m:t>
                            </m:r>
                          </m:e>
                          <m:sub>
                            <m:r>
                              <a:rPr lang="en-US" i="1" dirty="0" err="1">
                                <a:latin typeface="Cambria Math" panose="02040503050406030204" pitchFamily="18" charset="0"/>
                              </a:rPr>
                              <m:t>𝑖</m:t>
                            </m:r>
                          </m:sub>
                        </m:sSub>
                      </m:e>
                    </m:d>
                    <m:r>
                      <a:rPr lang="en-US" i="1" dirty="0" smtClean="0">
                        <a:latin typeface="Cambria Math" panose="02040503050406030204" pitchFamily="18" charset="0"/>
                      </a:rPr>
                      <m:t>⇔</m:t>
                    </m:r>
                    <m:r>
                      <a:rPr lang="en-US" i="1" dirty="0">
                        <a:latin typeface="Cambria Math" panose="02040503050406030204" pitchFamily="18" charset="0"/>
                      </a:rPr>
                      <m:t> </m:t>
                    </m:r>
                    <m:d>
                      <m:dPr>
                        <m:ctrlPr>
                          <a:rPr lang="en-US" i="1" dirty="0">
                            <a:latin typeface="Cambria Math" panose="02040503050406030204" pitchFamily="18" charset="0"/>
                          </a:rPr>
                        </m:ctrlPr>
                      </m:dPr>
                      <m:e>
                        <m:sSub>
                          <m:sSubPr>
                            <m:ctrlPr>
                              <a:rPr lang="en-US" i="1" dirty="0" err="1">
                                <a:latin typeface="Cambria Math" panose="02040503050406030204" pitchFamily="18" charset="0"/>
                              </a:rPr>
                            </m:ctrlPr>
                          </m:sSubPr>
                          <m:e>
                            <m:r>
                              <a:rPr lang="en-US" i="1" dirty="0" err="1">
                                <a:latin typeface="Cambria Math" panose="02040503050406030204" pitchFamily="18" charset="0"/>
                              </a:rPr>
                              <m:t>𝑥</m:t>
                            </m:r>
                          </m:e>
                          <m:sub>
                            <m:r>
                              <a:rPr lang="en-US" i="1" dirty="0" err="1">
                                <a:latin typeface="Cambria Math" panose="02040503050406030204" pitchFamily="18" charset="0"/>
                              </a:rPr>
                              <m:t>𝑖</m:t>
                            </m:r>
                          </m:sub>
                        </m:sSub>
                        <m:r>
                          <a:rPr lang="en-US" i="1" dirty="0" err="1">
                            <a:latin typeface="Cambria Math" panose="02040503050406030204" pitchFamily="18" charset="0"/>
                          </a:rPr>
                          <m:t>,</m:t>
                        </m:r>
                        <m:sSub>
                          <m:sSubPr>
                            <m:ctrlPr>
                              <a:rPr lang="en-US" i="1" dirty="0" err="1">
                                <a:latin typeface="Cambria Math" panose="02040503050406030204" pitchFamily="18" charset="0"/>
                              </a:rPr>
                            </m:ctrlPr>
                          </m:sSubPr>
                          <m:e>
                            <m:r>
                              <a:rPr lang="en-US" i="1" dirty="0" err="1">
                                <a:latin typeface="Cambria Math" panose="02040503050406030204" pitchFamily="18" charset="0"/>
                              </a:rPr>
                              <m:t>𝑦</m:t>
                            </m:r>
                          </m:e>
                          <m:sub>
                            <m:r>
                              <a:rPr lang="en-US" i="1" dirty="0" err="1">
                                <a:latin typeface="Cambria Math" panose="02040503050406030204" pitchFamily="18" charset="0"/>
                              </a:rPr>
                              <m:t>𝑖</m:t>
                            </m:r>
                          </m:sub>
                        </m:sSub>
                        <m:r>
                          <a:rPr lang="en-US" i="1" dirty="0" err="1">
                            <a:latin typeface="Cambria Math" panose="02040503050406030204" pitchFamily="18" charset="0"/>
                          </a:rPr>
                          <m:t>,</m:t>
                        </m:r>
                        <m:sSub>
                          <m:sSubPr>
                            <m:ctrlPr>
                              <a:rPr lang="en-US" i="1" dirty="0" err="1">
                                <a:latin typeface="Cambria Math" panose="02040503050406030204" pitchFamily="18" charset="0"/>
                              </a:rPr>
                            </m:ctrlPr>
                          </m:sSubPr>
                          <m:e>
                            <m:r>
                              <a:rPr lang="en-US" i="1" dirty="0" err="1">
                                <a:latin typeface="Cambria Math" panose="02040503050406030204" pitchFamily="18" charset="0"/>
                              </a:rPr>
                              <m:t>𝑧</m:t>
                            </m:r>
                          </m:e>
                          <m:sub>
                            <m:r>
                              <a:rPr lang="en-US" i="1" dirty="0" err="1">
                                <a:latin typeface="Cambria Math" panose="02040503050406030204" pitchFamily="18" charset="0"/>
                              </a:rPr>
                              <m:t>𝑖</m:t>
                            </m:r>
                          </m:sub>
                        </m:sSub>
                      </m:e>
                    </m:d>
                  </m:oMath>
                </a14:m>
                <a:r>
                  <a:rPr lang="en-US" dirty="0"/>
                  <a:t> we get 2 equations. </a:t>
                </a:r>
                <a:r>
                  <a:rPr lang="en-US" dirty="0">
                    <a:highlight>
                      <a:srgbClr val="FFFF00"/>
                    </a:highlight>
                  </a:rPr>
                  <a:t>What is the minimum amount of correspondent points that we need?</a:t>
                </a:r>
                <a:r>
                  <a:rPr lang="en-US" dirty="0"/>
                  <a:t> 6</a:t>
                </a:r>
              </a:p>
            </p:txBody>
          </p:sp>
        </mc:Choice>
        <mc:Fallback>
          <p:sp>
            <p:nvSpPr>
              <p:cNvPr id="2" name="TextBox 1">
                <a:extLst>
                  <a:ext uri="{FF2B5EF4-FFF2-40B4-BE49-F238E27FC236}">
                    <a16:creationId xmlns:a16="http://schemas.microsoft.com/office/drawing/2014/main" id="{9991A82F-7DD6-4F84-A7E1-8A0B9353C745}"/>
                  </a:ext>
                </a:extLst>
              </p:cNvPr>
              <p:cNvSpPr txBox="1">
                <a:spLocks noRot="1" noChangeAspect="1" noMove="1" noResize="1" noEditPoints="1" noAdjustHandles="1" noChangeArrowheads="1" noChangeShapeType="1" noTextEdit="1"/>
              </p:cNvSpPr>
              <p:nvPr/>
            </p:nvSpPr>
            <p:spPr>
              <a:xfrm>
                <a:off x="148403" y="4935794"/>
                <a:ext cx="11227519" cy="1200329"/>
              </a:xfrm>
              <a:prstGeom prst="rect">
                <a:avLst/>
              </a:prstGeom>
              <a:blipFill>
                <a:blip r:embed="rId4"/>
                <a:stretch>
                  <a:fillRect l="-434" b="-7107"/>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1D22DD81-4B96-41E3-A603-9EAB33F78F2F}"/>
              </a:ext>
            </a:extLst>
          </p:cNvPr>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p:spTree>
    <p:extLst>
      <p:ext uri="{BB962C8B-B14F-4D97-AF65-F5344CB8AC3E}">
        <p14:creationId xmlns:p14="http://schemas.microsoft.com/office/powerpoint/2010/main" val="34672204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3D92612-A559-4D6F-8C54-4E95BAA31476}"/>
              </a:ext>
            </a:extLst>
          </p:cNvPr>
          <p:cNvGrpSpPr/>
          <p:nvPr/>
        </p:nvGrpSpPr>
        <p:grpSpPr>
          <a:xfrm>
            <a:off x="36844" y="171757"/>
            <a:ext cx="12118312" cy="4590945"/>
            <a:chOff x="73688" y="161925"/>
            <a:chExt cx="12118312" cy="4590945"/>
          </a:xfrm>
        </p:grpSpPr>
        <p:pic>
          <p:nvPicPr>
            <p:cNvPr id="1028" name="Picture 4">
              <a:extLst>
                <a:ext uri="{FF2B5EF4-FFF2-40B4-BE49-F238E27FC236}">
                  <a16:creationId xmlns:a16="http://schemas.microsoft.com/office/drawing/2014/main" id="{A702BE0A-4BA9-4183-9A08-D03252A29E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1438"/>
            <a:stretch/>
          </p:blipFill>
          <p:spPr bwMode="auto">
            <a:xfrm>
              <a:off x="73688" y="161925"/>
              <a:ext cx="11582400" cy="45909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C24759B-708E-4B60-A862-B1E7B9F633F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5719" r="96462"/>
            <a:stretch/>
          </p:blipFill>
          <p:spPr bwMode="auto">
            <a:xfrm>
              <a:off x="11782232" y="1205805"/>
              <a:ext cx="409768" cy="2295472"/>
            </a:xfrm>
            <a:prstGeom prst="rect">
              <a:avLst/>
            </a:prstGeom>
            <a:noFill/>
            <a:extLst>
              <a:ext uri="{909E8E84-426E-40DD-AFC4-6F175D3DCCD1}">
                <a14:hiddenFill xmlns:a14="http://schemas.microsoft.com/office/drawing/2010/main">
                  <a:solidFill>
                    <a:srgbClr val="FFFFFF"/>
                  </a:solidFill>
                </a14:hiddenFill>
              </a:ext>
            </a:extLst>
          </p:spPr>
        </p:pic>
      </p:gr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0CAAF68-1C01-48A4-8811-2A1A4733C4F7}"/>
                  </a:ext>
                </a:extLst>
              </p:cNvPr>
              <p:cNvSpPr txBox="1"/>
              <p:nvPr/>
            </p:nvSpPr>
            <p:spPr>
              <a:xfrm>
                <a:off x="275303" y="4689987"/>
                <a:ext cx="7413523" cy="1754326"/>
              </a:xfrm>
              <a:prstGeom prst="rect">
                <a:avLst/>
              </a:prstGeom>
              <a:noFill/>
            </p:spPr>
            <p:txBody>
              <a:bodyPr wrap="square" rtlCol="0">
                <a:spAutoFit/>
              </a:bodyPr>
              <a:lstStyle/>
              <a:p>
                <a:r>
                  <a:rPr lang="en-US" dirty="0"/>
                  <a:t>Let’s use new notations and say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𝛽</m:t>
                    </m:r>
                    <m:r>
                      <a:rPr lang="en-US" b="0" i="1" smtClean="0">
                        <a:latin typeface="Cambria Math" panose="02040503050406030204" pitchFamily="18" charset="0"/>
                      </a:rPr>
                      <m:t>=0</m:t>
                    </m:r>
                  </m:oMath>
                </a14:m>
                <a:r>
                  <a:rPr lang="en-US" dirty="0"/>
                  <a:t> with the constraint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𝛽</m:t>
                        </m:r>
                      </m:e>
                    </m:d>
                    <m:r>
                      <a:rPr lang="en-US" b="0" i="1" smtClean="0">
                        <a:latin typeface="Cambria Math" panose="02040503050406030204" pitchFamily="18" charset="0"/>
                      </a:rPr>
                      <m:t>=1.</m:t>
                    </m:r>
                  </m:oMath>
                </a14:m>
                <a:endParaRPr lang="en-US" dirty="0"/>
              </a:p>
              <a:p>
                <a:endParaRPr lang="en-US" dirty="0"/>
              </a:p>
              <a:p>
                <a:r>
                  <a:rPr lang="en-US" dirty="0"/>
                  <a:t>For more than 6 correspondent points we can get an error in the results, so we want to minimize this error:</a:t>
                </a:r>
              </a:p>
              <a:p>
                <a:endParaRPr lang="en-US" dirty="0"/>
              </a:p>
              <a:p>
                <a:endParaRPr lang="en-US" dirty="0"/>
              </a:p>
            </p:txBody>
          </p:sp>
        </mc:Choice>
        <mc:Fallback>
          <p:sp>
            <p:nvSpPr>
              <p:cNvPr id="3" name="TextBox 2">
                <a:extLst>
                  <a:ext uri="{FF2B5EF4-FFF2-40B4-BE49-F238E27FC236}">
                    <a16:creationId xmlns:a16="http://schemas.microsoft.com/office/drawing/2014/main" id="{80CAAF68-1C01-48A4-8811-2A1A4733C4F7}"/>
                  </a:ext>
                </a:extLst>
              </p:cNvPr>
              <p:cNvSpPr txBox="1">
                <a:spLocks noRot="1" noChangeAspect="1" noMove="1" noResize="1" noEditPoints="1" noAdjustHandles="1" noChangeArrowheads="1" noChangeShapeType="1" noTextEdit="1"/>
              </p:cNvSpPr>
              <p:nvPr/>
            </p:nvSpPr>
            <p:spPr>
              <a:xfrm>
                <a:off x="275303" y="4689987"/>
                <a:ext cx="7413523" cy="1754326"/>
              </a:xfrm>
              <a:prstGeom prst="rect">
                <a:avLst/>
              </a:prstGeom>
              <a:blipFill>
                <a:blip r:embed="rId4"/>
                <a:stretch>
                  <a:fillRect l="-658" t="-1736"/>
                </a:stretch>
              </a:blipFill>
            </p:spPr>
            <p:txBody>
              <a:bodyPr/>
              <a:lstStyle/>
              <a:p>
                <a:r>
                  <a:rPr lang="en-US">
                    <a:noFill/>
                  </a:rPr>
                  <a:t> </a:t>
                </a:r>
              </a:p>
            </p:txBody>
          </p:sp>
        </mc:Fallback>
      </mc:AlternateContent>
      <p:pic>
        <p:nvPicPr>
          <p:cNvPr id="1032" name="Picture 8">
            <a:extLst>
              <a:ext uri="{FF2B5EF4-FFF2-40B4-BE49-F238E27FC236}">
                <a16:creationId xmlns:a16="http://schemas.microsoft.com/office/drawing/2014/main" id="{F162D81B-0EFD-42FD-A4D3-776FA69879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7323" y="5776299"/>
            <a:ext cx="2895600" cy="752475"/>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DFFDFE49-9A1F-4DAB-92BA-75AD2BC98CD7}"/>
              </a:ext>
            </a:extLst>
          </p:cNvPr>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p:spTree>
    <p:extLst>
      <p:ext uri="{BB962C8B-B14F-4D97-AF65-F5344CB8AC3E}">
        <p14:creationId xmlns:p14="http://schemas.microsoft.com/office/powerpoint/2010/main" val="28516161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46864-E961-4342-92DB-4BCE710C4368}"/>
              </a:ext>
            </a:extLst>
          </p:cNvPr>
          <p:cNvSpPr>
            <a:spLocks noGrp="1"/>
          </p:cNvSpPr>
          <p:nvPr>
            <p:ph type="title"/>
          </p:nvPr>
        </p:nvSpPr>
        <p:spPr/>
        <p:txBody>
          <a:bodyPr/>
          <a:lstStyle/>
          <a:p>
            <a:r>
              <a:rPr lang="en-US" dirty="0"/>
              <a:t>Linear TLS -the minimization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4E5D91-E707-4634-B507-529A02CF6FD8}"/>
                  </a:ext>
                </a:extLst>
              </p:cNvPr>
              <p:cNvSpPr>
                <a:spLocks noGrp="1"/>
              </p:cNvSpPr>
              <p:nvPr>
                <p:ph idx="1"/>
              </p:nvPr>
            </p:nvSpPr>
            <p:spPr/>
            <p:txBody>
              <a:bodyPr>
                <a:normAutofit lnSpcReduction="10000"/>
              </a:bodyPr>
              <a:lstStyle/>
              <a:p>
                <a:r>
                  <a:rPr lang="en-US" dirty="0"/>
                  <a:t>The minimization problem is:</a:t>
                </a:r>
              </a:p>
              <a:p>
                <a:endParaRPr lang="en-US" dirty="0"/>
              </a:p>
              <a:p>
                <a:pPr marL="457200" lvl="1" indent="0">
                  <a:buNone/>
                </a:pPr>
                <a:endParaRPr lang="en-US" dirty="0"/>
              </a:p>
              <a:p>
                <a:pPr marL="457200" lvl="1" indent="0">
                  <a:buNone/>
                </a:pPr>
                <a:endParaRPr lang="en-US" dirty="0"/>
              </a:p>
              <a:p>
                <a:r>
                  <a:rPr lang="en-US" dirty="0"/>
                  <a:t>Recall </a:t>
                </a:r>
                <a:r>
                  <a:rPr lang="en-US" dirty="0" err="1"/>
                  <a:t>eigendecomposition</a:t>
                </a:r>
                <a:r>
                  <a:rPr lang="en-US" dirty="0"/>
                  <a:t>: </a:t>
                </a:r>
              </a:p>
              <a:p>
                <a:pPr lvl="1"/>
                <a:r>
                  <a:rPr lang="en-US" dirty="0"/>
                  <a:t>Also recall that each eigenvector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 </m:t>
                    </m:r>
                  </m:oMath>
                </a14:m>
                <a:r>
                  <a:rPr lang="en-US" dirty="0"/>
                  <a:t>is normalized</a:t>
                </a:r>
              </a:p>
              <a:p>
                <a:pPr marL="457200" lvl="1" indent="0">
                  <a:buNone/>
                </a:pPr>
                <a:r>
                  <a:rPr lang="en-US" dirty="0"/>
                  <a:t> (</a:t>
                </a:r>
                <a14:m>
                  <m:oMath xmlns:m="http://schemas.openxmlformats.org/officeDocument/2006/math">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𝑣</m:t>
                            </m:r>
                          </m:e>
                        </m:d>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𝑇</m:t>
                        </m:r>
                      </m:sup>
                    </m:sSup>
                    <m:r>
                      <a:rPr lang="en-US" b="0" i="1" smtClean="0">
                        <a:latin typeface="Cambria Math" panose="02040503050406030204" pitchFamily="18" charset="0"/>
                      </a:rPr>
                      <m:t>𝑣</m:t>
                    </m:r>
                    <m:r>
                      <a:rPr lang="en-US" b="0" i="1" smtClean="0">
                        <a:latin typeface="Cambria Math" panose="02040503050406030204" pitchFamily="18" charset="0"/>
                      </a:rPr>
                      <m:t>=1</m:t>
                    </m:r>
                  </m:oMath>
                </a14:m>
                <a:r>
                  <a:rPr lang="en-US" dirty="0"/>
                  <a:t>).</a:t>
                </a:r>
              </a:p>
              <a:p>
                <a:r>
                  <a:rPr lang="en-US" dirty="0"/>
                  <a:t>The solution to the minimization problem above is the eigenvector corresponding to smallest eigenvalue of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𝑋</m:t>
                    </m:r>
                  </m:oMath>
                </a14:m>
                <a:r>
                  <a:rPr lang="en-US" dirty="0"/>
                  <a:t>.</a:t>
                </a:r>
              </a:p>
              <a:p>
                <a:endParaRPr lang="en-US" dirty="0"/>
              </a:p>
              <a:p>
                <a:r>
                  <a:rPr lang="en-US" b="1" dirty="0"/>
                  <a:t>Watch out: </a:t>
                </a:r>
                <a:r>
                  <a:rPr lang="en-US" dirty="0"/>
                  <a:t>trying to minimize the problem above without the constraint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𝑇</m:t>
                        </m:r>
                      </m:sup>
                    </m:sSup>
                    <m:r>
                      <a:rPr lang="en-US" b="0" i="1" smtClean="0">
                        <a:latin typeface="Cambria Math" panose="02040503050406030204" pitchFamily="18" charset="0"/>
                      </a:rPr>
                      <m:t>𝛽</m:t>
                    </m:r>
                    <m:r>
                      <a:rPr lang="en-US" i="1">
                        <a:latin typeface="Cambria Math" panose="02040503050406030204" pitchFamily="18" charset="0"/>
                      </a:rPr>
                      <m:t>=1</m:t>
                    </m:r>
                  </m:oMath>
                </a14:m>
                <a:r>
                  <a:rPr lang="en-US" dirty="0"/>
                  <a:t> will result with the trivial solution of </a:t>
                </a:r>
                <a14:m>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=0</m:t>
                    </m:r>
                    <m:r>
                      <a:rPr lang="en-US" b="0" i="0" smtClean="0">
                        <a:latin typeface="Cambria Math" panose="02040503050406030204" pitchFamily="18" charset="0"/>
                      </a:rPr>
                      <m:t>.</m:t>
                    </m:r>
                  </m:oMath>
                </a14:m>
                <a:r>
                  <a:rPr lang="en-US" dirty="0"/>
                  <a:t> </a:t>
                </a:r>
              </a:p>
            </p:txBody>
          </p:sp>
        </mc:Choice>
        <mc:Fallback xmlns="">
          <p:sp>
            <p:nvSpPr>
              <p:cNvPr id="3" name="Content Placeholder 2">
                <a:extLst>
                  <a:ext uri="{FF2B5EF4-FFF2-40B4-BE49-F238E27FC236}">
                    <a16:creationId xmlns:a16="http://schemas.microsoft.com/office/drawing/2014/main" id="{F44E5D91-E707-4634-B507-529A02CF6FD8}"/>
                  </a:ext>
                </a:extLst>
              </p:cNvPr>
              <p:cNvSpPr>
                <a:spLocks noGrp="1" noRot="1" noChangeAspect="1" noMove="1" noResize="1" noEditPoints="1" noAdjustHandles="1" noChangeArrowheads="1" noChangeShapeType="1" noTextEdit="1"/>
              </p:cNvSpPr>
              <p:nvPr>
                <p:ph idx="1"/>
              </p:nvPr>
            </p:nvSpPr>
            <p:spPr>
              <a:blipFill>
                <a:blip r:embed="rId3"/>
                <a:stretch>
                  <a:fillRect l="-931" t="-1706"/>
                </a:stretch>
              </a:blipFill>
            </p:spPr>
            <p:txBody>
              <a:bodyPr/>
              <a:lstStyle/>
              <a:p>
                <a:r>
                  <a:rPr lang="en-US">
                    <a:noFill/>
                  </a:rPr>
                  <a:t> </a:t>
                </a:r>
              </a:p>
            </p:txBody>
          </p:sp>
        </mc:Fallback>
      </mc:AlternateContent>
      <p:pic>
        <p:nvPicPr>
          <p:cNvPr id="8194" name="Picture 2">
            <a:extLst>
              <a:ext uri="{FF2B5EF4-FFF2-40B4-BE49-F238E27FC236}">
                <a16:creationId xmlns:a16="http://schemas.microsoft.com/office/drawing/2014/main" id="{DDC37157-3197-4764-9EC0-6D73D58FD5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563" y="1248621"/>
            <a:ext cx="3137825" cy="1028795"/>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BA35F0CC-3AE7-4C89-A1E8-46AEEC5635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2999" y="2390776"/>
            <a:ext cx="3321844" cy="4286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89656513-9083-47D3-8D44-E43743BD2C33}"/>
              </a:ext>
            </a:extLst>
          </p:cNvPr>
          <p:cNvSpPr/>
          <p:nvPr/>
        </p:nvSpPr>
        <p:spPr>
          <a:xfrm>
            <a:off x="520831" y="3971188"/>
            <a:ext cx="10018336" cy="9539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53361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mc:AlternateContent xmlns:mc="http://schemas.openxmlformats.org/markup-compatibility/2006" xmlns:a14="http://schemas.microsoft.com/office/drawing/2010/main">
        <mc:Choice Requires="a14">
          <p:sp>
            <p:nvSpPr>
              <p:cNvPr id="8" name="Content Placeholder 2"/>
              <p:cNvSpPr txBox="1">
                <a:spLocks/>
              </p:cNvSpPr>
              <p:nvPr/>
            </p:nvSpPr>
            <p:spPr>
              <a:xfrm>
                <a:off x="160256" y="762000"/>
                <a:ext cx="11698664"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 second part is to decompose the resulted </a:t>
                </a:r>
                <a14:m>
                  <m:oMath xmlns:m="http://schemas.openxmlformats.org/officeDocument/2006/math">
                    <m:r>
                      <a:rPr lang="en-US" i="1">
                        <a:latin typeface="Cambria Math"/>
                      </a:rPr>
                      <m:t>𝑃</m:t>
                    </m:r>
                    <m:r>
                      <a:rPr lang="en-US" i="1">
                        <a:latin typeface="Cambria Math"/>
                      </a:rPr>
                      <m:t> </m:t>
                    </m:r>
                  </m:oMath>
                </a14:m>
                <a:r>
                  <a:rPr lang="en-US" dirty="0"/>
                  <a:t>matrix into </a:t>
                </a:r>
                <a14:m>
                  <m:oMath xmlns:m="http://schemas.openxmlformats.org/officeDocument/2006/math">
                    <m:r>
                      <a:rPr lang="en-US" i="1" dirty="0">
                        <a:latin typeface="Cambria Math"/>
                      </a:rPr>
                      <m:t>𝐾</m:t>
                    </m:r>
                    <m:r>
                      <a:rPr lang="en-US" i="1" dirty="0">
                        <a:latin typeface="Cambria Math"/>
                      </a:rPr>
                      <m:t>, </m:t>
                    </m:r>
                    <m:r>
                      <a:rPr lang="en-US" i="1" dirty="0">
                        <a:latin typeface="Cambria Math"/>
                      </a:rPr>
                      <m:t>𝑅</m:t>
                    </m:r>
                    <m:r>
                      <a:rPr lang="en-US" i="1" dirty="0">
                        <a:latin typeface="Cambria Math"/>
                      </a:rPr>
                      <m:t> </m:t>
                    </m:r>
                  </m:oMath>
                </a14:m>
                <a:r>
                  <a:rPr lang="en-US" dirty="0">
                    <a:latin typeface="+mj-lt"/>
                  </a:rPr>
                  <a:t>and</a:t>
                </a:r>
                <a14:m>
                  <m:oMath xmlns:m="http://schemas.openxmlformats.org/officeDocument/2006/math">
                    <m:r>
                      <a:rPr lang="en-US" i="1" dirty="0">
                        <a:latin typeface="Cambria Math"/>
                      </a:rPr>
                      <m:t> </m:t>
                    </m:r>
                    <m:r>
                      <a:rPr lang="en-US" i="1" dirty="0">
                        <a:latin typeface="Cambria Math"/>
                      </a:rPr>
                      <m:t>𝐶</m:t>
                    </m:r>
                  </m:oMath>
                </a14:m>
                <a:r>
                  <a:rPr lang="en-US" dirty="0"/>
                  <a:t>.</a:t>
                </a:r>
              </a:p>
              <a:p>
                <a:r>
                  <a:rPr lang="en-US" dirty="0"/>
                  <a:t>We can look at the resulted matrix as follows:</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𝑃</m:t>
                      </m:r>
                      <m:r>
                        <a:rPr lang="en-US" i="1">
                          <a:latin typeface="Cambria Math"/>
                        </a:rPr>
                        <m:t>=</m:t>
                      </m:r>
                      <m:r>
                        <a:rPr lang="en-US" i="1">
                          <a:latin typeface="Cambria Math"/>
                        </a:rPr>
                        <m:t>𝐾</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𝑅</m:t>
                              </m:r>
                            </m:e>
                            <m:sub>
                              <m:r>
                                <a:rPr lang="en-US" i="1">
                                  <a:latin typeface="Cambria Math"/>
                                </a:rPr>
                                <m:t>3</m:t>
                              </m:r>
                              <m:r>
                                <a:rPr lang="en-US" i="1">
                                  <a:latin typeface="Cambria Math"/>
                                </a:rPr>
                                <m:t>𝑋</m:t>
                              </m:r>
                              <m:r>
                                <a:rPr lang="en-US" i="1">
                                  <a:latin typeface="Cambria Math"/>
                                </a:rPr>
                                <m:t>3</m:t>
                              </m:r>
                            </m:sub>
                          </m:sSub>
                        </m:e>
                      </m:d>
                      <m:r>
                        <a:rPr lang="en-US" i="1">
                          <a:latin typeface="Cambria Math"/>
                        </a:rPr>
                        <m:t>−</m:t>
                      </m:r>
                      <m:r>
                        <a:rPr lang="en-US" i="1">
                          <a:latin typeface="Cambria Math"/>
                        </a:rPr>
                        <m:t>𝑅</m:t>
                      </m:r>
                      <m:sSub>
                        <m:sSubPr>
                          <m:ctrlPr>
                            <a:rPr lang="en-US" i="1">
                              <a:latin typeface="Cambria Math" panose="02040503050406030204" pitchFamily="18" charset="0"/>
                            </a:rPr>
                          </m:ctrlPr>
                        </m:sSubPr>
                        <m:e>
                          <m:r>
                            <a:rPr lang="en-US" i="1">
                              <a:latin typeface="Cambria Math"/>
                            </a:rPr>
                            <m:t>𝐶</m:t>
                          </m:r>
                        </m:e>
                        <m:sub>
                          <m:r>
                            <a:rPr lang="en-US" i="1">
                              <a:latin typeface="Cambria Math"/>
                            </a:rPr>
                            <m:t>3</m:t>
                          </m:r>
                          <m:r>
                            <a:rPr lang="en-US" i="1">
                              <a:latin typeface="Cambria Math"/>
                            </a:rPr>
                            <m:t>𝑋</m:t>
                          </m:r>
                          <m:r>
                            <a:rPr lang="en-US" i="1">
                              <a:latin typeface="Cambria Math"/>
                            </a:rPr>
                            <m:t>1</m:t>
                          </m:r>
                        </m:sub>
                      </m:sSub>
                      <m:r>
                        <a:rPr lang="en-US" i="1">
                          <a:latin typeface="Cambria Math"/>
                        </a:rPr>
                        <m:t>]=[</m:t>
                      </m:r>
                      <m:r>
                        <a:rPr lang="en-US" i="1">
                          <a:latin typeface="Cambria Math"/>
                        </a:rPr>
                        <m:t>𝑀</m:t>
                      </m:r>
                      <m:r>
                        <a:rPr lang="en-US" i="1">
                          <a:latin typeface="Cambria Math"/>
                        </a:rPr>
                        <m:t>|−</m:t>
                      </m:r>
                      <m:r>
                        <a:rPr lang="en-US" i="1">
                          <a:latin typeface="Cambria Math"/>
                        </a:rPr>
                        <m:t>𝑀𝐶</m:t>
                      </m:r>
                      <m:r>
                        <a:rPr lang="en-US" i="1">
                          <a:latin typeface="Cambria Math"/>
                        </a:rPr>
                        <m:t>]</m:t>
                      </m:r>
                    </m:oMath>
                  </m:oMathPara>
                </a14:m>
                <a:endParaRPr lang="en-US" dirty="0"/>
              </a:p>
              <a:p>
                <a:r>
                  <a:rPr lang="en-US" b="1" dirty="0"/>
                  <a:t>Finding </a:t>
                </a:r>
                <a14:m>
                  <m:oMath xmlns:m="http://schemas.openxmlformats.org/officeDocument/2006/math">
                    <m:r>
                      <a:rPr lang="en-US" b="1" i="1">
                        <a:latin typeface="Cambria Math"/>
                      </a:rPr>
                      <m:t>𝑪</m:t>
                    </m:r>
                  </m:oMath>
                </a14:m>
                <a:r>
                  <a:rPr lang="en-US" b="1" dirty="0"/>
                  <a:t>: </a:t>
                </a:r>
                <a:r>
                  <a:rPr lang="en-US" dirty="0"/>
                  <a:t>take only the rightmost column of </a:t>
                </a:r>
                <a14:m>
                  <m:oMath xmlns:m="http://schemas.openxmlformats.org/officeDocument/2006/math">
                    <m:r>
                      <a:rPr lang="en-US" i="1">
                        <a:latin typeface="Cambria Math"/>
                      </a:rPr>
                      <m:t>𝑃</m:t>
                    </m:r>
                  </m:oMath>
                </a14:m>
                <a:r>
                  <a:rPr lang="en-US" dirty="0"/>
                  <a:t> and multiply it from the left by </a:t>
                </a:r>
                <a14:m>
                  <m:oMath xmlns:m="http://schemas.openxmlformats.org/officeDocument/2006/math">
                    <m:r>
                      <a:rPr lang="en-US" i="1">
                        <a:latin typeface="Cambria Math"/>
                      </a:rPr>
                      <m:t>−</m:t>
                    </m:r>
                    <m:sSup>
                      <m:sSupPr>
                        <m:ctrlPr>
                          <a:rPr lang="en-US" i="1">
                            <a:latin typeface="Cambria Math" panose="02040503050406030204" pitchFamily="18" charset="0"/>
                          </a:rPr>
                        </m:ctrlPr>
                      </m:sSupPr>
                      <m:e>
                        <m:r>
                          <a:rPr lang="en-US" i="1">
                            <a:latin typeface="Cambria Math"/>
                          </a:rPr>
                          <m:t>𝑀</m:t>
                        </m:r>
                      </m:e>
                      <m:sup>
                        <m:r>
                          <a:rPr lang="en-US" i="1">
                            <a:latin typeface="Cambria Math"/>
                          </a:rPr>
                          <m:t>−1</m:t>
                        </m:r>
                      </m:sup>
                    </m:sSup>
                  </m:oMath>
                </a14:m>
                <a:r>
                  <a:rPr lang="en-US" dirty="0"/>
                  <a:t>.</a:t>
                </a:r>
              </a:p>
              <a:p>
                <a:r>
                  <a:rPr lang="en-US" b="1" dirty="0"/>
                  <a:t>Finding K &amp; R: </a:t>
                </a:r>
                <a:r>
                  <a:rPr lang="en-US" dirty="0"/>
                  <a:t>RQ decomposition of </a:t>
                </a:r>
                <a14:m>
                  <m:oMath xmlns:m="http://schemas.openxmlformats.org/officeDocument/2006/math">
                    <m:r>
                      <a:rPr lang="en-US" i="1">
                        <a:latin typeface="Cambria Math"/>
                      </a:rPr>
                      <m:t>𝑀</m:t>
                    </m:r>
                  </m:oMath>
                </a14:m>
                <a:r>
                  <a:rPr lang="en-US" dirty="0"/>
                  <a:t> to upper triangular matrix and orthogonal matrix. </a:t>
                </a:r>
              </a:p>
              <a:p>
                <a:pPr lvl="1"/>
                <a:r>
                  <a:rPr lang="en-US" dirty="0"/>
                  <a:t>The exact definition is out of scope. Read more about it here: </a:t>
                </a:r>
                <a:r>
                  <a:rPr lang="en-US" dirty="0">
                    <a:hlinkClick r:id="rId2"/>
                  </a:rPr>
                  <a:t>http://ksimek.github.io/2012/08/14/decompose/</a:t>
                </a:r>
                <a:endParaRPr lang="en-US" dirty="0"/>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160256" y="762000"/>
                <a:ext cx="11698664" cy="5715000"/>
              </a:xfrm>
              <a:prstGeom prst="rect">
                <a:avLst/>
              </a:prstGeom>
              <a:blipFill>
                <a:blip r:embed="rId3"/>
                <a:stretch>
                  <a:fillRect l="-938" t="-959"/>
                </a:stretch>
              </a:blipFill>
            </p:spPr>
            <p:txBody>
              <a:bodyPr/>
              <a:lstStyle/>
              <a:p>
                <a:r>
                  <a:rPr lang="en-US">
                    <a:noFill/>
                  </a:rPr>
                  <a:t> </a:t>
                </a:r>
              </a:p>
            </p:txBody>
          </p:sp>
        </mc:Fallback>
      </mc:AlternateContent>
    </p:spTree>
    <p:extLst>
      <p:ext uri="{BB962C8B-B14F-4D97-AF65-F5344CB8AC3E}">
        <p14:creationId xmlns:p14="http://schemas.microsoft.com/office/powerpoint/2010/main" val="16027313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781F-CC71-4E67-8BB3-360B1E695B1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5EA0CAE-A067-4025-846B-8D11836FE5FC}"/>
              </a:ext>
            </a:extLst>
          </p:cNvPr>
          <p:cNvSpPr>
            <a:spLocks noGrp="1"/>
          </p:cNvSpPr>
          <p:nvPr>
            <p:ph idx="1"/>
          </p:nvPr>
        </p:nvSpPr>
        <p:spPr/>
        <p:txBody>
          <a:bodyPr/>
          <a:lstStyle/>
          <a:p>
            <a:r>
              <a:rPr lang="en-US" dirty="0"/>
              <a:t>What is camera calibration?</a:t>
            </a:r>
          </a:p>
          <a:p>
            <a:r>
              <a:rPr lang="en-US" dirty="0"/>
              <a:t>Camera </a:t>
            </a:r>
            <a:r>
              <a:rPr lang="en-US" dirty="0" err="1"/>
              <a:t>extrinsics</a:t>
            </a:r>
            <a:endParaRPr lang="en-US" dirty="0"/>
          </a:p>
          <a:p>
            <a:r>
              <a:rPr lang="en-US" dirty="0"/>
              <a:t>Perspective projection</a:t>
            </a:r>
          </a:p>
          <a:p>
            <a:r>
              <a:rPr lang="en-US" dirty="0"/>
              <a:t>Camera </a:t>
            </a:r>
            <a:r>
              <a:rPr lang="en-US" dirty="0" err="1"/>
              <a:t>intrinsics</a:t>
            </a:r>
            <a:endParaRPr lang="en-US" dirty="0"/>
          </a:p>
          <a:p>
            <a:r>
              <a:rPr lang="en-US" dirty="0"/>
              <a:t>Full camera matrix</a:t>
            </a:r>
          </a:p>
          <a:p>
            <a:r>
              <a:rPr lang="en-US" b="1" dirty="0"/>
              <a:t>Calibration methods and distortions</a:t>
            </a:r>
          </a:p>
          <a:p>
            <a:endParaRPr lang="en-US" dirty="0"/>
          </a:p>
        </p:txBody>
      </p:sp>
    </p:spTree>
    <p:extLst>
      <p:ext uri="{BB962C8B-B14F-4D97-AF65-F5344CB8AC3E}">
        <p14:creationId xmlns:p14="http://schemas.microsoft.com/office/powerpoint/2010/main" val="1002077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EEE5BFA6-C449-4AEE-BD7A-245F2217D522}"/>
              </a:ext>
            </a:extLst>
          </p:cNvPr>
          <p:cNvSpPr txBox="1">
            <a:spLocks/>
          </p:cNvSpPr>
          <p:nvPr/>
        </p:nvSpPr>
        <p:spPr>
          <a:xfrm>
            <a:off x="203200" y="762000"/>
            <a:ext cx="10312400"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0" fontAlgn="base" hangingPunct="0">
              <a:lnSpc>
                <a:spcPct val="90000"/>
              </a:lnSpc>
              <a:spcAft>
                <a:spcPct val="0"/>
              </a:spcAft>
              <a:defRPr/>
            </a:pPr>
            <a:r>
              <a:rPr lang="en-US" dirty="0">
                <a:solidFill>
                  <a:srgbClr val="000000"/>
                </a:solidFill>
              </a:rPr>
              <a:t>Advantages:</a:t>
            </a:r>
          </a:p>
          <a:p>
            <a:pPr marL="914400" lvl="1" indent="-457200" eaLnBrk="0" fontAlgn="base" hangingPunct="0">
              <a:lnSpc>
                <a:spcPct val="90000"/>
              </a:lnSpc>
              <a:spcAft>
                <a:spcPct val="0"/>
              </a:spcAft>
              <a:defRPr/>
            </a:pPr>
            <a:r>
              <a:rPr lang="en-US" sz="2800" dirty="0">
                <a:solidFill>
                  <a:srgbClr val="000000"/>
                </a:solidFill>
              </a:rPr>
              <a:t>Very simple to formulate.</a:t>
            </a:r>
          </a:p>
          <a:p>
            <a:pPr marL="914400" lvl="1" indent="-457200" eaLnBrk="0" fontAlgn="base" hangingPunct="0">
              <a:lnSpc>
                <a:spcPct val="90000"/>
              </a:lnSpc>
              <a:spcAft>
                <a:spcPct val="0"/>
              </a:spcAft>
              <a:defRPr/>
            </a:pPr>
            <a:r>
              <a:rPr lang="en-US" sz="2800" dirty="0">
                <a:solidFill>
                  <a:srgbClr val="000000"/>
                </a:solidFill>
              </a:rPr>
              <a:t>Analytical solution.</a:t>
            </a:r>
          </a:p>
          <a:p>
            <a:pPr eaLnBrk="0" fontAlgn="base" hangingPunct="0">
              <a:lnSpc>
                <a:spcPct val="90000"/>
              </a:lnSpc>
              <a:spcAft>
                <a:spcPct val="0"/>
              </a:spcAft>
              <a:defRPr/>
            </a:pPr>
            <a:r>
              <a:rPr lang="en-US" dirty="0">
                <a:solidFill>
                  <a:srgbClr val="000000"/>
                </a:solidFill>
              </a:rPr>
              <a:t>Disadvantages:</a:t>
            </a:r>
          </a:p>
          <a:p>
            <a:pPr lvl="1" eaLnBrk="0" fontAlgn="base" hangingPunct="0">
              <a:lnSpc>
                <a:spcPct val="90000"/>
              </a:lnSpc>
              <a:spcAft>
                <a:spcPct val="0"/>
              </a:spcAft>
              <a:defRPr/>
            </a:pPr>
            <a:r>
              <a:rPr lang="en-US" dirty="0">
                <a:solidFill>
                  <a:srgbClr val="000000"/>
                </a:solidFill>
              </a:rPr>
              <a:t>Doesn’t model radial/ tangential distortion.</a:t>
            </a:r>
            <a:endParaRPr lang="en-US" sz="2800" dirty="0">
              <a:solidFill>
                <a:srgbClr val="000000"/>
              </a:solidFill>
            </a:endParaRPr>
          </a:p>
          <a:p>
            <a:pPr eaLnBrk="0" fontAlgn="base" hangingPunct="0">
              <a:lnSpc>
                <a:spcPct val="120000"/>
              </a:lnSpc>
              <a:spcAft>
                <a:spcPct val="0"/>
              </a:spcAft>
              <a:defRPr/>
            </a:pPr>
            <a:r>
              <a:rPr lang="en-US" dirty="0">
                <a:solidFill>
                  <a:srgbClr val="000000"/>
                </a:solidFill>
              </a:rPr>
              <a:t>For these reasons, </a:t>
            </a:r>
            <a:r>
              <a:rPr lang="en-US" i="1" dirty="0">
                <a:solidFill>
                  <a:srgbClr val="000000"/>
                </a:solidFill>
              </a:rPr>
              <a:t>nonlinear methods</a:t>
            </a:r>
            <a:r>
              <a:rPr lang="en-US" dirty="0">
                <a:solidFill>
                  <a:srgbClr val="000000"/>
                </a:solidFill>
              </a:rPr>
              <a:t> are preferred.</a:t>
            </a:r>
          </a:p>
          <a:p>
            <a:pPr marL="914400" lvl="1" indent="-457200" eaLnBrk="0" fontAlgn="base" hangingPunct="0">
              <a:lnSpc>
                <a:spcPct val="120000"/>
              </a:lnSpc>
              <a:spcAft>
                <a:spcPct val="0"/>
              </a:spcAft>
              <a:defRPr/>
            </a:pPr>
            <a:r>
              <a:rPr lang="en-US" sz="2800" dirty="0">
                <a:solidFill>
                  <a:srgbClr val="000000"/>
                </a:solidFill>
              </a:rPr>
              <a:t>Define error function E between projected 3D points and image points.</a:t>
            </a:r>
          </a:p>
          <a:p>
            <a:pPr marL="914400" lvl="1" indent="-457200" eaLnBrk="0" fontAlgn="base" hangingPunct="0">
              <a:lnSpc>
                <a:spcPct val="120000"/>
              </a:lnSpc>
              <a:spcAft>
                <a:spcPct val="0"/>
              </a:spcAft>
              <a:defRPr/>
            </a:pPr>
            <a:r>
              <a:rPr lang="en-US" sz="2800" dirty="0">
                <a:solidFill>
                  <a:srgbClr val="000000"/>
                </a:solidFill>
              </a:rPr>
              <a:t>E encompass </a:t>
            </a:r>
            <a:r>
              <a:rPr lang="en-US" sz="2800" dirty="0" err="1">
                <a:solidFill>
                  <a:srgbClr val="000000"/>
                </a:solidFill>
              </a:rPr>
              <a:t>intrinsics</a:t>
            </a:r>
            <a:r>
              <a:rPr lang="en-US" sz="2800" dirty="0">
                <a:solidFill>
                  <a:srgbClr val="000000"/>
                </a:solidFill>
              </a:rPr>
              <a:t>, </a:t>
            </a:r>
            <a:r>
              <a:rPr lang="en-US" sz="2800" dirty="0" err="1">
                <a:solidFill>
                  <a:srgbClr val="000000"/>
                </a:solidFill>
              </a:rPr>
              <a:t>extrinsics</a:t>
            </a:r>
            <a:r>
              <a:rPr lang="en-US" sz="2800" dirty="0">
                <a:solidFill>
                  <a:srgbClr val="000000"/>
                </a:solidFill>
              </a:rPr>
              <a:t>, radial distortion and tangential distortion.</a:t>
            </a:r>
          </a:p>
          <a:p>
            <a:pPr marL="914400" lvl="1" indent="-457200" eaLnBrk="0" fontAlgn="base" hangingPunct="0">
              <a:lnSpc>
                <a:spcPct val="120000"/>
              </a:lnSpc>
              <a:spcAft>
                <a:spcPct val="0"/>
              </a:spcAft>
              <a:defRPr/>
            </a:pPr>
            <a:r>
              <a:rPr lang="en-US" sz="2800" dirty="0">
                <a:solidFill>
                  <a:srgbClr val="000000"/>
                </a:solidFill>
              </a:rPr>
              <a:t>Minimize E using nonlinear optimization techniques.</a:t>
            </a:r>
          </a:p>
          <a:p>
            <a:pPr marL="800100" lvl="1" indent="-342900" eaLnBrk="0" fontAlgn="base" hangingPunct="0">
              <a:lnSpc>
                <a:spcPct val="90000"/>
              </a:lnSpc>
              <a:spcAft>
                <a:spcPct val="0"/>
              </a:spcAft>
              <a:buFont typeface="Arial" panose="020B0604020202020204" pitchFamily="34" charset="0"/>
              <a:buChar char="•"/>
              <a:defRPr/>
            </a:pPr>
            <a:endParaRPr lang="en-US" sz="2800" dirty="0">
              <a:solidFill>
                <a:srgbClr val="000000"/>
              </a:solidFill>
            </a:endParaRPr>
          </a:p>
          <a:p>
            <a:pPr lvl="1" eaLnBrk="0" fontAlgn="base" hangingPunct="0">
              <a:lnSpc>
                <a:spcPct val="90000"/>
              </a:lnSpc>
              <a:spcAft>
                <a:spcPct val="0"/>
              </a:spcAft>
              <a:buFontTx/>
              <a:buChar char="•"/>
              <a:defRPr/>
            </a:pPr>
            <a:endParaRPr lang="en-US" sz="2800" dirty="0">
              <a:solidFill>
                <a:srgbClr val="000000"/>
              </a:solidFill>
            </a:endParaRPr>
          </a:p>
        </p:txBody>
      </p:sp>
      <p:sp>
        <p:nvSpPr>
          <p:cNvPr id="3" name="Title 2">
            <a:extLst>
              <a:ext uri="{FF2B5EF4-FFF2-40B4-BE49-F238E27FC236}">
                <a16:creationId xmlns:a16="http://schemas.microsoft.com/office/drawing/2014/main" id="{EFAEB104-A243-4DD2-B5B1-34770925C82A}"/>
              </a:ext>
            </a:extLst>
          </p:cNvPr>
          <p:cNvSpPr>
            <a:spLocks noGrp="1"/>
          </p:cNvSpPr>
          <p:nvPr>
            <p:ph type="title"/>
          </p:nvPr>
        </p:nvSpPr>
        <p:spPr/>
        <p:txBody>
          <a:bodyPr/>
          <a:lstStyle/>
          <a:p>
            <a:r>
              <a:rPr lang="en-US" dirty="0"/>
              <a:t>Geometric calibration</a:t>
            </a:r>
          </a:p>
        </p:txBody>
      </p:sp>
    </p:spTree>
    <p:extLst>
      <p:ext uri="{BB962C8B-B14F-4D97-AF65-F5344CB8AC3E}">
        <p14:creationId xmlns:p14="http://schemas.microsoft.com/office/powerpoint/2010/main" val="406494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from the end</a:t>
            </a:r>
          </a:p>
        </p:txBody>
      </p:sp>
      <p:sp>
        <p:nvSpPr>
          <p:cNvPr id="3" name="Content Placeholder 2"/>
          <p:cNvSpPr>
            <a:spLocks noGrp="1"/>
          </p:cNvSpPr>
          <p:nvPr>
            <p:ph idx="1"/>
          </p:nvPr>
        </p:nvSpPr>
        <p:spPr/>
        <p:txBody>
          <a:bodyPr/>
          <a:lstStyle/>
          <a:p>
            <a:r>
              <a:rPr lang="en-US" dirty="0"/>
              <a:t>The camera matrix is a full transformation from 3D objects in the scene to a 2D image with the specific camera parameters:</a:t>
            </a:r>
          </a:p>
          <a:p>
            <a:endParaRPr lang="en-US" dirty="0"/>
          </a:p>
          <a:p>
            <a:endParaRPr lang="en-US" dirty="0"/>
          </a:p>
          <a:p>
            <a:endParaRPr lang="en-US" dirty="0"/>
          </a:p>
          <a:p>
            <a:endParaRPr lang="en-US" dirty="0"/>
          </a:p>
          <a:p>
            <a:endParaRPr lang="en-US" dirty="0"/>
          </a:p>
          <a:p>
            <a:endParaRPr lang="en-US" dirty="0"/>
          </a:p>
          <a:p>
            <a:endParaRPr lang="en-US" dirty="0"/>
          </a:p>
          <a:p>
            <a:r>
              <a:rPr lang="en-US" dirty="0">
                <a:highlight>
                  <a:srgbClr val="FFFF00"/>
                </a:highlight>
              </a:rPr>
              <a:t>How many DOFs do we have?</a:t>
            </a:r>
          </a:p>
          <a:p>
            <a:endParaRPr lang="en-US" dirty="0"/>
          </a:p>
        </p:txBody>
      </p:sp>
      <p:pic>
        <p:nvPicPr>
          <p:cNvPr id="3074" name="Picture 2">
            <a:extLst>
              <a:ext uri="{FF2B5EF4-FFF2-40B4-BE49-F238E27FC236}">
                <a16:creationId xmlns:a16="http://schemas.microsoft.com/office/drawing/2014/main" id="{44B80205-A798-42AE-A00C-6BDEADE999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1145" y="1668235"/>
            <a:ext cx="5009469" cy="3512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2551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AR using markers</a:t>
            </a:r>
          </a:p>
        </p:txBody>
      </p:sp>
      <p:sp>
        <p:nvSpPr>
          <p:cNvPr id="3" name="Content Placeholder 2"/>
          <p:cNvSpPr txBox="1">
            <a:spLocks/>
          </p:cNvSpPr>
          <p:nvPr/>
        </p:nvSpPr>
        <p:spPr>
          <a:xfrm>
            <a:off x="1676400" y="762000"/>
            <a:ext cx="8839200"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Compute point correspondents of known marker.</a:t>
            </a:r>
          </a:p>
          <a:p>
            <a:r>
              <a:rPr lang="en-US" kern="0" dirty="0">
                <a:solidFill>
                  <a:srgbClr val="000000"/>
                </a:solidFill>
                <a:sym typeface="Helvetica Light"/>
              </a:rPr>
              <a:t>Estimate the pose of the camera. </a:t>
            </a:r>
            <a:endParaRPr lang="en-US" b="1" kern="0" dirty="0">
              <a:solidFill>
                <a:srgbClr val="000000"/>
              </a:solidFill>
              <a:ea typeface="Helvetica"/>
              <a:cs typeface="Helvetica"/>
              <a:sym typeface="Helvetica"/>
            </a:endParaRPr>
          </a:p>
          <a:p>
            <a:r>
              <a:rPr lang="en-US" kern="0" dirty="0">
                <a:solidFill>
                  <a:srgbClr val="000000"/>
                </a:solidFill>
                <a:sym typeface="Helvetica Light"/>
              </a:rPr>
              <a:t>Project 3D content to image plane using </a:t>
            </a:r>
            <a:r>
              <a:rPr lang="en-US" kern="0" dirty="0">
                <a:solidFill>
                  <a:srgbClr val="000000"/>
                </a:solidFill>
                <a:ea typeface="Helvetica"/>
                <a:cs typeface="Helvetica"/>
                <a:sym typeface="Helvetica"/>
              </a:rPr>
              <a:t>known places of camera and marker.</a:t>
            </a:r>
          </a:p>
          <a:p>
            <a:r>
              <a:rPr lang="en-US" dirty="0"/>
              <a:t>Examples:</a:t>
            </a:r>
          </a:p>
          <a:p>
            <a:pPr lvl="1"/>
            <a:r>
              <a:rPr lang="en-US" dirty="0">
                <a:hlinkClick r:id="rId2"/>
              </a:rPr>
              <a:t>https://www.youtube.com/watch?v=lIHcnwOVKng</a:t>
            </a:r>
            <a:endParaRPr lang="en-US" dirty="0"/>
          </a:p>
          <a:p>
            <a:pPr lvl="1"/>
            <a:r>
              <a:rPr lang="en-US" dirty="0">
                <a:hlinkClick r:id="rId3"/>
              </a:rPr>
              <a:t>https://developers.google.com/ar/develop/c/augmented-images</a:t>
            </a:r>
            <a:endParaRPr lang="en-US" dirty="0"/>
          </a:p>
        </p:txBody>
      </p:sp>
    </p:spTree>
    <p:extLst>
      <p:ext uri="{BB962C8B-B14F-4D97-AF65-F5344CB8AC3E}">
        <p14:creationId xmlns:p14="http://schemas.microsoft.com/office/powerpoint/2010/main" val="18805691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custDataLst>
              <p:tags r:id="rId1"/>
            </p:custDataLst>
          </p:nvPr>
        </p:nvSpPr>
        <p:spPr/>
        <p:txBody>
          <a:bodyPr/>
          <a:lstStyle/>
          <a:p>
            <a:r>
              <a:rPr lang="en-US" dirty="0"/>
              <a:t>Radial distortion</a:t>
            </a:r>
          </a:p>
        </p:txBody>
      </p:sp>
      <p:sp>
        <p:nvSpPr>
          <p:cNvPr id="25603" name="Rectangle 3"/>
          <p:cNvSpPr>
            <a:spLocks noGrp="1" noChangeArrowheads="1"/>
          </p:cNvSpPr>
          <p:nvPr>
            <p:ph type="body" idx="1"/>
            <p:custDataLst>
              <p:tags r:id="rId2"/>
            </p:custDataLst>
          </p:nvPr>
        </p:nvSpPr>
        <p:spPr>
          <a:xfrm>
            <a:off x="2209800" y="4343400"/>
            <a:ext cx="7772400" cy="1981200"/>
          </a:xfrm>
        </p:spPr>
        <p:txBody>
          <a:bodyPr>
            <a:normAutofit/>
          </a:bodyPr>
          <a:lstStyle/>
          <a:p>
            <a:r>
              <a:rPr lang="en-US" dirty="0"/>
              <a:t>Radial distortion of the image</a:t>
            </a:r>
          </a:p>
          <a:p>
            <a:pPr lvl="1"/>
            <a:r>
              <a:rPr lang="en-US" dirty="0"/>
              <a:t>Caused by imperfect lenses</a:t>
            </a:r>
          </a:p>
          <a:p>
            <a:pPr lvl="1"/>
            <a:r>
              <a:rPr lang="en-US" dirty="0"/>
              <a:t>Deviations are most noticeable for rays that pass through the edge of the lens</a:t>
            </a:r>
          </a:p>
        </p:txBody>
      </p:sp>
      <p:pic>
        <p:nvPicPr>
          <p:cNvPr id="25604" name="Picture 4" descr="hecht-231-a"/>
          <p:cNvPicPr>
            <a:picLocks noChangeAspect="1" noChangeArrowheads="1"/>
          </p:cNvPicPr>
          <p:nvPr>
            <p:custDataLst>
              <p:tags r:id="rId3"/>
            </p:custDataLst>
          </p:nvPr>
        </p:nvPicPr>
        <p:blipFill>
          <a:blip r:embed="rId9" cstate="print">
            <a:lum bright="-26000" contrast="40000"/>
          </a:blip>
          <a:srcRect/>
          <a:stretch>
            <a:fillRect/>
          </a:stretch>
        </p:blipFill>
        <p:spPr bwMode="auto">
          <a:xfrm>
            <a:off x="3186114" y="1447801"/>
            <a:ext cx="5576887" cy="2255837"/>
          </a:xfrm>
          <a:prstGeom prst="rect">
            <a:avLst/>
          </a:prstGeom>
          <a:noFill/>
          <a:ln w="9525">
            <a:noFill/>
            <a:miter lim="800000"/>
            <a:headEnd/>
            <a:tailEnd/>
          </a:ln>
        </p:spPr>
      </p:pic>
      <p:sp>
        <p:nvSpPr>
          <p:cNvPr id="25605" name="Text Box 5"/>
          <p:cNvSpPr txBox="1">
            <a:spLocks noChangeArrowheads="1"/>
          </p:cNvSpPr>
          <p:nvPr>
            <p:custDataLst>
              <p:tags r:id="rId4"/>
            </p:custDataLst>
          </p:nvPr>
        </p:nvSpPr>
        <p:spPr bwMode="auto">
          <a:xfrm>
            <a:off x="3429000" y="3668713"/>
            <a:ext cx="1466850" cy="339725"/>
          </a:xfrm>
          <a:prstGeom prst="rect">
            <a:avLst/>
          </a:prstGeom>
          <a:noFill/>
          <a:ln w="9525">
            <a:noFill/>
            <a:miter lim="800000"/>
            <a:headEnd/>
            <a:tailEnd/>
          </a:ln>
        </p:spPr>
        <p:txBody>
          <a:bodyPr wrap="none">
            <a:spAutoFit/>
          </a:bodyPr>
          <a:lstStyle/>
          <a:p>
            <a:pPr>
              <a:lnSpc>
                <a:spcPct val="90000"/>
              </a:lnSpc>
              <a:spcBef>
                <a:spcPct val="50000"/>
              </a:spcBef>
              <a:spcAft>
                <a:spcPct val="50000"/>
              </a:spcAft>
            </a:pPr>
            <a:r>
              <a:rPr lang="en-US">
                <a:latin typeface="Arial" charset="0"/>
              </a:rPr>
              <a:t>No distortion</a:t>
            </a:r>
          </a:p>
        </p:txBody>
      </p:sp>
      <p:sp>
        <p:nvSpPr>
          <p:cNvPr id="25606" name="Text Box 6"/>
          <p:cNvSpPr txBox="1">
            <a:spLocks noChangeArrowheads="1"/>
          </p:cNvSpPr>
          <p:nvPr>
            <p:custDataLst>
              <p:tags r:id="rId5"/>
            </p:custDataLst>
          </p:nvPr>
        </p:nvSpPr>
        <p:spPr bwMode="auto">
          <a:xfrm>
            <a:off x="5340350" y="3668713"/>
            <a:ext cx="1365250" cy="339725"/>
          </a:xfrm>
          <a:prstGeom prst="rect">
            <a:avLst/>
          </a:prstGeom>
          <a:noFill/>
          <a:ln w="9525">
            <a:noFill/>
            <a:miter lim="800000"/>
            <a:headEnd/>
            <a:tailEnd/>
          </a:ln>
        </p:spPr>
        <p:txBody>
          <a:bodyPr wrap="none">
            <a:spAutoFit/>
          </a:bodyPr>
          <a:lstStyle/>
          <a:p>
            <a:pPr>
              <a:lnSpc>
                <a:spcPct val="90000"/>
              </a:lnSpc>
              <a:spcBef>
                <a:spcPct val="50000"/>
              </a:spcBef>
              <a:spcAft>
                <a:spcPct val="50000"/>
              </a:spcAft>
            </a:pPr>
            <a:r>
              <a:rPr lang="en-US">
                <a:latin typeface="Arial" charset="0"/>
              </a:rPr>
              <a:t>Pin cushion</a:t>
            </a:r>
          </a:p>
        </p:txBody>
      </p:sp>
      <p:sp>
        <p:nvSpPr>
          <p:cNvPr id="25607" name="Text Box 7"/>
          <p:cNvSpPr txBox="1">
            <a:spLocks noChangeArrowheads="1"/>
          </p:cNvSpPr>
          <p:nvPr>
            <p:custDataLst>
              <p:tags r:id="rId6"/>
            </p:custDataLst>
          </p:nvPr>
        </p:nvSpPr>
        <p:spPr bwMode="auto">
          <a:xfrm>
            <a:off x="7588250" y="3668713"/>
            <a:ext cx="793750" cy="339725"/>
          </a:xfrm>
          <a:prstGeom prst="rect">
            <a:avLst/>
          </a:prstGeom>
          <a:noFill/>
          <a:ln w="9525">
            <a:noFill/>
            <a:miter lim="800000"/>
            <a:headEnd/>
            <a:tailEnd/>
          </a:ln>
        </p:spPr>
        <p:txBody>
          <a:bodyPr wrap="none">
            <a:spAutoFit/>
          </a:bodyPr>
          <a:lstStyle/>
          <a:p>
            <a:pPr>
              <a:lnSpc>
                <a:spcPct val="90000"/>
              </a:lnSpc>
              <a:spcBef>
                <a:spcPct val="50000"/>
              </a:spcBef>
              <a:spcAft>
                <a:spcPct val="50000"/>
              </a:spcAft>
            </a:pPr>
            <a:r>
              <a:rPr lang="en-US">
                <a:latin typeface="Arial" charset="0"/>
              </a:rPr>
              <a:t>Barrel</a:t>
            </a:r>
          </a:p>
        </p:txBody>
      </p:sp>
    </p:spTree>
    <p:extLst>
      <p:ext uri="{BB962C8B-B14F-4D97-AF65-F5344CB8AC3E}">
        <p14:creationId xmlns:p14="http://schemas.microsoft.com/office/powerpoint/2010/main" val="19427828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custDataLst>
              <p:tags r:id="rId1"/>
            </p:custDataLst>
          </p:nvPr>
        </p:nvSpPr>
        <p:spPr/>
        <p:txBody>
          <a:bodyPr/>
          <a:lstStyle/>
          <a:p>
            <a:endParaRPr lang="en-US" dirty="0"/>
          </a:p>
        </p:txBody>
      </p:sp>
      <p:pic>
        <p:nvPicPr>
          <p:cNvPr id="26628" name="Picture 5" descr="fish"/>
          <p:cNvPicPr>
            <a:picLocks noChangeAspect="1" noChangeArrowheads="1"/>
          </p:cNvPicPr>
          <p:nvPr>
            <p:custDataLst>
              <p:tags r:id="rId2"/>
            </p:custDataLst>
          </p:nvPr>
        </p:nvPicPr>
        <p:blipFill>
          <a:blip r:embed="rId7" cstate="print"/>
          <a:srcRect/>
          <a:stretch>
            <a:fillRect/>
          </a:stretch>
        </p:blipFill>
        <p:spPr bwMode="auto">
          <a:xfrm>
            <a:off x="4364038" y="1066800"/>
            <a:ext cx="3636962" cy="2427288"/>
          </a:xfrm>
          <a:prstGeom prst="rect">
            <a:avLst/>
          </a:prstGeom>
          <a:noFill/>
          <a:ln w="9525">
            <a:noFill/>
            <a:miter lim="800000"/>
            <a:headEnd/>
            <a:tailEnd/>
          </a:ln>
        </p:spPr>
      </p:pic>
      <p:pic>
        <p:nvPicPr>
          <p:cNvPr id="26629" name="Picture 7" descr="rect"/>
          <p:cNvPicPr>
            <a:picLocks noChangeAspect="1" noChangeArrowheads="1"/>
          </p:cNvPicPr>
          <p:nvPr>
            <p:custDataLst>
              <p:tags r:id="rId3"/>
            </p:custDataLst>
          </p:nvPr>
        </p:nvPicPr>
        <p:blipFill>
          <a:blip r:embed="rId8" cstate="print"/>
          <a:srcRect/>
          <a:stretch>
            <a:fillRect/>
          </a:stretch>
        </p:blipFill>
        <p:spPr bwMode="auto">
          <a:xfrm>
            <a:off x="3525838" y="3657601"/>
            <a:ext cx="5237162" cy="2409825"/>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dirty="0"/>
              <a:t>Radial distortion</a:t>
            </a:r>
          </a:p>
        </p:txBody>
      </p:sp>
      <p:sp>
        <p:nvSpPr>
          <p:cNvPr id="9" name="Rectangle 2"/>
          <p:cNvSpPr txBox="1">
            <a:spLocks noChangeArrowheads="1"/>
          </p:cNvSpPr>
          <p:nvPr>
            <p:custDataLst>
              <p:tags r:id="rId4"/>
            </p:custDataLst>
          </p:nvPr>
        </p:nvSpPr>
        <p:spPr>
          <a:xfrm>
            <a:off x="1676400" y="0"/>
            <a:ext cx="8839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16185572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5C8FDDB-7F3B-495B-9769-7188EED5DEED}"/>
              </a:ext>
            </a:extLst>
          </p:cNvPr>
          <p:cNvGrpSpPr/>
          <p:nvPr/>
        </p:nvGrpSpPr>
        <p:grpSpPr>
          <a:xfrm>
            <a:off x="1617686" y="1554163"/>
            <a:ext cx="8956631" cy="4393967"/>
            <a:chOff x="384862" y="1325562"/>
            <a:chExt cx="11942175" cy="4393967"/>
          </a:xfrm>
        </p:grpSpPr>
        <p:pic>
          <p:nvPicPr>
            <p:cNvPr id="43" name="Picture 12">
              <a:extLst>
                <a:ext uri="{FF2B5EF4-FFF2-40B4-BE49-F238E27FC236}">
                  <a16:creationId xmlns:a16="http://schemas.microsoft.com/office/drawing/2014/main" id="{D7A6003A-D0BA-41DF-B767-C077B1E125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862" y="1325562"/>
              <a:ext cx="5858622" cy="439396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4" name="Picture 13">
              <a:extLst>
                <a:ext uri="{FF2B5EF4-FFF2-40B4-BE49-F238E27FC236}">
                  <a16:creationId xmlns:a16="http://schemas.microsoft.com/office/drawing/2014/main" id="{F54F7E19-145B-4DD9-ADDB-3F500C0036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0584" y="1325562"/>
              <a:ext cx="5886453" cy="4393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sp>
        <p:nvSpPr>
          <p:cNvPr id="47" name="Text Box 14">
            <a:extLst>
              <a:ext uri="{FF2B5EF4-FFF2-40B4-BE49-F238E27FC236}">
                <a16:creationId xmlns:a16="http://schemas.microsoft.com/office/drawing/2014/main" id="{6E02A6E0-8F76-4425-95D1-267B4F5784CF}"/>
              </a:ext>
            </a:extLst>
          </p:cNvPr>
          <p:cNvSpPr txBox="1">
            <a:spLocks noChangeArrowheads="1"/>
          </p:cNvSpPr>
          <p:nvPr/>
        </p:nvSpPr>
        <p:spPr bwMode="auto">
          <a:xfrm>
            <a:off x="1617686" y="5948130"/>
            <a:ext cx="43939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defRPr/>
            </a:pPr>
            <a:r>
              <a:rPr lang="en-US" altLang="en-US" sz="2400" dirty="0">
                <a:solidFill>
                  <a:srgbClr val="000000"/>
                </a:solidFill>
                <a:latin typeface="Calibri Light" panose="020F0302020204030204" pitchFamily="34" charset="0"/>
              </a:rPr>
              <a:t>before</a:t>
            </a:r>
          </a:p>
        </p:txBody>
      </p:sp>
      <p:sp>
        <p:nvSpPr>
          <p:cNvPr id="48" name="Text Box 15">
            <a:extLst>
              <a:ext uri="{FF2B5EF4-FFF2-40B4-BE49-F238E27FC236}">
                <a16:creationId xmlns:a16="http://schemas.microsoft.com/office/drawing/2014/main" id="{3E5FF5C8-C8A1-4AF0-967B-7E13048893D5}"/>
              </a:ext>
            </a:extLst>
          </p:cNvPr>
          <p:cNvSpPr txBox="1">
            <a:spLocks noChangeArrowheads="1"/>
          </p:cNvSpPr>
          <p:nvPr/>
        </p:nvSpPr>
        <p:spPr bwMode="auto">
          <a:xfrm>
            <a:off x="6159476" y="5948130"/>
            <a:ext cx="44148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defRPr/>
            </a:pPr>
            <a:r>
              <a:rPr lang="en-US" altLang="en-US" sz="2400" dirty="0">
                <a:solidFill>
                  <a:srgbClr val="000000"/>
                </a:solidFill>
                <a:latin typeface="Calibri Light" panose="020F0302020204030204" pitchFamily="34" charset="0"/>
              </a:rPr>
              <a:t>after</a:t>
            </a:r>
          </a:p>
        </p:txBody>
      </p:sp>
      <p:sp>
        <p:nvSpPr>
          <p:cNvPr id="8" name="Title 1">
            <a:extLst>
              <a:ext uri="{FF2B5EF4-FFF2-40B4-BE49-F238E27FC236}">
                <a16:creationId xmlns:a16="http://schemas.microsoft.com/office/drawing/2014/main" id="{C340553C-D18E-4182-8690-BA1D70B539B8}"/>
              </a:ext>
            </a:extLst>
          </p:cNvPr>
          <p:cNvSpPr>
            <a:spLocks noGrp="1"/>
          </p:cNvSpPr>
          <p:nvPr>
            <p:ph type="title"/>
          </p:nvPr>
        </p:nvSpPr>
        <p:spPr>
          <a:xfrm>
            <a:off x="1676400" y="0"/>
            <a:ext cx="8839200" cy="762000"/>
          </a:xfrm>
        </p:spPr>
        <p:txBody>
          <a:bodyPr>
            <a:normAutofit/>
          </a:bodyPr>
          <a:lstStyle/>
          <a:p>
            <a:r>
              <a:rPr lang="en-US" dirty="0"/>
              <a:t>Radial distortion</a:t>
            </a:r>
          </a:p>
        </p:txBody>
      </p:sp>
    </p:spTree>
    <p:extLst>
      <p:ext uri="{BB962C8B-B14F-4D97-AF65-F5344CB8AC3E}">
        <p14:creationId xmlns:p14="http://schemas.microsoft.com/office/powerpoint/2010/main" val="7482553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Title 1"/>
          <p:cNvSpPr txBox="1">
            <a:spLocks/>
          </p:cNvSpPr>
          <p:nvPr/>
        </p:nvSpPr>
        <p:spPr>
          <a:xfrm>
            <a:off x="1676400" y="0"/>
            <a:ext cx="8839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Radial distortion</a:t>
            </a:r>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p:txBody>
              <a:bodyPr>
                <a:norm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𝑢</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𝑑</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𝑑</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𝑐</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𝐾</m:t>
                        </m:r>
                      </m:e>
                      <m:sub>
                        <m:r>
                          <a:rPr lang="en-US" b="0" i="1" smtClean="0">
                            <a:latin typeface="Cambria Math"/>
                          </a:rPr>
                          <m:t>1</m:t>
                        </m:r>
                      </m:sub>
                    </m:sSub>
                    <m:sSup>
                      <m:sSupPr>
                        <m:ctrlPr>
                          <a:rPr lang="en-US" b="0" i="1" smtClean="0">
                            <a:latin typeface="Cambria Math" panose="02040503050406030204" pitchFamily="18" charset="0"/>
                          </a:rPr>
                        </m:ctrlPr>
                      </m:sSupPr>
                      <m:e>
                        <m:r>
                          <a:rPr lang="en-US" b="0" i="1" smtClean="0">
                            <a:latin typeface="Cambria Math"/>
                          </a:rPr>
                          <m:t>𝑟</m:t>
                        </m:r>
                      </m:e>
                      <m:sup>
                        <m:r>
                          <a:rPr lang="en-US" b="0" i="1" smtClean="0">
                            <a:latin typeface="Cambria Math"/>
                          </a:rPr>
                          <m:t>2</m:t>
                        </m:r>
                      </m:sup>
                    </m:sSup>
                    <m:r>
                      <a:rPr lang="en-US" b="0" i="1" smtClean="0">
                        <a:latin typeface="Cambria Math"/>
                      </a:rPr>
                      <m:t>+</m:t>
                    </m:r>
                    <m:sSub>
                      <m:sSubPr>
                        <m:ctrlPr>
                          <a:rPr lang="en-US" i="1">
                            <a:latin typeface="Cambria Math" panose="02040503050406030204" pitchFamily="18" charset="0"/>
                          </a:rPr>
                        </m:ctrlPr>
                      </m:sSubPr>
                      <m:e>
                        <m:r>
                          <a:rPr lang="en-US" i="1">
                            <a:latin typeface="Cambria Math"/>
                          </a:rPr>
                          <m:t>𝐾</m:t>
                        </m:r>
                      </m:e>
                      <m:sub>
                        <m:r>
                          <a:rPr lang="en-US" b="0" i="1" smtClean="0">
                            <a:latin typeface="Cambria Math"/>
                          </a:rPr>
                          <m:t>2</m:t>
                        </m:r>
                      </m:sub>
                    </m:sSub>
                    <m:sSup>
                      <m:sSupPr>
                        <m:ctrlPr>
                          <a:rPr lang="en-US" i="1">
                            <a:latin typeface="Cambria Math" panose="02040503050406030204" pitchFamily="18" charset="0"/>
                          </a:rPr>
                        </m:ctrlPr>
                      </m:sSupPr>
                      <m:e>
                        <m:r>
                          <a:rPr lang="en-US" i="1">
                            <a:latin typeface="Cambria Math"/>
                          </a:rPr>
                          <m:t>𝑟</m:t>
                        </m:r>
                      </m:e>
                      <m:sup>
                        <m:r>
                          <a:rPr lang="en-US" b="0" i="1" smtClean="0">
                            <a:latin typeface="Cambria Math"/>
                          </a:rPr>
                          <m:t>4</m:t>
                        </m:r>
                      </m:sup>
                    </m:sSup>
                    <m:r>
                      <a:rPr lang="en-US" i="1">
                        <a:latin typeface="Cambria Math"/>
                      </a:rPr>
                      <m:t>+</m:t>
                    </m:r>
                  </m:oMath>
                </a14:m>
                <a:r>
                  <a:rPr lang="en-US" dirty="0"/>
                  <a:t>…)</a:t>
                </a:r>
                <a:br>
                  <a:rPr lang="en-US" dirty="0"/>
                </a:b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𝑦</m:t>
                        </m:r>
                      </m:e>
                      <m:sub>
                        <m:r>
                          <a:rPr lang="en-US" i="1">
                            <a:latin typeface="Cambria Math"/>
                          </a:rPr>
                          <m:t>𝑢</m:t>
                        </m:r>
                      </m:sub>
                    </m:sSub>
                    <m:r>
                      <a:rPr lang="en-US" i="1">
                        <a:latin typeface="Cambria Math"/>
                      </a:rPr>
                      <m:t>=</m:t>
                    </m:r>
                    <m:sSub>
                      <m:sSubPr>
                        <m:ctrlPr>
                          <a:rPr lang="en-US" i="1">
                            <a:latin typeface="Cambria Math" panose="02040503050406030204" pitchFamily="18" charset="0"/>
                          </a:rPr>
                        </m:ctrlPr>
                      </m:sSubPr>
                      <m:e>
                        <m:r>
                          <a:rPr lang="en-US" b="0" i="1" smtClean="0">
                            <a:latin typeface="Cambria Math"/>
                          </a:rPr>
                          <m:t>𝑦</m:t>
                        </m:r>
                      </m:e>
                      <m:sub>
                        <m:r>
                          <a:rPr lang="en-US" i="1">
                            <a:latin typeface="Cambria Math"/>
                          </a:rPr>
                          <m:t>𝑑</m:t>
                        </m:r>
                      </m:sub>
                    </m:sSub>
                    <m:r>
                      <a:rPr lang="en-US" i="1">
                        <a:latin typeface="Cambria Math"/>
                      </a:rPr>
                      <m:t>+(</m:t>
                    </m:r>
                    <m:sSub>
                      <m:sSubPr>
                        <m:ctrlPr>
                          <a:rPr lang="en-US" i="1">
                            <a:latin typeface="Cambria Math" panose="02040503050406030204" pitchFamily="18" charset="0"/>
                          </a:rPr>
                        </m:ctrlPr>
                      </m:sSubPr>
                      <m:e>
                        <m:r>
                          <a:rPr lang="en-US" b="0" i="1" smtClean="0">
                            <a:latin typeface="Cambria Math"/>
                          </a:rPr>
                          <m:t>𝑦</m:t>
                        </m:r>
                      </m:e>
                      <m:sub>
                        <m:r>
                          <a:rPr lang="en-US" i="1">
                            <a:latin typeface="Cambria Math"/>
                          </a:rPr>
                          <m:t>𝑑</m:t>
                        </m:r>
                      </m:sub>
                    </m:sSub>
                    <m:r>
                      <a:rPr lang="en-US" i="1">
                        <a:latin typeface="Cambria Math"/>
                      </a:rPr>
                      <m:t>−</m:t>
                    </m:r>
                    <m:sSub>
                      <m:sSubPr>
                        <m:ctrlPr>
                          <a:rPr lang="en-US" i="1">
                            <a:latin typeface="Cambria Math" panose="02040503050406030204" pitchFamily="18" charset="0"/>
                          </a:rPr>
                        </m:ctrlPr>
                      </m:sSubPr>
                      <m:e>
                        <m:r>
                          <a:rPr lang="en-US" b="0" i="1" smtClean="0">
                            <a:latin typeface="Cambria Math"/>
                          </a:rPr>
                          <m:t>𝑦</m:t>
                        </m:r>
                      </m:e>
                      <m:sub>
                        <m:r>
                          <a:rPr lang="en-US" i="1">
                            <a:latin typeface="Cambria Math"/>
                          </a:rPr>
                          <m:t>𝑐</m:t>
                        </m:r>
                      </m:sub>
                    </m:sSub>
                    <m:r>
                      <a:rPr lang="en-US" i="1">
                        <a:latin typeface="Cambria Math"/>
                      </a:rPr>
                      <m:t>)(</m:t>
                    </m:r>
                    <m:sSub>
                      <m:sSubPr>
                        <m:ctrlPr>
                          <a:rPr lang="en-US" i="1">
                            <a:latin typeface="Cambria Math" panose="02040503050406030204" pitchFamily="18" charset="0"/>
                          </a:rPr>
                        </m:ctrlPr>
                      </m:sSubPr>
                      <m:e>
                        <m:r>
                          <a:rPr lang="en-US" i="1">
                            <a:latin typeface="Cambria Math"/>
                          </a:rPr>
                          <m:t>𝐾</m:t>
                        </m:r>
                      </m:e>
                      <m:sub>
                        <m:r>
                          <a:rPr lang="en-US" i="1">
                            <a:latin typeface="Cambria Math"/>
                          </a:rPr>
                          <m:t>1</m:t>
                        </m:r>
                      </m:sub>
                    </m:sSub>
                    <m:sSup>
                      <m:sSupPr>
                        <m:ctrlPr>
                          <a:rPr lang="en-US" i="1">
                            <a:latin typeface="Cambria Math" panose="02040503050406030204" pitchFamily="18" charset="0"/>
                          </a:rPr>
                        </m:ctrlPr>
                      </m:sSupPr>
                      <m:e>
                        <m:r>
                          <a:rPr lang="en-US" i="1">
                            <a:latin typeface="Cambria Math"/>
                          </a:rPr>
                          <m:t>𝑟</m:t>
                        </m:r>
                      </m:e>
                      <m:sup>
                        <m:r>
                          <a:rPr lang="en-US" i="1">
                            <a:latin typeface="Cambria Math"/>
                          </a:rPr>
                          <m:t>2</m:t>
                        </m:r>
                      </m:sup>
                    </m:sSup>
                    <m:r>
                      <a:rPr lang="en-US" i="1">
                        <a:latin typeface="Cambria Math"/>
                      </a:rPr>
                      <m:t>+</m:t>
                    </m:r>
                    <m:sSub>
                      <m:sSubPr>
                        <m:ctrlPr>
                          <a:rPr lang="en-US" i="1">
                            <a:latin typeface="Cambria Math" panose="02040503050406030204" pitchFamily="18" charset="0"/>
                          </a:rPr>
                        </m:ctrlPr>
                      </m:sSubPr>
                      <m:e>
                        <m:r>
                          <a:rPr lang="en-US" i="1">
                            <a:latin typeface="Cambria Math"/>
                          </a:rPr>
                          <m:t>𝐾</m:t>
                        </m:r>
                      </m:e>
                      <m:sub>
                        <m:r>
                          <a:rPr lang="en-US" i="1">
                            <a:latin typeface="Cambria Math"/>
                          </a:rPr>
                          <m:t>2</m:t>
                        </m:r>
                      </m:sub>
                    </m:sSub>
                    <m:sSup>
                      <m:sSupPr>
                        <m:ctrlPr>
                          <a:rPr lang="en-US" i="1">
                            <a:latin typeface="Cambria Math" panose="02040503050406030204" pitchFamily="18" charset="0"/>
                          </a:rPr>
                        </m:ctrlPr>
                      </m:sSupPr>
                      <m:e>
                        <m:r>
                          <a:rPr lang="en-US" i="1">
                            <a:latin typeface="Cambria Math"/>
                          </a:rPr>
                          <m:t>𝑟</m:t>
                        </m:r>
                      </m:e>
                      <m:sup>
                        <m:r>
                          <a:rPr lang="en-US" i="1">
                            <a:latin typeface="Cambria Math"/>
                          </a:rPr>
                          <m:t>4</m:t>
                        </m:r>
                      </m:sup>
                    </m:sSup>
                    <m:r>
                      <a:rPr lang="en-US" i="1">
                        <a:latin typeface="Cambria Math"/>
                      </a:rPr>
                      <m:t>+</m:t>
                    </m:r>
                  </m:oMath>
                </a14:m>
                <a:r>
                  <a:rPr lang="en-US" dirty="0"/>
                  <a:t>…)</a:t>
                </a:r>
              </a:p>
              <a:p>
                <a:endParaRPr lang="en-US" dirty="0"/>
              </a:p>
              <a:p>
                <a:r>
                  <a:rPr lang="en-US" dirty="0"/>
                  <a:t>Where:</a:t>
                </a:r>
              </a:p>
              <a:p>
                <a:pPr lvl="1"/>
                <a14:m>
                  <m:oMath xmlns:m="http://schemas.openxmlformats.org/officeDocument/2006/math">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𝑑</m:t>
                        </m:r>
                      </m:sub>
                    </m:sSub>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𝑑</m:t>
                        </m:r>
                      </m:sub>
                    </m:sSub>
                    <m:r>
                      <a:rPr lang="en-US" b="0" i="1" smtClean="0">
                        <a:latin typeface="Cambria Math"/>
                      </a:rPr>
                      <m:t>)</m:t>
                    </m:r>
                  </m:oMath>
                </a14:m>
                <a:r>
                  <a:rPr lang="en-US" dirty="0"/>
                  <a:t>: distorted image points. Given.</a:t>
                </a:r>
              </a:p>
              <a:p>
                <a:pPr lvl="1"/>
                <a14:m>
                  <m:oMath xmlns:m="http://schemas.openxmlformats.org/officeDocument/2006/math">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b="0" i="1" smtClean="0">
                            <a:latin typeface="Cambria Math"/>
                          </a:rPr>
                          <m:t>𝑐</m:t>
                        </m:r>
                      </m:sub>
                    </m:sSub>
                    <m:r>
                      <a:rPr lang="en-US" i="1">
                        <a:latin typeface="Cambria Math"/>
                      </a:rPr>
                      <m:t>, </m:t>
                    </m:r>
                    <m:sSub>
                      <m:sSubPr>
                        <m:ctrlPr>
                          <a:rPr lang="en-US" i="1">
                            <a:latin typeface="Cambria Math" panose="02040503050406030204" pitchFamily="18" charset="0"/>
                          </a:rPr>
                        </m:ctrlPr>
                      </m:sSubPr>
                      <m:e>
                        <m:r>
                          <a:rPr lang="en-US" i="1">
                            <a:latin typeface="Cambria Math"/>
                          </a:rPr>
                          <m:t>𝑦</m:t>
                        </m:r>
                      </m:e>
                      <m:sub>
                        <m:r>
                          <a:rPr lang="en-US" b="0" i="1" smtClean="0">
                            <a:latin typeface="Cambria Math"/>
                          </a:rPr>
                          <m:t>𝑐</m:t>
                        </m:r>
                      </m:sub>
                    </m:sSub>
                    <m:r>
                      <a:rPr lang="en-US" i="1">
                        <a:latin typeface="Cambria Math"/>
                      </a:rPr>
                      <m:t>)</m:t>
                    </m:r>
                  </m:oMath>
                </a14:m>
                <a:r>
                  <a:rPr lang="en-US" dirty="0"/>
                  <a:t>: distortion center (principle point). Known from calibration (may need iterative calibration to find this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𝐾</m:t>
                        </m:r>
                      </m:e>
                      <m:sub>
                        <m:r>
                          <a:rPr lang="en-US" b="0" i="1" smtClean="0">
                            <a:latin typeface="Cambria Math"/>
                          </a:rPr>
                          <m:t>𝑖</m:t>
                        </m:r>
                      </m:sub>
                    </m:sSub>
                    <m:r>
                      <a:rPr lang="en-US" b="0" i="1" smtClean="0">
                        <a:latin typeface="Cambria Math"/>
                      </a:rPr>
                      <m:t>…</m:t>
                    </m:r>
                  </m:oMath>
                </a14:m>
                <a:r>
                  <a:rPr lang="en-US" dirty="0"/>
                  <a:t>).</a:t>
                </a:r>
              </a:p>
              <a:p>
                <a:pPr lvl="1"/>
                <a14:m>
                  <m:oMath xmlns:m="http://schemas.openxmlformats.org/officeDocument/2006/math">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b="0" i="1" smtClean="0">
                            <a:latin typeface="Cambria Math"/>
                          </a:rPr>
                          <m:t>𝑢</m:t>
                        </m:r>
                      </m:sub>
                    </m:sSub>
                    <m:r>
                      <a:rPr lang="en-US" i="1">
                        <a:latin typeface="Cambria Math"/>
                      </a:rPr>
                      <m:t>, </m:t>
                    </m:r>
                    <m:sSub>
                      <m:sSubPr>
                        <m:ctrlPr>
                          <a:rPr lang="en-US" i="1">
                            <a:latin typeface="Cambria Math" panose="02040503050406030204" pitchFamily="18" charset="0"/>
                          </a:rPr>
                        </m:ctrlPr>
                      </m:sSubPr>
                      <m:e>
                        <m:r>
                          <a:rPr lang="en-US" i="1">
                            <a:latin typeface="Cambria Math"/>
                          </a:rPr>
                          <m:t>𝑦</m:t>
                        </m:r>
                      </m:e>
                      <m:sub>
                        <m:r>
                          <a:rPr lang="en-US" b="0" i="1" smtClean="0">
                            <a:latin typeface="Cambria Math"/>
                          </a:rPr>
                          <m:t>𝑢</m:t>
                        </m:r>
                      </m:sub>
                    </m:sSub>
                    <m:r>
                      <a:rPr lang="en-US" i="1">
                        <a:latin typeface="Cambria Math"/>
                      </a:rPr>
                      <m:t>)</m:t>
                    </m:r>
                  </m:oMath>
                </a14:m>
                <a:r>
                  <a:rPr lang="en-US" dirty="0"/>
                  <a:t>: undistorted image points. Known from calibration plane.</a:t>
                </a:r>
              </a:p>
              <a:p>
                <a:pPr lvl="1"/>
                <a14:m>
                  <m:oMath xmlns:m="http://schemas.openxmlformats.org/officeDocument/2006/math">
                    <m:r>
                      <a:rPr lang="en-US" b="0" i="1" smtClean="0">
                        <a:latin typeface="Cambria Math"/>
                      </a:rPr>
                      <m:t>𝑟</m:t>
                    </m:r>
                    <m:r>
                      <a:rPr lang="en-US" b="0" i="1" smtClean="0">
                        <a:latin typeface="Cambria Math"/>
                      </a:rPr>
                      <m:t>=</m:t>
                    </m:r>
                    <m:rad>
                      <m:radPr>
                        <m:degHide m:val="on"/>
                        <m:ctrlPr>
                          <a:rPr lang="en-US" b="0" i="1" smtClean="0">
                            <a:latin typeface="Cambria Math" panose="02040503050406030204" pitchFamily="18" charset="0"/>
                            <a:ea typeface="Cambria Math"/>
                          </a:rPr>
                        </m:ctrlPr>
                      </m:radPr>
                      <m:deg/>
                      <m:e>
                        <m:sSup>
                          <m:sSupPr>
                            <m:ctrlPr>
                              <a:rPr lang="en-US" b="0" i="1" smtClean="0">
                                <a:latin typeface="Cambria Math" panose="02040503050406030204" pitchFamily="18" charset="0"/>
                                <a:ea typeface="Cambria Math"/>
                              </a:rPr>
                            </m:ctrlPr>
                          </m:sSupPr>
                          <m:e>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𝑥</m:t>
                                    </m:r>
                                  </m:e>
                                  <m:sub>
                                    <m:r>
                                      <a:rPr lang="en-US" b="0" i="1" smtClean="0">
                                        <a:latin typeface="Cambria Math"/>
                                        <a:ea typeface="Cambria Math"/>
                                      </a:rPr>
                                      <m:t>𝑑</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𝑥</m:t>
                                    </m:r>
                                  </m:e>
                                  <m:sub>
                                    <m:r>
                                      <a:rPr lang="en-US" b="0" i="1" smtClean="0">
                                        <a:latin typeface="Cambria Math"/>
                                        <a:ea typeface="Cambria Math"/>
                                      </a:rPr>
                                      <m:t>𝑐</m:t>
                                    </m:r>
                                  </m:sub>
                                </m:sSub>
                              </m:e>
                            </m:d>
                          </m:e>
                          <m:sup>
                            <m:r>
                              <a:rPr lang="en-US" b="0" i="1" smtClean="0">
                                <a:latin typeface="Cambria Math"/>
                                <a:ea typeface="Cambria Math"/>
                              </a:rPr>
                              <m:t>2</m:t>
                            </m:r>
                          </m:sup>
                        </m:sSup>
                        <m:sSup>
                          <m:sSupPr>
                            <m:ctrlPr>
                              <a:rPr lang="en-US" i="1">
                                <a:latin typeface="Cambria Math" panose="02040503050406030204" pitchFamily="18" charset="0"/>
                                <a:ea typeface="Cambria Math"/>
                              </a:rPr>
                            </m:ctrlPr>
                          </m:sSupPr>
                          <m:e>
                            <m:r>
                              <a:rPr lang="en-US" b="0" i="1" smtClean="0">
                                <a:latin typeface="Cambria Math"/>
                                <a:ea typeface="Cambria Math"/>
                              </a:rPr>
                              <m:t>+</m:t>
                            </m:r>
                            <m:d>
                              <m:dPr>
                                <m:ctrlPr>
                                  <a:rPr lang="en-US" i="1">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i="1">
                                        <a:latin typeface="Cambria Math"/>
                                        <a:ea typeface="Cambria Math"/>
                                      </a:rPr>
                                      <m:t>𝑦</m:t>
                                    </m:r>
                                  </m:e>
                                  <m:sub>
                                    <m:r>
                                      <a:rPr lang="en-US" i="1">
                                        <a:latin typeface="Cambria Math"/>
                                        <a:ea typeface="Cambria Math"/>
                                      </a:rPr>
                                      <m:t>𝑑</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𝑦</m:t>
                                    </m:r>
                                  </m:e>
                                  <m:sub>
                                    <m:r>
                                      <a:rPr lang="en-US" i="1">
                                        <a:latin typeface="Cambria Math"/>
                                        <a:ea typeface="Cambria Math"/>
                                      </a:rPr>
                                      <m:t>𝑐</m:t>
                                    </m:r>
                                  </m:sub>
                                </m:sSub>
                              </m:e>
                            </m:d>
                          </m:e>
                          <m:sup>
                            <m:r>
                              <a:rPr lang="en-US" i="1">
                                <a:latin typeface="Cambria Math"/>
                                <a:ea typeface="Cambria Math"/>
                              </a:rPr>
                              <m:t>2</m:t>
                            </m:r>
                          </m:sup>
                        </m:sSup>
                      </m:e>
                    </m:rad>
                  </m:oMath>
                </a14:m>
                <a:r>
                  <a:rPr lang="en-US" dirty="0"/>
                  <a:t>. Known from above.</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𝐾</m:t>
                        </m:r>
                      </m:e>
                      <m:sub>
                        <m:r>
                          <a:rPr lang="en-US" b="0" i="1" smtClean="0">
                            <a:latin typeface="Cambria Math"/>
                          </a:rPr>
                          <m:t>𝑖</m:t>
                        </m:r>
                      </m:sub>
                    </m:sSub>
                    <m:r>
                      <a:rPr lang="en-US" b="0" i="1" smtClean="0">
                        <a:latin typeface="Cambria Math"/>
                      </a:rPr>
                      <m:t>: </m:t>
                    </m:r>
                  </m:oMath>
                </a14:m>
                <a:r>
                  <a:rPr lang="en-US" dirty="0"/>
                  <a:t>coefficients. </a:t>
                </a:r>
                <a:r>
                  <a:rPr lang="en-US" b="1" dirty="0"/>
                  <a:t>unknowns</a:t>
                </a:r>
              </a:p>
              <a:p>
                <a:pPr lvl="1"/>
                <a:endParaRPr lang="en-US" dirty="0"/>
              </a:p>
              <a:p>
                <a:pPr lvl="1"/>
                <a:endParaRPr lang="en-US" dirty="0"/>
              </a:p>
              <a:p>
                <a:endParaRPr lang="en-US" dirty="0"/>
              </a:p>
              <a:p>
                <a:endParaRPr lang="en-US" dirty="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blipFill rotWithShape="1">
                <a:blip r:embed="rId3"/>
                <a:stretch>
                  <a:fillRect l="-1172" t="-959" r="-1931" b="-1279"/>
                </a:stretch>
              </a:blipFill>
            </p:spPr>
            <p:txBody>
              <a:bodyPr/>
              <a:lstStyle/>
              <a:p>
                <a:r>
                  <a:rPr lang="en-US">
                    <a:noFill/>
                  </a:rPr>
                  <a:t> </a:t>
                </a:r>
              </a:p>
            </p:txBody>
          </p:sp>
        </mc:Fallback>
      </mc:AlternateContent>
    </p:spTree>
    <p:extLst>
      <p:ext uri="{BB962C8B-B14F-4D97-AF65-F5344CB8AC3E}">
        <p14:creationId xmlns:p14="http://schemas.microsoft.com/office/powerpoint/2010/main" val="39759249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Tangential distortion</a:t>
            </a:r>
          </a:p>
        </p:txBody>
      </p:sp>
      <p:sp>
        <p:nvSpPr>
          <p:cNvPr id="3" name="Content Placeholder 2"/>
          <p:cNvSpPr>
            <a:spLocks noGrp="1"/>
          </p:cNvSpPr>
          <p:nvPr>
            <p:ph idx="1"/>
          </p:nvPr>
        </p:nvSpPr>
        <p:spPr/>
        <p:txBody>
          <a:bodyPr/>
          <a:lstStyle/>
          <a:p>
            <a:r>
              <a:rPr lang="en-US" dirty="0"/>
              <a:t>Another kind of distortion caused by the camera sensor not being completely parallel to the lens and image plane.</a:t>
            </a:r>
          </a:p>
        </p:txBody>
      </p:sp>
      <p:pic>
        <p:nvPicPr>
          <p:cNvPr id="1028" name="Picture 4" descr="Image result for tangential distor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0" y="2438401"/>
            <a:ext cx="6667500" cy="356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0840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Tangential distortion</a:t>
            </a:r>
          </a:p>
        </p:txBody>
      </p:sp>
      <p:sp>
        <p:nvSpPr>
          <p:cNvPr id="3" name="Content Placeholder 2"/>
          <p:cNvSpPr>
            <a:spLocks noGrp="1"/>
          </p:cNvSpPr>
          <p:nvPr>
            <p:ph idx="1"/>
          </p:nvPr>
        </p:nvSpPr>
        <p:spPr/>
        <p:txBody>
          <a:bodyPr/>
          <a:lstStyle/>
          <a:p>
            <a:endParaRPr lang="en-US"/>
          </a:p>
        </p:txBody>
      </p:sp>
      <p:pic>
        <p:nvPicPr>
          <p:cNvPr id="4" name="Picture 2" descr="Image result for tangential distortion"/>
          <p:cNvPicPr>
            <a:picLocks noChangeAspect="1" noChangeArrowheads="1"/>
          </p:cNvPicPr>
          <p:nvPr/>
        </p:nvPicPr>
        <p:blipFill rotWithShape="1">
          <a:blip r:embed="rId2">
            <a:extLst>
              <a:ext uri="{28A0092B-C50C-407E-A947-70E740481C1C}">
                <a14:useLocalDpi xmlns:a14="http://schemas.microsoft.com/office/drawing/2010/main" val="0"/>
              </a:ext>
            </a:extLst>
          </a:blip>
          <a:srcRect l="57056"/>
          <a:stretch/>
        </p:blipFill>
        <p:spPr bwMode="auto">
          <a:xfrm>
            <a:off x="3414713" y="1066800"/>
            <a:ext cx="5362575" cy="54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4937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Multi plane calibration</a:t>
            </a:r>
          </a:p>
        </p:txBody>
      </p:sp>
      <p:sp>
        <p:nvSpPr>
          <p:cNvPr id="3" name="Content Placeholder 2"/>
          <p:cNvSpPr txBox="1">
            <a:spLocks/>
          </p:cNvSpPr>
          <p:nvPr/>
        </p:nvSpPr>
        <p:spPr>
          <a:xfrm>
            <a:off x="141401" y="762000"/>
            <a:ext cx="11755225"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eaLnBrk="0" fontAlgn="base" hangingPunct="0">
              <a:spcAft>
                <a:spcPct val="0"/>
              </a:spcAft>
              <a:defRPr/>
            </a:pPr>
            <a:r>
              <a:rPr lang="en-US" dirty="0">
                <a:solidFill>
                  <a:srgbClr val="000000"/>
                </a:solidFill>
              </a:rPr>
              <a:t>Advantages:</a:t>
            </a:r>
          </a:p>
          <a:p>
            <a:pPr marL="838200" lvl="1" indent="-381000" eaLnBrk="0" fontAlgn="base" hangingPunct="0">
              <a:spcAft>
                <a:spcPct val="0"/>
              </a:spcAft>
              <a:buFontTx/>
              <a:buChar char="•"/>
              <a:defRPr/>
            </a:pPr>
            <a:r>
              <a:rPr lang="en-US" sz="2800" dirty="0">
                <a:solidFill>
                  <a:srgbClr val="000000"/>
                </a:solidFill>
              </a:rPr>
              <a:t>Only requires a plane</a:t>
            </a:r>
          </a:p>
          <a:p>
            <a:pPr marL="838200" lvl="1" indent="-381000" eaLnBrk="0" fontAlgn="base" hangingPunct="0">
              <a:spcAft>
                <a:spcPct val="0"/>
              </a:spcAft>
              <a:buFontTx/>
              <a:buChar char="•"/>
              <a:defRPr/>
            </a:pPr>
            <a:r>
              <a:rPr lang="en-US" sz="2800" dirty="0">
                <a:solidFill>
                  <a:srgbClr val="000000"/>
                </a:solidFill>
              </a:rPr>
              <a:t>Don’t have to know positions/orientations</a:t>
            </a:r>
          </a:p>
          <a:p>
            <a:pPr lvl="0" eaLnBrk="0" fontAlgn="base" hangingPunct="0">
              <a:lnSpc>
                <a:spcPct val="110000"/>
              </a:lnSpc>
              <a:spcAft>
                <a:spcPct val="0"/>
              </a:spcAft>
              <a:defRPr/>
            </a:pPr>
            <a:r>
              <a:rPr lang="en-US" dirty="0">
                <a:solidFill>
                  <a:srgbClr val="000000"/>
                </a:solidFill>
                <a:cs typeface="Arial" charset="0"/>
              </a:rPr>
              <a:t>Disadvantage: </a:t>
            </a:r>
          </a:p>
          <a:p>
            <a:pPr marL="800100" lvl="1" indent="-342900" eaLnBrk="0" fontAlgn="base" hangingPunct="0">
              <a:lnSpc>
                <a:spcPct val="110000"/>
              </a:lnSpc>
              <a:spcAft>
                <a:spcPct val="0"/>
              </a:spcAft>
              <a:buFont typeface="Arial" panose="020B0604020202020204" pitchFamily="34" charset="0"/>
              <a:buChar char="•"/>
              <a:defRPr/>
            </a:pPr>
            <a:r>
              <a:rPr lang="en-US" sz="2800" dirty="0">
                <a:solidFill>
                  <a:srgbClr val="000000"/>
                </a:solidFill>
                <a:cs typeface="Arial" charset="0"/>
              </a:rPr>
              <a:t>Need to solve non-linear optimization problem.</a:t>
            </a:r>
          </a:p>
          <a:p>
            <a:r>
              <a:rPr lang="en-US" dirty="0">
                <a:hlinkClick r:id="rId3"/>
              </a:rPr>
              <a:t>https://www.microsoft.com/en-us/research/wp-content/uploads/2016/02/tr98-71.pdf</a:t>
            </a:r>
            <a:endParaRPr lang="en-US" dirty="0"/>
          </a:p>
          <a:p>
            <a:endParaRPr lang="en-US" dirty="0"/>
          </a:p>
        </p:txBody>
      </p:sp>
      <p:pic>
        <p:nvPicPr>
          <p:cNvPr id="4" name="Picture 5" descr="list_images">
            <a:hlinkClick r:id="rId4"/>
          </p:cNvPr>
          <p:cNvPicPr>
            <a:picLocks noChangeAspect="1" noChangeArrowheads="1"/>
          </p:cNvPicPr>
          <p:nvPr>
            <p:custDataLst>
              <p:tags r:id="rId1"/>
            </p:custDataLst>
          </p:nvPr>
        </p:nvPicPr>
        <p:blipFill>
          <a:blip r:embed="rId5" cstate="print"/>
          <a:srcRect/>
          <a:stretch>
            <a:fillRect/>
          </a:stretch>
        </p:blipFill>
        <p:spPr bwMode="auto">
          <a:xfrm>
            <a:off x="7040564" y="4343400"/>
            <a:ext cx="3475036" cy="2438596"/>
          </a:xfrm>
          <a:prstGeom prst="rect">
            <a:avLst/>
          </a:prstGeom>
          <a:noFill/>
        </p:spPr>
      </p:pic>
    </p:spTree>
    <p:extLst>
      <p:ext uri="{BB962C8B-B14F-4D97-AF65-F5344CB8AC3E}">
        <p14:creationId xmlns:p14="http://schemas.microsoft.com/office/powerpoint/2010/main" val="1811787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from the end</a:t>
            </a:r>
          </a:p>
        </p:txBody>
      </p:sp>
      <p:sp>
        <p:nvSpPr>
          <p:cNvPr id="3" name="Content Placeholder 2"/>
          <p:cNvSpPr>
            <a:spLocks noGrp="1"/>
          </p:cNvSpPr>
          <p:nvPr>
            <p:ph idx="1"/>
          </p:nvPr>
        </p:nvSpPr>
        <p:spPr>
          <a:xfrm>
            <a:off x="203200" y="762000"/>
            <a:ext cx="11785600" cy="5968738"/>
          </a:xfrm>
        </p:spPr>
        <p:txBody>
          <a:bodyPr>
            <a:normAutofit/>
          </a:bodyPr>
          <a:lstStyle/>
          <a:p>
            <a:r>
              <a:rPr lang="en-US" dirty="0"/>
              <a:t>The camera matrix is a full transformation from 3D objects in the scene to a 2D image with the specific camera parameters:</a:t>
            </a:r>
          </a:p>
          <a:p>
            <a:endParaRPr lang="en-US" dirty="0"/>
          </a:p>
          <a:p>
            <a:endParaRPr lang="en-US" dirty="0"/>
          </a:p>
          <a:p>
            <a:endParaRPr lang="en-US" dirty="0"/>
          </a:p>
          <a:p>
            <a:endParaRPr lang="en-US" dirty="0"/>
          </a:p>
          <a:p>
            <a:endParaRPr lang="en-US" dirty="0"/>
          </a:p>
          <a:p>
            <a:endParaRPr lang="en-US" dirty="0"/>
          </a:p>
          <a:p>
            <a:endParaRPr lang="en-US" dirty="0"/>
          </a:p>
          <a:p>
            <a:r>
              <a:rPr lang="en-US" dirty="0"/>
              <a:t>How many DOFs do we have?</a:t>
            </a:r>
          </a:p>
          <a:p>
            <a:pPr lvl="1"/>
            <a:r>
              <a:rPr lang="en-US" dirty="0"/>
              <a:t>11, because in homogenous coordinates the answer is always correct up to a scale.</a:t>
            </a:r>
          </a:p>
          <a:p>
            <a:endParaRPr lang="en-US" dirty="0"/>
          </a:p>
        </p:txBody>
      </p:sp>
      <p:pic>
        <p:nvPicPr>
          <p:cNvPr id="5" name="Picture 2">
            <a:extLst>
              <a:ext uri="{FF2B5EF4-FFF2-40B4-BE49-F238E27FC236}">
                <a16:creationId xmlns:a16="http://schemas.microsoft.com/office/drawing/2014/main" id="{65D4BE25-ECCC-4FC6-B054-2ADE2343AE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1145" y="1668235"/>
            <a:ext cx="5009469" cy="3512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0531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from the end</a:t>
            </a:r>
          </a:p>
        </p:txBody>
      </p:sp>
      <p:pic>
        <p:nvPicPr>
          <p:cNvPr id="3076" name="Picture 4" descr="https://latex.codecogs.com/gif.latex?%5Cdpi%7B300%7D%20P_%7B3X4%7D%20%3D%20K_%7B3X3%7D%5BI%7C0%5D_%7B3X4%7D%5CPi_%7B4X4%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1" y="990600"/>
            <a:ext cx="5114925" cy="4762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a:stCxn id="10" idx="0"/>
          </p:cNvCxnSpPr>
          <p:nvPr/>
        </p:nvCxnSpPr>
        <p:spPr>
          <a:xfrm flipV="1">
            <a:off x="3124200" y="1765934"/>
            <a:ext cx="2286000" cy="1663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133600" y="3429001"/>
            <a:ext cx="1981200" cy="2031325"/>
          </a:xfrm>
          <a:prstGeom prst="rect">
            <a:avLst/>
          </a:prstGeom>
          <a:noFill/>
        </p:spPr>
        <p:txBody>
          <a:bodyPr wrap="square" rtlCol="0">
            <a:spAutoFit/>
          </a:bodyPr>
          <a:lstStyle/>
          <a:p>
            <a:pPr algn="ctr"/>
            <a:r>
              <a:rPr lang="en-US" b="1" dirty="0"/>
              <a:t>Intrinsic camera matrix:</a:t>
            </a:r>
          </a:p>
          <a:p>
            <a:pPr algn="ctr"/>
            <a:r>
              <a:rPr lang="en-US" dirty="0"/>
              <a:t>estimates the parameters of the lens and image sensor.</a:t>
            </a:r>
          </a:p>
          <a:p>
            <a:pPr algn="ctr"/>
            <a:endParaRPr lang="en-US" dirty="0"/>
          </a:p>
        </p:txBody>
      </p:sp>
      <p:cxnSp>
        <p:nvCxnSpPr>
          <p:cNvPr id="12" name="Straight Arrow Connector 11"/>
          <p:cNvCxnSpPr>
            <a:stCxn id="16" idx="0"/>
          </p:cNvCxnSpPr>
          <p:nvPr/>
        </p:nvCxnSpPr>
        <p:spPr>
          <a:xfrm flipV="1">
            <a:off x="5943600" y="1828800"/>
            <a:ext cx="6858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4953000" y="3429000"/>
                <a:ext cx="1981200" cy="1931106"/>
              </a:xfrm>
              <a:prstGeom prst="rect">
                <a:avLst/>
              </a:prstGeom>
              <a:noFill/>
            </p:spPr>
            <p:txBody>
              <a:bodyPr wrap="square" rtlCol="0">
                <a:spAutoFit/>
              </a:bodyPr>
              <a:lstStyle/>
              <a:p>
                <a:pPr algn="ctr"/>
                <a:r>
                  <a:rPr lang="en-US" b="1" dirty="0"/>
                  <a:t>Perspective projection matrix:</a:t>
                </a:r>
              </a:p>
              <a:p>
                <a:pPr algn="ctr"/>
                <a:r>
                  <a:rPr lang="en-US" dirty="0"/>
                  <a:t>Project from 3D to 2D as seen before:</a:t>
                </a:r>
              </a:p>
              <a:p>
                <a:pPr algn="ct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i="1">
                                    <a:latin typeface="Cambria Math"/>
                                  </a:rPr>
                                  <m:t>1</m:t>
                                </m:r>
                              </m:e>
                              <m:e>
                                <m:r>
                                  <a:rPr lang="en-US" i="1">
                                    <a:latin typeface="Cambria Math"/>
                                  </a:rPr>
                                  <m:t>0</m:t>
                                </m:r>
                              </m:e>
                              <m:e>
                                <m:r>
                                  <a:rPr lang="en-US" i="1">
                                    <a:latin typeface="Cambria Math"/>
                                  </a:rPr>
                                  <m:t>0</m:t>
                                </m:r>
                              </m:e>
                              <m:e>
                                <m:r>
                                  <a:rPr lang="en-US" i="1">
                                    <a:latin typeface="Cambria Math"/>
                                  </a:rPr>
                                  <m:t>0</m:t>
                                </m:r>
                              </m:e>
                            </m:mr>
                            <m:mr>
                              <m:e>
                                <m:r>
                                  <a:rPr lang="en-US" i="1">
                                    <a:latin typeface="Cambria Math"/>
                                  </a:rPr>
                                  <m:t>0</m:t>
                                </m:r>
                              </m:e>
                              <m:e>
                                <m:r>
                                  <a:rPr lang="en-US" i="1">
                                    <a:latin typeface="Cambria Math"/>
                                  </a:rPr>
                                  <m:t>1</m:t>
                                </m:r>
                              </m:e>
                              <m:e>
                                <m:r>
                                  <a:rPr lang="en-US" i="1">
                                    <a:latin typeface="Cambria Math"/>
                                  </a:rPr>
                                  <m:t>0</m:t>
                                </m:r>
                              </m:e>
                              <m:e>
                                <m:r>
                                  <a:rPr lang="en-US" i="1">
                                    <a:latin typeface="Cambria Math"/>
                                  </a:rPr>
                                  <m:t>0</m:t>
                                </m:r>
                              </m:e>
                            </m:mr>
                            <m:mr>
                              <m:e>
                                <m:r>
                                  <a:rPr lang="en-US" i="1">
                                    <a:latin typeface="Cambria Math"/>
                                  </a:rPr>
                                  <m:t>0</m:t>
                                </m:r>
                              </m:e>
                              <m:e>
                                <m:r>
                                  <a:rPr lang="en-US" i="1">
                                    <a:latin typeface="Cambria Math"/>
                                  </a:rPr>
                                  <m:t>0</m:t>
                                </m:r>
                              </m:e>
                              <m:e>
                                <m:r>
                                  <a:rPr lang="en-US" i="1">
                                    <a:latin typeface="Cambria Math"/>
                                  </a:rPr>
                                  <m:t>1</m:t>
                                </m:r>
                              </m:e>
                              <m:e>
                                <m:r>
                                  <a:rPr lang="en-US" i="1">
                                    <a:latin typeface="Cambria Math"/>
                                  </a:rPr>
                                  <m:t>0</m:t>
                                </m:r>
                              </m:e>
                            </m:mr>
                          </m:m>
                        </m:e>
                      </m:d>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4953000" y="3429000"/>
                <a:ext cx="1981200" cy="1931106"/>
              </a:xfrm>
              <a:prstGeom prst="rect">
                <a:avLst/>
              </a:prstGeom>
              <a:blipFill>
                <a:blip r:embed="rId4"/>
                <a:stretch>
                  <a:fillRect l="-1231" t="-1899" r="-2769"/>
                </a:stretch>
              </a:blipFill>
            </p:spPr>
            <p:txBody>
              <a:bodyPr/>
              <a:lstStyle/>
              <a:p>
                <a:r>
                  <a:rPr lang="en-US">
                    <a:noFill/>
                  </a:rPr>
                  <a:t> </a:t>
                </a:r>
              </a:p>
            </p:txBody>
          </p:sp>
        </mc:Fallback>
      </mc:AlternateContent>
      <p:sp>
        <p:nvSpPr>
          <p:cNvPr id="15" name="Left Brace 14"/>
          <p:cNvSpPr/>
          <p:nvPr/>
        </p:nvSpPr>
        <p:spPr>
          <a:xfrm rot="16200000">
            <a:off x="5243514" y="1098233"/>
            <a:ext cx="394335" cy="9906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p:cNvSpPr/>
          <p:nvPr/>
        </p:nvSpPr>
        <p:spPr>
          <a:xfrm rot="16200000">
            <a:off x="6504625" y="834389"/>
            <a:ext cx="394335" cy="15316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Left Brace 20"/>
          <p:cNvSpPr/>
          <p:nvPr/>
        </p:nvSpPr>
        <p:spPr>
          <a:xfrm rot="16200000">
            <a:off x="7770498" y="1091562"/>
            <a:ext cx="394335" cy="10001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Arrow Connector 21"/>
          <p:cNvCxnSpPr>
            <a:stCxn id="25" idx="0"/>
          </p:cNvCxnSpPr>
          <p:nvPr/>
        </p:nvCxnSpPr>
        <p:spPr>
          <a:xfrm flipH="1" flipV="1">
            <a:off x="8013386" y="1828800"/>
            <a:ext cx="1005839"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028624" y="3429000"/>
            <a:ext cx="1981200" cy="2308324"/>
          </a:xfrm>
          <a:prstGeom prst="rect">
            <a:avLst/>
          </a:prstGeom>
          <a:noFill/>
        </p:spPr>
        <p:txBody>
          <a:bodyPr wrap="square" rtlCol="0">
            <a:spAutoFit/>
          </a:bodyPr>
          <a:lstStyle/>
          <a:p>
            <a:pPr algn="ctr"/>
            <a:r>
              <a:rPr lang="en-US" b="1" dirty="0"/>
              <a:t>extrinsic camera matrix:</a:t>
            </a:r>
          </a:p>
          <a:p>
            <a:pPr algn="ctr"/>
            <a:r>
              <a:rPr lang="en-US" dirty="0"/>
              <a:t>estimates the parameters of position and view direction of a camera. </a:t>
            </a:r>
          </a:p>
          <a:p>
            <a:pPr algn="ctr"/>
            <a:endParaRPr lang="en-US" dirty="0"/>
          </a:p>
        </p:txBody>
      </p:sp>
    </p:spTree>
    <p:extLst>
      <p:ext uri="{BB962C8B-B14F-4D97-AF65-F5344CB8AC3E}">
        <p14:creationId xmlns:p14="http://schemas.microsoft.com/office/powerpoint/2010/main" val="2113376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arallelogram 24"/>
          <p:cNvSpPr/>
          <p:nvPr/>
        </p:nvSpPr>
        <p:spPr>
          <a:xfrm rot="19253717">
            <a:off x="3658667" y="3143479"/>
            <a:ext cx="2476741" cy="2046461"/>
          </a:xfrm>
          <a:prstGeom prst="parallelogram">
            <a:avLst>
              <a:gd name="adj" fmla="val 81894"/>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Coordinate systems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3200" y="762000"/>
                <a:ext cx="11785600" cy="5967274"/>
              </a:xfrm>
            </p:spPr>
            <p:txBody>
              <a:bodyPr>
                <a:normAutofit/>
              </a:bodyPr>
              <a:lstStyle/>
              <a:p>
                <a:r>
                  <a:rPr lang="en-US" dirty="0">
                    <a:solidFill>
                      <a:prstClr val="black"/>
                    </a:solidFill>
                  </a:rPr>
                  <a:t>There are 3 coordinate systems that are discussed in general: world, camera, and image coordinate systems.</a:t>
                </a:r>
              </a:p>
              <a:p>
                <a:pPr lvl="1"/>
                <a:r>
                  <a:rPr lang="en-US" dirty="0">
                    <a:solidFill>
                      <a:prstClr val="black"/>
                    </a:solidFill>
                  </a:rPr>
                  <a:t>(and also normalized image coo. System…)</a:t>
                </a:r>
              </a:p>
              <a:p>
                <a:pPr lvl="1"/>
                <a:endParaRPr lang="en-US" dirty="0">
                  <a:solidFill>
                    <a:prstClr val="black"/>
                  </a:solidFill>
                </a:endParaRPr>
              </a:p>
              <a:p>
                <a:pPr lvl="1"/>
                <a:endParaRPr lang="en-US" dirty="0">
                  <a:solidFill>
                    <a:prstClr val="black"/>
                  </a:solidFill>
                </a:endParaRPr>
              </a:p>
              <a:p>
                <a:pPr lvl="1"/>
                <a:endParaRPr lang="en-US" dirty="0">
                  <a:solidFill>
                    <a:prstClr val="black"/>
                  </a:solidFill>
                </a:endParaRPr>
              </a:p>
              <a:p>
                <a:pPr lvl="1"/>
                <a:endParaRPr lang="en-US" dirty="0">
                  <a:solidFill>
                    <a:prstClr val="black"/>
                  </a:solidFill>
                </a:endParaRPr>
              </a:p>
              <a:p>
                <a:pPr lvl="1"/>
                <a:endParaRPr lang="en-US" dirty="0">
                  <a:solidFill>
                    <a:prstClr val="black"/>
                  </a:solidFill>
                </a:endParaRPr>
              </a:p>
              <a:p>
                <a:pPr lvl="1"/>
                <a:endParaRPr lang="en-US" dirty="0">
                  <a:solidFill>
                    <a:prstClr val="black"/>
                  </a:solidFill>
                </a:endParaRPr>
              </a:p>
              <a:p>
                <a:pPr lvl="1"/>
                <a:endParaRPr lang="en-US" dirty="0">
                  <a:solidFill>
                    <a:prstClr val="black"/>
                  </a:solidFill>
                </a:endParaRPr>
              </a:p>
              <a:p>
                <a:pPr lvl="1"/>
                <a:endParaRPr lang="en-US" dirty="0">
                  <a:solidFill>
                    <a:prstClr val="black"/>
                  </a:solidFill>
                </a:endParaRPr>
              </a:p>
              <a:p>
                <a:r>
                  <a:rPr lang="en-US" b="1" dirty="0">
                    <a:solidFill>
                      <a:prstClr val="black"/>
                    </a:solidFill>
                  </a:rPr>
                  <a:t>This is what we need to do: </a:t>
                </a:r>
                <a14:m>
                  <m:oMath xmlns:m="http://schemas.openxmlformats.org/officeDocument/2006/math">
                    <m:sSub>
                      <m:sSubPr>
                        <m:ctrlPr>
                          <a:rPr lang="en-US" b="1" i="1" smtClean="0">
                            <a:solidFill>
                              <a:prstClr val="black"/>
                            </a:solidFill>
                            <a:latin typeface="Cambria Math" panose="02040503050406030204" pitchFamily="18" charset="0"/>
                          </a:rPr>
                        </m:ctrlPr>
                      </m:sSubPr>
                      <m:e>
                        <m:r>
                          <a:rPr lang="en-US" b="1" i="1" smtClean="0">
                            <a:solidFill>
                              <a:prstClr val="black"/>
                            </a:solidFill>
                            <a:latin typeface="Cambria Math" panose="02040503050406030204" pitchFamily="18" charset="0"/>
                          </a:rPr>
                          <m:t>𝑶</m:t>
                        </m:r>
                      </m:e>
                      <m:sub>
                        <m:r>
                          <a:rPr lang="en-US" b="1" i="1" smtClean="0">
                            <a:solidFill>
                              <a:prstClr val="black"/>
                            </a:solidFill>
                            <a:latin typeface="Cambria Math" panose="02040503050406030204" pitchFamily="18" charset="0"/>
                          </a:rPr>
                          <m:t>𝒘𝒐𝒓𝒍𝒅</m:t>
                        </m:r>
                      </m:sub>
                    </m:sSub>
                    <m:r>
                      <a:rPr lang="en-US" b="1" i="1" smtClean="0">
                        <a:solidFill>
                          <a:prstClr val="black"/>
                        </a:solidFill>
                        <a:latin typeface="Cambria Math" panose="02040503050406030204" pitchFamily="18" charset="0"/>
                      </a:rPr>
                      <m:t>→</m:t>
                    </m:r>
                    <m:sSub>
                      <m:sSubPr>
                        <m:ctrlPr>
                          <a:rPr lang="en-US" b="1" i="1" smtClean="0">
                            <a:solidFill>
                              <a:prstClr val="black"/>
                            </a:solidFill>
                            <a:latin typeface="Cambria Math" panose="02040503050406030204" pitchFamily="18" charset="0"/>
                          </a:rPr>
                        </m:ctrlPr>
                      </m:sSubPr>
                      <m:e>
                        <m:r>
                          <a:rPr lang="en-US" b="1" i="1" smtClean="0">
                            <a:solidFill>
                              <a:prstClr val="black"/>
                            </a:solidFill>
                            <a:latin typeface="Cambria Math" panose="02040503050406030204" pitchFamily="18" charset="0"/>
                          </a:rPr>
                          <m:t>𝑶</m:t>
                        </m:r>
                      </m:e>
                      <m:sub>
                        <m:r>
                          <a:rPr lang="en-US" b="1" i="1" smtClean="0">
                            <a:solidFill>
                              <a:prstClr val="black"/>
                            </a:solidFill>
                            <a:latin typeface="Cambria Math" panose="02040503050406030204" pitchFamily="18" charset="0"/>
                          </a:rPr>
                          <m:t>𝒄𝒂𝒎𝒆𝒓𝒂</m:t>
                        </m:r>
                      </m:sub>
                    </m:sSub>
                    <m:r>
                      <a:rPr lang="en-US" b="1" i="1" smtClean="0">
                        <a:solidFill>
                          <a:prstClr val="black"/>
                        </a:solidFill>
                        <a:latin typeface="Cambria Math" panose="02040503050406030204" pitchFamily="18" charset="0"/>
                      </a:rPr>
                      <m:t>→</m:t>
                    </m:r>
                    <m:sSub>
                      <m:sSubPr>
                        <m:ctrlPr>
                          <a:rPr lang="en-US" b="1" i="1" smtClean="0">
                            <a:solidFill>
                              <a:prstClr val="black"/>
                            </a:solidFill>
                            <a:latin typeface="Cambria Math" panose="02040503050406030204" pitchFamily="18" charset="0"/>
                          </a:rPr>
                        </m:ctrlPr>
                      </m:sSubPr>
                      <m:e>
                        <m:r>
                          <a:rPr lang="en-US" b="1" i="1" smtClean="0">
                            <a:solidFill>
                              <a:prstClr val="black"/>
                            </a:solidFill>
                            <a:latin typeface="Cambria Math" panose="02040503050406030204" pitchFamily="18" charset="0"/>
                          </a:rPr>
                          <m:t>𝑶</m:t>
                        </m:r>
                      </m:e>
                      <m:sub>
                        <m:r>
                          <a:rPr lang="en-US" b="1" i="1" smtClean="0">
                            <a:solidFill>
                              <a:prstClr val="black"/>
                            </a:solidFill>
                            <a:latin typeface="Cambria Math" panose="02040503050406030204" pitchFamily="18" charset="0"/>
                          </a:rPr>
                          <m:t>𝒏𝒐𝒓𝒎</m:t>
                        </m:r>
                        <m:r>
                          <a:rPr lang="en-US" b="1" i="1" smtClean="0">
                            <a:solidFill>
                              <a:prstClr val="black"/>
                            </a:solidFill>
                            <a:latin typeface="Cambria Math" panose="02040503050406030204" pitchFamily="18" charset="0"/>
                          </a:rPr>
                          <m:t>.  </m:t>
                        </m:r>
                        <m:r>
                          <a:rPr lang="en-US" b="1" i="1" smtClean="0">
                            <a:solidFill>
                              <a:prstClr val="black"/>
                            </a:solidFill>
                            <a:latin typeface="Cambria Math" panose="02040503050406030204" pitchFamily="18" charset="0"/>
                          </a:rPr>
                          <m:t>𝒊𝒎𝒂𝒈𝒆</m:t>
                        </m:r>
                      </m:sub>
                    </m:sSub>
                    <m:r>
                      <a:rPr lang="en-US" b="1" i="1" smtClean="0">
                        <a:solidFill>
                          <a:prstClr val="black"/>
                        </a:solidFill>
                        <a:latin typeface="Cambria Math" panose="02040503050406030204" pitchFamily="18" charset="0"/>
                      </a:rPr>
                      <m:t>→</m:t>
                    </m:r>
                    <m:sSub>
                      <m:sSubPr>
                        <m:ctrlPr>
                          <a:rPr lang="en-US" b="1" i="1" smtClean="0">
                            <a:solidFill>
                              <a:prstClr val="black"/>
                            </a:solidFill>
                            <a:latin typeface="Cambria Math" panose="02040503050406030204" pitchFamily="18" charset="0"/>
                          </a:rPr>
                        </m:ctrlPr>
                      </m:sSubPr>
                      <m:e>
                        <m:r>
                          <a:rPr lang="en-US" b="1" i="1" smtClean="0">
                            <a:solidFill>
                              <a:prstClr val="black"/>
                            </a:solidFill>
                            <a:latin typeface="Cambria Math" panose="02040503050406030204" pitchFamily="18" charset="0"/>
                          </a:rPr>
                          <m:t>𝑶</m:t>
                        </m:r>
                      </m:e>
                      <m:sub>
                        <m:r>
                          <a:rPr lang="en-US" b="1" i="1" smtClean="0">
                            <a:solidFill>
                              <a:prstClr val="black"/>
                            </a:solidFill>
                            <a:latin typeface="Cambria Math" panose="02040503050406030204" pitchFamily="18" charset="0"/>
                          </a:rPr>
                          <m:t>𝒊𝒎𝒂𝒈𝒆</m:t>
                        </m:r>
                      </m:sub>
                    </m:sSub>
                  </m:oMath>
                </a14:m>
                <a:endParaRPr lang="en-US" b="1" dirty="0">
                  <a:solidFill>
                    <a:prstClr val="black"/>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3200" y="762000"/>
                <a:ext cx="11785600" cy="5967274"/>
              </a:xfrm>
              <a:blipFill>
                <a:blip r:embed="rId2"/>
                <a:stretch>
                  <a:fillRect l="-931" t="-919"/>
                </a:stretch>
              </a:blipFill>
            </p:spPr>
            <p:txBody>
              <a:bodyPr/>
              <a:lstStyle/>
              <a:p>
                <a:r>
                  <a:rPr lang="en-US">
                    <a:noFill/>
                  </a:rPr>
                  <a:t> </a:t>
                </a:r>
              </a:p>
            </p:txBody>
          </p:sp>
        </mc:Fallback>
      </mc:AlternateContent>
      <p:sp>
        <p:nvSpPr>
          <p:cNvPr id="4" name="Line"/>
          <p:cNvSpPr/>
          <p:nvPr/>
        </p:nvSpPr>
        <p:spPr>
          <a:xfrm>
            <a:off x="3052900" y="4256694"/>
            <a:ext cx="1496348" cy="2832"/>
          </a:xfrm>
          <a:prstGeom prst="line">
            <a:avLst/>
          </a:prstGeom>
          <a:ln w="38100">
            <a:solidFill>
              <a:srgbClr val="FF2600"/>
            </a:solidFill>
            <a:miter lim="400000"/>
            <a:headEnd type="none" w="med" len="med"/>
            <a:tailEnd type="none" w="med" len="med"/>
          </a:ln>
        </p:spPr>
        <p:txBody>
          <a:bodyPr lIns="35719" tIns="35719" rIns="35719" bIns="35719" anchor="ctr"/>
          <a:lstStyle/>
          <a:p>
            <a:pPr>
              <a:defRPr sz="2400"/>
            </a:pPr>
            <a:endParaRPr sz="1687">
              <a:solidFill>
                <a:prstClr val="black"/>
              </a:solidFill>
              <a:latin typeface="Calibri" panose="020F0502020204030204"/>
            </a:endParaRPr>
          </a:p>
        </p:txBody>
      </p:sp>
      <p:sp>
        <p:nvSpPr>
          <p:cNvPr id="5" name="Line"/>
          <p:cNvSpPr/>
          <p:nvPr/>
        </p:nvSpPr>
        <p:spPr>
          <a:xfrm flipV="1">
            <a:off x="4796813" y="2995788"/>
            <a:ext cx="0" cy="2544955"/>
          </a:xfrm>
          <a:prstGeom prst="line">
            <a:avLst/>
          </a:prstGeom>
          <a:ln w="25400">
            <a:solidFill>
              <a:schemeClr val="accent6"/>
            </a:solidFill>
            <a:miter lim="400000"/>
          </a:ln>
        </p:spPr>
        <p:txBody>
          <a:bodyPr lIns="35719" tIns="35719" rIns="35719" bIns="35719" anchor="ctr"/>
          <a:lstStyle/>
          <a:p>
            <a:pPr>
              <a:defRPr sz="2400"/>
            </a:pPr>
            <a:endParaRPr sz="1687">
              <a:solidFill>
                <a:prstClr val="black"/>
              </a:solidFill>
              <a:latin typeface="Calibri" panose="020F0502020204030204"/>
            </a:endParaRPr>
          </a:p>
        </p:txBody>
      </p:sp>
      <p:pic>
        <p:nvPicPr>
          <p:cNvPr id="6" name="latex-image-18.pdf" descr="latex-image-18.pdf"/>
          <p:cNvPicPr>
            <a:picLocks noChangeAspect="1"/>
          </p:cNvPicPr>
          <p:nvPr/>
        </p:nvPicPr>
        <p:blipFill>
          <a:blip r:embed="rId3"/>
          <a:stretch>
            <a:fillRect/>
          </a:stretch>
        </p:blipFill>
        <p:spPr>
          <a:xfrm>
            <a:off x="9067800" y="1805495"/>
            <a:ext cx="294680" cy="223242"/>
          </a:xfrm>
          <a:prstGeom prst="rect">
            <a:avLst/>
          </a:prstGeom>
          <a:ln w="12700">
            <a:miter lim="400000"/>
          </a:ln>
        </p:spPr>
      </p:pic>
      <p:sp>
        <p:nvSpPr>
          <p:cNvPr id="7" name="Line"/>
          <p:cNvSpPr/>
          <p:nvPr/>
        </p:nvSpPr>
        <p:spPr>
          <a:xfrm>
            <a:off x="8966978" y="1917116"/>
            <a:ext cx="17859" cy="0"/>
          </a:xfrm>
          <a:prstGeom prst="line">
            <a:avLst/>
          </a:prstGeom>
          <a:ln w="25400">
            <a:solidFill>
              <a:srgbClr val="000000"/>
            </a:solidFill>
            <a:miter lim="400000"/>
            <a:tailEnd type="oval"/>
          </a:ln>
        </p:spPr>
        <p:txBody>
          <a:bodyPr lIns="35719" tIns="35719" rIns="35719" bIns="35719" anchor="ctr"/>
          <a:lstStyle/>
          <a:p>
            <a:pPr>
              <a:defRPr sz="2400"/>
            </a:pPr>
            <a:endParaRPr sz="1687">
              <a:solidFill>
                <a:prstClr val="black"/>
              </a:solidFill>
              <a:latin typeface="Calibri" panose="020F0502020204030204"/>
            </a:endParaRPr>
          </a:p>
        </p:txBody>
      </p:sp>
      <p:sp>
        <p:nvSpPr>
          <p:cNvPr id="8" name="world point"/>
          <p:cNvSpPr txBox="1"/>
          <p:nvPr/>
        </p:nvSpPr>
        <p:spPr>
          <a:xfrm>
            <a:off x="9537692" y="1783651"/>
            <a:ext cx="830613"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800"/>
            </a:lvl1pPr>
          </a:lstStyle>
          <a:p>
            <a:pPr>
              <a:defRPr/>
            </a:pPr>
            <a:r>
              <a:rPr sz="1266">
                <a:solidFill>
                  <a:prstClr val="black"/>
                </a:solidFill>
                <a:latin typeface="Calibri" panose="020F0502020204030204"/>
              </a:rPr>
              <a:t>world point</a:t>
            </a:r>
          </a:p>
        </p:txBody>
      </p:sp>
      <p:sp>
        <p:nvSpPr>
          <p:cNvPr id="9" name="Line"/>
          <p:cNvSpPr/>
          <p:nvPr/>
        </p:nvSpPr>
        <p:spPr>
          <a:xfrm flipH="1">
            <a:off x="3066293" y="4261157"/>
            <a:ext cx="0" cy="609365"/>
          </a:xfrm>
          <a:prstGeom prst="line">
            <a:avLst/>
          </a:prstGeom>
          <a:ln w="38100">
            <a:solidFill>
              <a:srgbClr val="FF26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0" name="Line"/>
          <p:cNvSpPr/>
          <p:nvPr/>
        </p:nvSpPr>
        <p:spPr>
          <a:xfrm>
            <a:off x="1891607" y="5251523"/>
            <a:ext cx="1892205" cy="1"/>
          </a:xfrm>
          <a:prstGeom prst="line">
            <a:avLst/>
          </a:prstGeom>
          <a:ln w="38100">
            <a:solidFill>
              <a:srgbClr val="0433FF"/>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1" name="Line"/>
          <p:cNvSpPr/>
          <p:nvPr/>
        </p:nvSpPr>
        <p:spPr>
          <a:xfrm flipV="1">
            <a:off x="1905002" y="4626341"/>
            <a:ext cx="0" cy="629645"/>
          </a:xfrm>
          <a:prstGeom prst="line">
            <a:avLst/>
          </a:prstGeom>
          <a:ln w="38100">
            <a:solidFill>
              <a:srgbClr val="0433FF"/>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2" name="Line"/>
          <p:cNvSpPr/>
          <p:nvPr/>
        </p:nvSpPr>
        <p:spPr>
          <a:xfrm flipH="1">
            <a:off x="4935142" y="2612136"/>
            <a:ext cx="259657" cy="229120"/>
          </a:xfrm>
          <a:prstGeom prst="line">
            <a:avLst/>
          </a:prstGeom>
          <a:ln w="38100">
            <a:solidFill>
              <a:srgbClr val="00F9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3" name="Line"/>
          <p:cNvSpPr/>
          <p:nvPr/>
        </p:nvSpPr>
        <p:spPr>
          <a:xfrm>
            <a:off x="5206134" y="2614969"/>
            <a:ext cx="0" cy="602875"/>
          </a:xfrm>
          <a:prstGeom prst="line">
            <a:avLst/>
          </a:prstGeom>
          <a:ln w="38100">
            <a:solidFill>
              <a:srgbClr val="00F9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7" name="Line"/>
          <p:cNvSpPr/>
          <p:nvPr/>
        </p:nvSpPr>
        <p:spPr>
          <a:xfrm>
            <a:off x="4935142" y="3520467"/>
            <a:ext cx="17859" cy="0"/>
          </a:xfrm>
          <a:prstGeom prst="line">
            <a:avLst/>
          </a:prstGeom>
          <a:ln w="25400">
            <a:solidFill>
              <a:srgbClr val="000000"/>
            </a:solidFill>
            <a:miter lim="400000"/>
            <a:tailEnd type="oval"/>
          </a:ln>
        </p:spPr>
        <p:txBody>
          <a:bodyPr lIns="35719" tIns="35719" rIns="35719" bIns="35719" anchor="ctr"/>
          <a:lstStyle/>
          <a:p>
            <a:pPr>
              <a:defRPr sz="2400"/>
            </a:pPr>
            <a:endParaRPr sz="1687">
              <a:solidFill>
                <a:prstClr val="black"/>
              </a:solidFill>
              <a:latin typeface="Calibri" panose="020F0502020204030204"/>
            </a:endParaRPr>
          </a:p>
        </p:txBody>
      </p:sp>
      <p:pic>
        <p:nvPicPr>
          <p:cNvPr id="18" name="Image" descr="Image"/>
          <p:cNvPicPr>
            <a:picLocks noChangeAspect="1"/>
          </p:cNvPicPr>
          <p:nvPr/>
        </p:nvPicPr>
        <p:blipFill>
          <a:blip r:embed="rId4"/>
          <a:stretch>
            <a:fillRect/>
          </a:stretch>
        </p:blipFill>
        <p:spPr>
          <a:xfrm>
            <a:off x="5138432" y="3498246"/>
            <a:ext cx="187524" cy="151805"/>
          </a:xfrm>
          <a:prstGeom prst="rect">
            <a:avLst/>
          </a:prstGeom>
          <a:ln w="12700">
            <a:miter lim="400000"/>
          </a:ln>
        </p:spPr>
      </p:pic>
      <p:sp>
        <p:nvSpPr>
          <p:cNvPr id="19" name="image point"/>
          <p:cNvSpPr txBox="1"/>
          <p:nvPr/>
        </p:nvSpPr>
        <p:spPr>
          <a:xfrm>
            <a:off x="5313936" y="3498721"/>
            <a:ext cx="854786"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800"/>
            </a:lvl1pPr>
          </a:lstStyle>
          <a:p>
            <a:pPr>
              <a:defRPr/>
            </a:pPr>
            <a:r>
              <a:rPr sz="1266" dirty="0">
                <a:solidFill>
                  <a:prstClr val="black"/>
                </a:solidFill>
                <a:latin typeface="Calibri" panose="020F0502020204030204"/>
              </a:rPr>
              <a:t>image point</a:t>
            </a:r>
          </a:p>
        </p:txBody>
      </p:sp>
      <p:cxnSp>
        <p:nvCxnSpPr>
          <p:cNvPr id="22" name="Straight Connector 21"/>
          <p:cNvCxnSpPr>
            <a:cxnSpLocks/>
            <a:endCxn id="4" idx="0"/>
          </p:cNvCxnSpPr>
          <p:nvPr/>
        </p:nvCxnSpPr>
        <p:spPr>
          <a:xfrm flipH="1">
            <a:off x="3052900" y="1917116"/>
            <a:ext cx="5931936" cy="233957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3" name="Line"/>
          <p:cNvSpPr/>
          <p:nvPr/>
        </p:nvSpPr>
        <p:spPr>
          <a:xfrm flipH="1">
            <a:off x="2805333" y="4245341"/>
            <a:ext cx="265471" cy="255849"/>
          </a:xfrm>
          <a:prstGeom prst="line">
            <a:avLst/>
          </a:prstGeom>
          <a:ln w="38100">
            <a:solidFill>
              <a:srgbClr val="FF26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24" name="Line"/>
          <p:cNvSpPr/>
          <p:nvPr/>
        </p:nvSpPr>
        <p:spPr>
          <a:xfrm flipV="1">
            <a:off x="1905001" y="4930814"/>
            <a:ext cx="188427" cy="320757"/>
          </a:xfrm>
          <a:prstGeom prst="line">
            <a:avLst/>
          </a:prstGeom>
          <a:ln w="38100">
            <a:solidFill>
              <a:srgbClr val="0433FF"/>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26" name="Line"/>
          <p:cNvSpPr/>
          <p:nvPr/>
        </p:nvSpPr>
        <p:spPr>
          <a:xfrm>
            <a:off x="4953883" y="4256694"/>
            <a:ext cx="5042114" cy="11570"/>
          </a:xfrm>
          <a:prstGeom prst="line">
            <a:avLst/>
          </a:prstGeom>
          <a:ln w="38100">
            <a:solidFill>
              <a:srgbClr val="FF2600"/>
            </a:solidFill>
            <a:miter lim="400000"/>
            <a:headEnd type="oval" w="med" len="med"/>
            <a:tailEnd type="triangle" w="med" len="med"/>
          </a:ln>
        </p:spPr>
        <p:txBody>
          <a:bodyPr lIns="35719" tIns="35719" rIns="35719" bIns="35719" anchor="ctr"/>
          <a:lstStyle/>
          <a:p>
            <a:pPr>
              <a:defRPr sz="2400"/>
            </a:pPr>
            <a:endParaRPr sz="1687">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28" name="image coordinate system">
                <a:extLst>
                  <a:ext uri="{FF2B5EF4-FFF2-40B4-BE49-F238E27FC236}">
                    <a16:creationId xmlns:a16="http://schemas.microsoft.com/office/drawing/2014/main" id="{B1C9475A-CB0A-4867-B710-686ED1934745}"/>
                  </a:ext>
                </a:extLst>
              </p:cNvPr>
              <p:cNvSpPr txBox="1"/>
              <p:nvPr/>
            </p:nvSpPr>
            <p:spPr>
              <a:xfrm>
                <a:off x="4799583" y="4259526"/>
                <a:ext cx="2294088" cy="471540"/>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smtClean="0">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b="0" i="1" smtClean="0">
                              <a:solidFill>
                                <a:prstClr val="black"/>
                              </a:solidFill>
                              <a:latin typeface="Cambria Math" panose="02040503050406030204" pitchFamily="18" charset="0"/>
                            </a:rPr>
                            <m:t>𝑛𝑜𝑟𝑚</m:t>
                          </m:r>
                          <m:r>
                            <a:rPr lang="en-US" sz="2400" b="0" i="1" smtClean="0">
                              <a:solidFill>
                                <a:prstClr val="black"/>
                              </a:solidFill>
                              <a:latin typeface="Cambria Math" panose="02040503050406030204" pitchFamily="18" charset="0"/>
                            </a:rPr>
                            <m:t>.  </m:t>
                          </m:r>
                          <m:r>
                            <a:rPr lang="en-US" sz="2400" b="0" i="1" smtClean="0">
                              <a:solidFill>
                                <a:prstClr val="black"/>
                              </a:solidFill>
                              <a:latin typeface="Cambria Math" panose="02040503050406030204" pitchFamily="18" charset="0"/>
                            </a:rPr>
                            <m:t>𝑖𝑚𝑎𝑔𝑒</m:t>
                          </m:r>
                        </m:sub>
                      </m:sSub>
                    </m:oMath>
                  </m:oMathPara>
                </a14:m>
                <a:endParaRPr sz="2400" dirty="0">
                  <a:solidFill>
                    <a:prstClr val="black"/>
                  </a:solidFill>
                  <a:latin typeface="Calibri Light" panose="020F0302020204030204"/>
                </a:endParaRPr>
              </a:p>
            </p:txBody>
          </p:sp>
        </mc:Choice>
        <mc:Fallback xmlns="">
          <p:sp>
            <p:nvSpPr>
              <p:cNvPr id="28"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4799583" y="4259526"/>
                <a:ext cx="2294088" cy="471540"/>
              </a:xfrm>
              <a:prstGeom prst="rect">
                <a:avLst/>
              </a:prstGeom>
              <a:blipFill>
                <a:blip r:embed="rId5"/>
                <a:stretch>
                  <a:fillRect b="-15584"/>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image coordinate system">
                <a:extLst>
                  <a:ext uri="{FF2B5EF4-FFF2-40B4-BE49-F238E27FC236}">
                    <a16:creationId xmlns:a16="http://schemas.microsoft.com/office/drawing/2014/main" id="{B1C9475A-CB0A-4867-B710-686ED1934745}"/>
                  </a:ext>
                </a:extLst>
              </p:cNvPr>
              <p:cNvSpPr txBox="1"/>
              <p:nvPr/>
            </p:nvSpPr>
            <p:spPr>
              <a:xfrm>
                <a:off x="2438400" y="4184874"/>
                <a:ext cx="2294088" cy="441468"/>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𝑐𝑎𝑚𝑒𝑟𝑎</m:t>
                          </m:r>
                        </m:sub>
                      </m:sSub>
                    </m:oMath>
                  </m:oMathPara>
                </a14:m>
                <a:endParaRPr sz="2400" dirty="0">
                  <a:solidFill>
                    <a:prstClr val="black"/>
                  </a:solidFill>
                  <a:latin typeface="Calibri Light" panose="020F0302020204030204"/>
                </a:endParaRPr>
              </a:p>
            </p:txBody>
          </p:sp>
        </mc:Choice>
        <mc:Fallback xmlns="">
          <p:sp>
            <p:nvSpPr>
              <p:cNvPr id="29"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2438400" y="4184874"/>
                <a:ext cx="2294088" cy="441468"/>
              </a:xfrm>
              <a:prstGeom prst="rect">
                <a:avLst/>
              </a:prstGeom>
              <a:blipFill>
                <a:blip r:embed="rId6"/>
                <a:stretch>
                  <a:fillRect/>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image coordinate system">
                <a:extLst>
                  <a:ext uri="{FF2B5EF4-FFF2-40B4-BE49-F238E27FC236}">
                    <a16:creationId xmlns:a16="http://schemas.microsoft.com/office/drawing/2014/main" id="{B1C9475A-CB0A-4867-B710-686ED1934745}"/>
                  </a:ext>
                </a:extLst>
              </p:cNvPr>
              <p:cNvSpPr txBox="1"/>
              <p:nvPr/>
            </p:nvSpPr>
            <p:spPr>
              <a:xfrm>
                <a:off x="1295400" y="5175474"/>
                <a:ext cx="2294088" cy="441468"/>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𝑤𝑜𝑟𝑙𝑑</m:t>
                          </m:r>
                        </m:sub>
                      </m:sSub>
                    </m:oMath>
                  </m:oMathPara>
                </a14:m>
                <a:endParaRPr sz="2400" dirty="0">
                  <a:solidFill>
                    <a:prstClr val="black"/>
                  </a:solidFill>
                  <a:latin typeface="Calibri Light" panose="020F0302020204030204"/>
                </a:endParaRPr>
              </a:p>
            </p:txBody>
          </p:sp>
        </mc:Choice>
        <mc:Fallback xmlns="">
          <p:sp>
            <p:nvSpPr>
              <p:cNvPr id="30"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1295400" y="5175474"/>
                <a:ext cx="2294088" cy="441468"/>
              </a:xfrm>
              <a:prstGeom prst="rect">
                <a:avLst/>
              </a:prstGeom>
              <a:blipFill>
                <a:blip r:embed="rId7"/>
                <a:stretch>
                  <a:fillRect b="-5556"/>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image coordinate system">
                <a:extLst>
                  <a:ext uri="{FF2B5EF4-FFF2-40B4-BE49-F238E27FC236}">
                    <a16:creationId xmlns:a16="http://schemas.microsoft.com/office/drawing/2014/main" id="{B1C9475A-CB0A-4867-B710-686ED1934745}"/>
                  </a:ext>
                </a:extLst>
              </p:cNvPr>
              <p:cNvSpPr txBox="1"/>
              <p:nvPr/>
            </p:nvSpPr>
            <p:spPr>
              <a:xfrm>
                <a:off x="5156491" y="2231826"/>
                <a:ext cx="1247101" cy="471540"/>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𝑖𝑚𝑎𝑔𝑒</m:t>
                          </m:r>
                        </m:sub>
                      </m:sSub>
                    </m:oMath>
                  </m:oMathPara>
                </a14:m>
                <a:endParaRPr sz="2400" dirty="0">
                  <a:solidFill>
                    <a:prstClr val="black"/>
                  </a:solidFill>
                  <a:latin typeface="Calibri Light" panose="020F0302020204030204"/>
                </a:endParaRPr>
              </a:p>
            </p:txBody>
          </p:sp>
        </mc:Choice>
        <mc:Fallback xmlns="">
          <p:sp>
            <p:nvSpPr>
              <p:cNvPr id="31"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5156491" y="2231826"/>
                <a:ext cx="1247101" cy="471540"/>
              </a:xfrm>
              <a:prstGeom prst="rect">
                <a:avLst/>
              </a:prstGeom>
              <a:blipFill>
                <a:blip r:embed="rId8"/>
                <a:stretch>
                  <a:fillRect b="-15584"/>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p:sp>
        <p:nvSpPr>
          <p:cNvPr id="27" name="Line">
            <a:extLst>
              <a:ext uri="{FF2B5EF4-FFF2-40B4-BE49-F238E27FC236}">
                <a16:creationId xmlns:a16="http://schemas.microsoft.com/office/drawing/2014/main" id="{C6CA40CC-89FB-4840-8943-3F0A9299A476}"/>
              </a:ext>
            </a:extLst>
          </p:cNvPr>
          <p:cNvSpPr/>
          <p:nvPr/>
        </p:nvSpPr>
        <p:spPr>
          <a:xfrm>
            <a:off x="4956049" y="4252453"/>
            <a:ext cx="11337" cy="583356"/>
          </a:xfrm>
          <a:prstGeom prst="line">
            <a:avLst/>
          </a:prstGeom>
          <a:ln w="38100">
            <a:solidFill>
              <a:srgbClr val="FFFF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32" name="Line">
            <a:extLst>
              <a:ext uri="{FF2B5EF4-FFF2-40B4-BE49-F238E27FC236}">
                <a16:creationId xmlns:a16="http://schemas.microsoft.com/office/drawing/2014/main" id="{6914D8E6-C989-40B1-A25A-7960B1836CCB}"/>
              </a:ext>
            </a:extLst>
          </p:cNvPr>
          <p:cNvSpPr/>
          <p:nvPr/>
        </p:nvSpPr>
        <p:spPr>
          <a:xfrm flipH="1">
            <a:off x="4595758" y="4236635"/>
            <a:ext cx="364803" cy="281655"/>
          </a:xfrm>
          <a:prstGeom prst="line">
            <a:avLst/>
          </a:prstGeom>
          <a:ln w="38100">
            <a:solidFill>
              <a:srgbClr val="FFFF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1938880-4731-4334-A6C9-28C4B4E4714C}"/>
                  </a:ext>
                </a:extLst>
              </p:cNvPr>
              <p:cNvSpPr txBox="1"/>
              <p:nvPr/>
            </p:nvSpPr>
            <p:spPr>
              <a:xfrm>
                <a:off x="3539982" y="5280486"/>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14" name="TextBox 13">
                <a:extLst>
                  <a:ext uri="{FF2B5EF4-FFF2-40B4-BE49-F238E27FC236}">
                    <a16:creationId xmlns:a16="http://schemas.microsoft.com/office/drawing/2014/main" id="{31938880-4731-4334-A6C9-28C4B4E4714C}"/>
                  </a:ext>
                </a:extLst>
              </p:cNvPr>
              <p:cNvSpPr txBox="1">
                <a:spLocks noRot="1" noChangeAspect="1" noMove="1" noResize="1" noEditPoints="1" noAdjustHandles="1" noChangeArrowheads="1" noChangeShapeType="1" noTextEdit="1"/>
              </p:cNvSpPr>
              <p:nvPr/>
            </p:nvSpPr>
            <p:spPr>
              <a:xfrm>
                <a:off x="3539982" y="5280486"/>
                <a:ext cx="329938"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C4BFCA1-574D-47B9-9D5D-32119A13A1DC}"/>
                  </a:ext>
                </a:extLst>
              </p:cNvPr>
              <p:cNvSpPr txBox="1"/>
              <p:nvPr/>
            </p:nvSpPr>
            <p:spPr>
              <a:xfrm>
                <a:off x="2498872" y="4150774"/>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33" name="TextBox 32">
                <a:extLst>
                  <a:ext uri="{FF2B5EF4-FFF2-40B4-BE49-F238E27FC236}">
                    <a16:creationId xmlns:a16="http://schemas.microsoft.com/office/drawing/2014/main" id="{8C4BFCA1-574D-47B9-9D5D-32119A13A1DC}"/>
                  </a:ext>
                </a:extLst>
              </p:cNvPr>
              <p:cNvSpPr txBox="1">
                <a:spLocks noRot="1" noChangeAspect="1" noMove="1" noResize="1" noEditPoints="1" noAdjustHandles="1" noChangeArrowheads="1" noChangeShapeType="1" noTextEdit="1"/>
              </p:cNvSpPr>
              <p:nvPr/>
            </p:nvSpPr>
            <p:spPr>
              <a:xfrm>
                <a:off x="2498872" y="4150774"/>
                <a:ext cx="329938"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505810F-0098-464E-A57F-408F683DA414}"/>
                  </a:ext>
                </a:extLst>
              </p:cNvPr>
              <p:cNvSpPr txBox="1"/>
              <p:nvPr/>
            </p:nvSpPr>
            <p:spPr>
              <a:xfrm flipH="1">
                <a:off x="4596203" y="4465138"/>
                <a:ext cx="4571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34" name="TextBox 33">
                <a:extLst>
                  <a:ext uri="{FF2B5EF4-FFF2-40B4-BE49-F238E27FC236}">
                    <a16:creationId xmlns:a16="http://schemas.microsoft.com/office/drawing/2014/main" id="{9505810F-0098-464E-A57F-408F683DA414}"/>
                  </a:ext>
                </a:extLst>
              </p:cNvPr>
              <p:cNvSpPr txBox="1">
                <a:spLocks noRot="1" noChangeAspect="1" noMove="1" noResize="1" noEditPoints="1" noAdjustHandles="1" noChangeArrowheads="1" noChangeShapeType="1" noTextEdit="1"/>
              </p:cNvSpPr>
              <p:nvPr/>
            </p:nvSpPr>
            <p:spPr>
              <a:xfrm flipH="1">
                <a:off x="4596203" y="4465138"/>
                <a:ext cx="45719" cy="369332"/>
              </a:xfrm>
              <a:prstGeom prst="rect">
                <a:avLst/>
              </a:prstGeom>
              <a:blipFill>
                <a:blip r:embed="rId11"/>
                <a:stretch>
                  <a:fillRect l="-85714" r="-38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5FF92E7F-7C0E-4402-843A-55DEBD407E7F}"/>
                  </a:ext>
                </a:extLst>
              </p:cNvPr>
              <p:cNvSpPr txBox="1"/>
              <p:nvPr/>
            </p:nvSpPr>
            <p:spPr>
              <a:xfrm>
                <a:off x="2035170" y="4666298"/>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35" name="TextBox 34">
                <a:extLst>
                  <a:ext uri="{FF2B5EF4-FFF2-40B4-BE49-F238E27FC236}">
                    <a16:creationId xmlns:a16="http://schemas.microsoft.com/office/drawing/2014/main" id="{5FF92E7F-7C0E-4402-843A-55DEBD407E7F}"/>
                  </a:ext>
                </a:extLst>
              </p:cNvPr>
              <p:cNvSpPr txBox="1">
                <a:spLocks noRot="1" noChangeAspect="1" noMove="1" noResize="1" noEditPoints="1" noAdjustHandles="1" noChangeArrowheads="1" noChangeShapeType="1" noTextEdit="1"/>
              </p:cNvSpPr>
              <p:nvPr/>
            </p:nvSpPr>
            <p:spPr>
              <a:xfrm>
                <a:off x="2035170" y="4666298"/>
                <a:ext cx="329938" cy="369332"/>
              </a:xfrm>
              <a:prstGeom prst="rect">
                <a:avLst/>
              </a:prstGeom>
              <a:blipFill>
                <a:blip r:embed="rId12"/>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F740435-32F5-4C3D-8880-DDB64145CCF2}"/>
                  </a:ext>
                </a:extLst>
              </p:cNvPr>
              <p:cNvSpPr txBox="1"/>
              <p:nvPr/>
            </p:nvSpPr>
            <p:spPr>
              <a:xfrm>
                <a:off x="2753035" y="4583452"/>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36" name="TextBox 35">
                <a:extLst>
                  <a:ext uri="{FF2B5EF4-FFF2-40B4-BE49-F238E27FC236}">
                    <a16:creationId xmlns:a16="http://schemas.microsoft.com/office/drawing/2014/main" id="{3F740435-32F5-4C3D-8880-DDB64145CCF2}"/>
                  </a:ext>
                </a:extLst>
              </p:cNvPr>
              <p:cNvSpPr txBox="1">
                <a:spLocks noRot="1" noChangeAspect="1" noMove="1" noResize="1" noEditPoints="1" noAdjustHandles="1" noChangeArrowheads="1" noChangeShapeType="1" noTextEdit="1"/>
              </p:cNvSpPr>
              <p:nvPr/>
            </p:nvSpPr>
            <p:spPr>
              <a:xfrm>
                <a:off x="2753035" y="4583452"/>
                <a:ext cx="329938" cy="369332"/>
              </a:xfrm>
              <a:prstGeom prst="rect">
                <a:avLst/>
              </a:prstGeom>
              <a:blipFill>
                <a:blip r:embed="rId13"/>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4A52258E-CF72-4DED-A584-9547653DC6F8}"/>
                  </a:ext>
                </a:extLst>
              </p:cNvPr>
              <p:cNvSpPr txBox="1"/>
              <p:nvPr/>
            </p:nvSpPr>
            <p:spPr>
              <a:xfrm>
                <a:off x="4714442" y="4537470"/>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37" name="TextBox 36">
                <a:extLst>
                  <a:ext uri="{FF2B5EF4-FFF2-40B4-BE49-F238E27FC236}">
                    <a16:creationId xmlns:a16="http://schemas.microsoft.com/office/drawing/2014/main" id="{4A52258E-CF72-4DED-A584-9547653DC6F8}"/>
                  </a:ext>
                </a:extLst>
              </p:cNvPr>
              <p:cNvSpPr txBox="1">
                <a:spLocks noRot="1" noChangeAspect="1" noMove="1" noResize="1" noEditPoints="1" noAdjustHandles="1" noChangeArrowheads="1" noChangeShapeType="1" noTextEdit="1"/>
              </p:cNvSpPr>
              <p:nvPr/>
            </p:nvSpPr>
            <p:spPr>
              <a:xfrm>
                <a:off x="4714442" y="4537470"/>
                <a:ext cx="329938" cy="369332"/>
              </a:xfrm>
              <a:prstGeom prst="rect">
                <a:avLst/>
              </a:prstGeom>
              <a:blipFill>
                <a:blip r:embed="rId14"/>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5852603-1254-43D2-B10F-6D84DF1D97B1}"/>
                  </a:ext>
                </a:extLst>
              </p:cNvPr>
              <p:cNvSpPr txBox="1"/>
              <p:nvPr/>
            </p:nvSpPr>
            <p:spPr>
              <a:xfrm>
                <a:off x="1623305" y="4394220"/>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oMath>
                  </m:oMathPara>
                </a14:m>
                <a:endParaRPr lang="en-US" dirty="0"/>
              </a:p>
            </p:txBody>
          </p:sp>
        </mc:Choice>
        <mc:Fallback xmlns="">
          <p:sp>
            <p:nvSpPr>
              <p:cNvPr id="38" name="TextBox 37">
                <a:extLst>
                  <a:ext uri="{FF2B5EF4-FFF2-40B4-BE49-F238E27FC236}">
                    <a16:creationId xmlns:a16="http://schemas.microsoft.com/office/drawing/2014/main" id="{05852603-1254-43D2-B10F-6D84DF1D97B1}"/>
                  </a:ext>
                </a:extLst>
              </p:cNvPr>
              <p:cNvSpPr txBox="1">
                <a:spLocks noRot="1" noChangeAspect="1" noMove="1" noResize="1" noEditPoints="1" noAdjustHandles="1" noChangeArrowheads="1" noChangeShapeType="1" noTextEdit="1"/>
              </p:cNvSpPr>
              <p:nvPr/>
            </p:nvSpPr>
            <p:spPr>
              <a:xfrm>
                <a:off x="1623305" y="4394220"/>
                <a:ext cx="329938"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12D50C08-87DF-4138-A10A-E0248D5C69D7}"/>
                  </a:ext>
                </a:extLst>
              </p:cNvPr>
              <p:cNvSpPr txBox="1"/>
              <p:nvPr/>
            </p:nvSpPr>
            <p:spPr>
              <a:xfrm>
                <a:off x="9869883" y="4168138"/>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oMath>
                  </m:oMathPara>
                </a14:m>
                <a:endParaRPr lang="en-US" dirty="0"/>
              </a:p>
            </p:txBody>
          </p:sp>
        </mc:Choice>
        <mc:Fallback xmlns="">
          <p:sp>
            <p:nvSpPr>
              <p:cNvPr id="39" name="TextBox 38">
                <a:extLst>
                  <a:ext uri="{FF2B5EF4-FFF2-40B4-BE49-F238E27FC236}">
                    <a16:creationId xmlns:a16="http://schemas.microsoft.com/office/drawing/2014/main" id="{12D50C08-87DF-4138-A10A-E0248D5C69D7}"/>
                  </a:ext>
                </a:extLst>
              </p:cNvPr>
              <p:cNvSpPr txBox="1">
                <a:spLocks noRot="1" noChangeAspect="1" noMove="1" noResize="1" noEditPoints="1" noAdjustHandles="1" noChangeArrowheads="1" noChangeShapeType="1" noTextEdit="1"/>
              </p:cNvSpPr>
              <p:nvPr/>
            </p:nvSpPr>
            <p:spPr>
              <a:xfrm>
                <a:off x="9869883" y="4168138"/>
                <a:ext cx="329938"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0D7CBC27-86AE-4B20-BCCC-0E8C03FA9666}"/>
                  </a:ext>
                </a:extLst>
              </p:cNvPr>
              <p:cNvSpPr txBox="1"/>
              <p:nvPr/>
            </p:nvSpPr>
            <p:spPr>
              <a:xfrm>
                <a:off x="4826553" y="2435201"/>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oMath>
                  </m:oMathPara>
                </a14:m>
                <a:endParaRPr lang="en-US" dirty="0"/>
              </a:p>
            </p:txBody>
          </p:sp>
        </mc:Choice>
        <mc:Fallback xmlns="">
          <p:sp>
            <p:nvSpPr>
              <p:cNvPr id="40" name="TextBox 39">
                <a:extLst>
                  <a:ext uri="{FF2B5EF4-FFF2-40B4-BE49-F238E27FC236}">
                    <a16:creationId xmlns:a16="http://schemas.microsoft.com/office/drawing/2014/main" id="{0D7CBC27-86AE-4B20-BCCC-0E8C03FA9666}"/>
                  </a:ext>
                </a:extLst>
              </p:cNvPr>
              <p:cNvSpPr txBox="1">
                <a:spLocks noRot="1" noChangeAspect="1" noMove="1" noResize="1" noEditPoints="1" noAdjustHandles="1" noChangeArrowheads="1" noChangeShapeType="1" noTextEdit="1"/>
              </p:cNvSpPr>
              <p:nvPr/>
            </p:nvSpPr>
            <p:spPr>
              <a:xfrm>
                <a:off x="4826553" y="2435201"/>
                <a:ext cx="329938"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D2CC53A9-FB00-40D9-B81C-05E1E53A58B7}"/>
                  </a:ext>
                </a:extLst>
              </p:cNvPr>
              <p:cNvSpPr txBox="1"/>
              <p:nvPr/>
            </p:nvSpPr>
            <p:spPr>
              <a:xfrm>
                <a:off x="5228311" y="2925471"/>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oMath>
                  </m:oMathPara>
                </a14:m>
                <a:endParaRPr lang="en-US" dirty="0"/>
              </a:p>
            </p:txBody>
          </p:sp>
        </mc:Choice>
        <mc:Fallback xmlns="">
          <p:sp>
            <p:nvSpPr>
              <p:cNvPr id="41" name="TextBox 40">
                <a:extLst>
                  <a:ext uri="{FF2B5EF4-FFF2-40B4-BE49-F238E27FC236}">
                    <a16:creationId xmlns:a16="http://schemas.microsoft.com/office/drawing/2014/main" id="{D2CC53A9-FB00-40D9-B81C-05E1E53A58B7}"/>
                  </a:ext>
                </a:extLst>
              </p:cNvPr>
              <p:cNvSpPr txBox="1">
                <a:spLocks noRot="1" noChangeAspect="1" noMove="1" noResize="1" noEditPoints="1" noAdjustHandles="1" noChangeArrowheads="1" noChangeShapeType="1" noTextEdit="1"/>
              </p:cNvSpPr>
              <p:nvPr/>
            </p:nvSpPr>
            <p:spPr>
              <a:xfrm>
                <a:off x="5228311" y="2925471"/>
                <a:ext cx="329938" cy="369332"/>
              </a:xfrm>
              <a:prstGeom prst="rect">
                <a:avLst/>
              </a:prstGeom>
              <a:blipFill>
                <a:blip r:embed="rId1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0868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781F-CC71-4E67-8BB3-360B1E695B1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5EA0CAE-A067-4025-846B-8D11836FE5FC}"/>
              </a:ext>
            </a:extLst>
          </p:cNvPr>
          <p:cNvSpPr>
            <a:spLocks noGrp="1"/>
          </p:cNvSpPr>
          <p:nvPr>
            <p:ph idx="1"/>
          </p:nvPr>
        </p:nvSpPr>
        <p:spPr/>
        <p:txBody>
          <a:bodyPr/>
          <a:lstStyle/>
          <a:p>
            <a:r>
              <a:rPr lang="en-US" dirty="0"/>
              <a:t>What is camera calibration?</a:t>
            </a:r>
          </a:p>
          <a:p>
            <a:r>
              <a:rPr lang="en-US" b="1" dirty="0"/>
              <a:t>Camera </a:t>
            </a:r>
            <a:r>
              <a:rPr lang="en-US" b="1" dirty="0" err="1"/>
              <a:t>extrinsics</a:t>
            </a:r>
            <a:endParaRPr lang="en-US" b="1" dirty="0"/>
          </a:p>
          <a:p>
            <a:r>
              <a:rPr lang="en-US" dirty="0"/>
              <a:t>Perspective projection</a:t>
            </a:r>
            <a:endParaRPr lang="en-US" b="1" dirty="0"/>
          </a:p>
          <a:p>
            <a:r>
              <a:rPr lang="en-US" dirty="0"/>
              <a:t>Camera </a:t>
            </a:r>
            <a:r>
              <a:rPr lang="en-US" dirty="0" err="1"/>
              <a:t>intrinsics</a:t>
            </a:r>
            <a:endParaRPr lang="en-US" b="1" dirty="0"/>
          </a:p>
          <a:p>
            <a:r>
              <a:rPr lang="en-US" dirty="0"/>
              <a:t>Full camera matrix</a:t>
            </a:r>
          </a:p>
          <a:p>
            <a:r>
              <a:rPr lang="en-US" dirty="0"/>
              <a:t>Calibration methods and distortions</a:t>
            </a:r>
          </a:p>
          <a:p>
            <a:endParaRPr lang="en-US" dirty="0"/>
          </a:p>
        </p:txBody>
      </p:sp>
    </p:spTree>
    <p:extLst>
      <p:ext uri="{BB962C8B-B14F-4D97-AF65-F5344CB8AC3E}">
        <p14:creationId xmlns:p14="http://schemas.microsoft.com/office/powerpoint/2010/main" val="36421756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class_layou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1387</TotalTime>
  <Words>5670</Words>
  <Application>Microsoft Office PowerPoint</Application>
  <PresentationFormat>Widescreen</PresentationFormat>
  <Paragraphs>950</Paragraphs>
  <Slides>57</Slides>
  <Notes>28</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Calibri Light</vt:lpstr>
      <vt:lpstr>Cambria Math</vt:lpstr>
      <vt:lpstr>Helvetica Light</vt:lpstr>
      <vt:lpstr>class_layout</vt:lpstr>
      <vt:lpstr>Camera calibration</vt:lpstr>
      <vt:lpstr>References</vt:lpstr>
      <vt:lpstr>Contents</vt:lpstr>
      <vt:lpstr>What is camera calibration</vt:lpstr>
      <vt:lpstr>Starting from the end</vt:lpstr>
      <vt:lpstr>Starting from the end</vt:lpstr>
      <vt:lpstr>Starting from the end</vt:lpstr>
      <vt:lpstr>Coordinate systems</vt:lpstr>
      <vt:lpstr>Contents</vt:lpstr>
      <vt:lpstr>Extrinsic camera matrix</vt:lpstr>
      <vt:lpstr>Extrinsic camera matrix</vt:lpstr>
      <vt:lpstr>Extrinsic camera matrix</vt:lpstr>
      <vt:lpstr>Extrinsic camera matrix</vt:lpstr>
      <vt:lpstr>Extrinsic camera matrix</vt:lpstr>
      <vt:lpstr>Extrinsic camera matrix</vt:lpstr>
      <vt:lpstr>Extrinsic camera matrix</vt:lpstr>
      <vt:lpstr>Extrinsic camera matrix</vt:lpstr>
      <vt:lpstr>Extrinsic camera matrix</vt:lpstr>
      <vt:lpstr>Contents</vt:lpstr>
      <vt:lpstr>"Recap: perspective projection"</vt:lpstr>
      <vt:lpstr>Recap: perspective projection</vt:lpstr>
      <vt:lpstr>Recap: perspective projection</vt:lpstr>
      <vt:lpstr>Recap: perspective projection</vt:lpstr>
      <vt:lpstr>Recap: perspective projection</vt:lpstr>
      <vt:lpstr>Contents</vt:lpstr>
      <vt:lpstr>"Intrinsic camera matrix"</vt:lpstr>
      <vt:lpstr>Intrinsic camera matrix</vt:lpstr>
      <vt:lpstr>Intrinsic camera matrix</vt:lpstr>
      <vt:lpstr>Intrinsic camera matrix</vt:lpstr>
      <vt:lpstr>Intrinsic camera matrix</vt:lpstr>
      <vt:lpstr>Intrinsic camera matrix</vt:lpstr>
      <vt:lpstr>Contents</vt:lpstr>
      <vt:lpstr>Full camera matrix</vt:lpstr>
      <vt:lpstr>Contents</vt:lpstr>
      <vt:lpstr>Geometric calibration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Linear TLS -the minimization problem</vt:lpstr>
      <vt:lpstr>PowerPoint Presentation</vt:lpstr>
      <vt:lpstr>Contents</vt:lpstr>
      <vt:lpstr>Geometric calibration</vt:lpstr>
      <vt:lpstr>PowerPoint Presentation</vt:lpstr>
      <vt:lpstr>Radial distortion</vt:lpstr>
      <vt:lpstr>Radial distortion</vt:lpstr>
      <vt:lpstr>Radial distortion</vt:lpstr>
      <vt:lpstr>PowerPoint Presentation</vt:lpstr>
      <vt:lpstr>Tangential distortion</vt:lpstr>
      <vt:lpstr>Tangential distortion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Camera calibration</dc:title>
  <dc:creator> </dc:creator>
  <cp:lastModifiedBy>yoni chechik</cp:lastModifiedBy>
  <cp:revision>42</cp:revision>
  <dcterms:created xsi:type="dcterms:W3CDTF">2019-11-08T16:12:10Z</dcterms:created>
  <dcterms:modified xsi:type="dcterms:W3CDTF">2021-12-07T09:42:55Z</dcterms:modified>
</cp:coreProperties>
</file>