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Average"/>
      <p:regular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Average-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swald-bold.fntdata"/><Relationship Id="rId16" Type="http://schemas.openxmlformats.org/officeDocument/2006/relationships/slide" Target="slides/slide11.xml"/><Relationship Id="rId38" Type="http://schemas.openxmlformats.org/officeDocument/2006/relationships/font" Target="fonts/Oswa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62223e75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62223e75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62223e75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62223e75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62223e75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62223e75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62223e75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62223e75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62223e75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62223e75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62223e75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62223e75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62223e756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62223e756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62223e75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62223e75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62223e756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62223e756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62223e756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62223e756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62223e756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62223e756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62223e756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62223e756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62223e75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62223e75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64a08677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64a08677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64a08677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64a08677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64a0867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d64a0867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62223e75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62223e75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64a0867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64a0867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64a08677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64a08677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62223e75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62223e75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62223e756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62223e75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62223e7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62223e7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62223e75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62223e75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62223e75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62223e75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62223e75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62223e7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62223e75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62223e75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62223e75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62223e75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62223e756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62223e756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62223e75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62223e75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Entity Framework Core and what do you need to know to use it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Andriy S'omak, Beetroot Solution Team • 05/13/2021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idx="1" type="body"/>
          </p:nvPr>
        </p:nvSpPr>
        <p:spPr>
          <a:xfrm>
            <a:off x="311700" y="458375"/>
            <a:ext cx="8520600" cy="4301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Cross-platform: EF Core is a cross-platform framework which can run on Windows, Linux and Mac.</a:t>
            </a:r>
            <a:endParaRPr/>
          </a:p>
          <a:p>
            <a:pPr indent="-342900" lvl="0" marL="457200" rtl="0" algn="l">
              <a:spcBef>
                <a:spcPts val="0"/>
              </a:spcBef>
              <a:spcAft>
                <a:spcPts val="0"/>
              </a:spcAft>
              <a:buSzPts val="1800"/>
              <a:buChar char="●"/>
            </a:pPr>
            <a:r>
              <a:rPr lang="en"/>
              <a:t>Modelling: EF creates an Entity Data Model based on entities with get/set properties of different data types. It uses this model when querying or saving entity data to the underlying database.</a:t>
            </a:r>
            <a:endParaRPr/>
          </a:p>
          <a:p>
            <a:pPr indent="-342900" lvl="0" marL="457200" rtl="0" algn="l">
              <a:spcBef>
                <a:spcPts val="0"/>
              </a:spcBef>
              <a:spcAft>
                <a:spcPts val="0"/>
              </a:spcAft>
              <a:buSzPts val="1800"/>
              <a:buChar char="●"/>
            </a:pPr>
            <a:r>
              <a:rPr lang="en"/>
              <a:t>Querying: EF allows us to use LINQ queries to retrieve data from the underlying database. The database provider will translate this LINQ queries to the database-specific query language (e.g. SQL for a relational database). EF also allows us to execute raw SQL queries directly to the database.</a:t>
            </a:r>
            <a:endParaRPr/>
          </a:p>
          <a:p>
            <a:pPr indent="-342900" lvl="0" marL="457200" rtl="0" algn="l">
              <a:spcBef>
                <a:spcPts val="0"/>
              </a:spcBef>
              <a:spcAft>
                <a:spcPts val="0"/>
              </a:spcAft>
              <a:buSzPts val="1800"/>
              <a:buChar char="●"/>
            </a:pPr>
            <a:r>
              <a:rPr lang="en"/>
              <a:t>Change Tracking: EF keeps track of changes occurred to instances of your entities (Property values) which need to be submitted to the database.</a:t>
            </a:r>
            <a:endParaRPr/>
          </a:p>
          <a:p>
            <a:pPr indent="-342900" lvl="0" marL="457200" rtl="0" algn="l">
              <a:spcBef>
                <a:spcPts val="0"/>
              </a:spcBef>
              <a:spcAft>
                <a:spcPts val="0"/>
              </a:spcAft>
              <a:buSzPts val="1800"/>
              <a:buChar char="●"/>
            </a:pPr>
            <a:r>
              <a:rPr lang="en"/>
              <a:t>Saving: EF executes INSERT, UPDATE, and DELETE commands to the database based on the changes occurred to your entities when you call the SaveChanges() method. EF also provides the asynchronous SaveChangesAsync() method.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1" type="body"/>
          </p:nvPr>
        </p:nvSpPr>
        <p:spPr>
          <a:xfrm>
            <a:off x="311700" y="493625"/>
            <a:ext cx="8520600" cy="4219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Concurrency: EF uses Optimistic Concurrency by default to protect overwriting changes made by another user since data was fetched from the database.</a:t>
            </a:r>
            <a:endParaRPr/>
          </a:p>
          <a:p>
            <a:pPr indent="-342900" lvl="0" marL="457200" rtl="0" algn="l">
              <a:spcBef>
                <a:spcPts val="0"/>
              </a:spcBef>
              <a:spcAft>
                <a:spcPts val="0"/>
              </a:spcAft>
              <a:buSzPts val="1800"/>
              <a:buChar char="●"/>
            </a:pPr>
            <a:r>
              <a:rPr lang="en"/>
              <a:t>Transactions: EF performs automatic transaction management while querying or saving data. It also provides options to customize transaction management.</a:t>
            </a:r>
            <a:endParaRPr/>
          </a:p>
          <a:p>
            <a:pPr indent="-342900" lvl="0" marL="457200" rtl="0" algn="l">
              <a:spcBef>
                <a:spcPts val="0"/>
              </a:spcBef>
              <a:spcAft>
                <a:spcPts val="0"/>
              </a:spcAft>
              <a:buSzPts val="1800"/>
              <a:buChar char="●"/>
            </a:pPr>
            <a:r>
              <a:rPr lang="en"/>
              <a:t>Caching: EF includes first level of caching out of the box. So, repeated querying will return data from the cache instead of hitting the database.</a:t>
            </a:r>
            <a:endParaRPr/>
          </a:p>
          <a:p>
            <a:pPr indent="-342900" lvl="0" marL="457200" rtl="0" algn="l">
              <a:spcBef>
                <a:spcPts val="0"/>
              </a:spcBef>
              <a:spcAft>
                <a:spcPts val="0"/>
              </a:spcAft>
              <a:buSzPts val="1800"/>
              <a:buChar char="●"/>
            </a:pPr>
            <a:r>
              <a:rPr lang="en"/>
              <a:t>Built-in Conventions: EF follows conventions over the configuration programming pattern, and includes a set of default rules which automatically configure the EF model.</a:t>
            </a:r>
            <a:endParaRPr/>
          </a:p>
          <a:p>
            <a:pPr indent="-342900" lvl="0" marL="457200" rtl="0" algn="l">
              <a:spcBef>
                <a:spcPts val="0"/>
              </a:spcBef>
              <a:spcAft>
                <a:spcPts val="0"/>
              </a:spcAft>
              <a:buSzPts val="1800"/>
              <a:buChar char="●"/>
            </a:pPr>
            <a:r>
              <a:rPr lang="en"/>
              <a:t>Configurations: EF allows us to configure the EF model by using data annotation attributes or Fluent API to override default conventions.</a:t>
            </a:r>
            <a:endParaRPr/>
          </a:p>
          <a:p>
            <a:pPr indent="-342900" lvl="0" marL="457200" rtl="0" algn="l">
              <a:spcBef>
                <a:spcPts val="0"/>
              </a:spcBef>
              <a:spcAft>
                <a:spcPts val="0"/>
              </a:spcAft>
              <a:buSzPts val="1800"/>
              <a:buChar char="●"/>
            </a:pPr>
            <a:r>
              <a:rPr lang="en"/>
              <a:t>Migrations: EF provides a set of migration commands that can be executed on the NuGet Package Manager Console or the Command Line Interface to create or manage underlying database Schema.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 Core Approaches</a:t>
            </a:r>
            <a:endParaRPr/>
          </a:p>
        </p:txBody>
      </p:sp>
      <p:sp>
        <p:nvSpPr>
          <p:cNvPr id="156" name="Google Shape;156;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Code First</a:t>
            </a:r>
            <a:endParaRPr/>
          </a:p>
        </p:txBody>
      </p:sp>
      <p:sp>
        <p:nvSpPr>
          <p:cNvPr id="157" name="Google Shape;157;p2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Database First</a:t>
            </a:r>
            <a:endParaRPr/>
          </a:p>
        </p:txBody>
      </p:sp>
      <p:sp>
        <p:nvSpPr>
          <p:cNvPr id="158" name="Google Shape;158;p24"/>
          <p:cNvSpPr txBox="1"/>
          <p:nvPr/>
        </p:nvSpPr>
        <p:spPr>
          <a:xfrm>
            <a:off x="1458775" y="2950450"/>
            <a:ext cx="2021400" cy="4002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Entity</a:t>
            </a:r>
            <a:r>
              <a:rPr lang="en">
                <a:latin typeface="Average"/>
                <a:ea typeface="Average"/>
                <a:cs typeface="Average"/>
                <a:sym typeface="Average"/>
              </a:rPr>
              <a:t> Framework</a:t>
            </a:r>
            <a:endParaRPr>
              <a:latin typeface="Average"/>
              <a:ea typeface="Average"/>
              <a:cs typeface="Average"/>
              <a:sym typeface="Average"/>
            </a:endParaRPr>
          </a:p>
        </p:txBody>
      </p:sp>
      <p:sp>
        <p:nvSpPr>
          <p:cNvPr id="159" name="Google Shape;159;p24"/>
          <p:cNvSpPr/>
          <p:nvPr/>
        </p:nvSpPr>
        <p:spPr>
          <a:xfrm>
            <a:off x="1687825" y="3757150"/>
            <a:ext cx="1563300" cy="5727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Database</a:t>
            </a:r>
            <a:endParaRPr>
              <a:latin typeface="Average"/>
              <a:ea typeface="Average"/>
              <a:cs typeface="Average"/>
              <a:sym typeface="Average"/>
            </a:endParaRPr>
          </a:p>
        </p:txBody>
      </p:sp>
      <p:sp>
        <p:nvSpPr>
          <p:cNvPr id="160" name="Google Shape;160;p24"/>
          <p:cNvSpPr/>
          <p:nvPr/>
        </p:nvSpPr>
        <p:spPr>
          <a:xfrm>
            <a:off x="1986613" y="1739475"/>
            <a:ext cx="1128330" cy="804492"/>
          </a:xfrm>
          <a:prstGeom prst="flowChartMultidocumen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Entities</a:t>
            </a:r>
            <a:endParaRPr>
              <a:latin typeface="Average"/>
              <a:ea typeface="Average"/>
              <a:cs typeface="Average"/>
              <a:sym typeface="Average"/>
            </a:endParaRPr>
          </a:p>
        </p:txBody>
      </p:sp>
      <p:cxnSp>
        <p:nvCxnSpPr>
          <p:cNvPr id="161" name="Google Shape;161;p24"/>
          <p:cNvCxnSpPr>
            <a:stCxn id="160" idx="2"/>
            <a:endCxn id="158" idx="0"/>
          </p:cNvCxnSpPr>
          <p:nvPr/>
        </p:nvCxnSpPr>
        <p:spPr>
          <a:xfrm flipH="1">
            <a:off x="2469617" y="2513501"/>
            <a:ext cx="2700" cy="436800"/>
          </a:xfrm>
          <a:prstGeom prst="straightConnector1">
            <a:avLst/>
          </a:prstGeom>
          <a:noFill/>
          <a:ln cap="flat" cmpd="sng" w="28575">
            <a:solidFill>
              <a:srgbClr val="FF0000"/>
            </a:solidFill>
            <a:prstDash val="solid"/>
            <a:round/>
            <a:headEnd len="med" w="med" type="none"/>
            <a:tailEnd len="med" w="med" type="triangle"/>
          </a:ln>
        </p:spPr>
      </p:cxnSp>
      <p:cxnSp>
        <p:nvCxnSpPr>
          <p:cNvPr id="162" name="Google Shape;162;p24"/>
          <p:cNvCxnSpPr>
            <a:stCxn id="158" idx="2"/>
            <a:endCxn id="159" idx="1"/>
          </p:cNvCxnSpPr>
          <p:nvPr/>
        </p:nvCxnSpPr>
        <p:spPr>
          <a:xfrm>
            <a:off x="2469475" y="3350650"/>
            <a:ext cx="0" cy="406500"/>
          </a:xfrm>
          <a:prstGeom prst="straightConnector1">
            <a:avLst/>
          </a:prstGeom>
          <a:noFill/>
          <a:ln cap="flat" cmpd="sng" w="28575">
            <a:solidFill>
              <a:srgbClr val="FF0000"/>
            </a:solidFill>
            <a:prstDash val="solid"/>
            <a:round/>
            <a:headEnd len="med" w="med" type="none"/>
            <a:tailEnd len="med" w="med" type="triangle"/>
          </a:ln>
        </p:spPr>
      </p:cxnSp>
      <p:sp>
        <p:nvSpPr>
          <p:cNvPr id="163" name="Google Shape;163;p24"/>
          <p:cNvSpPr txBox="1"/>
          <p:nvPr/>
        </p:nvSpPr>
        <p:spPr>
          <a:xfrm>
            <a:off x="5439325" y="2762738"/>
            <a:ext cx="2021400" cy="4002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Entity Framework</a:t>
            </a:r>
            <a:endParaRPr>
              <a:latin typeface="Average"/>
              <a:ea typeface="Average"/>
              <a:cs typeface="Average"/>
              <a:sym typeface="Average"/>
            </a:endParaRPr>
          </a:p>
        </p:txBody>
      </p:sp>
      <p:sp>
        <p:nvSpPr>
          <p:cNvPr id="164" name="Google Shape;164;p24"/>
          <p:cNvSpPr/>
          <p:nvPr/>
        </p:nvSpPr>
        <p:spPr>
          <a:xfrm>
            <a:off x="5670775" y="1739475"/>
            <a:ext cx="1563300" cy="6342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Database</a:t>
            </a:r>
            <a:endParaRPr>
              <a:latin typeface="Average"/>
              <a:ea typeface="Average"/>
              <a:cs typeface="Average"/>
              <a:sym typeface="Average"/>
            </a:endParaRPr>
          </a:p>
        </p:txBody>
      </p:sp>
      <p:sp>
        <p:nvSpPr>
          <p:cNvPr id="165" name="Google Shape;165;p24"/>
          <p:cNvSpPr/>
          <p:nvPr/>
        </p:nvSpPr>
        <p:spPr>
          <a:xfrm>
            <a:off x="5805975" y="3552025"/>
            <a:ext cx="1128330" cy="804492"/>
          </a:xfrm>
          <a:prstGeom prst="flowChartMultidocumen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Entities</a:t>
            </a:r>
            <a:endParaRPr>
              <a:latin typeface="Average"/>
              <a:ea typeface="Average"/>
              <a:cs typeface="Average"/>
              <a:sym typeface="Average"/>
            </a:endParaRPr>
          </a:p>
        </p:txBody>
      </p:sp>
      <p:cxnSp>
        <p:nvCxnSpPr>
          <p:cNvPr id="166" name="Google Shape;166;p24"/>
          <p:cNvCxnSpPr>
            <a:stCxn id="164" idx="3"/>
            <a:endCxn id="163" idx="0"/>
          </p:cNvCxnSpPr>
          <p:nvPr/>
        </p:nvCxnSpPr>
        <p:spPr>
          <a:xfrm flipH="1">
            <a:off x="6450025" y="2373675"/>
            <a:ext cx="2400" cy="389100"/>
          </a:xfrm>
          <a:prstGeom prst="straightConnector1">
            <a:avLst/>
          </a:prstGeom>
          <a:noFill/>
          <a:ln cap="flat" cmpd="sng" w="28575">
            <a:solidFill>
              <a:srgbClr val="FF0000"/>
            </a:solidFill>
            <a:prstDash val="solid"/>
            <a:round/>
            <a:headEnd len="med" w="med" type="none"/>
            <a:tailEnd len="med" w="med" type="triangle"/>
          </a:ln>
        </p:spPr>
      </p:cxnSp>
      <p:cxnSp>
        <p:nvCxnSpPr>
          <p:cNvPr id="167" name="Google Shape;167;p24"/>
          <p:cNvCxnSpPr>
            <a:stCxn id="163" idx="2"/>
            <a:endCxn id="165" idx="0"/>
          </p:cNvCxnSpPr>
          <p:nvPr/>
        </p:nvCxnSpPr>
        <p:spPr>
          <a:xfrm flipH="1">
            <a:off x="6447625" y="3162938"/>
            <a:ext cx="2400" cy="3891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DbContext and DbContextOptions</a:t>
            </a:r>
            <a:endParaRPr/>
          </a:p>
        </p:txBody>
      </p:sp>
      <p:sp>
        <p:nvSpPr>
          <p:cNvPr id="173" name="Google Shape;17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DBContext is heart of the Entity Framework. It is the connection between our entity classes and the database. The DBContext is responsible for the database interactions like querying the database and loading the data into memory as entity. It also tracks the changes made to the entity and persists the changes to the database.</a:t>
            </a:r>
            <a:endParaRPr/>
          </a:p>
          <a:p>
            <a:pPr indent="-342900" lvl="0" marL="457200" rtl="0" algn="l">
              <a:spcBef>
                <a:spcPts val="0"/>
              </a:spcBef>
              <a:spcAft>
                <a:spcPts val="0"/>
              </a:spcAft>
              <a:buSzPts val="1800"/>
              <a:buChar char="●"/>
            </a:pPr>
            <a:r>
              <a:rPr lang="en"/>
              <a:t>The DBContext requires the DbContextOptions instance in order to perform any task.</a:t>
            </a:r>
            <a:br>
              <a:rPr lang="en"/>
            </a:br>
            <a:r>
              <a:rPr lang="en"/>
              <a:t>The DbContextOptions instance carries configuration information such as the database providers to use, connection strings and any database related configuration information.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DbContext functions</a:t>
            </a:r>
            <a:endParaRPr/>
          </a:p>
        </p:txBody>
      </p:sp>
      <p:sp>
        <p:nvSpPr>
          <p:cNvPr id="179" name="Google Shape;17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Managing Database connection</a:t>
            </a:r>
            <a:endParaRPr sz="2100"/>
          </a:p>
          <a:p>
            <a:pPr indent="-361950" lvl="0" marL="457200" rtl="0" algn="l">
              <a:spcBef>
                <a:spcPts val="0"/>
              </a:spcBef>
              <a:spcAft>
                <a:spcPts val="0"/>
              </a:spcAft>
              <a:buSzPts val="2100"/>
              <a:buChar char="●"/>
            </a:pPr>
            <a:r>
              <a:rPr lang="en" sz="2100"/>
              <a:t>Configuring Model &amp; relationships</a:t>
            </a:r>
            <a:endParaRPr sz="2100"/>
          </a:p>
          <a:p>
            <a:pPr indent="-361950" lvl="0" marL="457200" rtl="0" algn="l">
              <a:spcBef>
                <a:spcPts val="0"/>
              </a:spcBef>
              <a:spcAft>
                <a:spcPts val="0"/>
              </a:spcAft>
              <a:buSzPts val="2100"/>
              <a:buChar char="●"/>
            </a:pPr>
            <a:r>
              <a:rPr lang="en" sz="2100"/>
              <a:t>Querying &amp; Saving data to the database</a:t>
            </a:r>
            <a:endParaRPr sz="2100"/>
          </a:p>
          <a:p>
            <a:pPr indent="-361950" lvl="0" marL="457200" rtl="0" algn="l">
              <a:spcBef>
                <a:spcPts val="0"/>
              </a:spcBef>
              <a:spcAft>
                <a:spcPts val="0"/>
              </a:spcAft>
              <a:buSzPts val="2100"/>
              <a:buChar char="●"/>
            </a:pPr>
            <a:r>
              <a:rPr lang="en" sz="2100"/>
              <a:t>Change Tracking</a:t>
            </a:r>
            <a:endParaRPr sz="2100"/>
          </a:p>
          <a:p>
            <a:pPr indent="-361950" lvl="0" marL="457200" rtl="0" algn="l">
              <a:spcBef>
                <a:spcPts val="0"/>
              </a:spcBef>
              <a:spcAft>
                <a:spcPts val="0"/>
              </a:spcAft>
              <a:buSzPts val="2100"/>
              <a:buChar char="●"/>
            </a:pPr>
            <a:r>
              <a:rPr lang="en" sz="2100"/>
              <a:t>Transaction Management</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Entity and DbSet&lt;TEntity&gt;</a:t>
            </a:r>
            <a:endParaRPr/>
          </a:p>
        </p:txBody>
      </p:sp>
      <p:sp>
        <p:nvSpPr>
          <p:cNvPr id="185" name="Google Shape;18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The DbSet represents the collection of all entities in the context. Every model must expose the DbSet property to become part of the Context and managed by it. We use the DbSet to Query, Insert, Update &amp; Delete entities. </a:t>
            </a:r>
            <a:endParaRPr sz="2000"/>
          </a:p>
          <a:p>
            <a:pPr indent="-355600" lvl="0" marL="457200" rtl="0" algn="l">
              <a:spcBef>
                <a:spcPts val="0"/>
              </a:spcBef>
              <a:spcAft>
                <a:spcPts val="0"/>
              </a:spcAft>
              <a:buSzPts val="2000"/>
              <a:buChar char="●"/>
            </a:pPr>
            <a:r>
              <a:rPr lang="en" sz="2000"/>
              <a:t>An entity in Entity Framework is a class that maps to a database table. This class must be included as a DbSet&lt;TEntity&gt; type property in the DbContext class. EF API maps each entity to a table and each property of an entity to a column in the database.</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DbSet&lt;TEntity&gt; basic operations</a:t>
            </a:r>
            <a:endParaRPr/>
          </a:p>
        </p:txBody>
      </p:sp>
      <p:sp>
        <p:nvSpPr>
          <p:cNvPr id="191" name="Google Shape;19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63612" lvl="0" marL="457200" rtl="0" algn="l">
              <a:spcBef>
                <a:spcPts val="0"/>
              </a:spcBef>
              <a:spcAft>
                <a:spcPts val="0"/>
              </a:spcAft>
              <a:buSzPct val="100000"/>
              <a:buChar char="●"/>
            </a:pPr>
            <a:r>
              <a:rPr lang="en" sz="2298"/>
              <a:t>Adding the entity (Add, AddRange)</a:t>
            </a:r>
            <a:endParaRPr sz="2298"/>
          </a:p>
          <a:p>
            <a:pPr indent="-363612" lvl="0" marL="457200" rtl="0" algn="l">
              <a:spcBef>
                <a:spcPts val="0"/>
              </a:spcBef>
              <a:spcAft>
                <a:spcPts val="0"/>
              </a:spcAft>
              <a:buSzPct val="100000"/>
              <a:buChar char="●"/>
            </a:pPr>
            <a:r>
              <a:rPr lang="en" sz="2298"/>
              <a:t>Retrieving an entity (Find, First, Single)</a:t>
            </a:r>
            <a:endParaRPr sz="2298"/>
          </a:p>
          <a:p>
            <a:pPr indent="-363612" lvl="0" marL="457200" rtl="0" algn="l">
              <a:spcBef>
                <a:spcPts val="0"/>
              </a:spcBef>
              <a:spcAft>
                <a:spcPts val="0"/>
              </a:spcAft>
              <a:buSzPct val="100000"/>
              <a:buChar char="●"/>
            </a:pPr>
            <a:r>
              <a:rPr lang="en" sz="2298"/>
              <a:t>Retrieving multiple entities (Select, FromSql)</a:t>
            </a:r>
            <a:endParaRPr sz="2298"/>
          </a:p>
          <a:p>
            <a:pPr indent="-363612" lvl="0" marL="457200" rtl="0" algn="l">
              <a:spcBef>
                <a:spcPts val="0"/>
              </a:spcBef>
              <a:spcAft>
                <a:spcPts val="0"/>
              </a:spcAft>
              <a:buSzPct val="100000"/>
              <a:buChar char="●"/>
            </a:pPr>
            <a:r>
              <a:rPr lang="en" sz="2298"/>
              <a:t>Modifying an entity (Update, UpdateRange)</a:t>
            </a:r>
            <a:endParaRPr sz="2298"/>
          </a:p>
          <a:p>
            <a:pPr indent="-363612" lvl="0" marL="457200" rtl="0" algn="l">
              <a:spcBef>
                <a:spcPts val="0"/>
              </a:spcBef>
              <a:spcAft>
                <a:spcPts val="0"/>
              </a:spcAft>
              <a:buSzPct val="100000"/>
              <a:buChar char="●"/>
            </a:pPr>
            <a:r>
              <a:rPr lang="en" sz="2298"/>
              <a:t>Deleting an entity (Remove, RemoveRange)</a:t>
            </a:r>
            <a:endParaRPr sz="2298"/>
          </a:p>
          <a:p>
            <a:pPr indent="-363612" lvl="0" marL="457200" rtl="0" algn="l">
              <a:spcBef>
                <a:spcPts val="0"/>
              </a:spcBef>
              <a:spcAft>
                <a:spcPts val="0"/>
              </a:spcAft>
              <a:buSzPct val="100000"/>
              <a:buChar char="●"/>
            </a:pPr>
            <a:r>
              <a:rPr lang="en" sz="2298"/>
              <a:t>Attaching to an Context (Attach, AttachRange)</a:t>
            </a:r>
            <a:endParaRPr sz="2298"/>
          </a:p>
          <a:p>
            <a:pPr indent="0" lvl="0" marL="457200" rtl="0" algn="l">
              <a:spcBef>
                <a:spcPts val="1200"/>
              </a:spcBef>
              <a:spcAft>
                <a:spcPts val="0"/>
              </a:spcAft>
              <a:buNone/>
            </a:pPr>
            <a:r>
              <a:t/>
            </a:r>
            <a:endParaRPr sz="2100"/>
          </a:p>
          <a:p>
            <a:pPr indent="0" lvl="0" marL="457200" rtl="0" algn="l">
              <a:spcBef>
                <a:spcPts val="1200"/>
              </a:spcBef>
              <a:spcAft>
                <a:spcPts val="0"/>
              </a:spcAft>
              <a:buNone/>
            </a:pPr>
            <a:r>
              <a:t/>
            </a:r>
            <a:endParaRPr sz="2100"/>
          </a:p>
          <a:p>
            <a:pPr indent="0" lvl="0" marL="0" rtl="0" algn="l">
              <a:spcBef>
                <a:spcPts val="1200"/>
              </a:spcBef>
              <a:spcAft>
                <a:spcPts val="1200"/>
              </a:spcAft>
              <a:buNone/>
            </a:pPr>
            <a:r>
              <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 Tracker &amp; EntityState</a:t>
            </a:r>
            <a:endParaRPr/>
          </a:p>
        </p:txBody>
      </p:sp>
      <p:sp>
        <p:nvSpPr>
          <p:cNvPr id="197" name="Google Shape;197;p29"/>
          <p:cNvSpPr txBox="1"/>
          <p:nvPr/>
        </p:nvSpPr>
        <p:spPr>
          <a:xfrm>
            <a:off x="2024075" y="1164131"/>
            <a:ext cx="10761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Entity</a:t>
            </a:r>
            <a:endParaRPr>
              <a:solidFill>
                <a:schemeClr val="dk1"/>
              </a:solidFill>
              <a:latin typeface="Average"/>
              <a:ea typeface="Average"/>
              <a:cs typeface="Average"/>
              <a:sym typeface="Average"/>
            </a:endParaRPr>
          </a:p>
        </p:txBody>
      </p:sp>
      <p:sp>
        <p:nvSpPr>
          <p:cNvPr id="198" name="Google Shape;198;p29"/>
          <p:cNvSpPr txBox="1"/>
          <p:nvPr/>
        </p:nvSpPr>
        <p:spPr>
          <a:xfrm>
            <a:off x="1585925" y="1810000"/>
            <a:ext cx="3490800" cy="2797200"/>
          </a:xfrm>
          <a:prstGeom prst="rect">
            <a:avLst/>
          </a:prstGeom>
          <a:solidFill>
            <a:srgbClr val="FFD9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DbContext</a:t>
            </a:r>
            <a:endParaRPr>
              <a:latin typeface="Average"/>
              <a:ea typeface="Average"/>
              <a:cs typeface="Average"/>
              <a:sym typeface="Average"/>
            </a:endParaRPr>
          </a:p>
        </p:txBody>
      </p:sp>
      <p:sp>
        <p:nvSpPr>
          <p:cNvPr id="199" name="Google Shape;199;p29"/>
          <p:cNvSpPr txBox="1"/>
          <p:nvPr/>
        </p:nvSpPr>
        <p:spPr>
          <a:xfrm>
            <a:off x="1859875" y="3873075"/>
            <a:ext cx="10761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Entity</a:t>
            </a:r>
            <a:endParaRPr>
              <a:solidFill>
                <a:schemeClr val="dk1"/>
              </a:solidFill>
              <a:latin typeface="Average"/>
              <a:ea typeface="Average"/>
              <a:cs typeface="Average"/>
              <a:sym typeface="Average"/>
            </a:endParaRPr>
          </a:p>
        </p:txBody>
      </p:sp>
      <p:sp>
        <p:nvSpPr>
          <p:cNvPr id="200" name="Google Shape;200;p29"/>
          <p:cNvSpPr txBox="1"/>
          <p:nvPr/>
        </p:nvSpPr>
        <p:spPr>
          <a:xfrm>
            <a:off x="1859875" y="3369325"/>
            <a:ext cx="10761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Entity</a:t>
            </a:r>
            <a:endParaRPr>
              <a:solidFill>
                <a:schemeClr val="dk1"/>
              </a:solidFill>
              <a:latin typeface="Average"/>
              <a:ea typeface="Average"/>
              <a:cs typeface="Average"/>
              <a:sym typeface="Average"/>
            </a:endParaRPr>
          </a:p>
        </p:txBody>
      </p:sp>
      <p:sp>
        <p:nvSpPr>
          <p:cNvPr id="201" name="Google Shape;201;p29"/>
          <p:cNvSpPr txBox="1"/>
          <p:nvPr/>
        </p:nvSpPr>
        <p:spPr>
          <a:xfrm>
            <a:off x="1859875" y="2865575"/>
            <a:ext cx="10761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Entity</a:t>
            </a:r>
            <a:endParaRPr>
              <a:solidFill>
                <a:schemeClr val="dk1"/>
              </a:solidFill>
              <a:latin typeface="Average"/>
              <a:ea typeface="Average"/>
              <a:cs typeface="Average"/>
              <a:sym typeface="Average"/>
            </a:endParaRPr>
          </a:p>
        </p:txBody>
      </p:sp>
      <p:sp>
        <p:nvSpPr>
          <p:cNvPr id="202" name="Google Shape;202;p29"/>
          <p:cNvSpPr txBox="1"/>
          <p:nvPr/>
        </p:nvSpPr>
        <p:spPr>
          <a:xfrm>
            <a:off x="1859875" y="2361825"/>
            <a:ext cx="10761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Entity</a:t>
            </a:r>
            <a:endParaRPr>
              <a:solidFill>
                <a:schemeClr val="dk1"/>
              </a:solidFill>
              <a:latin typeface="Average"/>
              <a:ea typeface="Average"/>
              <a:cs typeface="Average"/>
              <a:sym typeface="Average"/>
            </a:endParaRPr>
          </a:p>
        </p:txBody>
      </p:sp>
      <p:sp>
        <p:nvSpPr>
          <p:cNvPr id="203" name="Google Shape;203;p29"/>
          <p:cNvSpPr/>
          <p:nvPr/>
        </p:nvSpPr>
        <p:spPr>
          <a:xfrm>
            <a:off x="7152675" y="1621925"/>
            <a:ext cx="1563300" cy="25857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Database</a:t>
            </a:r>
            <a:endParaRPr>
              <a:latin typeface="Average"/>
              <a:ea typeface="Average"/>
              <a:cs typeface="Average"/>
              <a:sym typeface="Average"/>
            </a:endParaRPr>
          </a:p>
        </p:txBody>
      </p:sp>
      <p:sp>
        <p:nvSpPr>
          <p:cNvPr id="204" name="Google Shape;204;p29"/>
          <p:cNvSpPr txBox="1"/>
          <p:nvPr/>
        </p:nvSpPr>
        <p:spPr>
          <a:xfrm>
            <a:off x="2891400" y="1244225"/>
            <a:ext cx="1680600" cy="240000"/>
          </a:xfrm>
          <a:prstGeom prst="rect">
            <a:avLst/>
          </a:prstGeom>
          <a:solidFill>
            <a:srgbClr val="980000"/>
          </a:solidFill>
          <a:ln>
            <a:noFill/>
          </a:ln>
        </p:spPr>
        <p:txBody>
          <a:bodyPr anchorCtr="0" anchor="t" bIns="27425" lIns="91425" spcFirstLastPara="1" rIns="91425" wrap="square" tIns="27425">
            <a:spAutoFit/>
          </a:bodyPr>
          <a:lstStyle/>
          <a:p>
            <a:pPr indent="0" lvl="0" marL="0" rtl="0" algn="ctr">
              <a:spcBef>
                <a:spcPts val="0"/>
              </a:spcBef>
              <a:spcAft>
                <a:spcPts val="0"/>
              </a:spcAft>
              <a:buNone/>
            </a:pPr>
            <a:r>
              <a:rPr lang="en" sz="1200">
                <a:solidFill>
                  <a:schemeClr val="dk1"/>
                </a:solidFill>
                <a:latin typeface="Average"/>
                <a:ea typeface="Average"/>
                <a:cs typeface="Average"/>
                <a:sym typeface="Average"/>
              </a:rPr>
              <a:t>EntityState.Detached</a:t>
            </a:r>
            <a:endParaRPr sz="1200">
              <a:solidFill>
                <a:schemeClr val="dk1"/>
              </a:solidFill>
              <a:latin typeface="Average"/>
              <a:ea typeface="Average"/>
              <a:cs typeface="Average"/>
              <a:sym typeface="Average"/>
            </a:endParaRPr>
          </a:p>
        </p:txBody>
      </p:sp>
      <p:sp>
        <p:nvSpPr>
          <p:cNvPr id="205" name="Google Shape;205;p29"/>
          <p:cNvSpPr txBox="1"/>
          <p:nvPr/>
        </p:nvSpPr>
        <p:spPr>
          <a:xfrm>
            <a:off x="2743700" y="2441925"/>
            <a:ext cx="1680600" cy="240000"/>
          </a:xfrm>
          <a:prstGeom prst="rect">
            <a:avLst/>
          </a:prstGeom>
          <a:solidFill>
            <a:srgbClr val="38761D"/>
          </a:solidFill>
          <a:ln>
            <a:noFill/>
          </a:ln>
        </p:spPr>
        <p:txBody>
          <a:bodyPr anchorCtr="0" anchor="t" bIns="27425" lIns="91425" spcFirstLastPara="1" rIns="91425" wrap="square" tIns="27425">
            <a:spAutoFit/>
          </a:bodyPr>
          <a:lstStyle/>
          <a:p>
            <a:pPr indent="0" lvl="0" marL="0" rtl="0" algn="ctr">
              <a:spcBef>
                <a:spcPts val="0"/>
              </a:spcBef>
              <a:spcAft>
                <a:spcPts val="0"/>
              </a:spcAft>
              <a:buNone/>
            </a:pPr>
            <a:r>
              <a:rPr lang="en" sz="1200">
                <a:solidFill>
                  <a:schemeClr val="dk1"/>
                </a:solidFill>
                <a:latin typeface="Average"/>
                <a:ea typeface="Average"/>
                <a:cs typeface="Average"/>
                <a:sym typeface="Average"/>
              </a:rPr>
              <a:t>EntityState.Added</a:t>
            </a:r>
            <a:endParaRPr sz="1200">
              <a:solidFill>
                <a:schemeClr val="dk1"/>
              </a:solidFill>
              <a:latin typeface="Average"/>
              <a:ea typeface="Average"/>
              <a:cs typeface="Average"/>
              <a:sym typeface="Average"/>
            </a:endParaRPr>
          </a:p>
        </p:txBody>
      </p:sp>
      <p:sp>
        <p:nvSpPr>
          <p:cNvPr id="206" name="Google Shape;206;p29"/>
          <p:cNvSpPr txBox="1"/>
          <p:nvPr/>
        </p:nvSpPr>
        <p:spPr>
          <a:xfrm>
            <a:off x="2743700" y="3953175"/>
            <a:ext cx="1680600" cy="240000"/>
          </a:xfrm>
          <a:prstGeom prst="rect">
            <a:avLst/>
          </a:prstGeom>
          <a:solidFill>
            <a:srgbClr val="000000"/>
          </a:solidFill>
          <a:ln>
            <a:noFill/>
          </a:ln>
        </p:spPr>
        <p:txBody>
          <a:bodyPr anchorCtr="0" anchor="t" bIns="27425" lIns="91425" spcFirstLastPara="1" rIns="91425" wrap="square" tIns="27425">
            <a:spAutoFit/>
          </a:bodyPr>
          <a:lstStyle/>
          <a:p>
            <a:pPr indent="0" lvl="0" marL="0" rtl="0" algn="ctr">
              <a:spcBef>
                <a:spcPts val="0"/>
              </a:spcBef>
              <a:spcAft>
                <a:spcPts val="0"/>
              </a:spcAft>
              <a:buNone/>
            </a:pPr>
            <a:r>
              <a:rPr lang="en" sz="1200">
                <a:solidFill>
                  <a:schemeClr val="dk1"/>
                </a:solidFill>
                <a:latin typeface="Average"/>
                <a:ea typeface="Average"/>
                <a:cs typeface="Average"/>
                <a:sym typeface="Average"/>
              </a:rPr>
              <a:t>EntityState.Unchanged</a:t>
            </a:r>
            <a:endParaRPr sz="1200">
              <a:solidFill>
                <a:schemeClr val="dk1"/>
              </a:solidFill>
              <a:latin typeface="Average"/>
              <a:ea typeface="Average"/>
              <a:cs typeface="Average"/>
              <a:sym typeface="Average"/>
            </a:endParaRPr>
          </a:p>
        </p:txBody>
      </p:sp>
      <p:sp>
        <p:nvSpPr>
          <p:cNvPr id="207" name="Google Shape;207;p29"/>
          <p:cNvSpPr txBox="1"/>
          <p:nvPr/>
        </p:nvSpPr>
        <p:spPr>
          <a:xfrm>
            <a:off x="2743700" y="3449425"/>
            <a:ext cx="1680600" cy="240000"/>
          </a:xfrm>
          <a:prstGeom prst="rect">
            <a:avLst/>
          </a:prstGeom>
          <a:solidFill>
            <a:srgbClr val="B45F06"/>
          </a:solidFill>
          <a:ln>
            <a:noFill/>
          </a:ln>
        </p:spPr>
        <p:txBody>
          <a:bodyPr anchorCtr="0" anchor="t" bIns="27425" lIns="91425" spcFirstLastPara="1" rIns="91425" wrap="square" tIns="27425">
            <a:spAutoFit/>
          </a:bodyPr>
          <a:lstStyle/>
          <a:p>
            <a:pPr indent="0" lvl="0" marL="0" rtl="0" algn="ctr">
              <a:spcBef>
                <a:spcPts val="0"/>
              </a:spcBef>
              <a:spcAft>
                <a:spcPts val="0"/>
              </a:spcAft>
              <a:buNone/>
            </a:pPr>
            <a:r>
              <a:rPr lang="en" sz="1200">
                <a:solidFill>
                  <a:schemeClr val="dk1"/>
                </a:solidFill>
                <a:latin typeface="Average"/>
                <a:ea typeface="Average"/>
                <a:cs typeface="Average"/>
                <a:sym typeface="Average"/>
              </a:rPr>
              <a:t>EntityState.Deleted</a:t>
            </a:r>
            <a:endParaRPr sz="1200">
              <a:solidFill>
                <a:schemeClr val="dk1"/>
              </a:solidFill>
              <a:latin typeface="Average"/>
              <a:ea typeface="Average"/>
              <a:cs typeface="Average"/>
              <a:sym typeface="Average"/>
            </a:endParaRPr>
          </a:p>
        </p:txBody>
      </p:sp>
      <p:sp>
        <p:nvSpPr>
          <p:cNvPr id="208" name="Google Shape;208;p29"/>
          <p:cNvSpPr txBox="1"/>
          <p:nvPr/>
        </p:nvSpPr>
        <p:spPr>
          <a:xfrm>
            <a:off x="2743700" y="2945675"/>
            <a:ext cx="1680600" cy="240000"/>
          </a:xfrm>
          <a:prstGeom prst="rect">
            <a:avLst/>
          </a:prstGeom>
          <a:solidFill>
            <a:srgbClr val="1155CC"/>
          </a:solidFill>
          <a:ln>
            <a:noFill/>
          </a:ln>
        </p:spPr>
        <p:txBody>
          <a:bodyPr anchorCtr="0" anchor="t" bIns="27425" lIns="91425" spcFirstLastPara="1" rIns="91425" wrap="square" tIns="27425">
            <a:spAutoFit/>
          </a:bodyPr>
          <a:lstStyle/>
          <a:p>
            <a:pPr indent="0" lvl="0" marL="0" rtl="0" algn="ctr">
              <a:spcBef>
                <a:spcPts val="0"/>
              </a:spcBef>
              <a:spcAft>
                <a:spcPts val="0"/>
              </a:spcAft>
              <a:buNone/>
            </a:pPr>
            <a:r>
              <a:rPr lang="en" sz="1200">
                <a:solidFill>
                  <a:schemeClr val="dk1"/>
                </a:solidFill>
                <a:latin typeface="Average"/>
                <a:ea typeface="Average"/>
                <a:cs typeface="Average"/>
                <a:sym typeface="Average"/>
              </a:rPr>
              <a:t>EntityState.Modified</a:t>
            </a:r>
            <a:endParaRPr sz="1200">
              <a:solidFill>
                <a:schemeClr val="dk1"/>
              </a:solidFill>
              <a:latin typeface="Average"/>
              <a:ea typeface="Average"/>
              <a:cs typeface="Average"/>
              <a:sym typeface="Average"/>
            </a:endParaRPr>
          </a:p>
        </p:txBody>
      </p:sp>
      <p:cxnSp>
        <p:nvCxnSpPr>
          <p:cNvPr id="209" name="Google Shape;209;p29"/>
          <p:cNvCxnSpPr>
            <a:stCxn id="205" idx="3"/>
          </p:cNvCxnSpPr>
          <p:nvPr/>
        </p:nvCxnSpPr>
        <p:spPr>
          <a:xfrm>
            <a:off x="4424300" y="2561925"/>
            <a:ext cx="2709900" cy="12000"/>
          </a:xfrm>
          <a:prstGeom prst="straightConnector1">
            <a:avLst/>
          </a:prstGeom>
          <a:noFill/>
          <a:ln cap="flat" cmpd="sng" w="28575">
            <a:solidFill>
              <a:srgbClr val="CC0000"/>
            </a:solidFill>
            <a:prstDash val="solid"/>
            <a:round/>
            <a:headEnd len="med" w="med" type="none"/>
            <a:tailEnd len="med" w="med" type="triangle"/>
          </a:ln>
        </p:spPr>
      </p:cxnSp>
      <p:cxnSp>
        <p:nvCxnSpPr>
          <p:cNvPr id="210" name="Google Shape;210;p29"/>
          <p:cNvCxnSpPr/>
          <p:nvPr/>
        </p:nvCxnSpPr>
        <p:spPr>
          <a:xfrm>
            <a:off x="4433538" y="3062675"/>
            <a:ext cx="2709900" cy="12000"/>
          </a:xfrm>
          <a:prstGeom prst="straightConnector1">
            <a:avLst/>
          </a:prstGeom>
          <a:noFill/>
          <a:ln cap="flat" cmpd="sng" w="28575">
            <a:solidFill>
              <a:srgbClr val="CC0000"/>
            </a:solidFill>
            <a:prstDash val="solid"/>
            <a:round/>
            <a:headEnd len="med" w="med" type="none"/>
            <a:tailEnd len="med" w="med" type="triangle"/>
          </a:ln>
        </p:spPr>
      </p:cxnSp>
      <p:cxnSp>
        <p:nvCxnSpPr>
          <p:cNvPr id="211" name="Google Shape;211;p29"/>
          <p:cNvCxnSpPr/>
          <p:nvPr/>
        </p:nvCxnSpPr>
        <p:spPr>
          <a:xfrm>
            <a:off x="4433538" y="3563425"/>
            <a:ext cx="2709900" cy="12000"/>
          </a:xfrm>
          <a:prstGeom prst="straightConnector1">
            <a:avLst/>
          </a:prstGeom>
          <a:noFill/>
          <a:ln cap="flat" cmpd="sng" w="28575">
            <a:solidFill>
              <a:srgbClr val="CC0000"/>
            </a:solidFill>
            <a:prstDash val="solid"/>
            <a:round/>
            <a:headEnd len="med" w="med" type="none"/>
            <a:tailEnd len="med" w="med" type="triangle"/>
          </a:ln>
        </p:spPr>
      </p:cxnSp>
      <p:sp>
        <p:nvSpPr>
          <p:cNvPr id="212" name="Google Shape;212;p29"/>
          <p:cNvSpPr txBox="1"/>
          <p:nvPr/>
        </p:nvSpPr>
        <p:spPr>
          <a:xfrm>
            <a:off x="5665450" y="2090475"/>
            <a:ext cx="89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INSERT</a:t>
            </a:r>
            <a:endParaRPr>
              <a:solidFill>
                <a:schemeClr val="dk1"/>
              </a:solidFill>
              <a:latin typeface="Average"/>
              <a:ea typeface="Average"/>
              <a:cs typeface="Average"/>
              <a:sym typeface="Average"/>
            </a:endParaRPr>
          </a:p>
        </p:txBody>
      </p:sp>
      <p:sp>
        <p:nvSpPr>
          <p:cNvPr id="213" name="Google Shape;213;p29"/>
          <p:cNvSpPr txBox="1"/>
          <p:nvPr/>
        </p:nvSpPr>
        <p:spPr>
          <a:xfrm>
            <a:off x="5665450" y="2618200"/>
            <a:ext cx="89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UPDATE</a:t>
            </a:r>
            <a:endParaRPr>
              <a:solidFill>
                <a:schemeClr val="dk1"/>
              </a:solidFill>
              <a:latin typeface="Average"/>
              <a:ea typeface="Average"/>
              <a:cs typeface="Average"/>
              <a:sym typeface="Average"/>
            </a:endParaRPr>
          </a:p>
        </p:txBody>
      </p:sp>
      <p:sp>
        <p:nvSpPr>
          <p:cNvPr id="214" name="Google Shape;214;p29"/>
          <p:cNvSpPr txBox="1"/>
          <p:nvPr/>
        </p:nvSpPr>
        <p:spPr>
          <a:xfrm>
            <a:off x="5665450" y="3118950"/>
            <a:ext cx="89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DELETE</a:t>
            </a:r>
            <a:endParaRPr>
              <a:solidFill>
                <a:schemeClr val="dk1"/>
              </a:solidFill>
              <a:latin typeface="Average"/>
              <a:ea typeface="Average"/>
              <a:cs typeface="Average"/>
              <a:sym typeface="Average"/>
            </a:endParaRPr>
          </a:p>
        </p:txBody>
      </p:sp>
      <p:sp>
        <p:nvSpPr>
          <p:cNvPr id="215" name="Google Shape;215;p29"/>
          <p:cNvSpPr txBox="1"/>
          <p:nvPr/>
        </p:nvSpPr>
        <p:spPr>
          <a:xfrm>
            <a:off x="5502375" y="945075"/>
            <a:ext cx="32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Performs DbContext.SaveChanges();</a:t>
            </a:r>
            <a:endParaRPr>
              <a:solidFill>
                <a:schemeClr val="dk1"/>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configuration &amp; relationships</a:t>
            </a:r>
            <a:endParaRPr/>
          </a:p>
        </p:txBody>
      </p:sp>
      <p:sp>
        <p:nvSpPr>
          <p:cNvPr id="221" name="Google Shape;221;p30"/>
          <p:cNvSpPr txBox="1"/>
          <p:nvPr>
            <p:ph idx="1" type="body"/>
          </p:nvPr>
        </p:nvSpPr>
        <p:spPr>
          <a:xfrm>
            <a:off x="2621100" y="1140725"/>
            <a:ext cx="6211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b="1" lang="en" sz="2000"/>
              <a:t>What is the best approach?</a:t>
            </a:r>
            <a:endParaRPr b="1" sz="2000"/>
          </a:p>
          <a:p>
            <a:pPr indent="-342900" lvl="0" marL="457200" rtl="0" algn="l">
              <a:spcBef>
                <a:spcPts val="1200"/>
              </a:spcBef>
              <a:spcAft>
                <a:spcPts val="0"/>
              </a:spcAft>
              <a:buSzPts val="1800"/>
              <a:buChar char="●"/>
            </a:pPr>
            <a:r>
              <a:rPr lang="en"/>
              <a:t>Data Annotation </a:t>
            </a:r>
            <a:endParaRPr/>
          </a:p>
          <a:p>
            <a:pPr indent="-342900" lvl="0" marL="457200" rtl="0" algn="l">
              <a:spcBef>
                <a:spcPts val="0"/>
              </a:spcBef>
              <a:spcAft>
                <a:spcPts val="0"/>
              </a:spcAft>
              <a:buSzPts val="1800"/>
              <a:buChar char="●"/>
            </a:pPr>
            <a:r>
              <a:rPr lang="en"/>
              <a:t>Fluent API</a:t>
            </a:r>
            <a:endParaRPr/>
          </a:p>
          <a:p>
            <a:pPr indent="-342900" lvl="0" marL="457200" rtl="0" algn="l">
              <a:spcBef>
                <a:spcPts val="0"/>
              </a:spcBef>
              <a:spcAft>
                <a:spcPts val="0"/>
              </a:spcAft>
              <a:buSzPts val="1800"/>
              <a:buChar char="●"/>
            </a:pPr>
            <a:r>
              <a:rPr lang="en"/>
              <a:t>Mixed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Entity</a:t>
            </a:r>
            <a:r>
              <a:rPr lang="en"/>
              <a:t> basic relationships</a:t>
            </a:r>
            <a:endParaRPr/>
          </a:p>
        </p:txBody>
      </p:sp>
      <p:sp>
        <p:nvSpPr>
          <p:cNvPr id="227" name="Google Shape;227;p31"/>
          <p:cNvSpPr txBox="1"/>
          <p:nvPr>
            <p:ph idx="1" type="body"/>
          </p:nvPr>
        </p:nvSpPr>
        <p:spPr>
          <a:xfrm>
            <a:off x="781850" y="1774725"/>
            <a:ext cx="2473800" cy="272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To Many</a:t>
            </a:r>
            <a:endParaRPr/>
          </a:p>
          <a:p>
            <a:pPr indent="-342900" lvl="0" marL="457200" rtl="0" algn="l">
              <a:spcBef>
                <a:spcPts val="0"/>
              </a:spcBef>
              <a:spcAft>
                <a:spcPts val="0"/>
              </a:spcAft>
              <a:buSzPts val="1800"/>
              <a:buChar char="●"/>
            </a:pPr>
            <a:r>
              <a:rPr lang="en"/>
              <a:t>One To One</a:t>
            </a:r>
            <a:endParaRPr/>
          </a:p>
          <a:p>
            <a:pPr indent="-342900" lvl="0" marL="457200" rtl="0" algn="l">
              <a:spcBef>
                <a:spcPts val="0"/>
              </a:spcBef>
              <a:spcAft>
                <a:spcPts val="0"/>
              </a:spcAft>
              <a:buSzPts val="1800"/>
              <a:buChar char="●"/>
            </a:pPr>
            <a:r>
              <a:rPr lang="en"/>
              <a:t>Many To Many</a:t>
            </a:r>
            <a:endParaRPr/>
          </a:p>
        </p:txBody>
      </p:sp>
      <p:pic>
        <p:nvPicPr>
          <p:cNvPr id="228" name="Google Shape;228;p31"/>
          <p:cNvPicPr preferRelativeResize="0"/>
          <p:nvPr/>
        </p:nvPicPr>
        <p:blipFill>
          <a:blip r:embed="rId3">
            <a:alphaModFix/>
          </a:blip>
          <a:stretch>
            <a:fillRect/>
          </a:stretch>
        </p:blipFill>
        <p:spPr>
          <a:xfrm>
            <a:off x="4572000" y="888050"/>
            <a:ext cx="3463397"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Topics</a:t>
            </a:r>
            <a:endParaRPr/>
          </a:p>
        </p:txBody>
      </p:sp>
      <p:sp>
        <p:nvSpPr>
          <p:cNvPr id="66" name="Google Shape;66;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AutoNum type="arabicPeriod"/>
            </a:pPr>
            <a:r>
              <a:rPr b="1" lang="en"/>
              <a:t>What are EF Core and its purpose;</a:t>
            </a:r>
            <a:endParaRPr b="1"/>
          </a:p>
          <a:p>
            <a:pPr indent="-342900" lvl="0" marL="457200" rtl="0" algn="l">
              <a:spcBef>
                <a:spcPts val="0"/>
              </a:spcBef>
              <a:spcAft>
                <a:spcPts val="0"/>
              </a:spcAft>
              <a:buSzPts val="1800"/>
              <a:buAutoNum type="arabicPeriod"/>
            </a:pPr>
            <a:r>
              <a:rPr b="1" lang="en"/>
              <a:t>EF Core features overview;</a:t>
            </a:r>
            <a:endParaRPr b="1"/>
          </a:p>
          <a:p>
            <a:pPr indent="-342900" lvl="0" marL="457200" rtl="0" algn="l">
              <a:spcBef>
                <a:spcPts val="0"/>
              </a:spcBef>
              <a:spcAft>
                <a:spcPts val="0"/>
              </a:spcAft>
              <a:buSzPts val="1800"/>
              <a:buAutoNum type="arabicPeriod"/>
            </a:pPr>
            <a:r>
              <a:rPr b="1" lang="en"/>
              <a:t>LINQ-To-Entities overview;</a:t>
            </a:r>
            <a:endParaRPr b="1"/>
          </a:p>
          <a:p>
            <a:pPr indent="-342900" lvl="0" marL="457200" rtl="0" algn="l">
              <a:spcBef>
                <a:spcPts val="0"/>
              </a:spcBef>
              <a:spcAft>
                <a:spcPts val="0"/>
              </a:spcAft>
              <a:buSzPts val="1800"/>
              <a:buAutoNum type="arabicPeriod"/>
            </a:pPr>
            <a:r>
              <a:rPr b="1" lang="en"/>
              <a:t>Optimization and typical mistakes using Entity Framework;</a:t>
            </a:r>
            <a:endParaRPr b="1"/>
          </a:p>
          <a:p>
            <a:pPr indent="-342900" lvl="0" marL="457200" rtl="0" algn="l">
              <a:spcBef>
                <a:spcPts val="0"/>
              </a:spcBef>
              <a:spcAft>
                <a:spcPts val="0"/>
              </a:spcAft>
              <a:buSzPts val="1800"/>
              <a:buAutoNum type="arabicPeriod"/>
            </a:pPr>
            <a:r>
              <a:rPr b="1" lang="en"/>
              <a:t>Debugging of queries.</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Transaction Management</a:t>
            </a:r>
            <a:endParaRPr/>
          </a:p>
        </p:txBody>
      </p:sp>
      <p:sp>
        <p:nvSpPr>
          <p:cNvPr id="234" name="Google Shape;23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By default each DbContext.SaveChanges are wrapped in a single transaction.</a:t>
            </a:r>
            <a:endParaRPr sz="2100"/>
          </a:p>
          <a:p>
            <a:pPr indent="0" lvl="0" marL="0" rtl="0" algn="l">
              <a:spcBef>
                <a:spcPts val="1200"/>
              </a:spcBef>
              <a:spcAft>
                <a:spcPts val="0"/>
              </a:spcAft>
              <a:buNone/>
            </a:pPr>
            <a:r>
              <a:rPr lang="en" sz="2100"/>
              <a:t>You can control the transactions better by using DbContext.Database API. You can Begin transaction, Commit, and Rollback transactions</a:t>
            </a:r>
            <a:endParaRPr sz="2100"/>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 Core Migrations</a:t>
            </a:r>
            <a:endParaRPr/>
          </a:p>
        </p:txBody>
      </p:sp>
      <p:sp>
        <p:nvSpPr>
          <p:cNvPr id="240" name="Google Shape;240;p33"/>
          <p:cNvSpPr txBox="1"/>
          <p:nvPr/>
        </p:nvSpPr>
        <p:spPr>
          <a:xfrm>
            <a:off x="869750" y="1705525"/>
            <a:ext cx="1363500" cy="8313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Entity Models</a:t>
            </a:r>
            <a:br>
              <a:rPr lang="en">
                <a:latin typeface="Average"/>
                <a:ea typeface="Average"/>
                <a:cs typeface="Average"/>
                <a:sym typeface="Average"/>
              </a:rPr>
            </a:br>
            <a:r>
              <a:rPr lang="en">
                <a:latin typeface="Average"/>
                <a:ea typeface="Average"/>
                <a:cs typeface="Average"/>
                <a:sym typeface="Average"/>
              </a:rPr>
              <a:t>+</a:t>
            </a:r>
            <a:br>
              <a:rPr lang="en">
                <a:latin typeface="Average"/>
                <a:ea typeface="Average"/>
                <a:cs typeface="Average"/>
                <a:sym typeface="Average"/>
              </a:rPr>
            </a:br>
            <a:r>
              <a:rPr lang="en">
                <a:latin typeface="Average"/>
                <a:ea typeface="Average"/>
                <a:cs typeface="Average"/>
                <a:sym typeface="Average"/>
              </a:rPr>
              <a:t>DbContext</a:t>
            </a:r>
            <a:endParaRPr>
              <a:latin typeface="Average"/>
              <a:ea typeface="Average"/>
              <a:cs typeface="Average"/>
              <a:sym typeface="Average"/>
            </a:endParaRPr>
          </a:p>
        </p:txBody>
      </p:sp>
      <p:sp>
        <p:nvSpPr>
          <p:cNvPr id="241" name="Google Shape;241;p33"/>
          <p:cNvSpPr txBox="1"/>
          <p:nvPr/>
        </p:nvSpPr>
        <p:spPr>
          <a:xfrm>
            <a:off x="3580975" y="1813375"/>
            <a:ext cx="13635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Migration Code</a:t>
            </a:r>
            <a:endParaRPr>
              <a:latin typeface="Average"/>
              <a:ea typeface="Average"/>
              <a:cs typeface="Average"/>
              <a:sym typeface="Average"/>
            </a:endParaRPr>
          </a:p>
        </p:txBody>
      </p:sp>
      <p:sp>
        <p:nvSpPr>
          <p:cNvPr id="242" name="Google Shape;242;p33"/>
          <p:cNvSpPr txBox="1"/>
          <p:nvPr/>
        </p:nvSpPr>
        <p:spPr>
          <a:xfrm>
            <a:off x="6206550" y="1921075"/>
            <a:ext cx="13635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SQL Script</a:t>
            </a:r>
            <a:endParaRPr>
              <a:latin typeface="Average"/>
              <a:ea typeface="Average"/>
              <a:cs typeface="Average"/>
              <a:sym typeface="Average"/>
            </a:endParaRPr>
          </a:p>
        </p:txBody>
      </p:sp>
      <p:sp>
        <p:nvSpPr>
          <p:cNvPr id="243" name="Google Shape;243;p33"/>
          <p:cNvSpPr/>
          <p:nvPr/>
        </p:nvSpPr>
        <p:spPr>
          <a:xfrm>
            <a:off x="6106650" y="3031175"/>
            <a:ext cx="1563300" cy="13278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Database</a:t>
            </a:r>
            <a:endParaRPr>
              <a:latin typeface="Average"/>
              <a:ea typeface="Average"/>
              <a:cs typeface="Average"/>
              <a:sym typeface="Average"/>
            </a:endParaRPr>
          </a:p>
        </p:txBody>
      </p:sp>
      <p:cxnSp>
        <p:nvCxnSpPr>
          <p:cNvPr id="244" name="Google Shape;244;p33"/>
          <p:cNvCxnSpPr>
            <a:stCxn id="240" idx="3"/>
            <a:endCxn id="241" idx="1"/>
          </p:cNvCxnSpPr>
          <p:nvPr/>
        </p:nvCxnSpPr>
        <p:spPr>
          <a:xfrm>
            <a:off x="2233250" y="2121175"/>
            <a:ext cx="1347600" cy="0"/>
          </a:xfrm>
          <a:prstGeom prst="straightConnector1">
            <a:avLst/>
          </a:prstGeom>
          <a:noFill/>
          <a:ln cap="flat" cmpd="sng" w="28575">
            <a:solidFill>
              <a:srgbClr val="FF0000"/>
            </a:solidFill>
            <a:prstDash val="solid"/>
            <a:round/>
            <a:headEnd len="med" w="med" type="none"/>
            <a:tailEnd len="med" w="med" type="triangle"/>
          </a:ln>
        </p:spPr>
      </p:cxnSp>
      <p:cxnSp>
        <p:nvCxnSpPr>
          <p:cNvPr id="245" name="Google Shape;245;p33"/>
          <p:cNvCxnSpPr>
            <a:stCxn id="241" idx="3"/>
            <a:endCxn id="242" idx="1"/>
          </p:cNvCxnSpPr>
          <p:nvPr/>
        </p:nvCxnSpPr>
        <p:spPr>
          <a:xfrm>
            <a:off x="4944475" y="2121175"/>
            <a:ext cx="1262100" cy="0"/>
          </a:xfrm>
          <a:prstGeom prst="straightConnector1">
            <a:avLst/>
          </a:prstGeom>
          <a:noFill/>
          <a:ln cap="flat" cmpd="sng" w="28575">
            <a:solidFill>
              <a:srgbClr val="FF0000"/>
            </a:solidFill>
            <a:prstDash val="solid"/>
            <a:round/>
            <a:headEnd len="med" w="med" type="none"/>
            <a:tailEnd len="med" w="med" type="triangle"/>
          </a:ln>
        </p:spPr>
      </p:cxnSp>
      <p:cxnSp>
        <p:nvCxnSpPr>
          <p:cNvPr id="246" name="Google Shape;246;p33"/>
          <p:cNvCxnSpPr>
            <a:stCxn id="242" idx="2"/>
            <a:endCxn id="243" idx="1"/>
          </p:cNvCxnSpPr>
          <p:nvPr/>
        </p:nvCxnSpPr>
        <p:spPr>
          <a:xfrm>
            <a:off x="6888300" y="2321275"/>
            <a:ext cx="0" cy="709800"/>
          </a:xfrm>
          <a:prstGeom prst="straightConnector1">
            <a:avLst/>
          </a:prstGeom>
          <a:noFill/>
          <a:ln cap="flat" cmpd="sng" w="28575">
            <a:solidFill>
              <a:srgbClr val="FF0000"/>
            </a:solidFill>
            <a:prstDash val="solid"/>
            <a:round/>
            <a:headEnd len="med" w="med" type="none"/>
            <a:tailEnd len="med" w="med" type="triangle"/>
          </a:ln>
        </p:spPr>
      </p:cxnSp>
      <p:sp>
        <p:nvSpPr>
          <p:cNvPr id="247" name="Google Shape;247;p33"/>
          <p:cNvSpPr txBox="1"/>
          <p:nvPr/>
        </p:nvSpPr>
        <p:spPr>
          <a:xfrm>
            <a:off x="2437000" y="1766362"/>
            <a:ext cx="94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generates</a:t>
            </a:r>
            <a:endParaRPr>
              <a:solidFill>
                <a:schemeClr val="dk1"/>
              </a:solidFill>
              <a:latin typeface="Average"/>
              <a:ea typeface="Average"/>
              <a:cs typeface="Average"/>
              <a:sym typeface="Average"/>
            </a:endParaRPr>
          </a:p>
        </p:txBody>
      </p:sp>
      <p:sp>
        <p:nvSpPr>
          <p:cNvPr id="248" name="Google Shape;248;p33"/>
          <p:cNvSpPr txBox="1"/>
          <p:nvPr/>
        </p:nvSpPr>
        <p:spPr>
          <a:xfrm>
            <a:off x="6790875" y="2476125"/>
            <a:ext cx="94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updates</a:t>
            </a:r>
            <a:endParaRPr>
              <a:solidFill>
                <a:schemeClr val="dk1"/>
              </a:solidFill>
              <a:latin typeface="Average"/>
              <a:ea typeface="Average"/>
              <a:cs typeface="Average"/>
              <a:sym typeface="Average"/>
            </a:endParaRPr>
          </a:p>
        </p:txBody>
      </p:sp>
      <p:sp>
        <p:nvSpPr>
          <p:cNvPr id="249" name="Google Shape;249;p33"/>
          <p:cNvSpPr txBox="1"/>
          <p:nvPr/>
        </p:nvSpPr>
        <p:spPr>
          <a:xfrm>
            <a:off x="5105413" y="1766362"/>
            <a:ext cx="94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generates</a:t>
            </a:r>
            <a:endParaRPr>
              <a:solidFill>
                <a:schemeClr val="dk1"/>
              </a:solidFill>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3. LINQ-To-Entities overview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LINQ Syntax</a:t>
            </a:r>
            <a:endParaRPr/>
          </a:p>
        </p:txBody>
      </p:sp>
      <p:sp>
        <p:nvSpPr>
          <p:cNvPr id="260" name="Google Shape;260;p35"/>
          <p:cNvSpPr txBox="1"/>
          <p:nvPr>
            <p:ph idx="1" type="body"/>
          </p:nvPr>
        </p:nvSpPr>
        <p:spPr>
          <a:xfrm>
            <a:off x="311700" y="1017725"/>
            <a:ext cx="8520600" cy="182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Query Syntax</a:t>
            </a:r>
            <a:endParaRPr/>
          </a:p>
          <a:p>
            <a:pPr indent="0" lvl="0" marL="0" rtl="0" algn="ctr">
              <a:spcBef>
                <a:spcPts val="1200"/>
              </a:spcBef>
              <a:spcAft>
                <a:spcPts val="0"/>
              </a:spcAft>
              <a:buNone/>
            </a:pPr>
            <a:r>
              <a:rPr lang="en" sz="1700">
                <a:solidFill>
                  <a:schemeClr val="dk1"/>
                </a:solidFill>
              </a:rPr>
              <a:t>var querySyntaxResult = from p in context.Products </a:t>
            </a:r>
            <a:endParaRPr sz="1700">
              <a:solidFill>
                <a:schemeClr val="dk1"/>
              </a:solidFill>
            </a:endParaRPr>
          </a:p>
          <a:p>
            <a:pPr indent="0" lvl="0" marL="0" rtl="0" algn="ctr">
              <a:spcBef>
                <a:spcPts val="1200"/>
              </a:spcBef>
              <a:spcAft>
                <a:spcPts val="0"/>
              </a:spcAft>
              <a:buNone/>
            </a:pPr>
            <a:r>
              <a:rPr lang="en" sz="1700">
                <a:solidFill>
                  <a:schemeClr val="dk1"/>
                </a:solidFill>
              </a:rPr>
              <a:t>where p.Name.Contains("Product 1) select p;</a:t>
            </a:r>
            <a:endParaRPr sz="1700">
              <a:solidFill>
                <a:schemeClr val="dk1"/>
              </a:solidFill>
            </a:endParaRPr>
          </a:p>
          <a:p>
            <a:pPr indent="0" lvl="0" marL="0" rtl="0" algn="l">
              <a:spcBef>
                <a:spcPts val="1200"/>
              </a:spcBef>
              <a:spcAft>
                <a:spcPts val="1200"/>
              </a:spcAft>
              <a:buNone/>
            </a:pPr>
            <a:r>
              <a:t/>
            </a:r>
            <a:endParaRPr/>
          </a:p>
        </p:txBody>
      </p:sp>
      <p:sp>
        <p:nvSpPr>
          <p:cNvPr id="261" name="Google Shape;261;p35"/>
          <p:cNvSpPr txBox="1"/>
          <p:nvPr>
            <p:ph idx="2" type="body"/>
          </p:nvPr>
        </p:nvSpPr>
        <p:spPr>
          <a:xfrm>
            <a:off x="311700" y="2841725"/>
            <a:ext cx="8357400" cy="182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Syntax</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en" sz="1700">
                <a:solidFill>
                  <a:schemeClr val="dk1"/>
                </a:solidFill>
              </a:rPr>
              <a:t>var methodSyntaxResult = context.Products.Where(x =&gt; x.Name.Contains("Product 1"));</a:t>
            </a:r>
            <a:endParaRPr sz="17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 Core and LINQ to Entities Query Methods (Operators)</a:t>
            </a:r>
            <a:endParaRPr/>
          </a:p>
        </p:txBody>
      </p:sp>
      <p:sp>
        <p:nvSpPr>
          <p:cNvPr id="267" name="Google Shape;267;p3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Sequence queries</a:t>
            </a:r>
            <a:endParaRPr b="1"/>
          </a:p>
          <a:p>
            <a:pPr indent="-317500" lvl="0" marL="457200" rtl="0" algn="l">
              <a:spcBef>
                <a:spcPts val="1200"/>
              </a:spcBef>
              <a:spcAft>
                <a:spcPts val="0"/>
              </a:spcAft>
              <a:buSzPts val="1400"/>
              <a:buChar char="●"/>
            </a:pPr>
            <a:r>
              <a:rPr lang="en"/>
              <a:t>Where, OfType</a:t>
            </a:r>
            <a:endParaRPr/>
          </a:p>
          <a:p>
            <a:pPr indent="-317500" lvl="0" marL="457200" rtl="0" algn="l">
              <a:spcBef>
                <a:spcPts val="0"/>
              </a:spcBef>
              <a:spcAft>
                <a:spcPts val="0"/>
              </a:spcAft>
              <a:buSzPts val="1400"/>
              <a:buChar char="●"/>
            </a:pPr>
            <a:r>
              <a:rPr lang="en"/>
              <a:t>Mapping (projection): Select</a:t>
            </a:r>
            <a:endParaRPr/>
          </a:p>
          <a:p>
            <a:pPr indent="-317500" lvl="0" marL="457200" rtl="0" algn="l">
              <a:spcBef>
                <a:spcPts val="0"/>
              </a:spcBef>
              <a:spcAft>
                <a:spcPts val="0"/>
              </a:spcAft>
              <a:buSzPts val="1400"/>
              <a:buChar char="●"/>
            </a:pPr>
            <a:r>
              <a:rPr lang="en"/>
              <a:t>Generation: DefaultIfEmpty</a:t>
            </a:r>
            <a:endParaRPr/>
          </a:p>
          <a:p>
            <a:pPr indent="-317500" lvl="0" marL="457200" rtl="0" algn="l">
              <a:spcBef>
                <a:spcPts val="0"/>
              </a:spcBef>
              <a:spcAft>
                <a:spcPts val="0"/>
              </a:spcAft>
              <a:buSzPts val="1400"/>
              <a:buChar char="●"/>
            </a:pPr>
            <a:r>
              <a:rPr lang="en"/>
              <a:t>Grouping: GroupBy</a:t>
            </a:r>
            <a:endParaRPr/>
          </a:p>
          <a:p>
            <a:pPr indent="-317500" lvl="0" marL="457200" rtl="0" algn="l">
              <a:spcBef>
                <a:spcPts val="0"/>
              </a:spcBef>
              <a:spcAft>
                <a:spcPts val="0"/>
              </a:spcAft>
              <a:buSzPts val="1400"/>
              <a:buChar char="●"/>
            </a:pPr>
            <a:r>
              <a:rPr lang="en"/>
              <a:t>Join: Join, GroupJoin, SelectMany, Select</a:t>
            </a:r>
            <a:endParaRPr/>
          </a:p>
          <a:p>
            <a:pPr indent="-317500" lvl="0" marL="457200" rtl="0" algn="l">
              <a:spcBef>
                <a:spcPts val="0"/>
              </a:spcBef>
              <a:spcAft>
                <a:spcPts val="0"/>
              </a:spcAft>
              <a:buSzPts val="1400"/>
              <a:buChar char="●"/>
            </a:pPr>
            <a:r>
              <a:rPr lang="en"/>
              <a:t>Concatenation: Concat</a:t>
            </a:r>
            <a:endParaRPr/>
          </a:p>
          <a:p>
            <a:pPr indent="-317500" lvl="0" marL="457200" rtl="0" algn="l">
              <a:spcBef>
                <a:spcPts val="0"/>
              </a:spcBef>
              <a:spcAft>
                <a:spcPts val="0"/>
              </a:spcAft>
              <a:buSzPts val="1400"/>
              <a:buChar char="●"/>
            </a:pPr>
            <a:r>
              <a:rPr lang="en"/>
              <a:t>Set: Distinct, GroupBy, Union, Intersect, Except</a:t>
            </a:r>
            <a:endParaRPr/>
          </a:p>
          <a:p>
            <a:pPr indent="-317500" lvl="0" marL="457200" rtl="0" algn="l">
              <a:spcBef>
                <a:spcPts val="0"/>
              </a:spcBef>
              <a:spcAft>
                <a:spcPts val="0"/>
              </a:spcAft>
              <a:buSzPts val="1400"/>
              <a:buChar char="●"/>
            </a:pPr>
            <a:r>
              <a:rPr lang="en"/>
              <a:t>Convolution: Zip</a:t>
            </a:r>
            <a:endParaRPr/>
          </a:p>
          <a:p>
            <a:pPr indent="-317500" lvl="0" marL="457200" rtl="0" algn="l">
              <a:spcBef>
                <a:spcPts val="0"/>
              </a:spcBef>
              <a:spcAft>
                <a:spcPts val="0"/>
              </a:spcAft>
              <a:buSzPts val="1400"/>
              <a:buChar char="●"/>
            </a:pPr>
            <a:r>
              <a:rPr lang="en"/>
              <a:t>Partitioning: Take, Skip</a:t>
            </a:r>
            <a:endParaRPr/>
          </a:p>
          <a:p>
            <a:pPr indent="-317500" lvl="0" marL="457200" rtl="0" algn="l">
              <a:spcBef>
                <a:spcPts val="0"/>
              </a:spcBef>
              <a:spcAft>
                <a:spcPts val="0"/>
              </a:spcAft>
              <a:buSzPts val="1400"/>
              <a:buChar char="●"/>
            </a:pPr>
            <a:r>
              <a:rPr lang="en"/>
              <a:t>Ordering: OrderBy, ThenBy, OrderByDescending, ThenByDescending</a:t>
            </a:r>
            <a:endParaRPr/>
          </a:p>
          <a:p>
            <a:pPr indent="-317500" lvl="0" marL="457200" rtl="0" algn="l">
              <a:spcBef>
                <a:spcPts val="0"/>
              </a:spcBef>
              <a:spcAft>
                <a:spcPts val="0"/>
              </a:spcAft>
              <a:buSzPts val="1400"/>
              <a:buChar char="●"/>
            </a:pPr>
            <a:r>
              <a:rPr lang="en"/>
              <a:t>Conversion: Cast, AsQueryable</a:t>
            </a:r>
            <a:endParaRPr/>
          </a:p>
        </p:txBody>
      </p:sp>
      <p:sp>
        <p:nvSpPr>
          <p:cNvPr id="268" name="Google Shape;268;p3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Value queries: return a single value</a:t>
            </a:r>
            <a:endParaRPr/>
          </a:p>
          <a:p>
            <a:pPr indent="-317500" lvl="0" marL="457200" rtl="0" algn="l">
              <a:spcBef>
                <a:spcPts val="1200"/>
              </a:spcBef>
              <a:spcAft>
                <a:spcPts val="0"/>
              </a:spcAft>
              <a:buSzPts val="1400"/>
              <a:buChar char="●"/>
            </a:pPr>
            <a:r>
              <a:rPr lang="en"/>
              <a:t>Element: First, FirstOrDefault, Last, LastOrDefault</a:t>
            </a:r>
            <a:r>
              <a:rPr lang="en"/>
              <a:t>, </a:t>
            </a:r>
            <a:r>
              <a:rPr lang="en"/>
              <a:t>Single, SingleOrDefault</a:t>
            </a:r>
            <a:endParaRPr/>
          </a:p>
          <a:p>
            <a:pPr indent="-317500" lvl="0" marL="457200" rtl="0" algn="l">
              <a:spcBef>
                <a:spcPts val="0"/>
              </a:spcBef>
              <a:spcAft>
                <a:spcPts val="0"/>
              </a:spcAft>
              <a:buSzPts val="1400"/>
              <a:buChar char="●"/>
            </a:pPr>
            <a:r>
              <a:rPr lang="en"/>
              <a:t>Aggregation: Count, LongCount, Min, Max, Sum, Average</a:t>
            </a:r>
            <a:endParaRPr/>
          </a:p>
          <a:p>
            <a:pPr indent="-317500" lvl="0" marL="457200" rtl="0" algn="l">
              <a:spcBef>
                <a:spcPts val="0"/>
              </a:spcBef>
              <a:spcAft>
                <a:spcPts val="0"/>
              </a:spcAft>
              <a:buSzPts val="1400"/>
              <a:buChar char="●"/>
            </a:pPr>
            <a:r>
              <a:rPr lang="en"/>
              <a:t>Quantifier: All, Any, Contains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IQueryable Interface</a:t>
            </a:r>
            <a:endParaRPr/>
          </a:p>
        </p:txBody>
      </p:sp>
      <p:sp>
        <p:nvSpPr>
          <p:cNvPr id="274" name="Google Shape;27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IQueryable interface inherits the IEnumerable interface so that if it represents a query, the results of that query can be enumerated. Enumeration causes the expression tree associated with an IQueryable object to be executed. The definition of "executing an expression tree" is specific to a query provider. For example, it may involve translating the expression tree to an appropriate query language for the underlying data source. Queries that do not return enumerable results are executed when the Execute method is called.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671250" y="2141250"/>
            <a:ext cx="78522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4. </a:t>
            </a:r>
            <a:r>
              <a:rPr lang="en"/>
              <a:t>Optimization and t</a:t>
            </a:r>
            <a:r>
              <a:rPr lang="en"/>
              <a:t>ypical mistakes </a:t>
            </a:r>
            <a:br>
              <a:rPr lang="en"/>
            </a:br>
            <a:r>
              <a:rPr lang="en"/>
              <a:t>using Entity Framework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 and typical mistakes</a:t>
            </a:r>
            <a:endParaRPr/>
          </a:p>
        </p:txBody>
      </p:sp>
      <p:sp>
        <p:nvSpPr>
          <p:cNvPr id="285" name="Google Shape;28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ObjectContext instance has been disposed and can no longer be used for operations that require a connection;</a:t>
            </a:r>
            <a:endParaRPr/>
          </a:p>
          <a:p>
            <a:pPr indent="-342900" lvl="0" marL="457200" rtl="0" algn="l">
              <a:spcBef>
                <a:spcPts val="0"/>
              </a:spcBef>
              <a:spcAft>
                <a:spcPts val="0"/>
              </a:spcAft>
              <a:buSzPts val="1800"/>
              <a:buChar char="●"/>
            </a:pPr>
            <a:r>
              <a:rPr lang="en"/>
              <a:t>Forgetting about projections. </a:t>
            </a:r>
            <a:r>
              <a:rPr lang="en"/>
              <a:t>Select only data you needed;</a:t>
            </a:r>
            <a:endParaRPr/>
          </a:p>
          <a:p>
            <a:pPr indent="-342900" lvl="0" marL="457200" rtl="0" algn="l">
              <a:spcBef>
                <a:spcPts val="0"/>
              </a:spcBef>
              <a:spcAft>
                <a:spcPts val="0"/>
              </a:spcAft>
              <a:buSzPts val="1800"/>
              <a:buChar char="●"/>
            </a:pPr>
            <a:r>
              <a:rPr lang="en"/>
              <a:t>Forgetting to add indexes;</a:t>
            </a:r>
            <a:endParaRPr/>
          </a:p>
          <a:p>
            <a:pPr indent="-342900" lvl="0" marL="457200" rtl="0" algn="l">
              <a:spcBef>
                <a:spcPts val="0"/>
              </a:spcBef>
              <a:spcAft>
                <a:spcPts val="0"/>
              </a:spcAft>
              <a:buSzPts val="1800"/>
              <a:buChar char="●"/>
            </a:pPr>
            <a:r>
              <a:rPr lang="en"/>
              <a:t>Do not ToList() before filtered iteration;</a:t>
            </a:r>
            <a:endParaRPr/>
          </a:p>
          <a:p>
            <a:pPr indent="-342900" lvl="0" marL="457200" rtl="0" algn="l">
              <a:spcBef>
                <a:spcPts val="0"/>
              </a:spcBef>
              <a:spcAft>
                <a:spcPts val="0"/>
              </a:spcAft>
              <a:buSzPts val="1800"/>
              <a:buChar char="●"/>
            </a:pPr>
            <a:r>
              <a:rPr lang="en"/>
              <a:t>Related collections are </a:t>
            </a:r>
            <a:r>
              <a:rPr b="1" lang="en" u="sng"/>
              <a:t>not</a:t>
            </a:r>
            <a:r>
              <a:rPr lang="en"/>
              <a:t> IQueryables;</a:t>
            </a:r>
            <a:endParaRPr/>
          </a:p>
          <a:p>
            <a:pPr indent="-342900" lvl="0" marL="457200" rtl="0" algn="l">
              <a:spcBef>
                <a:spcPts val="0"/>
              </a:spcBef>
              <a:spcAft>
                <a:spcPts val="0"/>
              </a:spcAft>
              <a:buSzPts val="1800"/>
              <a:buChar char="●"/>
            </a:pPr>
            <a:r>
              <a:rPr lang="en"/>
              <a:t>Avoid instantiating unnecessary ObjectContext-instances;</a:t>
            </a:r>
            <a:endParaRPr/>
          </a:p>
          <a:p>
            <a:pPr indent="-342900" lvl="0" marL="457200" rtl="0" algn="l">
              <a:spcBef>
                <a:spcPts val="0"/>
              </a:spcBef>
              <a:spcAft>
                <a:spcPts val="0"/>
              </a:spcAft>
              <a:buSzPts val="1800"/>
              <a:buChar char="●"/>
            </a:pPr>
            <a:r>
              <a:rPr lang="en"/>
              <a:t>Using Include. Cartesian Explosion. AsSplitQuery;</a:t>
            </a:r>
            <a:endParaRPr/>
          </a:p>
          <a:p>
            <a:pPr indent="-342900" lvl="0" marL="457200" rtl="0" algn="l">
              <a:spcBef>
                <a:spcPts val="0"/>
              </a:spcBef>
              <a:spcAft>
                <a:spcPts val="0"/>
              </a:spcAft>
              <a:buSzPts val="1800"/>
              <a:buChar char="●"/>
            </a:pPr>
            <a:r>
              <a:rPr lang="en"/>
              <a:t>Lazy Loading mostly an issue;</a:t>
            </a:r>
            <a:endParaRPr/>
          </a:p>
          <a:p>
            <a:pPr indent="-342900" lvl="0" marL="457200" rtl="0" algn="l">
              <a:spcBef>
                <a:spcPts val="0"/>
              </a:spcBef>
              <a:spcAft>
                <a:spcPts val="0"/>
              </a:spcAft>
              <a:buSzPts val="1800"/>
              <a:buChar char="●"/>
            </a:pPr>
            <a:r>
              <a:rPr lang="en"/>
              <a:t>The N+1 Problem;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 and typical mistakes</a:t>
            </a:r>
            <a:endParaRPr/>
          </a:p>
        </p:txBody>
      </p:sp>
      <p:sp>
        <p:nvSpPr>
          <p:cNvPr id="291" name="Google Shape;29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or FirstOrDefault?;</a:t>
            </a:r>
            <a:endParaRPr/>
          </a:p>
          <a:p>
            <a:pPr indent="-342900" lvl="0" marL="457200" rtl="0" algn="l">
              <a:spcBef>
                <a:spcPts val="0"/>
              </a:spcBef>
              <a:spcAft>
                <a:spcPts val="0"/>
              </a:spcAft>
              <a:buSzPts val="1800"/>
              <a:buChar char="●"/>
            </a:pPr>
            <a:r>
              <a:rPr lang="en"/>
              <a:t>Ignoring the way your ORM translates your operations to queries;</a:t>
            </a:r>
            <a:endParaRPr/>
          </a:p>
          <a:p>
            <a:pPr indent="-342900" lvl="0" marL="457200" rtl="0" algn="l">
              <a:spcBef>
                <a:spcPts val="0"/>
              </a:spcBef>
              <a:spcAft>
                <a:spcPts val="0"/>
              </a:spcAft>
              <a:buSzPts val="1800"/>
              <a:buChar char="●"/>
            </a:pPr>
            <a:r>
              <a:rPr lang="en"/>
              <a:t>Do not use Change tracking for read-only queries, use AsNoTracking;</a:t>
            </a:r>
            <a:endParaRPr/>
          </a:p>
          <a:p>
            <a:pPr indent="-342900" lvl="0" marL="457200" rtl="0" algn="l">
              <a:spcBef>
                <a:spcPts val="0"/>
              </a:spcBef>
              <a:spcAft>
                <a:spcPts val="0"/>
              </a:spcAft>
              <a:buSzPts val="1800"/>
              <a:buChar char="●"/>
            </a:pPr>
            <a:r>
              <a:rPr lang="en"/>
              <a:t>Batch Operations. Do not forget that Entity Framework does CRUD operations one-by-one;</a:t>
            </a:r>
            <a:endParaRPr/>
          </a:p>
          <a:p>
            <a:pPr indent="-342900" lvl="0" marL="457200" rtl="0" algn="l">
              <a:spcBef>
                <a:spcPts val="0"/>
              </a:spcBef>
              <a:spcAft>
                <a:spcPts val="0"/>
              </a:spcAft>
              <a:buSzPts val="1800"/>
              <a:buChar char="●"/>
            </a:pPr>
            <a:r>
              <a:rPr lang="en"/>
              <a:t>Use caching of LINQ expressions. Constants in expressions;</a:t>
            </a:r>
            <a:endParaRPr/>
          </a:p>
          <a:p>
            <a:pPr indent="0" lvl="0" marL="45720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1"/>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5. D</a:t>
            </a:r>
            <a:r>
              <a:rPr lang="en"/>
              <a:t>ebugging of queries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457200" lvl="0" marL="457200" rtl="0" algn="ctr">
              <a:spcBef>
                <a:spcPts val="0"/>
              </a:spcBef>
              <a:spcAft>
                <a:spcPts val="0"/>
              </a:spcAft>
              <a:buSzPts val="3600"/>
              <a:buAutoNum type="arabicPeriod"/>
            </a:pPr>
            <a:r>
              <a:rPr lang="en"/>
              <a:t>What are EF Core and its purpose?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 Time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406425" y="1306275"/>
            <a:ext cx="8296800" cy="204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Thank</a:t>
            </a:r>
            <a:r>
              <a:rPr lang="en"/>
              <a:t> you very much for your attention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Entity Framework Core?</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t>Entity Framework Core (EF Core) is the latest version of the Entity Framework from Microsoft. </a:t>
            </a:r>
            <a:br>
              <a:rPr lang="en" sz="2200"/>
            </a:br>
            <a:r>
              <a:rPr lang="en" sz="2200"/>
              <a:t>It has been designed to be lightweight, extensible and to support cross platform development as part of Microsoft's .NET Core framework. </a:t>
            </a:r>
            <a:br>
              <a:rPr lang="en" sz="2200"/>
            </a:br>
            <a:r>
              <a:rPr lang="en" sz="2200"/>
              <a:t>It has also been designed to be simpler to use, and to offer performance improvements over previous versions of Entity Framework.</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Entity Framework is </a:t>
            </a:r>
            <a:r>
              <a:rPr lang="en" sz="2400"/>
              <a:t>Object-Relational Mapper (ORM)</a:t>
            </a:r>
            <a:endParaRPr sz="2400"/>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Strong typing;</a:t>
            </a:r>
            <a:endParaRPr sz="2200"/>
          </a:p>
          <a:p>
            <a:pPr indent="-368300" lvl="0" marL="457200" rtl="0" algn="l">
              <a:spcBef>
                <a:spcPts val="0"/>
              </a:spcBef>
              <a:spcAft>
                <a:spcPts val="0"/>
              </a:spcAft>
              <a:buSzPts val="2200"/>
              <a:buChar char="●"/>
            </a:pPr>
            <a:r>
              <a:rPr lang="en" sz="2200"/>
              <a:t>M</a:t>
            </a:r>
            <a:r>
              <a:rPr lang="en" sz="2200"/>
              <a:t>ap a domain model to database objects;</a:t>
            </a:r>
            <a:endParaRPr sz="2200"/>
          </a:p>
          <a:p>
            <a:pPr indent="-368300" lvl="0" marL="457200" rtl="0" algn="l">
              <a:spcBef>
                <a:spcPts val="0"/>
              </a:spcBef>
              <a:spcAft>
                <a:spcPts val="0"/>
              </a:spcAft>
              <a:buSzPts val="2200"/>
              <a:buChar char="●"/>
            </a:pPr>
            <a:r>
              <a:rPr lang="en" sz="2200"/>
              <a:t>Create databases and maintain the schema in line with changes to the model;</a:t>
            </a:r>
            <a:endParaRPr sz="2200"/>
          </a:p>
          <a:p>
            <a:pPr indent="-368300" lvl="0" marL="457200" rtl="0" algn="l">
              <a:spcBef>
                <a:spcPts val="0"/>
              </a:spcBef>
              <a:spcAft>
                <a:spcPts val="0"/>
              </a:spcAft>
              <a:buSzPts val="2200"/>
              <a:buChar char="●"/>
            </a:pPr>
            <a:r>
              <a:rPr lang="en" sz="2200"/>
              <a:t>Generate SQL and execute it against the database;</a:t>
            </a:r>
            <a:endParaRPr sz="2200"/>
          </a:p>
          <a:p>
            <a:pPr indent="-368300" lvl="0" marL="457200" rtl="0" algn="l">
              <a:spcBef>
                <a:spcPts val="0"/>
              </a:spcBef>
              <a:spcAft>
                <a:spcPts val="0"/>
              </a:spcAft>
              <a:buSzPts val="2200"/>
              <a:buChar char="●"/>
            </a:pPr>
            <a:r>
              <a:rPr lang="en" sz="2200"/>
              <a:t>Manage transactions;</a:t>
            </a:r>
            <a:endParaRPr sz="2200"/>
          </a:p>
          <a:p>
            <a:pPr indent="-368300" lvl="0" marL="457200" rtl="0" algn="l">
              <a:spcBef>
                <a:spcPts val="0"/>
              </a:spcBef>
              <a:spcAft>
                <a:spcPts val="0"/>
              </a:spcAft>
              <a:buSzPts val="2200"/>
              <a:buChar char="●"/>
            </a:pPr>
            <a:r>
              <a:rPr lang="en" sz="2200"/>
              <a:t>Keep track of objects that have already been retrieved.</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Entity Core Architecture</a:t>
            </a:r>
            <a:endParaRPr/>
          </a:p>
        </p:txBody>
      </p:sp>
      <p:sp>
        <p:nvSpPr>
          <p:cNvPr id="89" name="Google Shape;89;p18"/>
          <p:cNvSpPr txBox="1"/>
          <p:nvPr/>
        </p:nvSpPr>
        <p:spPr>
          <a:xfrm>
            <a:off x="370050" y="2103725"/>
            <a:ext cx="1504500" cy="400200"/>
          </a:xfrm>
          <a:prstGeom prst="rect">
            <a:avLst/>
          </a:prstGeom>
          <a:solidFill>
            <a:srgbClr val="EFEFE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Application</a:t>
            </a:r>
            <a:endParaRPr>
              <a:latin typeface="Average"/>
              <a:ea typeface="Average"/>
              <a:cs typeface="Average"/>
              <a:sym typeface="Average"/>
            </a:endParaRPr>
          </a:p>
        </p:txBody>
      </p:sp>
      <p:sp>
        <p:nvSpPr>
          <p:cNvPr id="90" name="Google Shape;90;p18"/>
          <p:cNvSpPr txBox="1"/>
          <p:nvPr/>
        </p:nvSpPr>
        <p:spPr>
          <a:xfrm>
            <a:off x="3920100" y="1210375"/>
            <a:ext cx="4577400" cy="34791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Entity Framework</a:t>
            </a:r>
            <a:endParaRPr>
              <a:solidFill>
                <a:schemeClr val="dk1"/>
              </a:solidFill>
              <a:latin typeface="Average"/>
              <a:ea typeface="Average"/>
              <a:cs typeface="Average"/>
              <a:sym typeface="Average"/>
            </a:endParaRPr>
          </a:p>
        </p:txBody>
      </p:sp>
      <p:sp>
        <p:nvSpPr>
          <p:cNvPr id="91" name="Google Shape;91;p18"/>
          <p:cNvSpPr txBox="1"/>
          <p:nvPr/>
        </p:nvSpPr>
        <p:spPr>
          <a:xfrm>
            <a:off x="4201500" y="3946650"/>
            <a:ext cx="1933800" cy="400200"/>
          </a:xfrm>
          <a:prstGeom prst="rect">
            <a:avLst/>
          </a:prstGeom>
          <a:solidFill>
            <a:srgbClr val="D9EAD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ADO.NET</a:t>
            </a:r>
            <a:endParaRPr>
              <a:latin typeface="Average"/>
              <a:ea typeface="Average"/>
              <a:cs typeface="Average"/>
              <a:sym typeface="Average"/>
            </a:endParaRPr>
          </a:p>
        </p:txBody>
      </p:sp>
      <p:sp>
        <p:nvSpPr>
          <p:cNvPr id="92" name="Google Shape;92;p18"/>
          <p:cNvSpPr/>
          <p:nvPr/>
        </p:nvSpPr>
        <p:spPr>
          <a:xfrm>
            <a:off x="558150" y="3341825"/>
            <a:ext cx="1128300" cy="10284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Database</a:t>
            </a:r>
            <a:endParaRPr>
              <a:latin typeface="Average"/>
              <a:ea typeface="Average"/>
              <a:cs typeface="Average"/>
              <a:sym typeface="Average"/>
            </a:endParaRPr>
          </a:p>
        </p:txBody>
      </p:sp>
      <p:cxnSp>
        <p:nvCxnSpPr>
          <p:cNvPr id="93" name="Google Shape;93;p18"/>
          <p:cNvCxnSpPr>
            <a:stCxn id="89" idx="3"/>
          </p:cNvCxnSpPr>
          <p:nvPr/>
        </p:nvCxnSpPr>
        <p:spPr>
          <a:xfrm>
            <a:off x="1874550" y="2303825"/>
            <a:ext cx="2062800" cy="11700"/>
          </a:xfrm>
          <a:prstGeom prst="straightConnector1">
            <a:avLst/>
          </a:prstGeom>
          <a:noFill/>
          <a:ln cap="flat" cmpd="sng" w="28575">
            <a:solidFill>
              <a:srgbClr val="FF0000"/>
            </a:solidFill>
            <a:prstDash val="solid"/>
            <a:round/>
            <a:headEnd len="med" w="med" type="triangle"/>
            <a:tailEnd len="med" w="med" type="triangle"/>
          </a:ln>
        </p:spPr>
      </p:cxnSp>
      <p:sp>
        <p:nvSpPr>
          <p:cNvPr id="94" name="Google Shape;94;p18"/>
          <p:cNvSpPr txBox="1"/>
          <p:nvPr/>
        </p:nvSpPr>
        <p:spPr>
          <a:xfrm rot="-2742">
            <a:off x="2333184" y="1914882"/>
            <a:ext cx="1128300" cy="4002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ORM Interface</a:t>
            </a:r>
            <a:endParaRPr sz="1200">
              <a:solidFill>
                <a:schemeClr val="dk1"/>
              </a:solidFill>
              <a:latin typeface="Average"/>
              <a:ea typeface="Average"/>
              <a:cs typeface="Average"/>
              <a:sym typeface="Average"/>
            </a:endParaRPr>
          </a:p>
        </p:txBody>
      </p:sp>
      <p:cxnSp>
        <p:nvCxnSpPr>
          <p:cNvPr id="95" name="Google Shape;95;p18"/>
          <p:cNvCxnSpPr>
            <a:endCxn id="92" idx="4"/>
          </p:cNvCxnSpPr>
          <p:nvPr/>
        </p:nvCxnSpPr>
        <p:spPr>
          <a:xfrm flipH="1">
            <a:off x="1686450" y="3843425"/>
            <a:ext cx="2239200" cy="12600"/>
          </a:xfrm>
          <a:prstGeom prst="straightConnector1">
            <a:avLst/>
          </a:prstGeom>
          <a:noFill/>
          <a:ln cap="flat" cmpd="sng" w="28575">
            <a:solidFill>
              <a:srgbClr val="FF0000"/>
            </a:solidFill>
            <a:prstDash val="solid"/>
            <a:round/>
            <a:headEnd len="med" w="med" type="triangle"/>
            <a:tailEnd len="med" w="med" type="triangle"/>
          </a:ln>
        </p:spPr>
      </p:cxnSp>
      <p:sp>
        <p:nvSpPr>
          <p:cNvPr id="96" name="Google Shape;96;p18"/>
          <p:cNvSpPr txBox="1"/>
          <p:nvPr/>
        </p:nvSpPr>
        <p:spPr>
          <a:xfrm>
            <a:off x="4201500" y="1835100"/>
            <a:ext cx="1933800" cy="400200"/>
          </a:xfrm>
          <a:prstGeom prst="rect">
            <a:avLst/>
          </a:prstGeom>
          <a:solidFill>
            <a:srgbClr val="EAD1D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LINQ To Entities</a:t>
            </a:r>
            <a:endParaRPr>
              <a:latin typeface="Average"/>
              <a:ea typeface="Average"/>
              <a:cs typeface="Average"/>
              <a:sym typeface="Average"/>
            </a:endParaRPr>
          </a:p>
        </p:txBody>
      </p:sp>
      <p:sp>
        <p:nvSpPr>
          <p:cNvPr id="97" name="Google Shape;97;p18"/>
          <p:cNvSpPr txBox="1"/>
          <p:nvPr/>
        </p:nvSpPr>
        <p:spPr>
          <a:xfrm>
            <a:off x="4201500" y="3090500"/>
            <a:ext cx="19338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Entity</a:t>
            </a:r>
            <a:r>
              <a:rPr lang="en">
                <a:latin typeface="Average"/>
                <a:ea typeface="Average"/>
                <a:cs typeface="Average"/>
                <a:sym typeface="Average"/>
              </a:rPr>
              <a:t>Client </a:t>
            </a:r>
            <a:br>
              <a:rPr lang="en">
                <a:latin typeface="Average"/>
                <a:ea typeface="Average"/>
                <a:cs typeface="Average"/>
                <a:sym typeface="Average"/>
              </a:rPr>
            </a:br>
            <a:r>
              <a:rPr lang="en">
                <a:latin typeface="Average"/>
                <a:ea typeface="Average"/>
                <a:cs typeface="Average"/>
                <a:sym typeface="Average"/>
              </a:rPr>
              <a:t>Data Provider</a:t>
            </a:r>
            <a:endParaRPr>
              <a:latin typeface="Average"/>
              <a:ea typeface="Average"/>
              <a:cs typeface="Average"/>
              <a:sym typeface="Average"/>
            </a:endParaRPr>
          </a:p>
        </p:txBody>
      </p:sp>
      <p:sp>
        <p:nvSpPr>
          <p:cNvPr id="98" name="Google Shape;98;p18"/>
          <p:cNvSpPr txBox="1"/>
          <p:nvPr/>
        </p:nvSpPr>
        <p:spPr>
          <a:xfrm>
            <a:off x="4201499" y="2449750"/>
            <a:ext cx="19338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Object Services</a:t>
            </a:r>
            <a:endParaRPr>
              <a:latin typeface="Average"/>
              <a:ea typeface="Average"/>
              <a:cs typeface="Average"/>
              <a:sym typeface="Average"/>
            </a:endParaRPr>
          </a:p>
        </p:txBody>
      </p:sp>
      <p:sp>
        <p:nvSpPr>
          <p:cNvPr id="99" name="Google Shape;99;p18"/>
          <p:cNvSpPr txBox="1"/>
          <p:nvPr/>
        </p:nvSpPr>
        <p:spPr>
          <a:xfrm>
            <a:off x="6293450" y="1857025"/>
            <a:ext cx="1933800" cy="24897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Entity Data Model</a:t>
            </a:r>
            <a:endParaRPr>
              <a:latin typeface="Average"/>
              <a:ea typeface="Average"/>
              <a:cs typeface="Average"/>
              <a:sym typeface="Average"/>
            </a:endParaRPr>
          </a:p>
        </p:txBody>
      </p:sp>
      <p:sp>
        <p:nvSpPr>
          <p:cNvPr id="100" name="Google Shape;100;p18"/>
          <p:cNvSpPr txBox="1"/>
          <p:nvPr/>
        </p:nvSpPr>
        <p:spPr>
          <a:xfrm>
            <a:off x="6440775" y="2503050"/>
            <a:ext cx="1610100" cy="400200"/>
          </a:xfrm>
          <a:prstGeom prst="rect">
            <a:avLst/>
          </a:prstGeom>
          <a:solidFill>
            <a:srgbClr val="0274B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Conceptual Model</a:t>
            </a:r>
            <a:endParaRPr>
              <a:solidFill>
                <a:schemeClr val="dk1"/>
              </a:solidFill>
              <a:latin typeface="Average"/>
              <a:ea typeface="Average"/>
              <a:cs typeface="Average"/>
              <a:sym typeface="Average"/>
            </a:endParaRPr>
          </a:p>
        </p:txBody>
      </p:sp>
      <p:sp>
        <p:nvSpPr>
          <p:cNvPr id="101" name="Google Shape;101;p18"/>
          <p:cNvSpPr txBox="1"/>
          <p:nvPr/>
        </p:nvSpPr>
        <p:spPr>
          <a:xfrm>
            <a:off x="6455300" y="3102475"/>
            <a:ext cx="1610100" cy="400200"/>
          </a:xfrm>
          <a:prstGeom prst="rect">
            <a:avLst/>
          </a:prstGeom>
          <a:solidFill>
            <a:srgbClr val="0274BE"/>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Mapping</a:t>
            </a:r>
            <a:endParaRPr>
              <a:solidFill>
                <a:schemeClr val="dk1"/>
              </a:solidFill>
              <a:latin typeface="Average"/>
              <a:ea typeface="Average"/>
              <a:cs typeface="Average"/>
              <a:sym typeface="Average"/>
            </a:endParaRPr>
          </a:p>
        </p:txBody>
      </p:sp>
      <p:sp>
        <p:nvSpPr>
          <p:cNvPr id="102" name="Google Shape;102;p18"/>
          <p:cNvSpPr txBox="1"/>
          <p:nvPr/>
        </p:nvSpPr>
        <p:spPr>
          <a:xfrm>
            <a:off x="6440775" y="3701900"/>
            <a:ext cx="1610100" cy="400200"/>
          </a:xfrm>
          <a:prstGeom prst="rect">
            <a:avLst/>
          </a:prstGeom>
          <a:solidFill>
            <a:srgbClr val="0274BE"/>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Storage Model</a:t>
            </a:r>
            <a:endParaRPr>
              <a:solidFill>
                <a:schemeClr val="dk1"/>
              </a:solidFill>
              <a:latin typeface="Average"/>
              <a:ea typeface="Average"/>
              <a:cs typeface="Average"/>
              <a:sym typeface="Average"/>
            </a:endParaRPr>
          </a:p>
        </p:txBody>
      </p:sp>
      <p:cxnSp>
        <p:nvCxnSpPr>
          <p:cNvPr id="103" name="Google Shape;103;p18"/>
          <p:cNvCxnSpPr>
            <a:stCxn id="89" idx="2"/>
            <a:endCxn id="92" idx="1"/>
          </p:cNvCxnSpPr>
          <p:nvPr/>
        </p:nvCxnSpPr>
        <p:spPr>
          <a:xfrm>
            <a:off x="1122300" y="2503925"/>
            <a:ext cx="0" cy="837900"/>
          </a:xfrm>
          <a:prstGeom prst="straightConnector1">
            <a:avLst/>
          </a:prstGeom>
          <a:noFill/>
          <a:ln cap="flat" cmpd="sng" w="28575">
            <a:solidFill>
              <a:srgbClr val="FF0000"/>
            </a:solidFill>
            <a:prstDash val="dot"/>
            <a:round/>
            <a:headEnd len="med" w="med" type="triangl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LINQ-To-Entities Query Execution Flow</a:t>
            </a:r>
            <a:endParaRPr sz="2500"/>
          </a:p>
        </p:txBody>
      </p:sp>
      <p:sp>
        <p:nvSpPr>
          <p:cNvPr id="109" name="Google Shape;109;p19"/>
          <p:cNvSpPr txBox="1"/>
          <p:nvPr/>
        </p:nvSpPr>
        <p:spPr>
          <a:xfrm>
            <a:off x="434875" y="1069550"/>
            <a:ext cx="8309400" cy="7521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Application</a:t>
            </a:r>
            <a:endParaRPr>
              <a:solidFill>
                <a:schemeClr val="dk1"/>
              </a:solidFill>
              <a:latin typeface="Average"/>
              <a:ea typeface="Average"/>
              <a:cs typeface="Average"/>
              <a:sym typeface="Average"/>
            </a:endParaRPr>
          </a:p>
        </p:txBody>
      </p:sp>
      <p:sp>
        <p:nvSpPr>
          <p:cNvPr id="110" name="Google Shape;110;p19"/>
          <p:cNvSpPr txBox="1"/>
          <p:nvPr/>
        </p:nvSpPr>
        <p:spPr>
          <a:xfrm>
            <a:off x="2914818" y="1241275"/>
            <a:ext cx="15513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LINQ Query</a:t>
            </a:r>
            <a:endParaRPr>
              <a:latin typeface="Average"/>
              <a:ea typeface="Average"/>
              <a:cs typeface="Average"/>
              <a:sym typeface="Average"/>
            </a:endParaRPr>
          </a:p>
        </p:txBody>
      </p:sp>
      <p:sp>
        <p:nvSpPr>
          <p:cNvPr id="111" name="Google Shape;111;p19"/>
          <p:cNvSpPr txBox="1"/>
          <p:nvPr/>
        </p:nvSpPr>
        <p:spPr>
          <a:xfrm>
            <a:off x="6240575" y="1241275"/>
            <a:ext cx="15513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Objects</a:t>
            </a:r>
            <a:endParaRPr>
              <a:latin typeface="Average"/>
              <a:ea typeface="Average"/>
              <a:cs typeface="Average"/>
              <a:sym typeface="Average"/>
            </a:endParaRPr>
          </a:p>
        </p:txBody>
      </p:sp>
      <p:sp>
        <p:nvSpPr>
          <p:cNvPr id="112" name="Google Shape;112;p19"/>
          <p:cNvSpPr txBox="1"/>
          <p:nvPr/>
        </p:nvSpPr>
        <p:spPr>
          <a:xfrm>
            <a:off x="417300" y="1983924"/>
            <a:ext cx="8309400" cy="1201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Entity Framework</a:t>
            </a:r>
            <a:endParaRPr>
              <a:solidFill>
                <a:schemeClr val="dk1"/>
              </a:solidFill>
              <a:latin typeface="Average"/>
              <a:ea typeface="Average"/>
              <a:cs typeface="Average"/>
              <a:sym typeface="Average"/>
            </a:endParaRPr>
          </a:p>
        </p:txBody>
      </p:sp>
      <p:sp>
        <p:nvSpPr>
          <p:cNvPr id="113" name="Google Shape;113;p19"/>
          <p:cNvSpPr txBox="1"/>
          <p:nvPr/>
        </p:nvSpPr>
        <p:spPr>
          <a:xfrm>
            <a:off x="2009818" y="2379488"/>
            <a:ext cx="15513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Expression Tree</a:t>
            </a:r>
            <a:endParaRPr>
              <a:latin typeface="Average"/>
              <a:ea typeface="Average"/>
              <a:cs typeface="Average"/>
              <a:sym typeface="Average"/>
            </a:endParaRPr>
          </a:p>
        </p:txBody>
      </p:sp>
      <p:sp>
        <p:nvSpPr>
          <p:cNvPr id="114" name="Google Shape;114;p19"/>
          <p:cNvSpPr txBox="1"/>
          <p:nvPr/>
        </p:nvSpPr>
        <p:spPr>
          <a:xfrm>
            <a:off x="4048818" y="2379491"/>
            <a:ext cx="15513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SQL</a:t>
            </a:r>
            <a:endParaRPr>
              <a:latin typeface="Average"/>
              <a:ea typeface="Average"/>
              <a:cs typeface="Average"/>
              <a:sym typeface="Average"/>
            </a:endParaRPr>
          </a:p>
        </p:txBody>
      </p:sp>
      <p:sp>
        <p:nvSpPr>
          <p:cNvPr id="115" name="Google Shape;115;p19"/>
          <p:cNvSpPr txBox="1"/>
          <p:nvPr/>
        </p:nvSpPr>
        <p:spPr>
          <a:xfrm>
            <a:off x="417300" y="3290500"/>
            <a:ext cx="8309400" cy="7521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ADO.NET</a:t>
            </a:r>
            <a:endParaRPr>
              <a:solidFill>
                <a:schemeClr val="dk1"/>
              </a:solidFill>
              <a:latin typeface="Average"/>
              <a:ea typeface="Average"/>
              <a:cs typeface="Average"/>
              <a:sym typeface="Average"/>
            </a:endParaRPr>
          </a:p>
        </p:txBody>
      </p:sp>
      <p:sp>
        <p:nvSpPr>
          <p:cNvPr id="116" name="Google Shape;116;p19"/>
          <p:cNvSpPr txBox="1"/>
          <p:nvPr/>
        </p:nvSpPr>
        <p:spPr>
          <a:xfrm>
            <a:off x="2914818" y="3466450"/>
            <a:ext cx="15513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Command Object</a:t>
            </a:r>
            <a:endParaRPr>
              <a:latin typeface="Average"/>
              <a:ea typeface="Average"/>
              <a:cs typeface="Average"/>
              <a:sym typeface="Average"/>
            </a:endParaRPr>
          </a:p>
        </p:txBody>
      </p:sp>
      <p:sp>
        <p:nvSpPr>
          <p:cNvPr id="117" name="Google Shape;117;p19"/>
          <p:cNvSpPr txBox="1"/>
          <p:nvPr/>
        </p:nvSpPr>
        <p:spPr>
          <a:xfrm>
            <a:off x="6223000" y="3462225"/>
            <a:ext cx="15513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Data Reader</a:t>
            </a:r>
            <a:endParaRPr>
              <a:latin typeface="Average"/>
              <a:ea typeface="Average"/>
              <a:cs typeface="Average"/>
              <a:sym typeface="Average"/>
            </a:endParaRPr>
          </a:p>
        </p:txBody>
      </p:sp>
      <p:sp>
        <p:nvSpPr>
          <p:cNvPr id="118" name="Google Shape;118;p19"/>
          <p:cNvSpPr txBox="1"/>
          <p:nvPr/>
        </p:nvSpPr>
        <p:spPr>
          <a:xfrm>
            <a:off x="417300" y="4147975"/>
            <a:ext cx="8309400" cy="7521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Database</a:t>
            </a:r>
            <a:endParaRPr>
              <a:solidFill>
                <a:schemeClr val="dk1"/>
              </a:solidFill>
              <a:latin typeface="Average"/>
              <a:ea typeface="Average"/>
              <a:cs typeface="Average"/>
              <a:sym typeface="Average"/>
            </a:endParaRPr>
          </a:p>
        </p:txBody>
      </p:sp>
      <p:sp>
        <p:nvSpPr>
          <p:cNvPr id="119" name="Google Shape;119;p19"/>
          <p:cNvSpPr txBox="1"/>
          <p:nvPr/>
        </p:nvSpPr>
        <p:spPr>
          <a:xfrm>
            <a:off x="2897243" y="4319700"/>
            <a:ext cx="15513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Execution</a:t>
            </a:r>
            <a:endParaRPr>
              <a:latin typeface="Average"/>
              <a:ea typeface="Average"/>
              <a:cs typeface="Average"/>
              <a:sym typeface="Average"/>
            </a:endParaRPr>
          </a:p>
        </p:txBody>
      </p:sp>
      <p:sp>
        <p:nvSpPr>
          <p:cNvPr id="120" name="Google Shape;120;p19"/>
          <p:cNvSpPr txBox="1"/>
          <p:nvPr/>
        </p:nvSpPr>
        <p:spPr>
          <a:xfrm>
            <a:off x="6223000" y="4319700"/>
            <a:ext cx="15513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Results</a:t>
            </a:r>
            <a:endParaRPr>
              <a:latin typeface="Average"/>
              <a:ea typeface="Average"/>
              <a:cs typeface="Average"/>
              <a:sym typeface="Average"/>
            </a:endParaRPr>
          </a:p>
        </p:txBody>
      </p:sp>
      <p:sp>
        <p:nvSpPr>
          <p:cNvPr id="121" name="Google Shape;121;p19"/>
          <p:cNvSpPr txBox="1"/>
          <p:nvPr/>
        </p:nvSpPr>
        <p:spPr>
          <a:xfrm>
            <a:off x="6240575" y="2418331"/>
            <a:ext cx="15513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Materialization</a:t>
            </a:r>
            <a:endParaRPr>
              <a:latin typeface="Average"/>
              <a:ea typeface="Average"/>
              <a:cs typeface="Average"/>
              <a:sym typeface="Average"/>
            </a:endParaRPr>
          </a:p>
        </p:txBody>
      </p:sp>
      <p:cxnSp>
        <p:nvCxnSpPr>
          <p:cNvPr id="122" name="Google Shape;122;p19"/>
          <p:cNvCxnSpPr>
            <a:stCxn id="110" idx="2"/>
            <a:endCxn id="113" idx="0"/>
          </p:cNvCxnSpPr>
          <p:nvPr/>
        </p:nvCxnSpPr>
        <p:spPr>
          <a:xfrm flipH="1">
            <a:off x="2785368" y="1641475"/>
            <a:ext cx="905100" cy="738000"/>
          </a:xfrm>
          <a:prstGeom prst="straightConnector1">
            <a:avLst/>
          </a:prstGeom>
          <a:noFill/>
          <a:ln cap="flat" cmpd="sng" w="28575">
            <a:solidFill>
              <a:srgbClr val="FF0000"/>
            </a:solidFill>
            <a:prstDash val="solid"/>
            <a:round/>
            <a:headEnd len="med" w="med" type="none"/>
            <a:tailEnd len="med" w="med" type="triangle"/>
          </a:ln>
        </p:spPr>
      </p:cxnSp>
      <p:cxnSp>
        <p:nvCxnSpPr>
          <p:cNvPr id="123" name="Google Shape;123;p19"/>
          <p:cNvCxnSpPr>
            <a:stCxn id="114" idx="2"/>
            <a:endCxn id="116" idx="0"/>
          </p:cNvCxnSpPr>
          <p:nvPr/>
        </p:nvCxnSpPr>
        <p:spPr>
          <a:xfrm flipH="1">
            <a:off x="3690468" y="2779691"/>
            <a:ext cx="1134000" cy="686700"/>
          </a:xfrm>
          <a:prstGeom prst="straightConnector1">
            <a:avLst/>
          </a:prstGeom>
          <a:noFill/>
          <a:ln cap="flat" cmpd="sng" w="28575">
            <a:solidFill>
              <a:srgbClr val="FF0000"/>
            </a:solidFill>
            <a:prstDash val="solid"/>
            <a:round/>
            <a:headEnd len="med" w="med" type="none"/>
            <a:tailEnd len="med" w="med" type="triangle"/>
          </a:ln>
        </p:spPr>
      </p:cxnSp>
      <p:cxnSp>
        <p:nvCxnSpPr>
          <p:cNvPr id="124" name="Google Shape;124;p19"/>
          <p:cNvCxnSpPr>
            <a:stCxn id="116" idx="2"/>
            <a:endCxn id="119" idx="0"/>
          </p:cNvCxnSpPr>
          <p:nvPr/>
        </p:nvCxnSpPr>
        <p:spPr>
          <a:xfrm flipH="1">
            <a:off x="3672768" y="3866650"/>
            <a:ext cx="17700" cy="453000"/>
          </a:xfrm>
          <a:prstGeom prst="straightConnector1">
            <a:avLst/>
          </a:prstGeom>
          <a:noFill/>
          <a:ln cap="flat" cmpd="sng" w="28575">
            <a:solidFill>
              <a:srgbClr val="FF0000"/>
            </a:solidFill>
            <a:prstDash val="solid"/>
            <a:round/>
            <a:headEnd len="med" w="med" type="none"/>
            <a:tailEnd len="med" w="med" type="triangle"/>
          </a:ln>
        </p:spPr>
      </p:cxnSp>
      <p:cxnSp>
        <p:nvCxnSpPr>
          <p:cNvPr id="125" name="Google Shape;125;p19"/>
          <p:cNvCxnSpPr>
            <a:stCxn id="119" idx="3"/>
            <a:endCxn id="120" idx="1"/>
          </p:cNvCxnSpPr>
          <p:nvPr/>
        </p:nvCxnSpPr>
        <p:spPr>
          <a:xfrm>
            <a:off x="4448543" y="4519800"/>
            <a:ext cx="1774500" cy="0"/>
          </a:xfrm>
          <a:prstGeom prst="straightConnector1">
            <a:avLst/>
          </a:prstGeom>
          <a:noFill/>
          <a:ln cap="flat" cmpd="sng" w="28575">
            <a:solidFill>
              <a:srgbClr val="FF0000"/>
            </a:solidFill>
            <a:prstDash val="solid"/>
            <a:round/>
            <a:headEnd len="med" w="med" type="none"/>
            <a:tailEnd len="med" w="med" type="triangle"/>
          </a:ln>
        </p:spPr>
      </p:cxnSp>
      <p:cxnSp>
        <p:nvCxnSpPr>
          <p:cNvPr id="126" name="Google Shape;126;p19"/>
          <p:cNvCxnSpPr>
            <a:stCxn id="120" idx="0"/>
            <a:endCxn id="117" idx="2"/>
          </p:cNvCxnSpPr>
          <p:nvPr/>
        </p:nvCxnSpPr>
        <p:spPr>
          <a:xfrm rot="10800000">
            <a:off x="6998650" y="3862500"/>
            <a:ext cx="0" cy="457200"/>
          </a:xfrm>
          <a:prstGeom prst="straightConnector1">
            <a:avLst/>
          </a:prstGeom>
          <a:noFill/>
          <a:ln cap="flat" cmpd="sng" w="28575">
            <a:solidFill>
              <a:srgbClr val="FF0000"/>
            </a:solidFill>
            <a:prstDash val="solid"/>
            <a:round/>
            <a:headEnd len="med" w="med" type="none"/>
            <a:tailEnd len="med" w="med" type="triangle"/>
          </a:ln>
        </p:spPr>
      </p:cxnSp>
      <p:cxnSp>
        <p:nvCxnSpPr>
          <p:cNvPr id="127" name="Google Shape;127;p19"/>
          <p:cNvCxnSpPr>
            <a:stCxn id="117" idx="0"/>
            <a:endCxn id="121" idx="2"/>
          </p:cNvCxnSpPr>
          <p:nvPr/>
        </p:nvCxnSpPr>
        <p:spPr>
          <a:xfrm flipH="1" rot="10800000">
            <a:off x="6998650" y="2818425"/>
            <a:ext cx="17700" cy="643800"/>
          </a:xfrm>
          <a:prstGeom prst="straightConnector1">
            <a:avLst/>
          </a:prstGeom>
          <a:noFill/>
          <a:ln cap="flat" cmpd="sng" w="28575">
            <a:solidFill>
              <a:srgbClr val="FF0000"/>
            </a:solidFill>
            <a:prstDash val="solid"/>
            <a:round/>
            <a:headEnd len="med" w="med" type="none"/>
            <a:tailEnd len="med" w="med" type="triangle"/>
          </a:ln>
        </p:spPr>
      </p:cxnSp>
      <p:cxnSp>
        <p:nvCxnSpPr>
          <p:cNvPr id="128" name="Google Shape;128;p19"/>
          <p:cNvCxnSpPr>
            <a:stCxn id="121" idx="0"/>
            <a:endCxn id="111" idx="2"/>
          </p:cNvCxnSpPr>
          <p:nvPr/>
        </p:nvCxnSpPr>
        <p:spPr>
          <a:xfrm rot="10800000">
            <a:off x="7016225" y="1641331"/>
            <a:ext cx="0" cy="777000"/>
          </a:xfrm>
          <a:prstGeom prst="straightConnector1">
            <a:avLst/>
          </a:prstGeom>
          <a:noFill/>
          <a:ln cap="flat" cmpd="sng" w="28575">
            <a:solidFill>
              <a:srgbClr val="FF0000"/>
            </a:solidFill>
            <a:prstDash val="solid"/>
            <a:round/>
            <a:headEnd len="med" w="med" type="none"/>
            <a:tailEnd len="med" w="med" type="triangle"/>
          </a:ln>
        </p:spPr>
      </p:cxnSp>
      <p:cxnSp>
        <p:nvCxnSpPr>
          <p:cNvPr id="129" name="Google Shape;129;p19"/>
          <p:cNvCxnSpPr>
            <a:stCxn id="113" idx="3"/>
            <a:endCxn id="114" idx="1"/>
          </p:cNvCxnSpPr>
          <p:nvPr/>
        </p:nvCxnSpPr>
        <p:spPr>
          <a:xfrm>
            <a:off x="3561118" y="2579588"/>
            <a:ext cx="487800" cy="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 Core Database Providers</a:t>
            </a:r>
            <a:endParaRPr/>
          </a:p>
        </p:txBody>
      </p:sp>
      <p:sp>
        <p:nvSpPr>
          <p:cNvPr id="135" name="Google Shape;135;p20"/>
          <p:cNvSpPr txBox="1"/>
          <p:nvPr>
            <p:ph idx="1" type="body"/>
          </p:nvPr>
        </p:nvSpPr>
        <p:spPr>
          <a:xfrm>
            <a:off x="2222375" y="1322100"/>
            <a:ext cx="50751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SQL Server 2012 onwards</a:t>
            </a:r>
            <a:endParaRPr/>
          </a:p>
          <a:p>
            <a:pPr indent="-317500" lvl="0" marL="457200" rtl="0" algn="l">
              <a:spcBef>
                <a:spcPts val="0"/>
              </a:spcBef>
              <a:spcAft>
                <a:spcPts val="0"/>
              </a:spcAft>
              <a:buSzPts val="1400"/>
              <a:buChar char="●"/>
            </a:pPr>
            <a:r>
              <a:rPr lang="en"/>
              <a:t>SQLite 3.7 onwards</a:t>
            </a:r>
            <a:endParaRPr/>
          </a:p>
          <a:p>
            <a:pPr indent="-317500" lvl="0" marL="457200" rtl="0" algn="l">
              <a:spcBef>
                <a:spcPts val="0"/>
              </a:spcBef>
              <a:spcAft>
                <a:spcPts val="0"/>
              </a:spcAft>
              <a:buSzPts val="1400"/>
              <a:buChar char="●"/>
            </a:pPr>
            <a:r>
              <a:rPr lang="en"/>
              <a:t>EF Core in-memory database (for testing purposes only)</a:t>
            </a:r>
            <a:endParaRPr/>
          </a:p>
          <a:p>
            <a:pPr indent="-317500" lvl="0" marL="457200" rtl="0" algn="l">
              <a:spcBef>
                <a:spcPts val="0"/>
              </a:spcBef>
              <a:spcAft>
                <a:spcPts val="0"/>
              </a:spcAft>
              <a:buSzPts val="1400"/>
              <a:buChar char="●"/>
            </a:pPr>
            <a:r>
              <a:rPr lang="en"/>
              <a:t>Azure Cosmos DB SQL API</a:t>
            </a:r>
            <a:endParaRPr/>
          </a:p>
          <a:p>
            <a:pPr indent="-317500" lvl="0" marL="457200" rtl="0" algn="l">
              <a:spcBef>
                <a:spcPts val="0"/>
              </a:spcBef>
              <a:spcAft>
                <a:spcPts val="0"/>
              </a:spcAft>
              <a:buSzPts val="1400"/>
              <a:buChar char="●"/>
            </a:pPr>
            <a:r>
              <a:rPr lang="en"/>
              <a:t>PostgreSQL</a:t>
            </a:r>
            <a:endParaRPr/>
          </a:p>
          <a:p>
            <a:pPr indent="-317500" lvl="0" marL="457200" rtl="0" algn="l">
              <a:spcBef>
                <a:spcPts val="0"/>
              </a:spcBef>
              <a:spcAft>
                <a:spcPts val="0"/>
              </a:spcAft>
              <a:buSzPts val="1400"/>
              <a:buChar char="●"/>
            </a:pPr>
            <a:r>
              <a:rPr lang="en"/>
              <a:t>MySQL, MariaDB</a:t>
            </a:r>
            <a:endParaRPr/>
          </a:p>
          <a:p>
            <a:pPr indent="-317500" lvl="0" marL="457200" rtl="0" algn="l">
              <a:spcBef>
                <a:spcPts val="0"/>
              </a:spcBef>
              <a:spcAft>
                <a:spcPts val="0"/>
              </a:spcAft>
              <a:buSzPts val="1400"/>
              <a:buChar char="●"/>
            </a:pPr>
            <a:r>
              <a:rPr lang="en"/>
              <a:t>Oracle DB 11.2 onwards</a:t>
            </a:r>
            <a:endParaRPr/>
          </a:p>
          <a:p>
            <a:pPr indent="-317500" lvl="0" marL="457200" rtl="0" algn="l">
              <a:spcBef>
                <a:spcPts val="0"/>
              </a:spcBef>
              <a:spcAft>
                <a:spcPts val="0"/>
              </a:spcAft>
              <a:buSzPts val="1400"/>
              <a:buChar char="●"/>
            </a:pPr>
            <a:r>
              <a:rPr lang="en"/>
              <a:t>MySQL 5 onwards</a:t>
            </a:r>
            <a:endParaRPr/>
          </a:p>
          <a:p>
            <a:pPr indent="-317500" lvl="0" marL="457200" rtl="0" algn="l">
              <a:spcBef>
                <a:spcPts val="0"/>
              </a:spcBef>
              <a:spcAft>
                <a:spcPts val="0"/>
              </a:spcAft>
              <a:buSzPts val="1400"/>
              <a:buChar char="●"/>
            </a:pPr>
            <a:r>
              <a:rPr lang="en"/>
              <a:t>Oracle DB 9.2.0.4 onwards</a:t>
            </a:r>
            <a:endParaRPr/>
          </a:p>
          <a:p>
            <a:pPr indent="-317500" lvl="0" marL="457200" rtl="0" algn="l">
              <a:spcBef>
                <a:spcPts val="0"/>
              </a:spcBef>
              <a:spcAft>
                <a:spcPts val="0"/>
              </a:spcAft>
              <a:buSzPts val="1400"/>
              <a:buChar char="●"/>
            </a:pPr>
            <a:r>
              <a:rPr lang="en"/>
              <a:t>PostgreSQL 8.0 onwards</a:t>
            </a:r>
            <a:endParaRPr/>
          </a:p>
          <a:p>
            <a:pPr indent="-317500" lvl="0" marL="457200" rtl="0" algn="l">
              <a:spcBef>
                <a:spcPts val="0"/>
              </a:spcBef>
              <a:spcAft>
                <a:spcPts val="0"/>
              </a:spcAft>
              <a:buSzPts val="1400"/>
              <a:buChar char="●"/>
            </a:pPr>
            <a:r>
              <a:rPr lang="en"/>
              <a:t>SQLite 3 onwards</a:t>
            </a:r>
            <a:endParaRPr/>
          </a:p>
          <a:p>
            <a:pPr indent="-317500" lvl="0" marL="457200" rtl="0" algn="l">
              <a:spcBef>
                <a:spcPts val="0"/>
              </a:spcBef>
              <a:spcAft>
                <a:spcPts val="0"/>
              </a:spcAft>
              <a:buSzPts val="1400"/>
              <a:buChar char="●"/>
            </a:pPr>
            <a:r>
              <a:rPr lang="en"/>
              <a:t>Firebird 3.0 onwards</a:t>
            </a:r>
            <a:endParaRPr/>
          </a:p>
          <a:p>
            <a:pPr indent="-317500" lvl="0" marL="457200" rtl="0" algn="l">
              <a:spcBef>
                <a:spcPts val="0"/>
              </a:spcBef>
              <a:spcAft>
                <a:spcPts val="0"/>
              </a:spcAft>
              <a:buSzPts val="1400"/>
              <a:buChar char="●"/>
            </a:pPr>
            <a:r>
              <a:rPr lang="en"/>
              <a:t>Db2, Informix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2. </a:t>
            </a:r>
            <a:r>
              <a:rPr lang="en"/>
              <a:t>Entity Framework Core features overview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