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8" r:id="rId2"/>
    <p:sldId id="329" r:id="rId3"/>
    <p:sldId id="345" r:id="rId4"/>
    <p:sldId id="331" r:id="rId5"/>
    <p:sldId id="341" r:id="rId6"/>
    <p:sldId id="346" r:id="rId7"/>
    <p:sldId id="343" r:id="rId8"/>
    <p:sldId id="347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12D"/>
    <a:srgbClr val="0ABEB5"/>
    <a:srgbClr val="FF9900"/>
    <a:srgbClr val="00FF99"/>
    <a:srgbClr val="D806BF"/>
    <a:srgbClr val="4E78F0"/>
    <a:srgbClr val="6D6DFB"/>
    <a:srgbClr val="E05F2C"/>
    <a:srgbClr val="8086FC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5" y="688975"/>
            <a:ext cx="5945188" cy="1447800"/>
          </a:xfrm>
        </p:spPr>
        <p:txBody>
          <a:bodyPr>
            <a:normAutofit/>
          </a:bodyPr>
          <a:lstStyle/>
          <a:p>
            <a:r>
              <a:rPr lang="en-US" dirty="0"/>
              <a:t>A.I. Stock Picker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250" y="4918625"/>
            <a:ext cx="5942764" cy="1710775"/>
          </a:xfrm>
        </p:spPr>
        <p:txBody>
          <a:bodyPr/>
          <a:lstStyle/>
          <a:p>
            <a:r>
              <a:rPr lang="en-US" sz="2000"/>
              <a:t>Team #12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190330245 K Uday Kiran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190330158 N </a:t>
            </a:r>
            <a:r>
              <a:rPr lang="en-US" sz="2000" dirty="0" err="1"/>
              <a:t>Pranathi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190330018 A Shivani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190330064 E Sai </a:t>
            </a:r>
            <a:r>
              <a:rPr lang="en-US" sz="2000" dirty="0" err="1"/>
              <a:t>Srikar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65CFF-1817-58BA-72E9-131D0F55E00C}"/>
              </a:ext>
            </a:extLst>
          </p:cNvPr>
          <p:cNvSpPr txBox="1"/>
          <p:nvPr/>
        </p:nvSpPr>
        <p:spPr>
          <a:xfrm>
            <a:off x="1523248" y="2438400"/>
            <a:ext cx="594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Machine Learning and Python 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this project we aim to create an </a:t>
            </a:r>
            <a:r>
              <a:rPr lang="en-US" b="1" dirty="0">
                <a:solidFill>
                  <a:srgbClr val="0ABEB5"/>
                </a:solidFill>
              </a:rPr>
              <a:t>investing Artificial Intelligence </a:t>
            </a:r>
            <a:r>
              <a:rPr lang="en-US" dirty="0"/>
              <a:t>which could pick stocks for the user based on his/her financial power. </a:t>
            </a:r>
          </a:p>
          <a:p>
            <a:r>
              <a:rPr lang="en-US" dirty="0"/>
              <a:t>We plan to use </a:t>
            </a:r>
            <a:r>
              <a:rPr lang="en-US" b="1" dirty="0">
                <a:solidFill>
                  <a:srgbClr val="00B050"/>
                </a:solidFill>
              </a:rPr>
              <a:t>core Python</a:t>
            </a:r>
            <a:r>
              <a:rPr lang="en-US" dirty="0"/>
              <a:t>, a plethora of </a:t>
            </a:r>
            <a:r>
              <a:rPr lang="en-US" b="1" dirty="0">
                <a:solidFill>
                  <a:srgbClr val="FFC000"/>
                </a:solidFill>
              </a:rPr>
              <a:t>machine learning algorithms </a:t>
            </a:r>
            <a:r>
              <a:rPr lang="en-US" dirty="0"/>
              <a:t>and libraries. </a:t>
            </a:r>
          </a:p>
          <a:p>
            <a:r>
              <a:rPr lang="en-US" dirty="0"/>
              <a:t>This is a </a:t>
            </a:r>
            <a:r>
              <a:rPr lang="en-US" b="1" dirty="0">
                <a:solidFill>
                  <a:srgbClr val="8086FC"/>
                </a:solidFill>
              </a:rPr>
              <a:t>data-driven approach</a:t>
            </a:r>
            <a:r>
              <a:rPr lang="en-US" dirty="0"/>
              <a:t> to the world of stock markets, where one gets to choose how aggressive or defensive one wants to be when investing, without having to worry about losses while </a:t>
            </a:r>
            <a:r>
              <a:rPr lang="en-US" b="1" dirty="0">
                <a:solidFill>
                  <a:srgbClr val="E05F2C"/>
                </a:solidFill>
              </a:rPr>
              <a:t>celebrating profit gains</a:t>
            </a:r>
            <a:r>
              <a:rPr lang="en-US" dirty="0"/>
              <a:t>.</a:t>
            </a:r>
          </a:p>
          <a:p>
            <a:r>
              <a:rPr lang="en-US" dirty="0"/>
              <a:t>We choose to devise </a:t>
            </a:r>
            <a:r>
              <a:rPr lang="en-US" b="1" dirty="0">
                <a:solidFill>
                  <a:srgbClr val="002060"/>
                </a:solidFill>
              </a:rPr>
              <a:t>value investing </a:t>
            </a:r>
            <a:r>
              <a:rPr lang="en-US" dirty="0"/>
              <a:t>which has been proven to work over time, notably by prominent investors like </a:t>
            </a:r>
            <a:r>
              <a:rPr lang="en-US" dirty="0">
                <a:highlight>
                  <a:srgbClr val="FFFF00"/>
                </a:highlight>
              </a:rPr>
              <a:t>Warren Buffett </a:t>
            </a:r>
            <a:r>
              <a:rPr lang="en-US"/>
              <a:t>and </a:t>
            </a:r>
            <a:r>
              <a:rPr lang="en-US">
                <a:highlight>
                  <a:srgbClr val="FFFF00"/>
                </a:highlight>
              </a:rPr>
              <a:t>Charlie </a:t>
            </a:r>
            <a:r>
              <a:rPr lang="en-US" dirty="0">
                <a:highlight>
                  <a:srgbClr val="FFFF00"/>
                </a:highlight>
              </a:rPr>
              <a:t>Munger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1129-A771-6D0A-A468-F830B5ED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A35D-9CC0-B32B-B1D7-7C43C53C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being a </a:t>
            </a:r>
            <a:r>
              <a:rPr lang="en-US" b="1" dirty="0">
                <a:solidFill>
                  <a:schemeClr val="accent6"/>
                </a:solidFill>
              </a:rPr>
              <a:t>part-owner</a:t>
            </a:r>
            <a:r>
              <a:rPr lang="en-US" dirty="0"/>
              <a:t> doesn’t mean one can directly run the place; one cannot enter an office and tell people to do things if one has a bit of a company’ stock.</a:t>
            </a:r>
          </a:p>
          <a:p>
            <a:r>
              <a:rPr lang="en-US" dirty="0"/>
              <a:t>The company is supervised for the shareholders by a </a:t>
            </a:r>
            <a:r>
              <a:rPr lang="en-US" b="1" dirty="0">
                <a:solidFill>
                  <a:schemeClr val="accent1"/>
                </a:solidFill>
              </a:rPr>
              <a:t>board of directors</a:t>
            </a:r>
            <a:r>
              <a:rPr lang="en-US" dirty="0"/>
              <a:t>, who work for you in managing the business. </a:t>
            </a:r>
          </a:p>
          <a:p>
            <a:r>
              <a:rPr lang="en-US" dirty="0"/>
              <a:t>Once a year the </a:t>
            </a:r>
            <a:r>
              <a:rPr lang="en-US" b="1" dirty="0">
                <a:solidFill>
                  <a:srgbClr val="92D050"/>
                </a:solidFill>
              </a:rPr>
              <a:t>shareholders get to vote</a:t>
            </a:r>
            <a:r>
              <a:rPr lang="en-US" dirty="0"/>
              <a:t> on who goes on the board and sometimes vote on a meaningful company event like a big acquisition. </a:t>
            </a:r>
          </a:p>
          <a:p>
            <a:r>
              <a:rPr lang="en-US" dirty="0"/>
              <a:t>One’s </a:t>
            </a:r>
            <a:r>
              <a:rPr lang="en-US" b="1" dirty="0">
                <a:solidFill>
                  <a:srgbClr val="0ABEB5"/>
                </a:solidFill>
              </a:rPr>
              <a:t>vote</a:t>
            </a:r>
            <a:r>
              <a:rPr lang="en-US" dirty="0"/>
              <a:t> is </a:t>
            </a:r>
            <a:r>
              <a:rPr lang="en-US" b="1" dirty="0">
                <a:solidFill>
                  <a:srgbClr val="0ABEB5"/>
                </a:solidFill>
              </a:rPr>
              <a:t>proportional</a:t>
            </a:r>
            <a:r>
              <a:rPr lang="en-US" dirty="0"/>
              <a:t> to the number of </a:t>
            </a:r>
            <a:r>
              <a:rPr lang="en-US" b="1" dirty="0">
                <a:solidFill>
                  <a:srgbClr val="0ABEB5"/>
                </a:solidFill>
              </a:rPr>
              <a:t>stocks</a:t>
            </a:r>
            <a:r>
              <a:rPr lang="en-US" dirty="0"/>
              <a:t> one holds. </a:t>
            </a:r>
          </a:p>
          <a:p>
            <a:r>
              <a:rPr lang="en-US" dirty="0"/>
              <a:t>The trading activity for shares is just an auction. Taking part is easy, most banks have a </a:t>
            </a:r>
            <a:r>
              <a:rPr lang="en-US" b="1" dirty="0">
                <a:solidFill>
                  <a:srgbClr val="0070C0"/>
                </a:solidFill>
              </a:rPr>
              <a:t>stockbroking platform</a:t>
            </a:r>
            <a:r>
              <a:rPr lang="en-US" dirty="0"/>
              <a:t>, and some phone apps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1496CF6-B0EE-7DBC-6853-B4EF8DF61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38" y="3090530"/>
            <a:ext cx="3790950" cy="120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975A0-B794-ECA1-61AE-A56D20A56E81}"/>
              </a:ext>
            </a:extLst>
          </p:cNvPr>
          <p:cNvSpPr txBox="1"/>
          <p:nvPr/>
        </p:nvSpPr>
        <p:spPr>
          <a:xfrm>
            <a:off x="1522413" y="4419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Stock is a share, a part of a whole. </a:t>
            </a:r>
          </a:p>
          <a:p>
            <a:pPr algn="ctr"/>
            <a:r>
              <a:rPr lang="en-US" dirty="0"/>
              <a:t>Stocks have value because they confer to the holder ownership in pieces of a company.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Necessary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987244" cy="418795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Machine Learning, Python, </a:t>
            </a:r>
            <a:r>
              <a:rPr lang="en-US" sz="1600" dirty="0" err="1"/>
              <a:t>Jupyter</a:t>
            </a:r>
            <a:r>
              <a:rPr lang="en-US" sz="1600" dirty="0"/>
              <a:t> Notebook, Scikit-Learn</a:t>
            </a:r>
          </a:p>
          <a:p>
            <a:pPr algn="l" fontAlgn="base"/>
            <a:r>
              <a:rPr lang="en-IN" sz="1600" dirty="0">
                <a:solidFill>
                  <a:srgbClr val="444444"/>
                </a:solidFill>
                <a:latin typeface="Georgia" panose="02040502050405020303" pitchFamily="18" charset="0"/>
              </a:rPr>
              <a:t>In order to deploy the above mentioned technologies </a:t>
            </a:r>
            <a:r>
              <a:rPr lang="en-IN" sz="16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installation of the following libraries in python are necessary: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4E78F0"/>
                </a:solidFill>
              </a:rPr>
              <a:t>Keras</a:t>
            </a:r>
            <a:endParaRPr lang="en-US" sz="1600" b="1" dirty="0">
              <a:solidFill>
                <a:srgbClr val="4E78F0"/>
              </a:solidFill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4E78F0"/>
                </a:solidFill>
              </a:rPr>
              <a:t>Numpy</a:t>
            </a:r>
            <a:endParaRPr lang="en-US" sz="1600" b="1" dirty="0">
              <a:solidFill>
                <a:srgbClr val="4E78F0"/>
              </a:solidFill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4E78F0"/>
                </a:solidFill>
              </a:rPr>
              <a:t>Pandas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4E78F0"/>
                </a:solidFill>
              </a:rPr>
              <a:t>SciPy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4E78F0"/>
                </a:solidFill>
              </a:rPr>
              <a:t>CV2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4E78F0"/>
                </a:solidFill>
              </a:rPr>
              <a:t>Matplotlib</a:t>
            </a:r>
          </a:p>
          <a:p>
            <a:pPr marL="0" indent="0" algn="l" fontAlgn="base">
              <a:buNone/>
            </a:pPr>
            <a:r>
              <a:rPr lang="en-US" sz="1600" b="1" dirty="0">
                <a:solidFill>
                  <a:srgbClr val="4E78F0"/>
                </a:solidFill>
              </a:rPr>
              <a:t>And more…</a:t>
            </a:r>
            <a:br>
              <a:rPr lang="en-US" sz="1600" b="1" dirty="0">
                <a:solidFill>
                  <a:srgbClr val="4E78F0"/>
                </a:solidFill>
              </a:rPr>
            </a:br>
            <a:endParaRPr lang="en-US" sz="1600" b="1" dirty="0">
              <a:solidFill>
                <a:srgbClr val="4E78F0"/>
              </a:solidFill>
            </a:endParaRPr>
          </a:p>
        </p:txBody>
      </p:sp>
      <p:pic>
        <p:nvPicPr>
          <p:cNvPr id="2050" name="Picture 2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4CC7545D-7033-DD4D-F0EC-9F337B8543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2253992"/>
            <a:ext cx="5802962" cy="3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66D1-AECA-6975-F6DB-79934A1F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3B03-BD2F-824E-F3A3-F3690C07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Requirements 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AB230-8111-9E76-0827-CCAFCFDEF7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RAM:		12 GB</a:t>
            </a:r>
          </a:p>
          <a:p>
            <a:r>
              <a:rPr lang="en-US" sz="2000" dirty="0">
                <a:solidFill>
                  <a:srgbClr val="FF9900"/>
                </a:solidFill>
              </a:rPr>
              <a:t>Processor:	Intel® Core</a:t>
            </a:r>
            <a:r>
              <a:rPr lang="en-US" sz="2000" b="0" i="0" dirty="0">
                <a:solidFill>
                  <a:srgbClr val="FF9900"/>
                </a:solidFill>
                <a:effectLst/>
                <a:latin typeface="Lato" panose="020B0604020202020204" pitchFamily="34" charset="0"/>
              </a:rPr>
              <a:t>™ </a:t>
            </a:r>
            <a:r>
              <a:rPr lang="en-US" sz="2000" dirty="0">
                <a:solidFill>
                  <a:srgbClr val="FF9900"/>
                </a:solidFill>
              </a:rPr>
              <a:t>i7 8550U 		                CPU @ 1.80GHz</a:t>
            </a:r>
          </a:p>
          <a:p>
            <a:r>
              <a:rPr lang="en-US" sz="2000" dirty="0">
                <a:solidFill>
                  <a:srgbClr val="FF9900"/>
                </a:solidFill>
              </a:rPr>
              <a:t>Hard Disk: 	1 TB</a:t>
            </a:r>
          </a:p>
          <a:p>
            <a:r>
              <a:rPr lang="en-US" sz="2000" dirty="0">
                <a:solidFill>
                  <a:srgbClr val="FF9900"/>
                </a:solidFill>
              </a:rPr>
              <a:t>Monitor:	15.6” Color Monitor</a:t>
            </a:r>
          </a:p>
          <a:p>
            <a:r>
              <a:rPr lang="en-US" sz="2000" dirty="0">
                <a:solidFill>
                  <a:srgbClr val="FF9900"/>
                </a:solidFill>
              </a:rPr>
              <a:t>Keyboard: 	122 Keys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1F89C-AE87-6266-D6FF-191CCA2C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F34E7-88FC-C4B0-5A02-768B6C89B7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6D6DFB"/>
                </a:solidFill>
              </a:rPr>
              <a:t>Operating System: 	Windows 10</a:t>
            </a:r>
          </a:p>
          <a:p>
            <a:r>
              <a:rPr lang="en-US" sz="2000" dirty="0">
                <a:solidFill>
                  <a:srgbClr val="6D6DFB"/>
                </a:solidFill>
              </a:rPr>
              <a:t>Platforms:	</a:t>
            </a:r>
            <a:r>
              <a:rPr lang="en-US" sz="2000" dirty="0" err="1">
                <a:solidFill>
                  <a:srgbClr val="6D6DFB"/>
                </a:solidFill>
              </a:rPr>
              <a:t>Jupyter</a:t>
            </a:r>
            <a:r>
              <a:rPr lang="en-US" sz="2000" dirty="0">
                <a:solidFill>
                  <a:srgbClr val="6D6DFB"/>
                </a:solidFill>
              </a:rPr>
              <a:t> Notebook, Google 		</a:t>
            </a:r>
            <a:r>
              <a:rPr lang="en-US" sz="2000" dirty="0" err="1">
                <a:solidFill>
                  <a:srgbClr val="6D6DFB"/>
                </a:solidFill>
              </a:rPr>
              <a:t>Colab</a:t>
            </a:r>
            <a:endParaRPr lang="en-US" sz="2000" dirty="0">
              <a:solidFill>
                <a:srgbClr val="6D6DFB"/>
              </a:solidFill>
            </a:endParaRPr>
          </a:p>
          <a:p>
            <a:r>
              <a:rPr lang="en-US" sz="2000" dirty="0">
                <a:solidFill>
                  <a:srgbClr val="6D6DFB"/>
                </a:solidFill>
              </a:rPr>
              <a:t>Languages: 	Python</a:t>
            </a:r>
          </a:p>
        </p:txBody>
      </p:sp>
    </p:spTree>
    <p:extLst>
      <p:ext uri="{BB962C8B-B14F-4D97-AF65-F5344CB8AC3E}">
        <p14:creationId xmlns:p14="http://schemas.microsoft.com/office/powerpoint/2010/main" val="28408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FA98-FF62-E542-38DF-B13D174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D00D-3F3B-6B6C-BE6D-65C71DB81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outcome of the project was to create a </a:t>
            </a:r>
            <a:r>
              <a:rPr lang="en-US" b="1" dirty="0">
                <a:solidFill>
                  <a:srgbClr val="4E78F0"/>
                </a:solidFill>
              </a:rPr>
              <a:t>machine learning model</a:t>
            </a:r>
            <a:r>
              <a:rPr lang="en-US" dirty="0"/>
              <a:t>.</a:t>
            </a:r>
          </a:p>
          <a:p>
            <a:r>
              <a:rPr lang="en-US" dirty="0"/>
              <a:t>The model will </a:t>
            </a:r>
            <a:r>
              <a:rPr lang="en-US" b="1" dirty="0">
                <a:solidFill>
                  <a:srgbClr val="7030A0"/>
                </a:solidFill>
              </a:rPr>
              <a:t>predict 5-10 stocks</a:t>
            </a:r>
            <a:r>
              <a:rPr lang="en-US" dirty="0"/>
              <a:t> that the user can invest over the coming year. </a:t>
            </a:r>
          </a:p>
          <a:p>
            <a:r>
              <a:rPr lang="en-US" dirty="0"/>
              <a:t>The aim is to have these 5-10 stocks </a:t>
            </a:r>
            <a:r>
              <a:rPr lang="en-US" b="1" dirty="0">
                <a:solidFill>
                  <a:srgbClr val="D806BF"/>
                </a:solidFill>
              </a:rPr>
              <a:t>outperform a major index</a:t>
            </a:r>
            <a:r>
              <a:rPr lang="en-US" dirty="0"/>
              <a:t>, like the S&amp;P 500, QQQ, etc.</a:t>
            </a:r>
          </a:p>
          <a:p>
            <a:endParaRPr lang="en-US" dirty="0"/>
          </a:p>
        </p:txBody>
      </p:sp>
      <p:pic>
        <p:nvPicPr>
          <p:cNvPr id="5122" name="Picture 2" descr="Stock Market Today – Stocks Close Higher despite Rising Treasury Yields">
            <a:extLst>
              <a:ext uri="{FF2B5EF4-FFF2-40B4-BE49-F238E27FC236}">
                <a16:creationId xmlns:a16="http://schemas.microsoft.com/office/drawing/2014/main" id="{2DC21B29-4B5D-54EC-53AE-947B1663DA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2362200"/>
            <a:ext cx="4900870" cy="265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9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5190-C77E-3B11-125C-51EDF2A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DFE4-ECE6-8C56-D3F8-FFAC4CB4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dirty="0"/>
              <a:t>GOALS ACHIEVED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Obtain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Financial Data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Stock Performance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algorithms we have to see if we have any </a:t>
            </a:r>
            <a:r>
              <a:rPr lang="en-US" b="1" dirty="0">
                <a:solidFill>
                  <a:srgbClr val="0ABEB5"/>
                </a:solidFill>
              </a:rPr>
              <a:t>predictive power</a:t>
            </a:r>
            <a:r>
              <a:rPr lang="en-US" dirty="0"/>
              <a:t> between </a:t>
            </a:r>
            <a:r>
              <a:rPr lang="en-US" b="1" dirty="0">
                <a:solidFill>
                  <a:srgbClr val="0ABEB5"/>
                </a:solidFill>
              </a:rPr>
              <a:t>financial data</a:t>
            </a:r>
            <a:r>
              <a:rPr lang="en-US" b="1" dirty="0"/>
              <a:t> </a:t>
            </a:r>
            <a:r>
              <a:rPr lang="en-US" b="1" dirty="0">
                <a:solidFill>
                  <a:srgbClr val="0ABEB5"/>
                </a:solidFill>
              </a:rPr>
              <a:t>‘now’</a:t>
            </a:r>
            <a:r>
              <a:rPr lang="en-US" b="1" dirty="0"/>
              <a:t> </a:t>
            </a:r>
            <a:r>
              <a:rPr lang="en-US" dirty="0"/>
              <a:t>and the stock performance </a:t>
            </a:r>
            <a:r>
              <a:rPr lang="en-US" b="1" dirty="0">
                <a:solidFill>
                  <a:srgbClr val="0ABEB5"/>
                </a:solidFill>
              </a:rPr>
              <a:t>‘a year from now’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models are found to have predictive power, we will use the models, we will use the models to create </a:t>
            </a:r>
            <a:r>
              <a:rPr lang="en-US" b="1" dirty="0">
                <a:solidFill>
                  <a:srgbClr val="E9B12D"/>
                </a:solidFill>
              </a:rPr>
              <a:t>value investing AIs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rgbClr val="7030A0"/>
                </a:solidFill>
              </a:rPr>
              <a:t>Backtest</a:t>
            </a:r>
            <a:r>
              <a:rPr lang="en-US" dirty="0"/>
              <a:t> the investing methods with our </a:t>
            </a:r>
            <a:r>
              <a:rPr lang="en-US" b="1" dirty="0">
                <a:solidFill>
                  <a:srgbClr val="7030A0"/>
                </a:solidFill>
              </a:rPr>
              <a:t>historical data</a:t>
            </a:r>
            <a:r>
              <a:rPr lang="en-US" dirty="0"/>
              <a:t> to identify the best performing 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Picked the </a:t>
            </a:r>
            <a:r>
              <a:rPr lang="en-US" b="1" dirty="0">
                <a:solidFill>
                  <a:srgbClr val="00B050"/>
                </a:solidFill>
              </a:rPr>
              <a:t>winner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tweaked</a:t>
            </a:r>
            <a:r>
              <a:rPr lang="en-US" dirty="0"/>
              <a:t> it further for performance improvements.</a:t>
            </a:r>
          </a:p>
          <a:p>
            <a:endParaRPr lang="en-US" dirty="0"/>
          </a:p>
        </p:txBody>
      </p:sp>
      <p:pic>
        <p:nvPicPr>
          <p:cNvPr id="4100" name="Picture 4" descr="Make 'The Future Of Work' Happen Today - Salesforce Canada Blog">
            <a:extLst>
              <a:ext uri="{FF2B5EF4-FFF2-40B4-BE49-F238E27FC236}">
                <a16:creationId xmlns:a16="http://schemas.microsoft.com/office/drawing/2014/main" id="{E43A0301-1239-181F-3AEA-C9A5C5F1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048000"/>
            <a:ext cx="43641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FDA10-C8EA-D74D-DEBE-3F814D08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36788"/>
            <a:ext cx="9699076" cy="62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305</TotalTime>
  <Words>546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Georgia</vt:lpstr>
      <vt:lpstr>Lato</vt:lpstr>
      <vt:lpstr>Wingdings</vt:lpstr>
      <vt:lpstr>Currency Symbols 16x9</vt:lpstr>
      <vt:lpstr>A.I. Stock Picker</vt:lpstr>
      <vt:lpstr>Abstract</vt:lpstr>
      <vt:lpstr>What are Stocks?</vt:lpstr>
      <vt:lpstr>Pre-Requisites and Necessary Libraries</vt:lpstr>
      <vt:lpstr>REQUIREMENTS    </vt:lpstr>
      <vt:lpstr>OUTCOME</vt:lpstr>
      <vt:lpstr>Our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 Stock Picker</dc:title>
  <dc:creator>SAI SRIKAR EMANI</dc:creator>
  <cp:lastModifiedBy>SAI SRIKAR EMANI</cp:lastModifiedBy>
  <cp:revision>39</cp:revision>
  <dcterms:created xsi:type="dcterms:W3CDTF">2023-01-26T12:32:09Z</dcterms:created>
  <dcterms:modified xsi:type="dcterms:W3CDTF">2023-03-10T15:29:18Z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