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Roboto Black"/>
      <p:bold r:id="rId10"/>
      <p:boldItalic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7378">
          <p15:clr>
            <a:srgbClr val="A4A3A4"/>
          </p15:clr>
        </p15:guide>
        <p15:guide id="3" pos="302">
          <p15:clr>
            <a:srgbClr val="A4A3A4"/>
          </p15:clr>
        </p15:guide>
        <p15:guide id="4" pos="42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7378"/>
        <p:guide pos="302"/>
        <p:guide pos="42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Black-boldItalic.fntdata"/><Relationship Id="rId10" Type="http://schemas.openxmlformats.org/officeDocument/2006/relationships/font" Target="fonts/RobotoBlack-bold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a27e1ac844_0_1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a27e1ac844_0_1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27e1ac844_0_1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27e1ac844_0_1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27e1ac844_0_1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27e1ac844_0_1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27e1ac844_0_1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27e1ac844_0_1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 showMasterSp="0">
  <p:cSld name="Custom Layou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1647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-1" y="836712"/>
            <a:ext cx="12201165" cy="18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mage"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425" y="1302740"/>
            <a:ext cx="5167344" cy="97413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-12341" y="6652751"/>
            <a:ext cx="12216680" cy="205249"/>
          </a:xfrm>
          <a:prstGeom prst="rect">
            <a:avLst/>
          </a:prstGeom>
          <a:solidFill>
            <a:srgbClr val="00BAE5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335360" y="3429620"/>
            <a:ext cx="7488238" cy="10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b="1" i="0" sz="4000" u="none" cap="none" strike="noStrike">
                <a:solidFill>
                  <a:srgbClr val="35363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/>
        </p:nvSpPr>
        <p:spPr>
          <a:xfrm>
            <a:off x="335211" y="548680"/>
            <a:ext cx="11856789" cy="791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3635"/>
              </a:buClr>
              <a:buSzPts val="2800"/>
              <a:buFont typeface="Roboto"/>
              <a:buNone/>
            </a:pPr>
            <a:r>
              <a:t/>
            </a:r>
            <a:endParaRPr b="0" i="0" sz="2600" u="none" cap="none" strike="noStrike">
              <a:solidFill>
                <a:srgbClr val="35363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79376" y="620688"/>
            <a:ext cx="11856789" cy="791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b="0" i="0" sz="2600" u="none" cap="none" strike="noStrike">
                <a:solidFill>
                  <a:srgbClr val="35363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+ text">
  <p:cSld name="Title + subtitle + 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645159" y="2368222"/>
            <a:ext cx="1390290" cy="948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35211" y="1844385"/>
            <a:ext cx="6192837" cy="791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b="1" i="0" sz="1600" u="none" cap="none" strike="noStrike">
                <a:solidFill>
                  <a:srgbClr val="35363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2" type="body"/>
          </p:nvPr>
        </p:nvSpPr>
        <p:spPr>
          <a:xfrm>
            <a:off x="333371" y="2474555"/>
            <a:ext cx="11472862" cy="3744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b="0" i="0" sz="1300" u="none" cap="none" strike="noStrike">
                <a:solidFill>
                  <a:srgbClr val="35363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1400" u="none" cap="none" strike="noStrike">
                <a:solidFill>
                  <a:srgbClr val="35363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1400" u="none" cap="none" strike="noStrike">
                <a:solidFill>
                  <a:srgbClr val="35363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1400" u="none" cap="none" strike="noStrike">
                <a:solidFill>
                  <a:srgbClr val="35363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1400" u="none" cap="none" strike="noStrike">
                <a:solidFill>
                  <a:srgbClr val="35363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3" type="body"/>
          </p:nvPr>
        </p:nvSpPr>
        <p:spPr>
          <a:xfrm>
            <a:off x="335211" y="908720"/>
            <a:ext cx="6192837" cy="791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b="0" i="0" sz="2600" u="none" cap="none" strike="noStrike">
                <a:solidFill>
                  <a:srgbClr val="35363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 + logo" showMasterSp="0">
  <p:cSld name="Blank 1 + log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6669360"/>
            <a:ext cx="12191999" cy="205249"/>
          </a:xfrm>
          <a:prstGeom prst="rect">
            <a:avLst/>
          </a:prstGeom>
          <a:solidFill>
            <a:srgbClr val="00BAE5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27;p5"/>
          <p:cNvSpPr txBox="1"/>
          <p:nvPr/>
        </p:nvSpPr>
        <p:spPr>
          <a:xfrm>
            <a:off x="7488832" y="6654554"/>
            <a:ext cx="4295800" cy="230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Copyright © 2023, ML2Grow and/or its affiliates. All rights reserved. </a:t>
            </a:r>
            <a:endParaRPr b="0" i="0" sz="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mage" id="28" name="Google Shape;2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36360" y="315398"/>
            <a:ext cx="2376215" cy="447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 with key visual" showMasterSp="0">
  <p:cSld name="Blank 2 with key visual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0" y="6669360"/>
            <a:ext cx="12191999" cy="205249"/>
          </a:xfrm>
          <a:prstGeom prst="rect">
            <a:avLst/>
          </a:prstGeom>
          <a:solidFill>
            <a:srgbClr val="00BAE5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31;p6"/>
          <p:cNvSpPr txBox="1"/>
          <p:nvPr/>
        </p:nvSpPr>
        <p:spPr>
          <a:xfrm>
            <a:off x="7488832" y="6654554"/>
            <a:ext cx="4295800" cy="230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Copyright © 2019, ML2Grow and/or its affiliates. All rights reserved.  </a:t>
            </a:r>
            <a:endParaRPr b="0" i="0" sz="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32;p6"/>
          <p:cNvSpPr/>
          <p:nvPr/>
        </p:nvSpPr>
        <p:spPr>
          <a:xfrm>
            <a:off x="0" y="6291840"/>
            <a:ext cx="12191999" cy="565290"/>
          </a:xfrm>
          <a:prstGeom prst="rect">
            <a:avLst/>
          </a:prstGeom>
          <a:solidFill>
            <a:srgbClr val="00BAE5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352583" y="6425805"/>
            <a:ext cx="274613" cy="358522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 txBox="1"/>
          <p:nvPr/>
        </p:nvSpPr>
        <p:spPr>
          <a:xfrm>
            <a:off x="6960096" y="6525344"/>
            <a:ext cx="4295800" cy="230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Copyright © 2023, ML2Growand/or its  affiliates. All rights reserved.  </a:t>
            </a:r>
            <a:endParaRPr b="0" i="0" sz="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35211" y="908720"/>
            <a:ext cx="11856789" cy="791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b="0" i="0" sz="2600" u="none" cap="none" strike="noStrike">
                <a:solidFill>
                  <a:srgbClr val="35363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photo">
  <p:cSld name="Title + text + phot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idx="1" type="body"/>
          </p:nvPr>
        </p:nvSpPr>
        <p:spPr>
          <a:xfrm>
            <a:off x="335360" y="909391"/>
            <a:ext cx="11856640" cy="791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b="0" i="0" sz="2600" u="none" cap="none" strike="noStrike">
                <a:solidFill>
                  <a:srgbClr val="35363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335360" y="2492399"/>
            <a:ext cx="6336084" cy="3744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b="0" i="0" sz="1300" u="none" cap="none" strike="noStrike">
                <a:solidFill>
                  <a:srgbClr val="35363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1400" u="none" cap="none" strike="noStrike">
                <a:solidFill>
                  <a:srgbClr val="35363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1400" u="none" cap="none" strike="noStrike">
                <a:solidFill>
                  <a:srgbClr val="35363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1400" u="none" cap="none" strike="noStrike">
                <a:solidFill>
                  <a:srgbClr val="35363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1400" u="none" cap="none" strike="noStrike">
                <a:solidFill>
                  <a:srgbClr val="35363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" name="Google Shape;40;p8"/>
          <p:cNvSpPr/>
          <p:nvPr>
            <p:ph idx="3" type="pic"/>
          </p:nvPr>
        </p:nvSpPr>
        <p:spPr>
          <a:xfrm>
            <a:off x="7320011" y="2492896"/>
            <a:ext cx="4392613" cy="367347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texts + 2 photos">
  <p:cSld name="Title + 2 texts + 2 photo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" type="body"/>
          </p:nvPr>
        </p:nvSpPr>
        <p:spPr>
          <a:xfrm>
            <a:off x="335211" y="908720"/>
            <a:ext cx="11856789" cy="791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b="0" i="0" sz="2600" u="none" cap="none" strike="noStrike">
                <a:solidFill>
                  <a:srgbClr val="35363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335360" y="2492251"/>
            <a:ext cx="5039940" cy="6487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b="0" i="0" sz="1300" u="none" cap="none" strike="noStrike">
                <a:solidFill>
                  <a:srgbClr val="35363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1400" u="none" cap="none" strike="noStrike">
                <a:solidFill>
                  <a:srgbClr val="35363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1400" u="none" cap="none" strike="noStrike">
                <a:solidFill>
                  <a:srgbClr val="35363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1400" u="none" cap="none" strike="noStrike">
                <a:solidFill>
                  <a:srgbClr val="35363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1400" u="none" cap="none" strike="noStrike">
                <a:solidFill>
                  <a:srgbClr val="35363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4" name="Google Shape;44;p9"/>
          <p:cNvSpPr/>
          <p:nvPr>
            <p:ph idx="3" type="pic"/>
          </p:nvPr>
        </p:nvSpPr>
        <p:spPr>
          <a:xfrm>
            <a:off x="479425" y="3429000"/>
            <a:ext cx="5545138" cy="2808288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6164882" y="2492896"/>
            <a:ext cx="5547693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b="0" i="0" sz="1300" u="none" cap="none" strike="noStrike">
                <a:solidFill>
                  <a:srgbClr val="35363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6" name="Google Shape;46;p9"/>
          <p:cNvSpPr/>
          <p:nvPr>
            <p:ph idx="5" type="pic"/>
          </p:nvPr>
        </p:nvSpPr>
        <p:spPr>
          <a:xfrm>
            <a:off x="6311900" y="3429000"/>
            <a:ext cx="5329238" cy="280828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 showMasterSp="0">
  <p:cSld name="Divi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:\MUnca (G)\DESIGN\2019\ML2GROW\blue background.jpg" id="48" name="Google Shape;4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4680" y="0"/>
            <a:ext cx="1221668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" name="Google Shape;49;p10"/>
          <p:cNvGrpSpPr/>
          <p:nvPr/>
        </p:nvGrpSpPr>
        <p:grpSpPr>
          <a:xfrm>
            <a:off x="-22225" y="5883815"/>
            <a:ext cx="11734848" cy="717046"/>
            <a:chOff x="-5162345" y="5589240"/>
            <a:chExt cx="16555716" cy="1011621"/>
          </a:xfrm>
        </p:grpSpPr>
        <p:pic>
          <p:nvPicPr>
            <p:cNvPr id="50" name="Google Shape;50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618512" y="5589240"/>
              <a:ext cx="774859" cy="10116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" name="Google Shape;51;p10"/>
            <p:cNvSpPr/>
            <p:nvPr/>
          </p:nvSpPr>
          <p:spPr>
            <a:xfrm>
              <a:off x="-5162345" y="6457145"/>
              <a:ext cx="15031867" cy="1437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8100" rotWithShape="0" dir="5400000" dist="23000">
                <a:srgbClr val="000000">
                  <a:alpha val="32156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2" name="Google Shape;52;p10"/>
          <p:cNvSpPr/>
          <p:nvPr/>
        </p:nvSpPr>
        <p:spPr>
          <a:xfrm>
            <a:off x="494341" y="1412776"/>
            <a:ext cx="695145" cy="948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35211" y="837383"/>
            <a:ext cx="11856789" cy="791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336360" y="315398"/>
            <a:ext cx="2376215" cy="44795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0" y="6669360"/>
            <a:ext cx="12191999" cy="205249"/>
          </a:xfrm>
          <a:prstGeom prst="rect">
            <a:avLst/>
          </a:prstGeom>
          <a:solidFill>
            <a:srgbClr val="00BAE5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494341" y="1412776"/>
            <a:ext cx="695145" cy="94867"/>
          </a:xfrm>
          <a:prstGeom prst="rect">
            <a:avLst/>
          </a:prstGeom>
          <a:solidFill>
            <a:srgbClr val="00BAE5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7488832" y="6654554"/>
            <a:ext cx="4295800" cy="230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Copyright © 2023, ML2Grow and/or its affiliates. All rights reserved. </a:t>
            </a:r>
            <a:endParaRPr b="0" i="0" sz="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335211" y="908720"/>
            <a:ext cx="6192837" cy="791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3635"/>
              </a:buClr>
              <a:buSzPts val="2800"/>
              <a:buFont typeface="Roboto"/>
              <a:buNone/>
            </a:pPr>
            <a:r>
              <a:t/>
            </a:r>
            <a:endParaRPr b="0" i="0" sz="3200" u="none" cap="none" strike="noStrike">
              <a:solidFill>
                <a:srgbClr val="35363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409936" y="899655"/>
            <a:ext cx="118569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BeAT: Login en besluit-lijst</a:t>
            </a:r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1083" y="0"/>
            <a:ext cx="6600919" cy="3413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1050" y="3244500"/>
            <a:ext cx="6600975" cy="341327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/>
          <p:nvPr/>
        </p:nvSpPr>
        <p:spPr>
          <a:xfrm>
            <a:off x="335100" y="2784675"/>
            <a:ext cx="5679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Roboto"/>
              <a:buAutoNum type="arabicPeriod"/>
            </a:pPr>
            <a:r>
              <a:rPr lang="en-US">
                <a:solidFill>
                  <a:srgbClr val="0C0C0C"/>
                </a:solidFill>
                <a:latin typeface="Roboto"/>
                <a:ea typeface="Roboto"/>
                <a:cs typeface="Roboto"/>
                <a:sym typeface="Roboto"/>
              </a:rPr>
              <a:t>Authenticatie gebeurd via</a:t>
            </a:r>
            <a:r>
              <a:rPr lang="en-US">
                <a:solidFill>
                  <a:srgbClr val="0C0C0C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>
                <a:solidFill>
                  <a:srgbClr val="00BAE5"/>
                </a:solidFill>
                <a:latin typeface="Roboto"/>
                <a:ea typeface="Roboto"/>
                <a:cs typeface="Roboto"/>
                <a:sym typeface="Roboto"/>
              </a:rPr>
              <a:t>AzureAD van District09</a:t>
            </a:r>
            <a:r>
              <a:rPr lang="en-US">
                <a:solidFill>
                  <a:srgbClr val="0C0C0C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0C0C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0C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Roboto"/>
              <a:buAutoNum type="arabicPeriod"/>
            </a:pPr>
            <a:r>
              <a:rPr lang="en-US">
                <a:solidFill>
                  <a:srgbClr val="0C0C0C"/>
                </a:solidFill>
                <a:latin typeface="Roboto"/>
                <a:ea typeface="Roboto"/>
                <a:cs typeface="Roboto"/>
                <a:sym typeface="Roboto"/>
              </a:rPr>
              <a:t>Visualisatie van </a:t>
            </a:r>
            <a:r>
              <a:rPr lang="en-US">
                <a:solidFill>
                  <a:srgbClr val="00BAE5"/>
                </a:solidFill>
                <a:latin typeface="Roboto"/>
                <a:ea typeface="Roboto"/>
                <a:cs typeface="Roboto"/>
                <a:sym typeface="Roboto"/>
              </a:rPr>
              <a:t>lijst van besluiten</a:t>
            </a:r>
            <a:r>
              <a:rPr lang="en-US">
                <a:solidFill>
                  <a:srgbClr val="0C0C0C"/>
                </a:solidFill>
                <a:latin typeface="Roboto"/>
                <a:ea typeface="Roboto"/>
                <a:cs typeface="Roboto"/>
                <a:sym typeface="Roboto"/>
              </a:rPr>
              <a:t> direct uit de SPARQL.</a:t>
            </a:r>
            <a:endParaRPr>
              <a:solidFill>
                <a:srgbClr val="0C0C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Roboto"/>
              <a:buAutoNum type="alphaLcPeriod"/>
            </a:pPr>
            <a:r>
              <a:rPr lang="en-US">
                <a:solidFill>
                  <a:srgbClr val="0C0C0C"/>
                </a:solidFill>
                <a:latin typeface="Roboto"/>
                <a:ea typeface="Roboto"/>
                <a:cs typeface="Roboto"/>
                <a:sym typeface="Roboto"/>
              </a:rPr>
              <a:t>Gebruiker-geannoteerde besluiten staan in het groen.</a:t>
            </a:r>
            <a:endParaRPr>
              <a:solidFill>
                <a:srgbClr val="0C0C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0C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Roboto"/>
              <a:buAutoNum type="arabicPeriod"/>
            </a:pPr>
            <a:r>
              <a:rPr lang="en-US">
                <a:solidFill>
                  <a:srgbClr val="0C0C0C"/>
                </a:solidFill>
                <a:latin typeface="Roboto"/>
                <a:ea typeface="Roboto"/>
                <a:cs typeface="Roboto"/>
                <a:sym typeface="Roboto"/>
              </a:rPr>
              <a:t>Bij </a:t>
            </a:r>
            <a:r>
              <a:rPr lang="en-US">
                <a:solidFill>
                  <a:srgbClr val="00BAE5"/>
                </a:solidFill>
                <a:latin typeface="Roboto"/>
                <a:ea typeface="Roboto"/>
                <a:cs typeface="Roboto"/>
                <a:sym typeface="Roboto"/>
              </a:rPr>
              <a:t>aanklikken van een besluit</a:t>
            </a:r>
            <a:r>
              <a:rPr lang="en-US">
                <a:solidFill>
                  <a:srgbClr val="0C0C0C"/>
                </a:solidFill>
                <a:latin typeface="Roboto"/>
                <a:ea typeface="Roboto"/>
                <a:cs typeface="Roboto"/>
                <a:sym typeface="Roboto"/>
              </a:rPr>
              <a:t>: overzicht info en annotaties.</a:t>
            </a:r>
            <a:endParaRPr>
              <a:solidFill>
                <a:srgbClr val="0C0C0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1"/>
          <p:cNvSpPr txBox="1"/>
          <p:nvPr/>
        </p:nvSpPr>
        <p:spPr>
          <a:xfrm>
            <a:off x="5591075" y="2784675"/>
            <a:ext cx="473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BAE5"/>
                </a:solidFill>
                <a:latin typeface="Roboto"/>
                <a:ea typeface="Roboto"/>
                <a:cs typeface="Roboto"/>
                <a:sym typeface="Roboto"/>
              </a:rPr>
              <a:t>1.</a:t>
            </a:r>
            <a:endParaRPr b="1">
              <a:solidFill>
                <a:srgbClr val="00BAE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1"/>
          <p:cNvSpPr txBox="1"/>
          <p:nvPr/>
        </p:nvSpPr>
        <p:spPr>
          <a:xfrm>
            <a:off x="5591075" y="6231475"/>
            <a:ext cx="473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BAE5"/>
                </a:solidFill>
                <a:latin typeface="Roboto"/>
                <a:ea typeface="Roboto"/>
                <a:cs typeface="Roboto"/>
                <a:sym typeface="Roboto"/>
              </a:rPr>
              <a:t>2.</a:t>
            </a:r>
            <a:endParaRPr b="1">
              <a:solidFill>
                <a:srgbClr val="00BAE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1"/>
          <p:cNvSpPr txBox="1"/>
          <p:nvPr/>
        </p:nvSpPr>
        <p:spPr>
          <a:xfrm>
            <a:off x="5809800" y="4508075"/>
            <a:ext cx="473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BAE5"/>
                </a:solidFill>
                <a:latin typeface="Roboto"/>
                <a:ea typeface="Roboto"/>
                <a:cs typeface="Roboto"/>
                <a:sym typeface="Roboto"/>
              </a:rPr>
              <a:t>3.</a:t>
            </a:r>
            <a:endParaRPr b="1">
              <a:solidFill>
                <a:srgbClr val="00BAE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" name="Google Shape;65;p11"/>
          <p:cNvCxnSpPr>
            <a:endCxn id="64" idx="3"/>
          </p:cNvCxnSpPr>
          <p:nvPr/>
        </p:nvCxnSpPr>
        <p:spPr>
          <a:xfrm>
            <a:off x="6064800" y="4647725"/>
            <a:ext cx="218700" cy="73500"/>
          </a:xfrm>
          <a:prstGeom prst="straightConnector1">
            <a:avLst/>
          </a:prstGeom>
          <a:noFill/>
          <a:ln cap="flat" cmpd="sng" w="9525">
            <a:solidFill>
              <a:srgbClr val="00BAE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409936" y="899655"/>
            <a:ext cx="118569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BeAT: Besluit overzicht</a:t>
            </a:r>
            <a:endParaRPr/>
          </a:p>
        </p:txBody>
      </p:sp>
      <p:sp>
        <p:nvSpPr>
          <p:cNvPr id="71" name="Google Shape;71;p12"/>
          <p:cNvSpPr txBox="1"/>
          <p:nvPr/>
        </p:nvSpPr>
        <p:spPr>
          <a:xfrm>
            <a:off x="335100" y="1870275"/>
            <a:ext cx="69519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Roboto"/>
                <a:ea typeface="Roboto"/>
                <a:cs typeface="Roboto"/>
                <a:sym typeface="Roboto"/>
              </a:rPr>
              <a:t>Bij aanklikken van een besluit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Roboto"/>
              <a:buAutoNum type="arabicPeriod"/>
            </a:pPr>
            <a:r>
              <a:rPr lang="en-US">
                <a:solidFill>
                  <a:srgbClr val="00BAE5"/>
                </a:solidFill>
                <a:latin typeface="Roboto"/>
                <a:ea typeface="Roboto"/>
                <a:cs typeface="Roboto"/>
                <a:sym typeface="Roboto"/>
              </a:rPr>
              <a:t>Informatie besluit</a:t>
            </a:r>
            <a:r>
              <a:rPr lang="en-US">
                <a:solidFill>
                  <a:srgbClr val="0C0C0C"/>
                </a:solidFill>
                <a:latin typeface="Roboto"/>
                <a:ea typeface="Roboto"/>
                <a:cs typeface="Roboto"/>
                <a:sym typeface="Roboto"/>
              </a:rPr>
              <a:t>: URI, portal link, titel, artikels, motivering, beschrijving.</a:t>
            </a:r>
            <a:endParaRPr>
              <a:solidFill>
                <a:srgbClr val="0C0C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0C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Roboto"/>
              <a:buAutoNum type="arabicPeriod"/>
            </a:pPr>
            <a:r>
              <a:rPr lang="en-US">
                <a:solidFill>
                  <a:srgbClr val="00BAE5"/>
                </a:solidFill>
                <a:latin typeface="Roboto"/>
                <a:ea typeface="Roboto"/>
                <a:cs typeface="Roboto"/>
                <a:sym typeface="Roboto"/>
              </a:rPr>
              <a:t>Overzicht aangebrachte annotaties</a:t>
            </a:r>
            <a:r>
              <a:rPr lang="en-US">
                <a:solidFill>
                  <a:srgbClr val="0C0C0C"/>
                </a:solidFill>
                <a:latin typeface="Roboto"/>
                <a:ea typeface="Roboto"/>
                <a:cs typeface="Roboto"/>
                <a:sym typeface="Roboto"/>
              </a:rPr>
              <a:t>: taxonomie, annotator, datum.</a:t>
            </a:r>
            <a:br>
              <a:rPr lang="en-US">
                <a:solidFill>
                  <a:srgbClr val="0C0C0C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>
                <a:solidFill>
                  <a:srgbClr val="0C0C0C"/>
                </a:solidFill>
                <a:latin typeface="Roboto"/>
                <a:ea typeface="Roboto"/>
                <a:cs typeface="Roboto"/>
                <a:sym typeface="Roboto"/>
              </a:rPr>
              <a:t>Met optie om </a:t>
            </a:r>
            <a:r>
              <a:rPr i="1" lang="en-US">
                <a:solidFill>
                  <a:srgbClr val="0C0C0C"/>
                </a:solidFill>
                <a:latin typeface="Roboto"/>
                <a:ea typeface="Roboto"/>
                <a:cs typeface="Roboto"/>
                <a:sym typeface="Roboto"/>
              </a:rPr>
              <a:t>nieuwe annotatie</a:t>
            </a:r>
            <a:r>
              <a:rPr lang="en-US">
                <a:solidFill>
                  <a:srgbClr val="0C0C0C"/>
                </a:solidFill>
                <a:latin typeface="Roboto"/>
                <a:ea typeface="Roboto"/>
                <a:cs typeface="Roboto"/>
                <a:sym typeface="Roboto"/>
              </a:rPr>
              <a:t> toe te voegen:</a:t>
            </a:r>
            <a:endParaRPr>
              <a:solidFill>
                <a:srgbClr val="0C0C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Roboto"/>
              <a:buAutoNum type="alphaLcPeriod"/>
            </a:pPr>
            <a:r>
              <a:rPr lang="en-US">
                <a:solidFill>
                  <a:srgbClr val="0C0C0C"/>
                </a:solidFill>
                <a:latin typeface="Roboto"/>
                <a:ea typeface="Roboto"/>
                <a:cs typeface="Roboto"/>
                <a:sym typeface="Roboto"/>
              </a:rPr>
              <a:t>“Annotate”-knop om met een lege lijst labels te beginnen.</a:t>
            </a:r>
            <a:endParaRPr>
              <a:solidFill>
                <a:srgbClr val="0C0C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Roboto"/>
              <a:buAutoNum type="alphaLcPeriod"/>
            </a:pPr>
            <a:r>
              <a:rPr lang="en-US">
                <a:solidFill>
                  <a:srgbClr val="0C0C0C"/>
                </a:solidFill>
                <a:latin typeface="Roboto"/>
                <a:ea typeface="Roboto"/>
                <a:cs typeface="Roboto"/>
                <a:sym typeface="Roboto"/>
              </a:rPr>
              <a:t>“Edit”-knop per aangebrachte annotatie om vanaf deze lijst te vertrekken.</a:t>
            </a:r>
            <a:endParaRPr>
              <a:solidFill>
                <a:srgbClr val="0C0C0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74300"/>
            <a:ext cx="5262848" cy="2721376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3" name="Google Shape;7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3976" y="5190475"/>
            <a:ext cx="7058025" cy="1505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2"/>
          <p:cNvCxnSpPr/>
          <p:nvPr/>
        </p:nvCxnSpPr>
        <p:spPr>
          <a:xfrm>
            <a:off x="4445225" y="4627875"/>
            <a:ext cx="909300" cy="606600"/>
          </a:xfrm>
          <a:prstGeom prst="straightConnector1">
            <a:avLst/>
          </a:prstGeom>
          <a:noFill/>
          <a:ln cap="flat" cmpd="sng" w="9525">
            <a:solidFill>
              <a:srgbClr val="00BAE5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75" name="Google Shape;75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6950" y="19375"/>
            <a:ext cx="4779175" cy="51217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2"/>
          <p:cNvCxnSpPr/>
          <p:nvPr/>
        </p:nvCxnSpPr>
        <p:spPr>
          <a:xfrm flipH="1" rot="10800000">
            <a:off x="1916100" y="3661650"/>
            <a:ext cx="5276100" cy="426300"/>
          </a:xfrm>
          <a:prstGeom prst="straightConnector1">
            <a:avLst/>
          </a:prstGeom>
          <a:noFill/>
          <a:ln cap="flat" cmpd="sng" w="9525">
            <a:solidFill>
              <a:srgbClr val="00BAE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7" name="Google Shape;77;p12"/>
          <p:cNvSpPr/>
          <p:nvPr/>
        </p:nvSpPr>
        <p:spPr>
          <a:xfrm>
            <a:off x="479425" y="4040600"/>
            <a:ext cx="1493400" cy="861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BA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2"/>
          <p:cNvSpPr/>
          <p:nvPr/>
        </p:nvSpPr>
        <p:spPr>
          <a:xfrm>
            <a:off x="2725225" y="4044800"/>
            <a:ext cx="2537700" cy="587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BA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2"/>
          <p:cNvSpPr txBox="1"/>
          <p:nvPr/>
        </p:nvSpPr>
        <p:spPr>
          <a:xfrm>
            <a:off x="135225" y="4476200"/>
            <a:ext cx="473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BAE5"/>
                </a:solidFill>
                <a:latin typeface="Roboto"/>
                <a:ea typeface="Roboto"/>
                <a:cs typeface="Roboto"/>
                <a:sym typeface="Roboto"/>
              </a:rPr>
              <a:t>1.</a:t>
            </a:r>
            <a:endParaRPr b="1">
              <a:solidFill>
                <a:srgbClr val="00BAE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2"/>
          <p:cNvSpPr txBox="1"/>
          <p:nvPr/>
        </p:nvSpPr>
        <p:spPr>
          <a:xfrm>
            <a:off x="2394575" y="4258400"/>
            <a:ext cx="473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BAE5"/>
                </a:solidFill>
                <a:latin typeface="Roboto"/>
                <a:ea typeface="Roboto"/>
                <a:cs typeface="Roboto"/>
                <a:sym typeface="Roboto"/>
              </a:rPr>
              <a:t>2.</a:t>
            </a:r>
            <a:endParaRPr b="1">
              <a:solidFill>
                <a:srgbClr val="00BAE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24875"/>
            <a:ext cx="5262848" cy="2718803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09936" y="899655"/>
            <a:ext cx="118569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BeAT: Nieuwe annotatie toevoegen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30425" y="1605925"/>
            <a:ext cx="67245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Roboto"/>
                <a:ea typeface="Roboto"/>
                <a:cs typeface="Roboto"/>
                <a:sym typeface="Roboto"/>
              </a:rPr>
              <a:t>Bij begin creatie van nieuwe annotatie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Roboto"/>
              <a:buAutoNum type="arabicPeriod"/>
            </a:pPr>
            <a:r>
              <a:rPr lang="en-US">
                <a:solidFill>
                  <a:srgbClr val="00BAE5"/>
                </a:solidFill>
                <a:latin typeface="Roboto"/>
                <a:ea typeface="Roboto"/>
                <a:cs typeface="Roboto"/>
                <a:sym typeface="Roboto"/>
              </a:rPr>
              <a:t>Informatie besluit</a:t>
            </a:r>
            <a:r>
              <a:rPr lang="en-US">
                <a:solidFill>
                  <a:srgbClr val="0C0C0C"/>
                </a:solidFill>
                <a:latin typeface="Roboto"/>
                <a:ea typeface="Roboto"/>
                <a:cs typeface="Roboto"/>
                <a:sym typeface="Roboto"/>
              </a:rPr>
              <a:t>: URI, portal link, titel, artikels, motivering, beschrijving.</a:t>
            </a:r>
            <a:endParaRPr>
              <a:solidFill>
                <a:srgbClr val="0C0C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0C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Roboto"/>
              <a:buAutoNum type="arabicPeriod"/>
            </a:pPr>
            <a:r>
              <a:rPr lang="en-US">
                <a:solidFill>
                  <a:srgbClr val="00BAE5"/>
                </a:solidFill>
                <a:latin typeface="Roboto"/>
                <a:ea typeface="Roboto"/>
                <a:cs typeface="Roboto"/>
                <a:sym typeface="Roboto"/>
              </a:rPr>
              <a:t>Aanbrengen nieuwe labels</a:t>
            </a:r>
            <a:r>
              <a:rPr lang="en-US">
                <a:solidFill>
                  <a:srgbClr val="0C0C0C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solidFill>
                <a:srgbClr val="0C0C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Roboto"/>
              <a:buAutoNum type="alphaLcPeriod"/>
            </a:pPr>
            <a:r>
              <a:rPr lang="en-US">
                <a:solidFill>
                  <a:srgbClr val="0C0C0C"/>
                </a:solidFill>
                <a:latin typeface="Roboto"/>
                <a:ea typeface="Roboto"/>
                <a:cs typeface="Roboto"/>
                <a:sym typeface="Roboto"/>
              </a:rPr>
              <a:t>Selectieveld </a:t>
            </a:r>
            <a:r>
              <a:rPr i="1" lang="en-US">
                <a:solidFill>
                  <a:srgbClr val="0C0C0C"/>
                </a:solidFill>
                <a:latin typeface="Roboto"/>
                <a:ea typeface="Roboto"/>
                <a:cs typeface="Roboto"/>
                <a:sym typeface="Roboto"/>
              </a:rPr>
              <a:t>verschillende taxonomieën</a:t>
            </a:r>
            <a:r>
              <a:rPr lang="en-US">
                <a:solidFill>
                  <a:srgbClr val="0C0C0C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0C0C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Roboto"/>
              <a:buAutoNum type="alphaLcPeriod"/>
            </a:pPr>
            <a:r>
              <a:rPr lang="en-US">
                <a:solidFill>
                  <a:srgbClr val="0C0C0C"/>
                </a:solidFill>
                <a:latin typeface="Roboto"/>
                <a:ea typeface="Roboto"/>
                <a:cs typeface="Roboto"/>
                <a:sym typeface="Roboto"/>
              </a:rPr>
              <a:t>Selecteren nieuwe labels met </a:t>
            </a:r>
            <a:r>
              <a:rPr i="1" lang="en-US">
                <a:solidFill>
                  <a:srgbClr val="0C0C0C"/>
                </a:solidFill>
                <a:latin typeface="Roboto"/>
                <a:ea typeface="Roboto"/>
                <a:cs typeface="Roboto"/>
                <a:sym typeface="Roboto"/>
              </a:rPr>
              <a:t>knoppen en zoekveld</a:t>
            </a:r>
            <a:r>
              <a:rPr lang="en-US">
                <a:solidFill>
                  <a:srgbClr val="0C0C0C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0C0C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0C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Roboto"/>
              <a:buAutoNum type="arabicPeriod"/>
            </a:pPr>
            <a:r>
              <a:rPr lang="en-US">
                <a:solidFill>
                  <a:srgbClr val="00BAE5"/>
                </a:solidFill>
                <a:latin typeface="Roboto"/>
                <a:ea typeface="Roboto"/>
                <a:cs typeface="Roboto"/>
                <a:sym typeface="Roboto"/>
              </a:rPr>
              <a:t>“Save”-knoppen</a:t>
            </a:r>
            <a:r>
              <a:rPr lang="en-US">
                <a:solidFill>
                  <a:srgbClr val="0C0C0C"/>
                </a:solidFill>
                <a:latin typeface="Roboto"/>
                <a:ea typeface="Roboto"/>
                <a:cs typeface="Roboto"/>
                <a:sym typeface="Roboto"/>
              </a:rPr>
              <a:t> die de nieuwe annotatie opslaan en “besluit”-overzicht of “besluit”-lijst openen.</a:t>
            </a:r>
            <a:endParaRPr>
              <a:solidFill>
                <a:srgbClr val="0C0C0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" name="Google Shape;88;p13"/>
          <p:cNvCxnSpPr>
            <a:endCxn id="89" idx="1"/>
          </p:cNvCxnSpPr>
          <p:nvPr/>
        </p:nvCxnSpPr>
        <p:spPr>
          <a:xfrm>
            <a:off x="2152800" y="5347821"/>
            <a:ext cx="4423800" cy="270000"/>
          </a:xfrm>
          <a:prstGeom prst="straightConnector1">
            <a:avLst/>
          </a:prstGeom>
          <a:noFill/>
          <a:ln cap="flat" cmpd="sng" w="9525">
            <a:solidFill>
              <a:srgbClr val="00BAE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0" name="Google Shape;90;p13"/>
          <p:cNvSpPr/>
          <p:nvPr/>
        </p:nvSpPr>
        <p:spPr>
          <a:xfrm>
            <a:off x="409925" y="4087950"/>
            <a:ext cx="1815600" cy="691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BA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2725225" y="4044800"/>
            <a:ext cx="2537700" cy="1189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BA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135225" y="4353150"/>
            <a:ext cx="473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BAE5"/>
                </a:solidFill>
                <a:latin typeface="Roboto"/>
                <a:ea typeface="Roboto"/>
                <a:cs typeface="Roboto"/>
                <a:sym typeface="Roboto"/>
              </a:rPr>
              <a:t>1.</a:t>
            </a:r>
            <a:endParaRPr b="1">
              <a:solidFill>
                <a:srgbClr val="00BAE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2394575" y="4258400"/>
            <a:ext cx="473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BAE5"/>
                </a:solidFill>
                <a:latin typeface="Roboto"/>
                <a:ea typeface="Roboto"/>
                <a:cs typeface="Roboto"/>
                <a:sym typeface="Roboto"/>
              </a:rPr>
              <a:t>2.</a:t>
            </a:r>
            <a:endParaRPr b="1">
              <a:solidFill>
                <a:srgbClr val="00BAE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135225" y="4902450"/>
            <a:ext cx="473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BAE5"/>
                </a:solidFill>
                <a:latin typeface="Roboto"/>
                <a:ea typeface="Roboto"/>
                <a:cs typeface="Roboto"/>
                <a:sym typeface="Roboto"/>
              </a:rPr>
              <a:t>3.</a:t>
            </a:r>
            <a:endParaRPr b="1">
              <a:solidFill>
                <a:srgbClr val="00BAE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409925" y="4959425"/>
            <a:ext cx="1815600" cy="378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BA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6600" y="5101955"/>
            <a:ext cx="4600200" cy="1031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2675" y="1855875"/>
            <a:ext cx="5649326" cy="2355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3"/>
          <p:cNvCxnSpPr>
            <a:stCxn id="91" idx="3"/>
          </p:cNvCxnSpPr>
          <p:nvPr/>
        </p:nvCxnSpPr>
        <p:spPr>
          <a:xfrm flipH="1" rot="10800000">
            <a:off x="5262925" y="4163600"/>
            <a:ext cx="1455600" cy="476100"/>
          </a:xfrm>
          <a:prstGeom prst="straightConnector1">
            <a:avLst/>
          </a:prstGeom>
          <a:noFill/>
          <a:ln cap="flat" cmpd="sng" w="9525">
            <a:solidFill>
              <a:srgbClr val="00BAE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/>
        </p:nvSpPr>
        <p:spPr>
          <a:xfrm>
            <a:off x="30425" y="1605925"/>
            <a:ext cx="65463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Roboto"/>
              <a:buAutoNum type="arabicPeriod"/>
            </a:pPr>
            <a:r>
              <a:rPr lang="en-US">
                <a:solidFill>
                  <a:srgbClr val="00BAE5"/>
                </a:solidFill>
                <a:latin typeface="Roboto"/>
                <a:ea typeface="Roboto"/>
                <a:cs typeface="Roboto"/>
                <a:sym typeface="Roboto"/>
              </a:rPr>
              <a:t>Lijst geselecteerde labels</a:t>
            </a:r>
            <a:r>
              <a:rPr lang="en-US">
                <a:solidFill>
                  <a:srgbClr val="0C0C0C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solidFill>
                <a:srgbClr val="0C0C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Roboto"/>
              <a:buAutoNum type="alphaLcPeriod"/>
            </a:pPr>
            <a:r>
              <a:rPr lang="en-US">
                <a:solidFill>
                  <a:srgbClr val="0C0C0C"/>
                </a:solidFill>
                <a:latin typeface="Roboto"/>
                <a:ea typeface="Roboto"/>
                <a:cs typeface="Roboto"/>
                <a:sym typeface="Roboto"/>
              </a:rPr>
              <a:t>Volledig pad in boom gevisualiseerd per label.</a:t>
            </a:r>
            <a:endParaRPr>
              <a:solidFill>
                <a:srgbClr val="0C0C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Roboto"/>
              <a:buAutoNum type="alphaLcPeriod"/>
            </a:pPr>
            <a:r>
              <a:rPr lang="en-US">
                <a:solidFill>
                  <a:srgbClr val="0C0C0C"/>
                </a:solidFill>
                <a:latin typeface="Roboto"/>
                <a:ea typeface="Roboto"/>
                <a:cs typeface="Roboto"/>
                <a:sym typeface="Roboto"/>
              </a:rPr>
              <a:t>Optie om geselecteerd label te verwijderen.</a:t>
            </a:r>
            <a:endParaRPr>
              <a:solidFill>
                <a:srgbClr val="0C0C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0C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Roboto"/>
              <a:buAutoNum type="arabicPeriod"/>
            </a:pPr>
            <a:r>
              <a:rPr lang="en-US">
                <a:solidFill>
                  <a:srgbClr val="00BAE5"/>
                </a:solidFill>
                <a:latin typeface="Roboto"/>
                <a:ea typeface="Roboto"/>
                <a:cs typeface="Roboto"/>
                <a:sym typeface="Roboto"/>
              </a:rPr>
              <a:t>Zoekveld</a:t>
            </a:r>
            <a:r>
              <a:rPr lang="en-US">
                <a:solidFill>
                  <a:srgbClr val="0C0C0C"/>
                </a:solidFill>
                <a:latin typeface="Roboto"/>
                <a:ea typeface="Roboto"/>
                <a:cs typeface="Roboto"/>
                <a:sym typeface="Roboto"/>
              </a:rPr>
              <a:t>: Zoek label op input en voeg het toe aan de lijst op aanklikken.</a:t>
            </a:r>
            <a:br>
              <a:rPr lang="en-US">
                <a:solidFill>
                  <a:srgbClr val="0C0C0C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>
                <a:solidFill>
                  <a:srgbClr val="0C0C0C"/>
                </a:solidFill>
                <a:latin typeface="Roboto"/>
                <a:ea typeface="Roboto"/>
                <a:cs typeface="Roboto"/>
                <a:sym typeface="Roboto"/>
              </a:rPr>
              <a:t>Zowel label als ouder wordt gebruikt, anders mogelijkheid tot dubbele opties.</a:t>
            </a:r>
            <a:endParaRPr>
              <a:solidFill>
                <a:srgbClr val="0C0C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0C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Roboto"/>
              <a:buAutoNum type="arabicPeriod"/>
            </a:pPr>
            <a:r>
              <a:rPr lang="en-US">
                <a:solidFill>
                  <a:srgbClr val="00BAE5"/>
                </a:solidFill>
                <a:latin typeface="Roboto"/>
                <a:ea typeface="Roboto"/>
                <a:cs typeface="Roboto"/>
                <a:sym typeface="Roboto"/>
              </a:rPr>
              <a:t>“Label”-knoppen</a:t>
            </a:r>
            <a:r>
              <a:rPr lang="en-US">
                <a:solidFill>
                  <a:srgbClr val="0C0C0C"/>
                </a:solidFill>
                <a:latin typeface="Roboto"/>
                <a:ea typeface="Roboto"/>
                <a:cs typeface="Roboto"/>
                <a:sym typeface="Roboto"/>
              </a:rPr>
              <a:t>: Instinctief door gehele taxonomie structuur bewegen om labels aan toe te voegen aan de lijst.</a:t>
            </a:r>
            <a:endParaRPr>
              <a:solidFill>
                <a:srgbClr val="00BAE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25" y="4126297"/>
            <a:ext cx="5966444" cy="248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409936" y="899655"/>
            <a:ext cx="118569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BeAT: Aanbrengen labels</a:t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221400" y="4447938"/>
            <a:ext cx="5897400" cy="340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BA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221400" y="4788925"/>
            <a:ext cx="5897400" cy="312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BA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-63775" y="4405188"/>
            <a:ext cx="473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BAE5"/>
                </a:solidFill>
                <a:latin typeface="Roboto"/>
                <a:ea typeface="Roboto"/>
                <a:cs typeface="Roboto"/>
                <a:sym typeface="Roboto"/>
              </a:rPr>
              <a:t>1.</a:t>
            </a:r>
            <a:endParaRPr b="1">
              <a:solidFill>
                <a:srgbClr val="00BAE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-63775" y="4732225"/>
            <a:ext cx="473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BAE5"/>
                </a:solidFill>
                <a:latin typeface="Roboto"/>
                <a:ea typeface="Roboto"/>
                <a:cs typeface="Roboto"/>
                <a:sym typeface="Roboto"/>
              </a:rPr>
              <a:t>2.</a:t>
            </a:r>
            <a:endParaRPr b="1">
              <a:solidFill>
                <a:srgbClr val="00BAE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221400" y="5101850"/>
            <a:ext cx="5897400" cy="1511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BA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-63775" y="5101813"/>
            <a:ext cx="473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BAE5"/>
                </a:solidFill>
                <a:latin typeface="Roboto"/>
                <a:ea typeface="Roboto"/>
                <a:cs typeface="Roboto"/>
                <a:sym typeface="Roboto"/>
              </a:rPr>
              <a:t>3.</a:t>
            </a:r>
            <a:endParaRPr b="1">
              <a:solidFill>
                <a:srgbClr val="00BAE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1" name="Google Shape;111;p14"/>
          <p:cNvCxnSpPr>
            <a:stCxn id="106" idx="3"/>
          </p:cNvCxnSpPr>
          <p:nvPr/>
        </p:nvCxnSpPr>
        <p:spPr>
          <a:xfrm flipH="1" rot="10800000">
            <a:off x="6118800" y="3386875"/>
            <a:ext cx="1044900" cy="1558500"/>
          </a:xfrm>
          <a:prstGeom prst="straightConnector1">
            <a:avLst/>
          </a:prstGeom>
          <a:noFill/>
          <a:ln cap="flat" cmpd="sng" w="9525">
            <a:solidFill>
              <a:srgbClr val="00BAE5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12" name="Google Shape;11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1600" y="899649"/>
            <a:ext cx="5833600" cy="234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4"/>
          <p:cNvPicPr preferRelativeResize="0"/>
          <p:nvPr/>
        </p:nvPicPr>
        <p:blipFill rotWithShape="1">
          <a:blip r:embed="rId5">
            <a:alphaModFix/>
          </a:blip>
          <a:srcRect b="0" l="0" r="1341" t="0"/>
          <a:stretch/>
        </p:blipFill>
        <p:spPr>
          <a:xfrm>
            <a:off x="7211075" y="4126300"/>
            <a:ext cx="4660025" cy="2192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4"/>
          <p:cNvCxnSpPr>
            <a:endCxn id="113" idx="1"/>
          </p:cNvCxnSpPr>
          <p:nvPr/>
        </p:nvCxnSpPr>
        <p:spPr>
          <a:xfrm flipH="1" rot="10800000">
            <a:off x="6118775" y="5222400"/>
            <a:ext cx="1092300" cy="741300"/>
          </a:xfrm>
          <a:prstGeom prst="straightConnector1">
            <a:avLst/>
          </a:prstGeom>
          <a:noFill/>
          <a:ln cap="flat" cmpd="sng" w="9525">
            <a:solidFill>
              <a:srgbClr val="00BAE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in Layout">
  <a:themeElements>
    <a:clrScheme name="Aangepast 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B0F0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