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embeddedFontLst>
    <p:embeddedFont>
      <p:font typeface="Roboto Black"/>
      <p:bold r:id="rId20"/>
      <p:boldItalic r:id="rId21"/>
    </p:embeddedFont>
    <p:embeddedFont>
      <p:font typeface="Roboto Thin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Roboto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7378">
          <p15:clr>
            <a:srgbClr val="A4A3A4"/>
          </p15:clr>
        </p15:guide>
        <p15:guide id="3" pos="302">
          <p15:clr>
            <a:srgbClr val="A4A3A4"/>
          </p15:clr>
        </p15:guide>
        <p15:guide id="4" pos="42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7378"/>
        <p:guide pos="302"/>
        <p:guide pos="42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Black-bold.fntdata"/><Relationship Id="rId22" Type="http://schemas.openxmlformats.org/officeDocument/2006/relationships/font" Target="fonts/RobotoThin-regular.fntdata"/><Relationship Id="rId21" Type="http://schemas.openxmlformats.org/officeDocument/2006/relationships/font" Target="fonts/RobotoBlack-boldItalic.fntdata"/><Relationship Id="rId24" Type="http://schemas.openxmlformats.org/officeDocument/2006/relationships/font" Target="fonts/RobotoThin-italic.fntdata"/><Relationship Id="rId23" Type="http://schemas.openxmlformats.org/officeDocument/2006/relationships/font" Target="fonts/RobotoThin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font" Target="fonts/RobotoThin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Light-bold.fntdata"/><Relationship Id="rId30" Type="http://schemas.openxmlformats.org/officeDocument/2006/relationships/font" Target="fonts/RobotoLight-regular.fntdata"/><Relationship Id="rId11" Type="http://schemas.openxmlformats.org/officeDocument/2006/relationships/slide" Target="slides/slide5.xml"/><Relationship Id="rId33" Type="http://schemas.openxmlformats.org/officeDocument/2006/relationships/font" Target="fonts/RobotoLight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Light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a67ffc3d40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a67ffc3d40_0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a67ffc3d40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a67ffc3d40_0_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a67ffc3d40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a67ffc3d40_0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a67ffc3d40_0_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a67ffc3d40_0_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720a82cfc_1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g21720a82cfc_1_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67ffc3d40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67ffc3d40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67ffc3d40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67ffc3d40_0_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67ffc3d40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67ffc3d40_0_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67ffc3d40_0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67ffc3d40_0_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67ffc3d40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67ffc3d40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67ffc3d40_0_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a67ffc3d40_0_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a67ffc3d40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a67ffc3d40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 showMasterSp="0">
  <p:cSld name="Custom Layou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1647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-1" y="836712"/>
            <a:ext cx="12201165" cy="18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mage"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425" y="1302740"/>
            <a:ext cx="5167344" cy="97413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-12341" y="6652751"/>
            <a:ext cx="12216680" cy="205249"/>
          </a:xfrm>
          <a:prstGeom prst="rect">
            <a:avLst/>
          </a:prstGeom>
          <a:solidFill>
            <a:srgbClr val="00BAE5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335360" y="3429620"/>
            <a:ext cx="7488238" cy="10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b="1" i="0" sz="4000" u="none" cap="none" strike="noStrike">
                <a:solidFill>
                  <a:srgbClr val="35363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7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7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7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9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0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/>
        </p:nvSpPr>
        <p:spPr>
          <a:xfrm>
            <a:off x="335211" y="548680"/>
            <a:ext cx="11856789" cy="791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3635"/>
              </a:buClr>
              <a:buSzPts val="2800"/>
              <a:buFont typeface="Roboto"/>
              <a:buNone/>
            </a:pPr>
            <a:r>
              <a:t/>
            </a:r>
            <a:endParaRPr b="0" i="0" sz="2600" u="none" cap="none" strike="noStrike">
              <a:solidFill>
                <a:srgbClr val="35363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79376" y="620688"/>
            <a:ext cx="11856789" cy="791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b="0" i="0" sz="2600" u="none" cap="none" strike="noStrike">
                <a:solidFill>
                  <a:srgbClr val="35363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+ text">
  <p:cSld name="Title + subtitle + 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645159" y="2368222"/>
            <a:ext cx="1390290" cy="948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35211" y="1844385"/>
            <a:ext cx="6192837" cy="791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b="1" i="0" sz="1600" u="none" cap="none" strike="noStrike">
                <a:solidFill>
                  <a:srgbClr val="35363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2" type="body"/>
          </p:nvPr>
        </p:nvSpPr>
        <p:spPr>
          <a:xfrm>
            <a:off x="333371" y="2474555"/>
            <a:ext cx="11472862" cy="3744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b="0" i="0" sz="1300" u="none" cap="none" strike="noStrike">
                <a:solidFill>
                  <a:srgbClr val="35363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1400" u="none" cap="none" strike="noStrike">
                <a:solidFill>
                  <a:srgbClr val="35363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1400" u="none" cap="none" strike="noStrike">
                <a:solidFill>
                  <a:srgbClr val="35363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1400" u="none" cap="none" strike="noStrike">
                <a:solidFill>
                  <a:srgbClr val="35363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1400" u="none" cap="none" strike="noStrike">
                <a:solidFill>
                  <a:srgbClr val="35363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3" type="body"/>
          </p:nvPr>
        </p:nvSpPr>
        <p:spPr>
          <a:xfrm>
            <a:off x="335211" y="908720"/>
            <a:ext cx="6192837" cy="791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b="0" i="0" sz="2600" u="none" cap="none" strike="noStrike">
                <a:solidFill>
                  <a:srgbClr val="35363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 + logo" showMasterSp="0">
  <p:cSld name="Blank 1 + log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6669360"/>
            <a:ext cx="12191999" cy="205249"/>
          </a:xfrm>
          <a:prstGeom prst="rect">
            <a:avLst/>
          </a:prstGeom>
          <a:solidFill>
            <a:srgbClr val="00BAE5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27;p5"/>
          <p:cNvSpPr txBox="1"/>
          <p:nvPr/>
        </p:nvSpPr>
        <p:spPr>
          <a:xfrm>
            <a:off x="7488832" y="6654554"/>
            <a:ext cx="4295800" cy="230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Copyright © 2023, ML2Grow and/or its affiliates. All rights reserved. </a:t>
            </a:r>
            <a:endParaRPr b="0" i="0" sz="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mage" id="28" name="Google Shape;2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36360" y="315398"/>
            <a:ext cx="2376215" cy="447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 with key visual" showMasterSp="0">
  <p:cSld name="Blank 2 with key visual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0" y="6669360"/>
            <a:ext cx="12191999" cy="205249"/>
          </a:xfrm>
          <a:prstGeom prst="rect">
            <a:avLst/>
          </a:prstGeom>
          <a:solidFill>
            <a:srgbClr val="00BAE5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31;p6"/>
          <p:cNvSpPr txBox="1"/>
          <p:nvPr/>
        </p:nvSpPr>
        <p:spPr>
          <a:xfrm>
            <a:off x="7488832" y="6654554"/>
            <a:ext cx="4295800" cy="230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Copyright © 2019, ML2Grow and/or its affiliates. All rights reserved.  </a:t>
            </a:r>
            <a:endParaRPr b="0" i="0" sz="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32;p6"/>
          <p:cNvSpPr/>
          <p:nvPr/>
        </p:nvSpPr>
        <p:spPr>
          <a:xfrm>
            <a:off x="0" y="6291840"/>
            <a:ext cx="12191999" cy="565290"/>
          </a:xfrm>
          <a:prstGeom prst="rect">
            <a:avLst/>
          </a:prstGeom>
          <a:solidFill>
            <a:srgbClr val="00BAE5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352583" y="6425805"/>
            <a:ext cx="274613" cy="358522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 txBox="1"/>
          <p:nvPr/>
        </p:nvSpPr>
        <p:spPr>
          <a:xfrm>
            <a:off x="6960096" y="6525344"/>
            <a:ext cx="4295800" cy="230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Copyright © 2023, ML2Growand/or its  affiliates. All rights reserved.  </a:t>
            </a:r>
            <a:endParaRPr b="0" i="0" sz="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35211" y="908720"/>
            <a:ext cx="11856789" cy="791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b="0" i="0" sz="2600" u="none" cap="none" strike="noStrike">
                <a:solidFill>
                  <a:srgbClr val="35363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photo">
  <p:cSld name="Title + text + phot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idx="1" type="body"/>
          </p:nvPr>
        </p:nvSpPr>
        <p:spPr>
          <a:xfrm>
            <a:off x="335360" y="909391"/>
            <a:ext cx="11856640" cy="791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b="0" i="0" sz="2600" u="none" cap="none" strike="noStrike">
                <a:solidFill>
                  <a:srgbClr val="35363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335360" y="2492399"/>
            <a:ext cx="6336084" cy="3744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b="0" i="0" sz="1300" u="none" cap="none" strike="noStrike">
                <a:solidFill>
                  <a:srgbClr val="35363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1400" u="none" cap="none" strike="noStrike">
                <a:solidFill>
                  <a:srgbClr val="35363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1400" u="none" cap="none" strike="noStrike">
                <a:solidFill>
                  <a:srgbClr val="35363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1400" u="none" cap="none" strike="noStrike">
                <a:solidFill>
                  <a:srgbClr val="35363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1400" u="none" cap="none" strike="noStrike">
                <a:solidFill>
                  <a:srgbClr val="35363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" name="Google Shape;40;p8"/>
          <p:cNvSpPr/>
          <p:nvPr>
            <p:ph idx="3" type="pic"/>
          </p:nvPr>
        </p:nvSpPr>
        <p:spPr>
          <a:xfrm>
            <a:off x="7320011" y="2492896"/>
            <a:ext cx="4392613" cy="367347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texts + 2 photos">
  <p:cSld name="Title + 2 texts + 2 photo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" type="body"/>
          </p:nvPr>
        </p:nvSpPr>
        <p:spPr>
          <a:xfrm>
            <a:off x="335211" y="908720"/>
            <a:ext cx="11856789" cy="791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b="0" i="0" sz="2600" u="none" cap="none" strike="noStrike">
                <a:solidFill>
                  <a:srgbClr val="35363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335360" y="2492251"/>
            <a:ext cx="5039940" cy="6487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b="0" i="0" sz="1300" u="none" cap="none" strike="noStrike">
                <a:solidFill>
                  <a:srgbClr val="35363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1400" u="none" cap="none" strike="noStrike">
                <a:solidFill>
                  <a:srgbClr val="35363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1400" u="none" cap="none" strike="noStrike">
                <a:solidFill>
                  <a:srgbClr val="35363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1400" u="none" cap="none" strike="noStrike">
                <a:solidFill>
                  <a:srgbClr val="35363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1400" u="none" cap="none" strike="noStrike">
                <a:solidFill>
                  <a:srgbClr val="35363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4" name="Google Shape;44;p9"/>
          <p:cNvSpPr/>
          <p:nvPr>
            <p:ph idx="3" type="pic"/>
          </p:nvPr>
        </p:nvSpPr>
        <p:spPr>
          <a:xfrm>
            <a:off x="479425" y="3429000"/>
            <a:ext cx="5545138" cy="2808288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6164882" y="2492896"/>
            <a:ext cx="5547693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b="0" i="0" sz="1300" u="none" cap="none" strike="noStrike">
                <a:solidFill>
                  <a:srgbClr val="35363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" name="Google Shape;46;p9"/>
          <p:cNvSpPr/>
          <p:nvPr>
            <p:ph idx="5" type="pic"/>
          </p:nvPr>
        </p:nvSpPr>
        <p:spPr>
          <a:xfrm>
            <a:off x="6311900" y="3429000"/>
            <a:ext cx="5329238" cy="280828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 showMasterSp="0">
  <p:cSld name="Divi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:\MUnca (G)\DESIGN\2019\ML2GROW\blue background.jpg" id="48" name="Google Shape;4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4680" y="0"/>
            <a:ext cx="1221668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" name="Google Shape;49;p10"/>
          <p:cNvGrpSpPr/>
          <p:nvPr/>
        </p:nvGrpSpPr>
        <p:grpSpPr>
          <a:xfrm>
            <a:off x="-22225" y="5883815"/>
            <a:ext cx="11734848" cy="717046"/>
            <a:chOff x="-5162345" y="5589240"/>
            <a:chExt cx="16555716" cy="1011621"/>
          </a:xfrm>
        </p:grpSpPr>
        <p:pic>
          <p:nvPicPr>
            <p:cNvPr id="50" name="Google Shape;50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618512" y="5589240"/>
              <a:ext cx="774859" cy="10116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" name="Google Shape;51;p10"/>
            <p:cNvSpPr/>
            <p:nvPr/>
          </p:nvSpPr>
          <p:spPr>
            <a:xfrm>
              <a:off x="-5162345" y="6457145"/>
              <a:ext cx="15031867" cy="1437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8100" rotWithShape="0" dir="5400000" dist="23000">
                <a:srgbClr val="000000">
                  <a:alpha val="32156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2" name="Google Shape;52;p10"/>
          <p:cNvSpPr/>
          <p:nvPr/>
        </p:nvSpPr>
        <p:spPr>
          <a:xfrm>
            <a:off x="494341" y="1412776"/>
            <a:ext cx="695145" cy="948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35211" y="837383"/>
            <a:ext cx="11856789" cy="791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336360" y="315398"/>
            <a:ext cx="2376215" cy="44795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0" y="6669360"/>
            <a:ext cx="12191999" cy="205249"/>
          </a:xfrm>
          <a:prstGeom prst="rect">
            <a:avLst/>
          </a:prstGeom>
          <a:solidFill>
            <a:srgbClr val="00BAE5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494341" y="1412776"/>
            <a:ext cx="695145" cy="94867"/>
          </a:xfrm>
          <a:prstGeom prst="rect">
            <a:avLst/>
          </a:prstGeom>
          <a:solidFill>
            <a:srgbClr val="00BAE5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7488832" y="6654554"/>
            <a:ext cx="4295800" cy="230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Copyright © 2023, ML2Grow and/or its affiliates. All rights reserved. </a:t>
            </a:r>
            <a:endParaRPr b="0" i="0" sz="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335211" y="908720"/>
            <a:ext cx="6192837" cy="791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3635"/>
              </a:buClr>
              <a:buSzPts val="2800"/>
              <a:buFont typeface="Roboto"/>
              <a:buNone/>
            </a:pPr>
            <a:r>
              <a:t/>
            </a:r>
            <a:endParaRPr b="0" i="0" sz="3200" u="none" cap="none" strike="noStrike">
              <a:solidFill>
                <a:srgbClr val="35363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AE5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479376" y="371703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1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/>
        </p:nvSpPr>
        <p:spPr>
          <a:xfrm>
            <a:off x="4469522" y="5996626"/>
            <a:ext cx="73920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508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800"/>
              <a:buFont typeface="Roboto"/>
              <a:buNone/>
            </a:pPr>
            <a:r>
              <a:rPr b="1" i="0" lang="en-US" sz="1400" u="none" cap="none" strike="noStrike">
                <a:solidFill>
                  <a:srgbClr val="535353"/>
                </a:solidFill>
                <a:latin typeface="Roboto Thin"/>
                <a:ea typeface="Roboto Thin"/>
                <a:cs typeface="Roboto Thin"/>
                <a:sym typeface="Roboto Thin"/>
              </a:rPr>
              <a:t>Ruben Delaet - ruben@ml2grow.com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800"/>
              <a:buFont typeface="Roboto"/>
              <a:buNone/>
            </a:pPr>
            <a:r>
              <a:rPr b="1" i="0" lang="en-US" sz="1400" u="none" cap="none" strike="noStrike">
                <a:solidFill>
                  <a:srgbClr val="535353"/>
                </a:solidFill>
                <a:latin typeface="Roboto Thin"/>
                <a:ea typeface="Roboto Thin"/>
                <a:cs typeface="Roboto Thin"/>
                <a:sym typeface="Roboto Thin"/>
              </a:rPr>
              <a:t>Mathias Deleu – mathias@ml2grow.com</a:t>
            </a:r>
            <a:br>
              <a:rPr b="1" i="0" lang="en-US" sz="1400" u="none" cap="none" strike="noStrike">
                <a:solidFill>
                  <a:srgbClr val="535353"/>
                </a:solidFill>
                <a:latin typeface="Roboto Thin"/>
                <a:ea typeface="Roboto Thin"/>
                <a:cs typeface="Roboto Thin"/>
                <a:sym typeface="Roboto Thin"/>
              </a:rPr>
            </a:br>
            <a:r>
              <a:rPr b="1" i="0" lang="en-US" sz="1400" u="none" cap="none" strike="noStrike">
                <a:solidFill>
                  <a:srgbClr val="535353"/>
                </a:solidFill>
                <a:latin typeface="Roboto Thin"/>
                <a:ea typeface="Roboto Thin"/>
                <a:cs typeface="Roboto Thin"/>
                <a:sym typeface="Roboto Thin"/>
              </a:rPr>
              <a:t>Joachim van der Herten - joachim@ml2grow.com </a:t>
            </a:r>
            <a:endParaRPr b="1" i="0" sz="1400" u="none" cap="none" strike="noStrike">
              <a:solidFill>
                <a:srgbClr val="535353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330478" y="3284984"/>
            <a:ext cx="11526300" cy="29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3635"/>
              </a:buClr>
              <a:buSzPts val="2800"/>
              <a:buFont typeface="Roboto"/>
              <a:buNone/>
            </a:pPr>
            <a:r>
              <a:rPr b="0" i="0" lang="en-US" sz="2400" u="none" cap="none" strike="noStrike">
                <a:solidFill>
                  <a:srgbClr val="353635"/>
                </a:solidFill>
                <a:latin typeface="Roboto Black"/>
                <a:ea typeface="Roboto Black"/>
                <a:cs typeface="Roboto Black"/>
                <a:sym typeface="Roboto Black"/>
              </a:rPr>
              <a:t>27/10/2023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635"/>
              </a:buClr>
              <a:buSzPts val="2800"/>
              <a:buFont typeface="Roboto"/>
              <a:buNone/>
            </a:pPr>
            <a:r>
              <a:rPr b="1" i="0" lang="en-US" sz="3200" u="none" cap="none" strike="noStrike">
                <a:solidFill>
                  <a:srgbClr val="353635"/>
                </a:solidFill>
                <a:latin typeface="Roboto Black"/>
                <a:ea typeface="Roboto Black"/>
                <a:cs typeface="Roboto Black"/>
                <a:sym typeface="Roboto Black"/>
              </a:rPr>
              <a:t>Stavaza PROBE - District09</a:t>
            </a:r>
            <a:endParaRPr b="1" i="0" sz="6000" u="none" cap="none" strike="noStrike">
              <a:solidFill>
                <a:srgbClr val="35363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 rot="-1643660">
            <a:off x="-170335" y="3394109"/>
            <a:ext cx="11346371" cy="10711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08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Gonna download these slides now - dont make changes anymore in this one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335101" y="612213"/>
            <a:ext cx="11856900" cy="79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375" y="1521200"/>
            <a:ext cx="9005624" cy="470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2"/>
          <p:cNvSpPr txBox="1"/>
          <p:nvPr/>
        </p:nvSpPr>
        <p:spPr>
          <a:xfrm>
            <a:off x="290275" y="2515725"/>
            <a:ext cx="217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can browse artifacts, open or download them.</a:t>
            </a:r>
            <a:endParaRPr/>
          </a:p>
        </p:txBody>
      </p:sp>
      <p:cxnSp>
        <p:nvCxnSpPr>
          <p:cNvPr id="238" name="Google Shape;238;p32"/>
          <p:cNvCxnSpPr/>
          <p:nvPr/>
        </p:nvCxnSpPr>
        <p:spPr>
          <a:xfrm flipH="1" rot="10800000">
            <a:off x="1690725" y="3958625"/>
            <a:ext cx="1655100" cy="20370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>
            <p:ph idx="1" type="body"/>
          </p:nvPr>
        </p:nvSpPr>
        <p:spPr>
          <a:xfrm>
            <a:off x="479376" y="620688"/>
            <a:ext cx="11856900" cy="79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Registered models</a:t>
            </a:r>
            <a:endParaRPr/>
          </a:p>
        </p:txBody>
      </p:sp>
      <p:pic>
        <p:nvPicPr>
          <p:cNvPr id="244" name="Google Shape;24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300" y="3571950"/>
            <a:ext cx="9737375" cy="24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3"/>
          <p:cNvSpPr txBox="1"/>
          <p:nvPr/>
        </p:nvSpPr>
        <p:spPr>
          <a:xfrm>
            <a:off x="479425" y="1709400"/>
            <a:ext cx="40122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can find registered models by clicking on ‘Models’ in the menu.</a:t>
            </a:r>
            <a:endParaRPr/>
          </a:p>
        </p:txBody>
      </p:sp>
      <p:pic>
        <p:nvPicPr>
          <p:cNvPr id="246" name="Google Shape;24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5150" y="1793663"/>
            <a:ext cx="4181475" cy="800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33"/>
          <p:cNvCxnSpPr/>
          <p:nvPr/>
        </p:nvCxnSpPr>
        <p:spPr>
          <a:xfrm flipH="1">
            <a:off x="7335025" y="2558175"/>
            <a:ext cx="1281600" cy="116280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479376" y="620688"/>
            <a:ext cx="11856900" cy="79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8375" y="1964026"/>
            <a:ext cx="9966551" cy="251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4"/>
          <p:cNvSpPr txBox="1"/>
          <p:nvPr/>
        </p:nvSpPr>
        <p:spPr>
          <a:xfrm>
            <a:off x="612800" y="1964025"/>
            <a:ext cx="26397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navigating to a specific registered model, you will find at least one underlying model version.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model version can be one of 4 stages: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Production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Staging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Archived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Nothing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clicking on a specific version, you can look at the relevant </a:t>
            </a:r>
            <a:r>
              <a:rPr lang="en-US"/>
              <a:t>information</a:t>
            </a:r>
            <a:r>
              <a:rPr lang="en-US"/>
              <a:t> for that specific model instance.</a:t>
            </a:r>
            <a:endParaRPr/>
          </a:p>
        </p:txBody>
      </p:sp>
      <p:pic>
        <p:nvPicPr>
          <p:cNvPr id="255" name="Google Shape;25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2625" y="4271026"/>
            <a:ext cx="8018017" cy="20780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6" name="Google Shape;256;p34"/>
          <p:cNvCxnSpPr/>
          <p:nvPr/>
        </p:nvCxnSpPr>
        <p:spPr>
          <a:xfrm>
            <a:off x="4313400" y="3670050"/>
            <a:ext cx="322500" cy="63660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idx="1" type="body"/>
          </p:nvPr>
        </p:nvSpPr>
        <p:spPr>
          <a:xfrm>
            <a:off x="479376" y="620688"/>
            <a:ext cx="11856900" cy="79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2700" y="4023113"/>
            <a:ext cx="3609975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850" y="2132151"/>
            <a:ext cx="8018017" cy="20780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4" name="Google Shape;264;p35"/>
          <p:cNvCxnSpPr/>
          <p:nvPr/>
        </p:nvCxnSpPr>
        <p:spPr>
          <a:xfrm rot="10800000">
            <a:off x="3159100" y="2651625"/>
            <a:ext cx="5695200" cy="151920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35"/>
          <p:cNvSpPr txBox="1"/>
          <p:nvPr/>
        </p:nvSpPr>
        <p:spPr>
          <a:xfrm>
            <a:off x="2802625" y="4985625"/>
            <a:ext cx="488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Its easy to change the model stage, you simply click the stage selector and adapt it to your needs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23392" y="400506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PROBE: Proactive Openbaarheid van Bestuur </a:t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623405" y="5022850"/>
            <a:ext cx="423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None/>
            </a:pPr>
            <a:r>
              <a:rPr lang="en-US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Besluitvorming op maat van mens en machine.</a:t>
            </a:r>
            <a:endParaRPr b="0" i="0" sz="14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263" y="1442475"/>
            <a:ext cx="9343473" cy="485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1359725" y="1352925"/>
            <a:ext cx="2096400" cy="25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/>
          <p:nvPr/>
        </p:nvSpPr>
        <p:spPr>
          <a:xfrm>
            <a:off x="1359725" y="1717900"/>
            <a:ext cx="2011500" cy="217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5"/>
          <p:cNvSpPr/>
          <p:nvPr/>
        </p:nvSpPr>
        <p:spPr>
          <a:xfrm>
            <a:off x="3456125" y="2438975"/>
            <a:ext cx="7311600" cy="3964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25"/>
          <p:cNvCxnSpPr/>
          <p:nvPr/>
        </p:nvCxnSpPr>
        <p:spPr>
          <a:xfrm flipH="1" rot="10800000">
            <a:off x="1308800" y="3916275"/>
            <a:ext cx="492300" cy="763800"/>
          </a:xfrm>
          <a:prstGeom prst="straightConnector1">
            <a:avLst/>
          </a:prstGeom>
          <a:noFill/>
          <a:ln cap="flat" cmpd="sng" w="9525">
            <a:solidFill>
              <a:srgbClr val="00BAE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5"/>
          <p:cNvSpPr txBox="1"/>
          <p:nvPr/>
        </p:nvSpPr>
        <p:spPr>
          <a:xfrm>
            <a:off x="358150" y="4764950"/>
            <a:ext cx="48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of experiments</a:t>
            </a:r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5654450" y="979475"/>
            <a:ext cx="48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of past runs for the selected experiment</a:t>
            </a:r>
            <a:endParaRPr/>
          </a:p>
        </p:txBody>
      </p:sp>
      <p:cxnSp>
        <p:nvCxnSpPr>
          <p:cNvPr id="149" name="Google Shape;149;p25"/>
          <p:cNvCxnSpPr/>
          <p:nvPr/>
        </p:nvCxnSpPr>
        <p:spPr>
          <a:xfrm flipH="1">
            <a:off x="6970050" y="1369900"/>
            <a:ext cx="670500" cy="70440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479376" y="620688"/>
            <a:ext cx="11856900" cy="79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700" y="1555988"/>
            <a:ext cx="2981325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/>
          <p:nvPr/>
        </p:nvSpPr>
        <p:spPr>
          <a:xfrm>
            <a:off x="1020200" y="1938575"/>
            <a:ext cx="2682000" cy="1909800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26"/>
          <p:cNvCxnSpPr/>
          <p:nvPr/>
        </p:nvCxnSpPr>
        <p:spPr>
          <a:xfrm rot="10800000">
            <a:off x="1427725" y="2159100"/>
            <a:ext cx="3496800" cy="24630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6"/>
          <p:cNvSpPr txBox="1"/>
          <p:nvPr/>
        </p:nvSpPr>
        <p:spPr>
          <a:xfrm>
            <a:off x="5060325" y="2201625"/>
            <a:ext cx="40656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Close them by clicking the 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can open nested runs by clicking the 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" name="Google Shape;159;p26"/>
          <p:cNvCxnSpPr/>
          <p:nvPr/>
        </p:nvCxnSpPr>
        <p:spPr>
          <a:xfrm flipH="1">
            <a:off x="3507125" y="3542725"/>
            <a:ext cx="1485300" cy="56010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6"/>
          <p:cNvSpPr txBox="1"/>
          <p:nvPr/>
        </p:nvSpPr>
        <p:spPr>
          <a:xfrm>
            <a:off x="5060325" y="1538375"/>
            <a:ext cx="48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These runs are examples of nested runs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479376" y="620688"/>
            <a:ext cx="11856900" cy="79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Custom line charts</a:t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58700"/>
            <a:ext cx="8319575" cy="43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7"/>
          <p:cNvSpPr txBox="1"/>
          <p:nvPr/>
        </p:nvSpPr>
        <p:spPr>
          <a:xfrm>
            <a:off x="8595000" y="2532700"/>
            <a:ext cx="3597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Besides keeping track of artifacts, you can also easily visualize metrics from executed runs using the mlflow charts.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" name="Google Shape;168;p27"/>
          <p:cNvCxnSpPr/>
          <p:nvPr/>
        </p:nvCxnSpPr>
        <p:spPr>
          <a:xfrm flipH="1">
            <a:off x="511075" y="1709400"/>
            <a:ext cx="678900" cy="33960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479376" y="620688"/>
            <a:ext cx="11856900" cy="79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Creating custom line chart</a:t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25" y="1632388"/>
            <a:ext cx="2600325" cy="27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3275" y="521125"/>
            <a:ext cx="3736449" cy="3052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28"/>
          <p:cNvCxnSpPr>
            <a:endCxn id="175" idx="1"/>
          </p:cNvCxnSpPr>
          <p:nvPr/>
        </p:nvCxnSpPr>
        <p:spPr>
          <a:xfrm flipH="1" rot="10800000">
            <a:off x="2819675" y="2047575"/>
            <a:ext cx="3453600" cy="73140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8"/>
          <p:cNvPicPr preferRelativeResize="0"/>
          <p:nvPr/>
        </p:nvPicPr>
        <p:blipFill rotWithShape="1">
          <a:blip r:embed="rId5">
            <a:alphaModFix/>
          </a:blip>
          <a:srcRect b="0" l="0" r="40255" t="0"/>
          <a:stretch/>
        </p:blipFill>
        <p:spPr>
          <a:xfrm>
            <a:off x="6164375" y="4244150"/>
            <a:ext cx="4752427" cy="2402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28"/>
          <p:cNvCxnSpPr>
            <a:stCxn id="175" idx="2"/>
            <a:endCxn id="177" idx="0"/>
          </p:cNvCxnSpPr>
          <p:nvPr/>
        </p:nvCxnSpPr>
        <p:spPr>
          <a:xfrm>
            <a:off x="8141499" y="3574024"/>
            <a:ext cx="399000" cy="67020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479376" y="620688"/>
            <a:ext cx="11856900" cy="79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8225" y="1692425"/>
            <a:ext cx="8515200" cy="4453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290275" y="2515725"/>
            <a:ext cx="2902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clicking on a specific run, you end up on the run overview page. This page contains more information that is purely related to the one experiment.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find linked datasets, </a:t>
            </a:r>
            <a:r>
              <a:rPr lang="en-US"/>
              <a:t>parameters, metrics, tags and artifacts here</a:t>
            </a:r>
            <a:endParaRPr/>
          </a:p>
        </p:txBody>
      </p:sp>
      <p:cxnSp>
        <p:nvCxnSpPr>
          <p:cNvPr id="186" name="Google Shape;186;p29"/>
          <p:cNvCxnSpPr/>
          <p:nvPr/>
        </p:nvCxnSpPr>
        <p:spPr>
          <a:xfrm flipH="1" rot="10800000">
            <a:off x="4092725" y="2108250"/>
            <a:ext cx="1205400" cy="3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9"/>
          <p:cNvCxnSpPr/>
          <p:nvPr/>
        </p:nvCxnSpPr>
        <p:spPr>
          <a:xfrm>
            <a:off x="3956925" y="2702450"/>
            <a:ext cx="662100" cy="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9"/>
          <p:cNvCxnSpPr/>
          <p:nvPr/>
        </p:nvCxnSpPr>
        <p:spPr>
          <a:xfrm>
            <a:off x="4067275" y="2948600"/>
            <a:ext cx="831900" cy="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9"/>
          <p:cNvCxnSpPr/>
          <p:nvPr/>
        </p:nvCxnSpPr>
        <p:spPr>
          <a:xfrm>
            <a:off x="3982400" y="3160800"/>
            <a:ext cx="94200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9"/>
          <p:cNvCxnSpPr/>
          <p:nvPr/>
        </p:nvCxnSpPr>
        <p:spPr>
          <a:xfrm>
            <a:off x="3880550" y="3347525"/>
            <a:ext cx="1324200" cy="5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9"/>
          <p:cNvCxnSpPr/>
          <p:nvPr/>
        </p:nvCxnSpPr>
        <p:spPr>
          <a:xfrm flipH="1">
            <a:off x="3192950" y="3890725"/>
            <a:ext cx="399000" cy="8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9"/>
          <p:cNvSpPr txBox="1"/>
          <p:nvPr/>
        </p:nvSpPr>
        <p:spPr>
          <a:xfrm>
            <a:off x="5518675" y="1862175"/>
            <a:ext cx="48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Here you can find the </a:t>
            </a:r>
            <a:r>
              <a:rPr lang="en-US"/>
              <a:t>description</a:t>
            </a:r>
            <a:r>
              <a:rPr lang="en-US"/>
              <a:t> (when provided)</a:t>
            </a:r>
            <a:endParaRPr/>
          </a:p>
        </p:txBody>
      </p:sp>
      <p:sp>
        <p:nvSpPr>
          <p:cNvPr id="193" name="Google Shape;193;p29"/>
          <p:cNvSpPr txBox="1"/>
          <p:nvPr/>
        </p:nvSpPr>
        <p:spPr>
          <a:xfrm>
            <a:off x="4830800" y="2455925"/>
            <a:ext cx="48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Here you can find the datasets (when provided)</a:t>
            </a:r>
            <a:endParaRPr/>
          </a:p>
        </p:txBody>
      </p:sp>
      <p:sp>
        <p:nvSpPr>
          <p:cNvPr id="194" name="Google Shape;194;p29"/>
          <p:cNvSpPr txBox="1"/>
          <p:nvPr/>
        </p:nvSpPr>
        <p:spPr>
          <a:xfrm>
            <a:off x="4924400" y="2803525"/>
            <a:ext cx="741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Here you can find the parameters (input variables/ configuration for the executed run)</a:t>
            </a:r>
            <a:endParaRPr/>
          </a:p>
        </p:txBody>
      </p:sp>
      <p:sp>
        <p:nvSpPr>
          <p:cNvPr id="195" name="Google Shape;195;p29"/>
          <p:cNvSpPr txBox="1"/>
          <p:nvPr/>
        </p:nvSpPr>
        <p:spPr>
          <a:xfrm>
            <a:off x="5050725" y="3203400"/>
            <a:ext cx="48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Here you find the metrics</a:t>
            </a:r>
            <a:endParaRPr/>
          </a:p>
        </p:txBody>
      </p:sp>
      <p:sp>
        <p:nvSpPr>
          <p:cNvPr id="196" name="Google Shape;196;p29"/>
          <p:cNvSpPr txBox="1"/>
          <p:nvPr/>
        </p:nvSpPr>
        <p:spPr>
          <a:xfrm>
            <a:off x="5201425" y="3718825"/>
            <a:ext cx="48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Here you find the tags</a:t>
            </a:r>
            <a:endParaRPr/>
          </a:p>
        </p:txBody>
      </p:sp>
      <p:sp>
        <p:nvSpPr>
          <p:cNvPr id="197" name="Google Shape;197;p29"/>
          <p:cNvSpPr txBox="1"/>
          <p:nvPr/>
        </p:nvSpPr>
        <p:spPr>
          <a:xfrm>
            <a:off x="1860475" y="4934700"/>
            <a:ext cx="2206800" cy="13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artifacts are found here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479376" y="620688"/>
            <a:ext cx="11856900" cy="79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150" y="1352313"/>
            <a:ext cx="4368301" cy="51411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30"/>
          <p:cNvCxnSpPr/>
          <p:nvPr/>
        </p:nvCxnSpPr>
        <p:spPr>
          <a:xfrm flipH="1" rot="10800000">
            <a:off x="2378225" y="3839850"/>
            <a:ext cx="1901100" cy="38190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5" name="Google Shape;20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0452" y="2608950"/>
            <a:ext cx="7450752" cy="2724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/>
          <p:nvPr/>
        </p:nvSpPr>
        <p:spPr>
          <a:xfrm>
            <a:off x="5170650" y="1446300"/>
            <a:ext cx="5568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you click on a specific metric, you navigate </a:t>
            </a:r>
            <a:r>
              <a:rPr lang="en-US"/>
              <a:t>to the</a:t>
            </a:r>
            <a:r>
              <a:rPr lang="en-US"/>
              <a:t> metrics overview page. Here you can </a:t>
            </a:r>
            <a:r>
              <a:rPr lang="en-US"/>
              <a:t>customize</a:t>
            </a:r>
            <a:r>
              <a:rPr lang="en-US"/>
              <a:t> what metrics you want to compare</a:t>
            </a:r>
            <a:endParaRPr/>
          </a:p>
        </p:txBody>
      </p:sp>
      <p:cxnSp>
        <p:nvCxnSpPr>
          <p:cNvPr id="207" name="Google Shape;207;p30"/>
          <p:cNvCxnSpPr/>
          <p:nvPr/>
        </p:nvCxnSpPr>
        <p:spPr>
          <a:xfrm>
            <a:off x="5790250" y="4196275"/>
            <a:ext cx="670500" cy="12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30"/>
          <p:cNvCxnSpPr/>
          <p:nvPr/>
        </p:nvCxnSpPr>
        <p:spPr>
          <a:xfrm flipH="1">
            <a:off x="4279450" y="4501450"/>
            <a:ext cx="411000" cy="3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30"/>
          <p:cNvCxnSpPr/>
          <p:nvPr/>
        </p:nvCxnSpPr>
        <p:spPr>
          <a:xfrm flipH="1" rot="10800000">
            <a:off x="6180675" y="3042050"/>
            <a:ext cx="882600" cy="7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30"/>
          <p:cNvCxnSpPr/>
          <p:nvPr/>
        </p:nvCxnSpPr>
        <p:spPr>
          <a:xfrm>
            <a:off x="9940700" y="4332075"/>
            <a:ext cx="111180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30"/>
          <p:cNvCxnSpPr/>
          <p:nvPr/>
        </p:nvCxnSpPr>
        <p:spPr>
          <a:xfrm>
            <a:off x="8616625" y="5138400"/>
            <a:ext cx="297000" cy="5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30"/>
          <p:cNvCxnSpPr/>
          <p:nvPr/>
        </p:nvCxnSpPr>
        <p:spPr>
          <a:xfrm rot="10800000">
            <a:off x="4041800" y="3228575"/>
            <a:ext cx="551700" cy="22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30"/>
          <p:cNvSpPr txBox="1"/>
          <p:nvPr/>
        </p:nvSpPr>
        <p:spPr>
          <a:xfrm>
            <a:off x="2675300" y="2858625"/>
            <a:ext cx="48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Adjust</a:t>
            </a:r>
            <a:r>
              <a:rPr lang="en-US"/>
              <a:t> smoothing</a:t>
            </a:r>
            <a:endParaRPr/>
          </a:p>
        </p:txBody>
      </p:sp>
      <p:sp>
        <p:nvSpPr>
          <p:cNvPr id="214" name="Google Shape;214;p30"/>
          <p:cNvSpPr txBox="1"/>
          <p:nvPr/>
        </p:nvSpPr>
        <p:spPr>
          <a:xfrm>
            <a:off x="2531000" y="4883650"/>
            <a:ext cx="48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an export (.csv)</a:t>
            </a:r>
            <a:endParaRPr/>
          </a:p>
        </p:txBody>
      </p:sp>
      <p:sp>
        <p:nvSpPr>
          <p:cNvPr id="215" name="Google Shape;215;p30"/>
          <p:cNvSpPr txBox="1"/>
          <p:nvPr/>
        </p:nvSpPr>
        <p:spPr>
          <a:xfrm>
            <a:off x="5582175" y="5486425"/>
            <a:ext cx="207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or remove metrics from the plot</a:t>
            </a:r>
            <a:endParaRPr/>
          </a:p>
        </p:txBody>
      </p:sp>
      <p:sp>
        <p:nvSpPr>
          <p:cNvPr id="216" name="Google Shape;216;p30"/>
          <p:cNvSpPr txBox="1"/>
          <p:nvPr/>
        </p:nvSpPr>
        <p:spPr>
          <a:xfrm>
            <a:off x="6859825" y="2608950"/>
            <a:ext cx="17568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 X-axis scale</a:t>
            </a:r>
            <a:endParaRPr/>
          </a:p>
        </p:txBody>
      </p:sp>
      <p:sp>
        <p:nvSpPr>
          <p:cNvPr id="217" name="Google Shape;217;p30"/>
          <p:cNvSpPr txBox="1"/>
          <p:nvPr/>
        </p:nvSpPr>
        <p:spPr>
          <a:xfrm>
            <a:off x="8081925" y="5774975"/>
            <a:ext cx="345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overview with basic information for the selected metrics</a:t>
            </a:r>
            <a:endParaRPr/>
          </a:p>
        </p:txBody>
      </p:sp>
      <p:sp>
        <p:nvSpPr>
          <p:cNvPr id="218" name="Google Shape;218;p30"/>
          <p:cNvSpPr txBox="1"/>
          <p:nvPr/>
        </p:nvSpPr>
        <p:spPr>
          <a:xfrm>
            <a:off x="10364700" y="4883650"/>
            <a:ext cx="34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plot itself</a:t>
            </a:r>
            <a:endParaRPr/>
          </a:p>
        </p:txBody>
      </p:sp>
      <p:cxnSp>
        <p:nvCxnSpPr>
          <p:cNvPr id="219" name="Google Shape;219;p30"/>
          <p:cNvCxnSpPr/>
          <p:nvPr/>
        </p:nvCxnSpPr>
        <p:spPr>
          <a:xfrm rot="10800000">
            <a:off x="4381175" y="2736325"/>
            <a:ext cx="509400" cy="3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30"/>
          <p:cNvSpPr txBox="1"/>
          <p:nvPr/>
        </p:nvSpPr>
        <p:spPr>
          <a:xfrm>
            <a:off x="2726225" y="2368013"/>
            <a:ext cx="48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Visualize </a:t>
            </a:r>
            <a:r>
              <a:rPr lang="en-US"/>
              <a:t>data points</a:t>
            </a:r>
            <a:endParaRPr/>
          </a:p>
        </p:txBody>
      </p:sp>
      <p:cxnSp>
        <p:nvCxnSpPr>
          <p:cNvPr id="221" name="Google Shape;221;p30"/>
          <p:cNvCxnSpPr>
            <a:endCxn id="214" idx="2"/>
          </p:cNvCxnSpPr>
          <p:nvPr/>
        </p:nvCxnSpPr>
        <p:spPr>
          <a:xfrm flipH="1">
            <a:off x="4975400" y="4400050"/>
            <a:ext cx="203700" cy="8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30"/>
          <p:cNvSpPr txBox="1"/>
          <p:nvPr/>
        </p:nvSpPr>
        <p:spPr>
          <a:xfrm>
            <a:off x="3481600" y="5418475"/>
            <a:ext cx="48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Visualize in log scale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idx="1" type="body"/>
          </p:nvPr>
        </p:nvSpPr>
        <p:spPr>
          <a:xfrm>
            <a:off x="335101" y="612213"/>
            <a:ext cx="11856900" cy="79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375" y="1521200"/>
            <a:ext cx="9005624" cy="470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1"/>
          <p:cNvSpPr txBox="1"/>
          <p:nvPr/>
        </p:nvSpPr>
        <p:spPr>
          <a:xfrm>
            <a:off x="290275" y="2515725"/>
            <a:ext cx="217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can browse artifacts, open or download them.</a:t>
            </a:r>
            <a:endParaRPr/>
          </a:p>
        </p:txBody>
      </p:sp>
      <p:cxnSp>
        <p:nvCxnSpPr>
          <p:cNvPr id="230" name="Google Shape;230;p31"/>
          <p:cNvCxnSpPr/>
          <p:nvPr/>
        </p:nvCxnSpPr>
        <p:spPr>
          <a:xfrm flipH="1" rot="10800000">
            <a:off x="1690725" y="3958625"/>
            <a:ext cx="1655100" cy="20370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in Layout">
  <a:themeElements>
    <a:clrScheme name="Aangepast 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B0F0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