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74" r:id="rId3"/>
    <p:sldId id="279" r:id="rId4"/>
    <p:sldId id="261" r:id="rId5"/>
    <p:sldId id="278" r:id="rId6"/>
    <p:sldId id="276" r:id="rId7"/>
    <p:sldId id="281" r:id="rId8"/>
    <p:sldId id="273" r:id="rId9"/>
    <p:sldId id="283" r:id="rId10"/>
    <p:sldId id="280" r:id="rId11"/>
    <p:sldId id="257" r:id="rId12"/>
    <p:sldId id="269" r:id="rId13"/>
    <p:sldId id="282" r:id="rId14"/>
    <p:sldId id="268" r:id="rId15"/>
    <p:sldId id="270" r:id="rId16"/>
    <p:sldId id="271" r:id="rId17"/>
    <p:sldId id="272" r:id="rId18"/>
    <p:sldId id="267" r:id="rId19"/>
    <p:sldId id="284" r:id="rId20"/>
    <p:sldId id="263" r:id="rId21"/>
    <p:sldId id="285" r:id="rId22"/>
    <p:sldId id="259" r:id="rId23"/>
    <p:sldId id="275" r:id="rId24"/>
    <p:sldId id="258" r:id="rId25"/>
    <p:sldId id="260" r:id="rId26"/>
  </p:sldIdLst>
  <p:sldSz cx="18288000" cy="10287000"/>
  <p:notesSz cx="6858000" cy="9144000"/>
  <p:embeddedFontLst>
    <p:embeddedFont>
      <p:font typeface="Canva Sans" panose="020B0604020202020204" charset="0"/>
      <p:regular r:id="rId28"/>
    </p:embeddedFont>
    <p:embeddedFont>
      <p:font typeface="Canva Sans Bold" panose="020B0604020202020204" charset="0"/>
      <p:regular r:id="rId29"/>
    </p:embeddedFont>
    <p:embeddedFont>
      <p:font typeface="Clear Sans Bold" panose="020B0604020202020204" charset="0"/>
      <p:regular r:id="rId30"/>
    </p:embeddedFont>
    <p:embeddedFont>
      <p:font typeface="Comic Sans MS" panose="030F0702030302020204" pitchFamily="66" charset="0"/>
      <p:regular r:id="rId31"/>
      <p:bold r:id="rId32"/>
      <p:italic r:id="rId33"/>
      <p:boldItalic r:id="rId34"/>
    </p:embeddedFont>
    <p:embeddedFont>
      <p:font typeface="Garamond" panose="02020404030301010803" pitchFamily="18" charset="0"/>
      <p:regular r:id="rId35"/>
      <p:bold r:id="rId36"/>
      <p:italic r:id="rId37"/>
    </p:embeddedFont>
    <p:embeddedFont>
      <p:font typeface="Helios Extended Bold" panose="020B0604020202020204" charset="0"/>
      <p:regular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  <p:embeddedFont>
      <p:font typeface="Lato Bold" panose="020F0502020204030203" charset="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138" y="5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6C45A-C94F-48B5-A697-D75F527F243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67D14-1B03-4912-8614-FF5989198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3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879743-ACB2-A848-8148-73E218F815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8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10958ce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5010958ce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010958cec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5010958cec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010958cec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35010958cec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010958cec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010958cec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0.jp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lab.research.google.com/drive/1stqd9YxRda2SmSR-r40LBAGhabJi0vkq?usp=sharing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927" y="1028700"/>
            <a:ext cx="17259300" cy="7634140"/>
            <a:chOff x="0" y="0"/>
            <a:chExt cx="112875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52" cy="406400"/>
            </a:xfrm>
            <a:custGeom>
              <a:avLst/>
              <a:gdLst/>
              <a:ahLst/>
              <a:cxnLst/>
              <a:rect l="l" t="t" r="r" b="b"/>
              <a:pathLst>
                <a:path w="1128752" h="406400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009810"/>
            <a:ext cx="248490" cy="24849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54177" y="9009810"/>
            <a:ext cx="248490" cy="24849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720951" y="4852819"/>
            <a:ext cx="3086100" cy="804358"/>
            <a:chOff x="0" y="0"/>
            <a:chExt cx="812800" cy="21184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211847"/>
            </a:xfrm>
            <a:custGeom>
              <a:avLst/>
              <a:gdLst/>
              <a:ahLst/>
              <a:cxnLst/>
              <a:rect l="l" t="t" r="r" b="b"/>
              <a:pathLst>
                <a:path w="812800" h="211847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 spc="219" dirty="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22 July, 2025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152945" y="2507110"/>
            <a:ext cx="15323122" cy="1558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6300"/>
              </a:lnSpc>
            </a:pPr>
            <a:r>
              <a:rPr lang="en-US" sz="4500" b="1" spc="225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Corpus creation: Open Access repository retrieval and analysis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0" y="38100"/>
            <a:ext cx="3377091" cy="824081"/>
            <a:chOff x="0" y="0"/>
            <a:chExt cx="4502787" cy="10987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502787" cy="1098774"/>
            </a:xfrm>
            <a:custGeom>
              <a:avLst/>
              <a:gdLst/>
              <a:ahLst/>
              <a:cxnLst/>
              <a:rect l="l" t="t" r="r" b="b"/>
              <a:pathLst>
                <a:path w="4502787" h="1098774">
                  <a:moveTo>
                    <a:pt x="0" y="0"/>
                  </a:moveTo>
                  <a:lnTo>
                    <a:pt x="4502787" y="0"/>
                  </a:lnTo>
                  <a:lnTo>
                    <a:pt x="4502787" y="1098774"/>
                  </a:lnTo>
                  <a:lnTo>
                    <a:pt x="0" y="1098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760815" y="49642"/>
              <a:ext cx="3354822" cy="7296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19"/>
                </a:lnSpc>
                <a:spcBef>
                  <a:spcPct val="0"/>
                </a:spcBef>
              </a:pPr>
              <a:r>
                <a:rPr lang="en-US" sz="3299" b="1" spc="329">
                  <a:solidFill>
                    <a:srgbClr val="AF4C0F"/>
                  </a:solidFill>
                  <a:latin typeface="Lato Bold"/>
                  <a:ea typeface="Lato Bold"/>
                  <a:cs typeface="Lato Bold"/>
                  <a:sym typeface="Lato Bold"/>
                </a:rPr>
                <a:t>FSCI 2025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457472" y="5903045"/>
            <a:ext cx="5613058" cy="1560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2400" b="1" dirty="0">
                <a:solidFill>
                  <a:srgbClr val="AF4C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Dr. Renu Kumari</a:t>
            </a:r>
          </a:p>
          <a:p>
            <a:pPr algn="ctr">
              <a:lnSpc>
                <a:spcPts val="4200"/>
              </a:lnSpc>
            </a:pPr>
            <a:r>
              <a:rPr lang="en-US" sz="2400" b="1" dirty="0">
                <a:solidFill>
                  <a:srgbClr val="7030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Scientist, NIPGR</a:t>
            </a:r>
          </a:p>
          <a:p>
            <a:pPr algn="ctr">
              <a:lnSpc>
                <a:spcPts val="4200"/>
              </a:lnSpc>
            </a:pPr>
            <a:r>
              <a:rPr lang="en-US" sz="2400" b="1" dirty="0">
                <a:solidFill>
                  <a:srgbClr val="7030A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 manager, #semanticClimate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49D9B40-F5BB-BD2D-972A-8619DD3E5C35}"/>
              </a:ext>
            </a:extLst>
          </p:cNvPr>
          <p:cNvSpPr txBox="1"/>
          <p:nvPr/>
        </p:nvSpPr>
        <p:spPr>
          <a:xfrm>
            <a:off x="2330302" y="1629586"/>
            <a:ext cx="13982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mic Sans MS" panose="030F0702030302020204" pitchFamily="66" charset="0"/>
              </a:rPr>
              <a:t>#semanticClimate tool used to create corpus </a:t>
            </a:r>
          </a:p>
          <a:p>
            <a:pPr algn="ctr"/>
            <a:endParaRPr lang="en-US" sz="4800" dirty="0">
              <a:latin typeface="Comic Sans MS" panose="030F0702030302020204" pitchFamily="66" charset="0"/>
            </a:endParaRPr>
          </a:p>
          <a:p>
            <a:pPr algn="ctr"/>
            <a:r>
              <a:rPr lang="en-US" sz="4800" dirty="0">
                <a:solidFill>
                  <a:srgbClr val="00B0F0"/>
                </a:solidFill>
                <a:latin typeface="Comic Sans MS" panose="030F0702030302020204" pitchFamily="66" charset="0"/>
              </a:rPr>
              <a:t>pygetpapers</a:t>
            </a:r>
          </a:p>
        </p:txBody>
      </p:sp>
      <p:sp>
        <p:nvSpPr>
          <p:cNvPr id="2" name="Freeform 14">
            <a:extLst>
              <a:ext uri="{FF2B5EF4-FFF2-40B4-BE49-F238E27FC236}">
                <a16:creationId xmlns:a16="http://schemas.microsoft.com/office/drawing/2014/main" id="{EF0672E4-14E4-3713-136E-2CF777C1332A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7D8500C-1368-3ACF-A718-4DA5DB5CE487}"/>
              </a:ext>
            </a:extLst>
          </p:cNvPr>
          <p:cNvSpPr/>
          <p:nvPr/>
        </p:nvSpPr>
        <p:spPr>
          <a:xfrm>
            <a:off x="457200" y="4676258"/>
            <a:ext cx="6222515" cy="2237150"/>
          </a:xfrm>
          <a:prstGeom prst="roundRect">
            <a:avLst>
              <a:gd name="adj" fmla="val 0"/>
            </a:avLst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itchFamily="2" charset="2"/>
              <a:buChar char="v"/>
            </a:pPr>
            <a:r>
              <a:rPr lang="en-US" sz="4000" b="1" dirty="0">
                <a:solidFill>
                  <a:sysClr val="windowText" lastClr="000000"/>
                </a:solidFill>
                <a:latin typeface="Garamond" panose="02020404030301010803" pitchFamily="18" charset="0"/>
                <a:ea typeface="Cascadia Code" panose="020B0609020000020004" pitchFamily="49" charset="0"/>
                <a:cs typeface="Cascadia Code" panose="020B0609020000020004" pitchFamily="49" charset="0"/>
              </a:rPr>
              <a:t> pygetpapers</a:t>
            </a:r>
            <a:r>
              <a:rPr lang="en-US" sz="4000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 is a tool to assist text miners.</a:t>
            </a:r>
          </a:p>
        </p:txBody>
      </p:sp>
      <p:pic>
        <p:nvPicPr>
          <p:cNvPr id="40" name="Picture 4">
            <a:extLst>
              <a:ext uri="{FF2B5EF4-FFF2-40B4-BE49-F238E27FC236}">
                <a16:creationId xmlns:a16="http://schemas.microsoft.com/office/drawing/2014/main" id="{5D6786A4-3A58-59D4-2F5E-2F9DD5F2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162" y="3786820"/>
            <a:ext cx="1470980" cy="14709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2"/>
          <p:cNvSpPr txBox="1"/>
          <p:nvPr/>
        </p:nvSpPr>
        <p:spPr>
          <a:xfrm>
            <a:off x="11201400" y="5384624"/>
            <a:ext cx="5111602" cy="820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60"/>
              </a:lnSpc>
            </a:pPr>
            <a:r>
              <a:rPr lang="en-US" sz="2100" b="1" spc="210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Developed by: </a:t>
            </a:r>
            <a:r>
              <a:rPr lang="en-US" sz="2100" b="1" spc="210" dirty="0">
                <a:solidFill>
                  <a:schemeClr val="accent6">
                    <a:lumMod val="75000"/>
                  </a:schemeClr>
                </a:solidFill>
                <a:latin typeface="Lato Bold"/>
                <a:ea typeface="Lato Bold"/>
                <a:cs typeface="Lato Bold"/>
                <a:sym typeface="Lato Bold"/>
              </a:rPr>
              <a:t>Ayush Garg </a:t>
            </a:r>
            <a:r>
              <a:rPr lang="en-US" sz="2100" b="1" spc="210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and Peter Murray-Rust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E3046-2E9C-F64F-8AE3-EBEC460F81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r="11401"/>
          <a:stretch/>
        </p:blipFill>
        <p:spPr bwMode="auto">
          <a:xfrm>
            <a:off x="7490630" y="4772386"/>
            <a:ext cx="2899855" cy="20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B74D094A-282B-4EB6-B6DC-C19A113622F6}"/>
              </a:ext>
            </a:extLst>
          </p:cNvPr>
          <p:cNvSpPr/>
          <p:nvPr/>
        </p:nvSpPr>
        <p:spPr>
          <a:xfrm>
            <a:off x="6845152" y="2923216"/>
            <a:ext cx="4953000" cy="1206403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4F7420-A466-9641-41FA-6349A52DB10B}"/>
              </a:ext>
            </a:extLst>
          </p:cNvPr>
          <p:cNvSpPr txBox="1"/>
          <p:nvPr/>
        </p:nvSpPr>
        <p:spPr>
          <a:xfrm>
            <a:off x="9321652" y="9410700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GitHub repo: </a:t>
            </a:r>
            <a:r>
              <a:rPr lang="en-US" sz="2800" b="1" dirty="0">
                <a:solidFill>
                  <a:sysClr val="windowText" lastClr="000000"/>
                </a:solidFill>
                <a:latin typeface="Garamond" panose="02020404030301010803" pitchFamily="18" charset="0"/>
              </a:rPr>
              <a:t>https://github.com/petermr/pygetpapers</a:t>
            </a:r>
            <a:endParaRPr lang="en-IN" sz="2800" b="1" dirty="0">
              <a:solidFill>
                <a:sysClr val="windowText" lastClr="00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45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 flipV="1">
            <a:off x="9262835" y="6782253"/>
            <a:ext cx="1" cy="1464780"/>
          </a:xfrm>
          <a:prstGeom prst="line">
            <a:avLst/>
          </a:prstGeom>
          <a:ln w="57150" cap="rnd">
            <a:solidFill>
              <a:srgbClr val="100F0D"/>
            </a:solidFill>
            <a:prstDash val="sysDot"/>
            <a:headEnd type="triangle" w="lg" len="med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6143274" y="1474407"/>
            <a:ext cx="5652118" cy="1122113"/>
            <a:chOff x="0" y="0"/>
            <a:chExt cx="4290350" cy="8517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90351" cy="851762"/>
            </a:xfrm>
            <a:custGeom>
              <a:avLst/>
              <a:gdLst/>
              <a:ahLst/>
              <a:cxnLst/>
              <a:rect l="l" t="t" r="r" b="b"/>
              <a:pathLst>
                <a:path w="4290351" h="851762">
                  <a:moveTo>
                    <a:pt x="136974" y="0"/>
                  </a:moveTo>
                  <a:lnTo>
                    <a:pt x="4153377" y="0"/>
                  </a:lnTo>
                  <a:cubicBezTo>
                    <a:pt x="4189704" y="0"/>
                    <a:pt x="4224544" y="14431"/>
                    <a:pt x="4250232" y="40119"/>
                  </a:cubicBezTo>
                  <a:cubicBezTo>
                    <a:pt x="4275919" y="65806"/>
                    <a:pt x="4290351" y="100646"/>
                    <a:pt x="4290351" y="136974"/>
                  </a:cubicBezTo>
                  <a:lnTo>
                    <a:pt x="4290351" y="714788"/>
                  </a:lnTo>
                  <a:cubicBezTo>
                    <a:pt x="4290351" y="790437"/>
                    <a:pt x="4229025" y="851762"/>
                    <a:pt x="4153377" y="851762"/>
                  </a:cubicBezTo>
                  <a:lnTo>
                    <a:pt x="136974" y="851762"/>
                  </a:lnTo>
                  <a:cubicBezTo>
                    <a:pt x="100646" y="851762"/>
                    <a:pt x="65806" y="837331"/>
                    <a:pt x="40119" y="811643"/>
                  </a:cubicBezTo>
                  <a:cubicBezTo>
                    <a:pt x="14431" y="785956"/>
                    <a:pt x="0" y="751116"/>
                    <a:pt x="0" y="714788"/>
                  </a:cubicBezTo>
                  <a:lnTo>
                    <a:pt x="0" y="136974"/>
                  </a:lnTo>
                  <a:cubicBezTo>
                    <a:pt x="0" y="100646"/>
                    <a:pt x="14431" y="65806"/>
                    <a:pt x="40119" y="40119"/>
                  </a:cubicBezTo>
                  <a:cubicBezTo>
                    <a:pt x="65806" y="14431"/>
                    <a:pt x="100646" y="0"/>
                    <a:pt x="136974" y="0"/>
                  </a:cubicBezTo>
                  <a:close/>
                </a:path>
              </a:pathLst>
            </a:custGeom>
            <a:solidFill>
              <a:srgbClr val="D4AF89"/>
            </a:soli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4290350" cy="851762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3239"/>
                </a:lnSpc>
                <a:spcBef>
                  <a:spcPct val="0"/>
                </a:spcBef>
              </a:pPr>
              <a:r>
                <a:rPr lang="en-US" sz="2699" b="1" dirty="0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Add query term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471946" y="8247033"/>
            <a:ext cx="3581778" cy="836148"/>
            <a:chOff x="0" y="0"/>
            <a:chExt cx="2718819" cy="6346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18819" cy="634694"/>
            </a:xfrm>
            <a:custGeom>
              <a:avLst/>
              <a:gdLst/>
              <a:ahLst/>
              <a:cxnLst/>
              <a:rect l="l" t="t" r="r" b="b"/>
              <a:pathLst>
                <a:path w="2718819" h="634694">
                  <a:moveTo>
                    <a:pt x="216147" y="0"/>
                  </a:moveTo>
                  <a:lnTo>
                    <a:pt x="2502671" y="0"/>
                  </a:lnTo>
                  <a:cubicBezTo>
                    <a:pt x="2622046" y="0"/>
                    <a:pt x="2718819" y="96772"/>
                    <a:pt x="2718819" y="216147"/>
                  </a:cubicBezTo>
                  <a:lnTo>
                    <a:pt x="2718819" y="418547"/>
                  </a:lnTo>
                  <a:cubicBezTo>
                    <a:pt x="2718819" y="537922"/>
                    <a:pt x="2622046" y="634694"/>
                    <a:pt x="2502671" y="634694"/>
                  </a:cubicBezTo>
                  <a:lnTo>
                    <a:pt x="216147" y="634694"/>
                  </a:lnTo>
                  <a:cubicBezTo>
                    <a:pt x="158822" y="634694"/>
                    <a:pt x="103844" y="611922"/>
                    <a:pt x="63308" y="571386"/>
                  </a:cubicBezTo>
                  <a:cubicBezTo>
                    <a:pt x="22773" y="530850"/>
                    <a:pt x="0" y="475873"/>
                    <a:pt x="0" y="418547"/>
                  </a:cubicBezTo>
                  <a:lnTo>
                    <a:pt x="0" y="216147"/>
                  </a:lnTo>
                  <a:cubicBezTo>
                    <a:pt x="0" y="96772"/>
                    <a:pt x="96772" y="0"/>
                    <a:pt x="216147" y="0"/>
                  </a:cubicBezTo>
                  <a:close/>
                </a:path>
              </a:pathLst>
            </a:custGeom>
            <a:solidFill>
              <a:srgbClr val="F8AAEB"/>
            </a:solidFill>
            <a:ln cap="rnd">
              <a:noFill/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0"/>
              <a:ext cx="2718819" cy="63469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60"/>
                </a:lnSpc>
                <a:spcBef>
                  <a:spcPct val="0"/>
                </a:spcBef>
              </a:pPr>
              <a:r>
                <a:rPr lang="en-US" sz="2300" b="1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download PDF files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52893" y="8247033"/>
            <a:ext cx="4927974" cy="836148"/>
            <a:chOff x="0" y="0"/>
            <a:chExt cx="3740675" cy="63469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740675" cy="634694"/>
            </a:xfrm>
            <a:custGeom>
              <a:avLst/>
              <a:gdLst/>
              <a:ahLst/>
              <a:cxnLst/>
              <a:rect l="l" t="t" r="r" b="b"/>
              <a:pathLst>
                <a:path w="3740675" h="634694">
                  <a:moveTo>
                    <a:pt x="157101" y="0"/>
                  </a:moveTo>
                  <a:lnTo>
                    <a:pt x="3583573" y="0"/>
                  </a:lnTo>
                  <a:cubicBezTo>
                    <a:pt x="3670338" y="0"/>
                    <a:pt x="3740675" y="70337"/>
                    <a:pt x="3740675" y="157101"/>
                  </a:cubicBezTo>
                  <a:lnTo>
                    <a:pt x="3740675" y="477593"/>
                  </a:lnTo>
                  <a:cubicBezTo>
                    <a:pt x="3740675" y="564357"/>
                    <a:pt x="3670338" y="634694"/>
                    <a:pt x="3583573" y="634694"/>
                  </a:cubicBezTo>
                  <a:lnTo>
                    <a:pt x="157101" y="634694"/>
                  </a:lnTo>
                  <a:cubicBezTo>
                    <a:pt x="70337" y="634694"/>
                    <a:pt x="0" y="564357"/>
                    <a:pt x="0" y="477593"/>
                  </a:cubicBezTo>
                  <a:lnTo>
                    <a:pt x="0" y="157101"/>
                  </a:lnTo>
                  <a:cubicBezTo>
                    <a:pt x="0" y="70337"/>
                    <a:pt x="70337" y="0"/>
                    <a:pt x="157101" y="0"/>
                  </a:cubicBezTo>
                  <a:close/>
                </a:path>
              </a:pathLst>
            </a:custGeom>
            <a:solidFill>
              <a:srgbClr val="FFA74A"/>
            </a:solidFill>
            <a:ln cap="rnd">
              <a:noFill/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0"/>
              <a:ext cx="3740675" cy="63469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60"/>
                </a:lnSpc>
                <a:spcBef>
                  <a:spcPct val="0"/>
                </a:spcBef>
              </a:pPr>
              <a:r>
                <a:rPr lang="en-US" sz="2300" b="1" dirty="0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Creates </a:t>
              </a:r>
              <a:r>
                <a:rPr lang="en-US" sz="2300" b="1" dirty="0" err="1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datatables</a:t>
              </a:r>
              <a:r>
                <a:rPr lang="en-US" sz="2300" b="1" dirty="0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 for the corpus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2400" y="199962"/>
            <a:ext cx="6430463" cy="1001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Workflow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9050711" y="2615601"/>
            <a:ext cx="1740" cy="1353920"/>
          </a:xfrm>
          <a:prstGeom prst="line">
            <a:avLst/>
          </a:prstGeom>
          <a:ln w="47625" cap="rnd">
            <a:solidFill>
              <a:srgbClr val="100F0D"/>
            </a:solidFill>
            <a:prstDash val="sysDot"/>
            <a:headEnd type="triangle" w="lg" len="med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1501816" y="8259370"/>
            <a:ext cx="5262184" cy="836148"/>
            <a:chOff x="0" y="0"/>
            <a:chExt cx="3120333" cy="63469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20333" cy="634694"/>
            </a:xfrm>
            <a:custGeom>
              <a:avLst/>
              <a:gdLst/>
              <a:ahLst/>
              <a:cxnLst/>
              <a:rect l="l" t="t" r="r" b="b"/>
              <a:pathLst>
                <a:path w="3120333" h="634694">
                  <a:moveTo>
                    <a:pt x="188334" y="0"/>
                  </a:moveTo>
                  <a:lnTo>
                    <a:pt x="2931999" y="0"/>
                  </a:lnTo>
                  <a:cubicBezTo>
                    <a:pt x="3036013" y="0"/>
                    <a:pt x="3120333" y="84320"/>
                    <a:pt x="3120333" y="188334"/>
                  </a:cubicBezTo>
                  <a:lnTo>
                    <a:pt x="3120333" y="446360"/>
                  </a:lnTo>
                  <a:cubicBezTo>
                    <a:pt x="3120333" y="550374"/>
                    <a:pt x="3036013" y="634694"/>
                    <a:pt x="2931999" y="634694"/>
                  </a:cubicBezTo>
                  <a:lnTo>
                    <a:pt x="188334" y="634694"/>
                  </a:lnTo>
                  <a:cubicBezTo>
                    <a:pt x="84320" y="634694"/>
                    <a:pt x="0" y="550374"/>
                    <a:pt x="0" y="446360"/>
                  </a:cubicBezTo>
                  <a:lnTo>
                    <a:pt x="0" y="188334"/>
                  </a:lnTo>
                  <a:cubicBezTo>
                    <a:pt x="0" y="84320"/>
                    <a:pt x="84320" y="0"/>
                    <a:pt x="188334" y="0"/>
                  </a:cubicBezTo>
                  <a:close/>
                </a:path>
              </a:pathLst>
            </a:custGeom>
            <a:solidFill>
              <a:srgbClr val="FFA74A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0"/>
              <a:ext cx="3120333" cy="634694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marL="0" lvl="0" indent="0" algn="ctr">
                <a:lnSpc>
                  <a:spcPts val="2760"/>
                </a:lnSpc>
                <a:spcBef>
                  <a:spcPct val="0"/>
                </a:spcBef>
              </a:pPr>
              <a:r>
                <a:rPr lang="en-US" sz="2300" b="1" dirty="0">
                  <a:solidFill>
                    <a:srgbClr val="100F0D"/>
                  </a:solidFill>
                  <a:latin typeface="Clear Sans Bold"/>
                  <a:ea typeface="Clear Sans Bold"/>
                  <a:cs typeface="Clear Sans Bold"/>
                  <a:sym typeface="Clear Sans Bold"/>
                </a:rPr>
                <a:t>Give papers in XML/HTML  format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 flipV="1">
            <a:off x="6257726" y="6657668"/>
            <a:ext cx="1462008" cy="1589365"/>
          </a:xfrm>
          <a:prstGeom prst="line">
            <a:avLst/>
          </a:prstGeom>
          <a:ln w="57150" cap="rnd">
            <a:solidFill>
              <a:srgbClr val="100F0D"/>
            </a:solidFill>
            <a:prstDash val="sysDot"/>
            <a:headEnd type="triangle" w="lg" len="med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 flipV="1">
            <a:off x="10500931" y="6462043"/>
            <a:ext cx="2235323" cy="1797327"/>
          </a:xfrm>
          <a:prstGeom prst="line">
            <a:avLst/>
          </a:prstGeom>
          <a:ln w="57150" cap="rnd">
            <a:solidFill>
              <a:srgbClr val="100F0D"/>
            </a:solidFill>
            <a:prstDash val="sysDot"/>
            <a:headEnd type="triangle" w="lg" len="med"/>
            <a:tailEnd type="none" w="sm" len="sm"/>
          </a:ln>
        </p:spPr>
      </p:sp>
      <p:sp>
        <p:nvSpPr>
          <p:cNvPr id="26" name="Freeform 26"/>
          <p:cNvSpPr/>
          <p:nvPr/>
        </p:nvSpPr>
        <p:spPr>
          <a:xfrm>
            <a:off x="15113858" y="189571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286A72-2376-A173-56CB-FF92D3BBE8DE}"/>
              </a:ext>
            </a:extLst>
          </p:cNvPr>
          <p:cNvSpPr txBox="1"/>
          <p:nvPr/>
        </p:nvSpPr>
        <p:spPr>
          <a:xfrm>
            <a:off x="9262835" y="3006122"/>
            <a:ext cx="1295400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6D097-856D-205A-7C77-0DAEEF173A67}"/>
              </a:ext>
            </a:extLst>
          </p:cNvPr>
          <p:cNvSpPr txBox="1"/>
          <p:nvPr/>
        </p:nvSpPr>
        <p:spPr>
          <a:xfrm>
            <a:off x="8230823" y="9639300"/>
            <a:ext cx="1477019" cy="5847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Output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4BFC04-B009-191C-8D93-D3ECD50040AB}"/>
              </a:ext>
            </a:extLst>
          </p:cNvPr>
          <p:cNvCxnSpPr>
            <a:cxnSpLocks/>
          </p:cNvCxnSpPr>
          <p:nvPr/>
        </p:nvCxnSpPr>
        <p:spPr>
          <a:xfrm flipH="1" flipV="1">
            <a:off x="6257726" y="9083181"/>
            <a:ext cx="1819474" cy="7532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1D704F-35B4-D267-05A3-CC88225E84EE}"/>
              </a:ext>
            </a:extLst>
          </p:cNvPr>
          <p:cNvCxnSpPr>
            <a:cxnSpLocks/>
          </p:cNvCxnSpPr>
          <p:nvPr/>
        </p:nvCxnSpPr>
        <p:spPr>
          <a:xfrm flipV="1">
            <a:off x="9718480" y="9223945"/>
            <a:ext cx="2076912" cy="7552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CF9EA0-FE45-32BA-B065-B2663F4A1BBF}"/>
              </a:ext>
            </a:extLst>
          </p:cNvPr>
          <p:cNvCxnSpPr>
            <a:cxnSpLocks/>
          </p:cNvCxnSpPr>
          <p:nvPr/>
        </p:nvCxnSpPr>
        <p:spPr>
          <a:xfrm flipV="1">
            <a:off x="8991600" y="9029700"/>
            <a:ext cx="0" cy="59513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081586B-D5C8-BD10-D5FD-A055AC4E1F1B}"/>
              </a:ext>
            </a:extLst>
          </p:cNvPr>
          <p:cNvSpPr txBox="1"/>
          <p:nvPr/>
        </p:nvSpPr>
        <p:spPr>
          <a:xfrm>
            <a:off x="7742062" y="5187960"/>
            <a:ext cx="26911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pygetpapers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2E11F6ED-B988-50C1-F347-4A22F4B4A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1" r="11401"/>
          <a:stretch/>
        </p:blipFill>
        <p:spPr bwMode="auto">
          <a:xfrm>
            <a:off x="7637703" y="4353440"/>
            <a:ext cx="2899855" cy="204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9BE9EC94-9BE4-1350-C9E3-1D0C2AD285C3}"/>
              </a:ext>
            </a:extLst>
          </p:cNvPr>
          <p:cNvSpPr txBox="1"/>
          <p:nvPr/>
        </p:nvSpPr>
        <p:spPr>
          <a:xfrm>
            <a:off x="285743" y="4071898"/>
            <a:ext cx="82445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Create Query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</a:rPr>
              <a:t>Search within a </a:t>
            </a:r>
            <a:r>
              <a:rPr lang="en-US" sz="3600" b="1" dirty="0">
                <a:solidFill>
                  <a:srgbClr val="00B050"/>
                </a:solidFill>
                <a:latin typeface="Garamond" panose="02020404030301010803" pitchFamily="18" charset="0"/>
              </a:rPr>
              <a:t>date range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</a:rPr>
              <a:t>Query with </a:t>
            </a:r>
            <a:r>
              <a:rPr lang="en-US" sz="3600" b="1" dirty="0">
                <a:solidFill>
                  <a:srgbClr val="00B050"/>
                </a:solidFill>
                <a:latin typeface="Garamond" panose="02020404030301010803" pitchFamily="18" charset="0"/>
              </a:rPr>
              <a:t>terms in text file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</a:rPr>
              <a:t>Compound Queries (</a:t>
            </a:r>
            <a:r>
              <a:rPr lang="en-US" sz="3600" b="1" dirty="0">
                <a:solidFill>
                  <a:srgbClr val="00B050"/>
                </a:solidFill>
                <a:latin typeface="Garamond" panose="02020404030301010803" pitchFamily="18" charset="0"/>
              </a:rPr>
              <a:t>AND, OR, NOT</a:t>
            </a:r>
            <a:r>
              <a:rPr lang="en-US" sz="3600" dirty="0">
                <a:latin typeface="Garamond" panose="02020404030301010803" pitchFamily="18" charset="0"/>
              </a:rPr>
              <a:t>)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24FFD6F-1ECE-027A-1936-04CC8CB0E3AB}"/>
              </a:ext>
            </a:extLst>
          </p:cNvPr>
          <p:cNvGrpSpPr/>
          <p:nvPr/>
        </p:nvGrpSpPr>
        <p:grpSpPr>
          <a:xfrm>
            <a:off x="5244966" y="1715979"/>
            <a:ext cx="12626214" cy="7611216"/>
            <a:chOff x="702644" y="1343739"/>
            <a:chExt cx="8417476" cy="5074144"/>
          </a:xfrm>
        </p:grpSpPr>
        <p:sp>
          <p:nvSpPr>
            <p:cNvPr id="124" name="Freeform: Shape 35">
              <a:extLst>
                <a:ext uri="{FF2B5EF4-FFF2-40B4-BE49-F238E27FC236}">
                  <a16:creationId xmlns:a16="http://schemas.microsoft.com/office/drawing/2014/main" id="{15AC66D5-6BAF-6CEC-C089-75B94A41E4D4}"/>
                </a:ext>
              </a:extLst>
            </p:cNvPr>
            <p:cNvSpPr/>
            <p:nvPr/>
          </p:nvSpPr>
          <p:spPr>
            <a:xfrm rot="18000000">
              <a:off x="4332591" y="1682886"/>
              <a:ext cx="1845137" cy="1437108"/>
            </a:xfrm>
            <a:custGeom>
              <a:avLst/>
              <a:gdLst>
                <a:gd name="connsiteX0" fmla="*/ 1845137 w 1845137"/>
                <a:gd name="connsiteY0" fmla="*/ 1067371 h 1437108"/>
                <a:gd name="connsiteX1" fmla="*/ 1204734 w 1845137"/>
                <a:gd name="connsiteY1" fmla="*/ 1437108 h 1437108"/>
                <a:gd name="connsiteX2" fmla="*/ 1130839 w 1845137"/>
                <a:gd name="connsiteY2" fmla="*/ 1322843 h 1437108"/>
                <a:gd name="connsiteX3" fmla="*/ 83450 w 1845137"/>
                <a:gd name="connsiteY3" fmla="*/ 740768 h 1437108"/>
                <a:gd name="connsiteX4" fmla="*/ 0 w 1845137"/>
                <a:gd name="connsiteY4" fmla="*/ 738904 h 1437108"/>
                <a:gd name="connsiteX5" fmla="*/ 0 w 1845137"/>
                <a:gd name="connsiteY5" fmla="*/ 0 h 1437108"/>
                <a:gd name="connsiteX6" fmla="*/ 134914 w 1845137"/>
                <a:gd name="connsiteY6" fmla="*/ 3013 h 1437108"/>
                <a:gd name="connsiteX7" fmla="*/ 1730132 w 1845137"/>
                <a:gd name="connsiteY7" fmla="*/ 889537 h 1437108"/>
                <a:gd name="connsiteX8" fmla="*/ 1845137 w 1845137"/>
                <a:gd name="connsiteY8" fmla="*/ 1067371 h 143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5137" h="1437108">
                  <a:moveTo>
                    <a:pt x="1845137" y="1067371"/>
                  </a:moveTo>
                  <a:lnTo>
                    <a:pt x="1204734" y="1437108"/>
                  </a:lnTo>
                  <a:lnTo>
                    <a:pt x="1130839" y="1322843"/>
                  </a:lnTo>
                  <a:cubicBezTo>
                    <a:pt x="879344" y="974123"/>
                    <a:pt x="490899" y="769563"/>
                    <a:pt x="83450" y="740768"/>
                  </a:cubicBezTo>
                  <a:lnTo>
                    <a:pt x="0" y="738904"/>
                  </a:lnTo>
                  <a:lnTo>
                    <a:pt x="0" y="0"/>
                  </a:lnTo>
                  <a:lnTo>
                    <a:pt x="134914" y="3013"/>
                  </a:lnTo>
                  <a:cubicBezTo>
                    <a:pt x="755476" y="46868"/>
                    <a:pt x="1347096" y="358421"/>
                    <a:pt x="1730132" y="889537"/>
                  </a:cubicBezTo>
                  <a:lnTo>
                    <a:pt x="1845137" y="1067371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25" name="Freeform: Shape 34">
              <a:extLst>
                <a:ext uri="{FF2B5EF4-FFF2-40B4-BE49-F238E27FC236}">
                  <a16:creationId xmlns:a16="http://schemas.microsoft.com/office/drawing/2014/main" id="{0DCD8AF1-CFA1-23F6-9F12-6D4671AA2852}"/>
                </a:ext>
              </a:extLst>
            </p:cNvPr>
            <p:cNvSpPr/>
            <p:nvPr/>
          </p:nvSpPr>
          <p:spPr>
            <a:xfrm rot="18000000">
              <a:off x="6412053" y="1401973"/>
              <a:ext cx="924839" cy="2128177"/>
            </a:xfrm>
            <a:custGeom>
              <a:avLst/>
              <a:gdLst>
                <a:gd name="connsiteX0" fmla="*/ 643420 w 924839"/>
                <a:gd name="connsiteY0" fmla="*/ 0 h 2128177"/>
                <a:gd name="connsiteX1" fmla="*/ 736449 w 924839"/>
                <a:gd name="connsiteY1" fmla="*/ 181722 h 2128177"/>
                <a:gd name="connsiteX2" fmla="*/ 706593 w 924839"/>
                <a:gd name="connsiteY2" fmla="*/ 2006484 h 2128177"/>
                <a:gd name="connsiteX3" fmla="*/ 639910 w 924839"/>
                <a:gd name="connsiteY3" fmla="*/ 2128177 h 2128177"/>
                <a:gd name="connsiteX4" fmla="*/ 0 w 924839"/>
                <a:gd name="connsiteY4" fmla="*/ 1758725 h 2128177"/>
                <a:gd name="connsiteX5" fmla="*/ 41946 w 924839"/>
                <a:gd name="connsiteY5" fmla="*/ 1682175 h 2128177"/>
                <a:gd name="connsiteX6" fmla="*/ 61549 w 924839"/>
                <a:gd name="connsiteY6" fmla="*/ 484072 h 2128177"/>
                <a:gd name="connsiteX7" fmla="*/ 3017 w 924839"/>
                <a:gd name="connsiteY7" fmla="*/ 369737 h 2128177"/>
                <a:gd name="connsiteX8" fmla="*/ 643420 w 924839"/>
                <a:gd name="connsiteY8" fmla="*/ 0 h 212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4839" h="2128177">
                  <a:moveTo>
                    <a:pt x="643420" y="0"/>
                  </a:moveTo>
                  <a:lnTo>
                    <a:pt x="736449" y="181722"/>
                  </a:lnTo>
                  <a:cubicBezTo>
                    <a:pt x="1004891" y="778999"/>
                    <a:pt x="978894" y="1447133"/>
                    <a:pt x="706593" y="2006484"/>
                  </a:cubicBezTo>
                  <a:lnTo>
                    <a:pt x="639910" y="2128177"/>
                  </a:lnTo>
                  <a:lnTo>
                    <a:pt x="0" y="1758725"/>
                  </a:lnTo>
                  <a:lnTo>
                    <a:pt x="41946" y="1682175"/>
                  </a:lnTo>
                  <a:cubicBezTo>
                    <a:pt x="220733" y="1314916"/>
                    <a:pt x="237802" y="876233"/>
                    <a:pt x="61549" y="484072"/>
                  </a:cubicBezTo>
                  <a:lnTo>
                    <a:pt x="3017" y="369737"/>
                  </a:lnTo>
                  <a:lnTo>
                    <a:pt x="643420" y="0"/>
                  </a:lnTo>
                  <a:close/>
                </a:path>
              </a:pathLst>
            </a:custGeom>
            <a:solidFill>
              <a:srgbClr val="649A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26" name="Freeform: Shape 30">
              <a:extLst>
                <a:ext uri="{FF2B5EF4-FFF2-40B4-BE49-F238E27FC236}">
                  <a16:creationId xmlns:a16="http://schemas.microsoft.com/office/drawing/2014/main" id="{DFD09A84-BE93-8D2E-4B8D-B1B7401934CA}"/>
                </a:ext>
              </a:extLst>
            </p:cNvPr>
            <p:cNvSpPr/>
            <p:nvPr/>
          </p:nvSpPr>
          <p:spPr>
            <a:xfrm rot="18000000">
              <a:off x="3393840" y="3302926"/>
              <a:ext cx="1847745" cy="1436275"/>
            </a:xfrm>
            <a:custGeom>
              <a:avLst/>
              <a:gdLst>
                <a:gd name="connsiteX0" fmla="*/ 1847745 w 1847745"/>
                <a:gd name="connsiteY0" fmla="*/ 1069 h 1436275"/>
                <a:gd name="connsiteX1" fmla="*/ 1847745 w 1847745"/>
                <a:gd name="connsiteY1" fmla="*/ 739973 h 1436275"/>
                <a:gd name="connsiteX2" fmla="*/ 1819754 w 1847745"/>
                <a:gd name="connsiteY2" fmla="*/ 739348 h 1436275"/>
                <a:gd name="connsiteX3" fmla="*/ 1150823 w 1847745"/>
                <a:gd name="connsiteY3" fmla="*/ 928521 h 1436275"/>
                <a:gd name="connsiteX4" fmla="*/ 652530 w 1847745"/>
                <a:gd name="connsiteY4" fmla="*/ 1413245 h 1436275"/>
                <a:gd name="connsiteX5" fmla="*/ 639911 w 1847745"/>
                <a:gd name="connsiteY5" fmla="*/ 1436275 h 1436275"/>
                <a:gd name="connsiteX6" fmla="*/ 0 w 1847745"/>
                <a:gd name="connsiteY6" fmla="*/ 1066823 h 1436275"/>
                <a:gd name="connsiteX7" fmla="*/ 22164 w 1847745"/>
                <a:gd name="connsiteY7" fmla="*/ 1026374 h 1436275"/>
                <a:gd name="connsiteX8" fmla="*/ 781086 w 1847745"/>
                <a:gd name="connsiteY8" fmla="*/ 288117 h 1436275"/>
                <a:gd name="connsiteX9" fmla="*/ 1799896 w 1847745"/>
                <a:gd name="connsiteY9" fmla="*/ 0 h 1436275"/>
                <a:gd name="connsiteX10" fmla="*/ 1847745 w 1847745"/>
                <a:gd name="connsiteY10" fmla="*/ 1069 h 143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7745" h="1436275">
                  <a:moveTo>
                    <a:pt x="1847745" y="1069"/>
                  </a:moveTo>
                  <a:lnTo>
                    <a:pt x="1847745" y="739973"/>
                  </a:lnTo>
                  <a:lnTo>
                    <a:pt x="1819754" y="739348"/>
                  </a:lnTo>
                  <a:cubicBezTo>
                    <a:pt x="1591856" y="745267"/>
                    <a:pt x="1362138" y="806518"/>
                    <a:pt x="1150823" y="928521"/>
                  </a:cubicBezTo>
                  <a:cubicBezTo>
                    <a:pt x="939509" y="1050523"/>
                    <a:pt x="771605" y="1218839"/>
                    <a:pt x="652530" y="1413245"/>
                  </a:cubicBezTo>
                  <a:lnTo>
                    <a:pt x="639911" y="1436275"/>
                  </a:lnTo>
                  <a:lnTo>
                    <a:pt x="0" y="1066823"/>
                  </a:lnTo>
                  <a:lnTo>
                    <a:pt x="22164" y="1026374"/>
                  </a:lnTo>
                  <a:cubicBezTo>
                    <a:pt x="203521" y="730285"/>
                    <a:pt x="459246" y="473932"/>
                    <a:pt x="781086" y="288117"/>
                  </a:cubicBezTo>
                  <a:cubicBezTo>
                    <a:pt x="1102927" y="102303"/>
                    <a:pt x="1452798" y="9015"/>
                    <a:pt x="1799896" y="0"/>
                  </a:cubicBezTo>
                  <a:lnTo>
                    <a:pt x="1847745" y="106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27" name="Freeform: Shape 29">
              <a:extLst>
                <a:ext uri="{FF2B5EF4-FFF2-40B4-BE49-F238E27FC236}">
                  <a16:creationId xmlns:a16="http://schemas.microsoft.com/office/drawing/2014/main" id="{19912861-7074-BCA2-2038-E083C352B4FC}"/>
                </a:ext>
              </a:extLst>
            </p:cNvPr>
            <p:cNvSpPr/>
            <p:nvPr/>
          </p:nvSpPr>
          <p:spPr>
            <a:xfrm rot="18000000">
              <a:off x="6816636" y="3120387"/>
              <a:ext cx="1842972" cy="1434450"/>
            </a:xfrm>
            <a:custGeom>
              <a:avLst/>
              <a:gdLst>
                <a:gd name="connsiteX0" fmla="*/ 1842972 w 1842972"/>
                <a:gd name="connsiteY0" fmla="*/ 369453 h 1434450"/>
                <a:gd name="connsiteX1" fmla="*/ 1821808 w 1842972"/>
                <a:gd name="connsiteY1" fmla="*/ 408076 h 1434450"/>
                <a:gd name="connsiteX2" fmla="*/ 1062886 w 1842972"/>
                <a:gd name="connsiteY2" fmla="*/ 1146333 h 1434450"/>
                <a:gd name="connsiteX3" fmla="*/ 44076 w 1842972"/>
                <a:gd name="connsiteY3" fmla="*/ 1434450 h 1434450"/>
                <a:gd name="connsiteX4" fmla="*/ 0 w 1842972"/>
                <a:gd name="connsiteY4" fmla="*/ 1433466 h 1434450"/>
                <a:gd name="connsiteX5" fmla="*/ 0 w 1842972"/>
                <a:gd name="connsiteY5" fmla="*/ 694561 h 1434450"/>
                <a:gd name="connsiteX6" fmla="*/ 24219 w 1842972"/>
                <a:gd name="connsiteY6" fmla="*/ 695102 h 1434450"/>
                <a:gd name="connsiteX7" fmla="*/ 693149 w 1842972"/>
                <a:gd name="connsiteY7" fmla="*/ 505929 h 1434450"/>
                <a:gd name="connsiteX8" fmla="*/ 1191443 w 1842972"/>
                <a:gd name="connsiteY8" fmla="*/ 21205 h 1434450"/>
                <a:gd name="connsiteX9" fmla="*/ 1203062 w 1842972"/>
                <a:gd name="connsiteY9" fmla="*/ 0 h 1434450"/>
                <a:gd name="connsiteX10" fmla="*/ 1842972 w 1842972"/>
                <a:gd name="connsiteY10" fmla="*/ 369453 h 143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42972" h="1434450">
                  <a:moveTo>
                    <a:pt x="1842972" y="369453"/>
                  </a:moveTo>
                  <a:lnTo>
                    <a:pt x="1821808" y="408076"/>
                  </a:lnTo>
                  <a:cubicBezTo>
                    <a:pt x="1640452" y="704165"/>
                    <a:pt x="1384727" y="960518"/>
                    <a:pt x="1062886" y="1146333"/>
                  </a:cubicBezTo>
                  <a:cubicBezTo>
                    <a:pt x="741046" y="1332148"/>
                    <a:pt x="391175" y="1425436"/>
                    <a:pt x="44076" y="1434450"/>
                  </a:cubicBezTo>
                  <a:lnTo>
                    <a:pt x="0" y="1433466"/>
                  </a:lnTo>
                  <a:lnTo>
                    <a:pt x="0" y="694561"/>
                  </a:lnTo>
                  <a:lnTo>
                    <a:pt x="24219" y="695102"/>
                  </a:lnTo>
                  <a:cubicBezTo>
                    <a:pt x="252117" y="689183"/>
                    <a:pt x="481835" y="627932"/>
                    <a:pt x="693149" y="505929"/>
                  </a:cubicBezTo>
                  <a:cubicBezTo>
                    <a:pt x="904464" y="383927"/>
                    <a:pt x="1072368" y="215611"/>
                    <a:pt x="1191443" y="21205"/>
                  </a:cubicBezTo>
                  <a:lnTo>
                    <a:pt x="1203062" y="0"/>
                  </a:lnTo>
                  <a:lnTo>
                    <a:pt x="1842972" y="369453"/>
                  </a:lnTo>
                  <a:close/>
                </a:path>
              </a:pathLst>
            </a:custGeom>
            <a:solidFill>
              <a:srgbClr val="EA6B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28" name="Freeform: Shape 15">
              <a:extLst>
                <a:ext uri="{FF2B5EF4-FFF2-40B4-BE49-F238E27FC236}">
                  <a16:creationId xmlns:a16="http://schemas.microsoft.com/office/drawing/2014/main" id="{2E543069-638A-B48D-68E1-828067041D55}"/>
                </a:ext>
              </a:extLst>
            </p:cNvPr>
            <p:cNvSpPr/>
            <p:nvPr/>
          </p:nvSpPr>
          <p:spPr>
            <a:xfrm rot="18000000">
              <a:off x="5881600" y="4780109"/>
              <a:ext cx="1844765" cy="1430784"/>
            </a:xfrm>
            <a:custGeom>
              <a:avLst/>
              <a:gdLst>
                <a:gd name="connsiteX0" fmla="*/ 1844765 w 1844765"/>
                <a:gd name="connsiteY0" fmla="*/ 691880 h 1430784"/>
                <a:gd name="connsiteX1" fmla="*/ 1844765 w 1844765"/>
                <a:gd name="connsiteY1" fmla="*/ 1430784 h 1430784"/>
                <a:gd name="connsiteX2" fmla="*/ 1706079 w 1844765"/>
                <a:gd name="connsiteY2" fmla="*/ 1427688 h 1430784"/>
                <a:gd name="connsiteX3" fmla="*/ 110861 w 1844765"/>
                <a:gd name="connsiteY3" fmla="*/ 541163 h 1430784"/>
                <a:gd name="connsiteX4" fmla="*/ 0 w 1844765"/>
                <a:gd name="connsiteY4" fmla="*/ 369737 h 1430784"/>
                <a:gd name="connsiteX5" fmla="*/ 640403 w 1844765"/>
                <a:gd name="connsiteY5" fmla="*/ 0 h 1430784"/>
                <a:gd name="connsiteX6" fmla="*/ 710154 w 1844765"/>
                <a:gd name="connsiteY6" fmla="*/ 107857 h 1430784"/>
                <a:gd name="connsiteX7" fmla="*/ 1757543 w 1844765"/>
                <a:gd name="connsiteY7" fmla="*/ 689932 h 1430784"/>
                <a:gd name="connsiteX8" fmla="*/ 1844765 w 1844765"/>
                <a:gd name="connsiteY8" fmla="*/ 691880 h 143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44765" h="1430784">
                  <a:moveTo>
                    <a:pt x="1844765" y="691880"/>
                  </a:moveTo>
                  <a:lnTo>
                    <a:pt x="1844765" y="1430784"/>
                  </a:lnTo>
                  <a:lnTo>
                    <a:pt x="1706079" y="1427688"/>
                  </a:lnTo>
                  <a:cubicBezTo>
                    <a:pt x="1085517" y="1383832"/>
                    <a:pt x="493897" y="1072279"/>
                    <a:pt x="110861" y="541163"/>
                  </a:cubicBezTo>
                  <a:lnTo>
                    <a:pt x="0" y="369737"/>
                  </a:lnTo>
                  <a:lnTo>
                    <a:pt x="640403" y="0"/>
                  </a:lnTo>
                  <a:lnTo>
                    <a:pt x="710154" y="107857"/>
                  </a:lnTo>
                  <a:cubicBezTo>
                    <a:pt x="961648" y="456577"/>
                    <a:pt x="1350094" y="661137"/>
                    <a:pt x="1757543" y="689932"/>
                  </a:cubicBezTo>
                  <a:lnTo>
                    <a:pt x="1844765" y="69188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29" name="Freeform: Shape 14">
              <a:extLst>
                <a:ext uri="{FF2B5EF4-FFF2-40B4-BE49-F238E27FC236}">
                  <a16:creationId xmlns:a16="http://schemas.microsoft.com/office/drawing/2014/main" id="{69E9AEC2-0675-CAA7-2F0D-EA9E649C1A20}"/>
                </a:ext>
              </a:extLst>
            </p:cNvPr>
            <p:cNvSpPr/>
            <p:nvPr/>
          </p:nvSpPr>
          <p:spPr>
            <a:xfrm rot="18000000">
              <a:off x="4721076" y="4328740"/>
              <a:ext cx="925299" cy="2133144"/>
            </a:xfrm>
            <a:custGeom>
              <a:avLst/>
              <a:gdLst>
                <a:gd name="connsiteX0" fmla="*/ 923839 w 925299"/>
                <a:gd name="connsiteY0" fmla="*/ 369452 h 2133144"/>
                <a:gd name="connsiteX1" fmla="*/ 882893 w 925299"/>
                <a:gd name="connsiteY1" fmla="*/ 444177 h 2133144"/>
                <a:gd name="connsiteX2" fmla="*/ 863290 w 925299"/>
                <a:gd name="connsiteY2" fmla="*/ 1642280 h 2133144"/>
                <a:gd name="connsiteX3" fmla="*/ 925299 w 925299"/>
                <a:gd name="connsiteY3" fmla="*/ 1763407 h 2133144"/>
                <a:gd name="connsiteX4" fmla="*/ 284896 w 925299"/>
                <a:gd name="connsiteY4" fmla="*/ 2133144 h 2133144"/>
                <a:gd name="connsiteX5" fmla="*/ 188390 w 925299"/>
                <a:gd name="connsiteY5" fmla="*/ 1944630 h 2133144"/>
                <a:gd name="connsiteX6" fmla="*/ 218246 w 925299"/>
                <a:gd name="connsiteY6" fmla="*/ 119869 h 2133144"/>
                <a:gd name="connsiteX7" fmla="*/ 283929 w 925299"/>
                <a:gd name="connsiteY7" fmla="*/ 0 h 2133144"/>
                <a:gd name="connsiteX8" fmla="*/ 923839 w 925299"/>
                <a:gd name="connsiteY8" fmla="*/ 369452 h 21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299" h="2133144">
                  <a:moveTo>
                    <a:pt x="923839" y="369452"/>
                  </a:moveTo>
                  <a:lnTo>
                    <a:pt x="882893" y="444177"/>
                  </a:lnTo>
                  <a:cubicBezTo>
                    <a:pt x="704106" y="811436"/>
                    <a:pt x="687037" y="1250119"/>
                    <a:pt x="863290" y="1642280"/>
                  </a:cubicBezTo>
                  <a:lnTo>
                    <a:pt x="925299" y="1763407"/>
                  </a:lnTo>
                  <a:lnTo>
                    <a:pt x="284896" y="2133144"/>
                  </a:lnTo>
                  <a:lnTo>
                    <a:pt x="188390" y="1944630"/>
                  </a:lnTo>
                  <a:cubicBezTo>
                    <a:pt x="-80052" y="1347353"/>
                    <a:pt x="-54055" y="679219"/>
                    <a:pt x="218246" y="119869"/>
                  </a:cubicBezTo>
                  <a:lnTo>
                    <a:pt x="283929" y="0"/>
                  </a:lnTo>
                  <a:lnTo>
                    <a:pt x="923839" y="369452"/>
                  </a:lnTo>
                  <a:close/>
                </a:path>
              </a:pathLst>
            </a:cu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sz="2700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4BA7D55C-9728-A70D-6D78-D1333E12E541}"/>
                </a:ext>
              </a:extLst>
            </p:cNvPr>
            <p:cNvSpPr/>
            <p:nvPr/>
          </p:nvSpPr>
          <p:spPr>
            <a:xfrm>
              <a:off x="6659730" y="1665300"/>
              <a:ext cx="914400" cy="914400"/>
            </a:xfrm>
            <a:prstGeom prst="ellipse">
              <a:avLst/>
            </a:prstGeom>
            <a:solidFill>
              <a:srgbClr val="649A3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EFEDE40-4D5D-8D6C-E089-E6879A1DC289}"/>
                </a:ext>
              </a:extLst>
            </p:cNvPr>
            <p:cNvSpPr/>
            <p:nvPr/>
          </p:nvSpPr>
          <p:spPr>
            <a:xfrm>
              <a:off x="7711290" y="3443118"/>
              <a:ext cx="914400" cy="914400"/>
            </a:xfrm>
            <a:prstGeom prst="ellipse">
              <a:avLst/>
            </a:prstGeom>
            <a:solidFill>
              <a:srgbClr val="EA6B1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0C361EF-7E68-16F5-0690-50F76ECFE163}"/>
                </a:ext>
              </a:extLst>
            </p:cNvPr>
            <p:cNvSpPr/>
            <p:nvPr/>
          </p:nvSpPr>
          <p:spPr>
            <a:xfrm>
              <a:off x="6664265" y="5277040"/>
              <a:ext cx="914400" cy="914400"/>
            </a:xfrm>
            <a:prstGeom prst="ellipse">
              <a:avLst/>
            </a:prstGeom>
            <a:solidFill>
              <a:srgbClr val="9393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056ECE6-77F7-CAA8-7E27-254164B6B894}"/>
                </a:ext>
              </a:extLst>
            </p:cNvPr>
            <p:cNvSpPr/>
            <p:nvPr/>
          </p:nvSpPr>
          <p:spPr>
            <a:xfrm>
              <a:off x="4464315" y="5248160"/>
              <a:ext cx="914400" cy="914400"/>
            </a:xfrm>
            <a:prstGeom prst="ellipse">
              <a:avLst/>
            </a:prstGeom>
            <a:solidFill>
              <a:srgbClr val="E3AB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F4D45CB-29D9-D6EB-5A3E-F2F1832A54A9}"/>
                </a:ext>
              </a:extLst>
            </p:cNvPr>
            <p:cNvSpPr/>
            <p:nvPr/>
          </p:nvSpPr>
          <p:spPr>
            <a:xfrm>
              <a:off x="3403312" y="3443118"/>
              <a:ext cx="914400" cy="9144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CCD9853-C578-FBE2-2AB4-37E470CC4B5C}"/>
                </a:ext>
              </a:extLst>
            </p:cNvPr>
            <p:cNvSpPr/>
            <p:nvPr/>
          </p:nvSpPr>
          <p:spPr>
            <a:xfrm>
              <a:off x="4464315" y="1665300"/>
              <a:ext cx="914400" cy="914400"/>
            </a:xfrm>
            <a:prstGeom prst="ellipse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03C0663-FE97-C472-860E-890C12E0DBC6}"/>
                </a:ext>
              </a:extLst>
            </p:cNvPr>
            <p:cNvSpPr/>
            <p:nvPr/>
          </p:nvSpPr>
          <p:spPr>
            <a:xfrm>
              <a:off x="6743013" y="1756504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37CDFBA-679E-EDDE-4146-315A5009F7FF}"/>
                </a:ext>
              </a:extLst>
            </p:cNvPr>
            <p:cNvSpPr/>
            <p:nvPr/>
          </p:nvSpPr>
          <p:spPr>
            <a:xfrm>
              <a:off x="6750596" y="5359290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CAE6774-986C-42EC-C218-BC508FFD7D1A}"/>
                </a:ext>
              </a:extLst>
            </p:cNvPr>
            <p:cNvSpPr/>
            <p:nvPr/>
          </p:nvSpPr>
          <p:spPr>
            <a:xfrm>
              <a:off x="4550646" y="5334491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F0C0F94-D7B4-6E6A-2F2C-7A9847F0E423}"/>
                </a:ext>
              </a:extLst>
            </p:cNvPr>
            <p:cNvSpPr/>
            <p:nvPr/>
          </p:nvSpPr>
          <p:spPr>
            <a:xfrm>
              <a:off x="3489643" y="3529449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232AF05F-DAAC-0F23-048F-2F775B53D3B7}"/>
                </a:ext>
              </a:extLst>
            </p:cNvPr>
            <p:cNvSpPr/>
            <p:nvPr/>
          </p:nvSpPr>
          <p:spPr>
            <a:xfrm>
              <a:off x="4557962" y="1756504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6B6F3A91-8EC1-FE71-A13D-022F227C3A25}"/>
                </a:ext>
              </a:extLst>
            </p:cNvPr>
            <p:cNvSpPr/>
            <p:nvPr/>
          </p:nvSpPr>
          <p:spPr>
            <a:xfrm>
              <a:off x="7797621" y="3530180"/>
              <a:ext cx="741738" cy="74173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700"/>
            </a:p>
          </p:txBody>
        </p:sp>
        <p:pic>
          <p:nvPicPr>
            <p:cNvPr id="142" name="Picture 2" descr="Outreach - About - Europe PMC">
              <a:extLst>
                <a:ext uri="{FF2B5EF4-FFF2-40B4-BE49-F238E27FC236}">
                  <a16:creationId xmlns:a16="http://schemas.microsoft.com/office/drawing/2014/main" id="{02C493F6-F8EF-5656-93E6-7BB666C740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6288" y="1839744"/>
              <a:ext cx="505312" cy="562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3" name="Picture 4" descr="Crossref Logos">
              <a:extLst>
                <a:ext uri="{FF2B5EF4-FFF2-40B4-BE49-F238E27FC236}">
                  <a16:creationId xmlns:a16="http://schemas.microsoft.com/office/drawing/2014/main" id="{3EF7DA5D-765F-BFE3-47F1-4FE84B9EC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2169" y="3713257"/>
              <a:ext cx="576686" cy="374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" name="Picture 6" descr="Logos - arXiv info">
              <a:extLst>
                <a:ext uri="{FF2B5EF4-FFF2-40B4-BE49-F238E27FC236}">
                  <a16:creationId xmlns:a16="http://schemas.microsoft.com/office/drawing/2014/main" id="{AF58F0A5-33B6-9F4D-772A-9B683EB74B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443" y="5418552"/>
              <a:ext cx="413002" cy="5736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" name="Picture 8">
              <a:extLst>
                <a:ext uri="{FF2B5EF4-FFF2-40B4-BE49-F238E27FC236}">
                  <a16:creationId xmlns:a16="http://schemas.microsoft.com/office/drawing/2014/main" id="{4C059720-96C6-84F3-088F-13EF5C6CDF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8580" y="3781954"/>
              <a:ext cx="659484" cy="229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6" name="Picture 10">
              <a:extLst>
                <a:ext uri="{FF2B5EF4-FFF2-40B4-BE49-F238E27FC236}">
                  <a16:creationId xmlns:a16="http://schemas.microsoft.com/office/drawing/2014/main" id="{D2D1891E-E481-AB02-2324-E57D2B4534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7501" y="5648525"/>
              <a:ext cx="667928" cy="198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7" name="Picture 2" descr="About | OpenAlex">
              <a:extLst>
                <a:ext uri="{FF2B5EF4-FFF2-40B4-BE49-F238E27FC236}">
                  <a16:creationId xmlns:a16="http://schemas.microsoft.com/office/drawing/2014/main" id="{8A131CA2-F0B8-0FCC-6A5A-8FC6E495CD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4073" y="1868596"/>
              <a:ext cx="459618" cy="544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7D8783BB-E36D-6749-00EE-4BF21162B9F2}"/>
                </a:ext>
              </a:extLst>
            </p:cNvPr>
            <p:cNvSpPr txBox="1"/>
            <p:nvPr/>
          </p:nvSpPr>
          <p:spPr>
            <a:xfrm>
              <a:off x="8135750" y="3083826"/>
              <a:ext cx="984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bioRxiv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997E45-72D2-2D92-BD08-0916210C2B83}"/>
                </a:ext>
              </a:extLst>
            </p:cNvPr>
            <p:cNvSpPr txBox="1"/>
            <p:nvPr/>
          </p:nvSpPr>
          <p:spPr>
            <a:xfrm>
              <a:off x="7711290" y="5448627"/>
              <a:ext cx="98437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medRxiv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4063D6B-43D2-F03C-CC4A-1C0D75CBFA33}"/>
                </a:ext>
              </a:extLst>
            </p:cNvPr>
            <p:cNvSpPr txBox="1"/>
            <p:nvPr/>
          </p:nvSpPr>
          <p:spPr>
            <a:xfrm>
              <a:off x="3658746" y="1343739"/>
              <a:ext cx="202500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Europe PMC	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6ECFC746-7B8B-6747-B94B-BABCBE3C6FC2}"/>
                </a:ext>
              </a:extLst>
            </p:cNvPr>
            <p:cNvSpPr txBox="1"/>
            <p:nvPr/>
          </p:nvSpPr>
          <p:spPr>
            <a:xfrm>
              <a:off x="702644" y="5418552"/>
              <a:ext cx="3632199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arXiv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F725D57-EE93-90D7-6D40-7D534C53690B}"/>
                </a:ext>
              </a:extLst>
            </p:cNvPr>
            <p:cNvSpPr txBox="1"/>
            <p:nvPr/>
          </p:nvSpPr>
          <p:spPr>
            <a:xfrm>
              <a:off x="2682465" y="3110321"/>
              <a:ext cx="99621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Crossref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BD7CB7F-33F7-6F9E-C01C-4D623FF4751F}"/>
                </a:ext>
              </a:extLst>
            </p:cNvPr>
            <p:cNvSpPr txBox="1"/>
            <p:nvPr/>
          </p:nvSpPr>
          <p:spPr>
            <a:xfrm>
              <a:off x="7343691" y="1343739"/>
              <a:ext cx="124543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900"/>
                </a:spcBef>
              </a:pPr>
              <a:r>
                <a:rPr lang="en-US" sz="3000" b="1" dirty="0">
                  <a:latin typeface="Garamond" panose="02020404030301010803" pitchFamily="18" charset="0"/>
                </a:rPr>
                <a:t>OpenAlex</a:t>
              </a:r>
            </a:p>
          </p:txBody>
        </p:sp>
      </p:grpSp>
      <p:pic>
        <p:nvPicPr>
          <p:cNvPr id="154" name="Picture 2" descr="Api Logo Png Images - Free Download on Freepik">
            <a:extLst>
              <a:ext uri="{FF2B5EF4-FFF2-40B4-BE49-F238E27FC236}">
                <a16:creationId xmlns:a16="http://schemas.microsoft.com/office/drawing/2014/main" id="{55D76781-49CC-8B88-5DAB-1D7CD667B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6" t="10873" r="9106" b="10873"/>
          <a:stretch>
            <a:fillRect/>
          </a:stretch>
        </p:blipFill>
        <p:spPr bwMode="auto">
          <a:xfrm>
            <a:off x="11568473" y="3998030"/>
            <a:ext cx="3368342" cy="325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3B9B3AA-F0A0-5704-35AC-90751B20DD56}"/>
              </a:ext>
            </a:extLst>
          </p:cNvPr>
          <p:cNvSpPr txBox="1"/>
          <p:nvPr/>
        </p:nvSpPr>
        <p:spPr>
          <a:xfrm>
            <a:off x="153605" y="83371"/>
            <a:ext cx="11051827" cy="8808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sz="5199" b="1" dirty="0">
                <a:solidFill>
                  <a:srgbClr val="20108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5400" b="1" dirty="0">
                <a:solidFill>
                  <a:srgbClr val="002060"/>
                </a:solidFill>
                <a:latin typeface="Canva Sans Bold" panose="020B0604020202020204" charset="0"/>
              </a:rPr>
              <a:t>Query Builder and API support</a:t>
            </a:r>
            <a:endParaRPr lang="en-US" sz="5199" b="1" dirty="0">
              <a:solidFill>
                <a:srgbClr val="20108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CE160FC0-52F4-2C49-C279-AF76E0819E84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2592"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8125D9-2B28-1DBE-87ED-B5A3B1C39E2B}"/>
              </a:ext>
            </a:extLst>
          </p:cNvPr>
          <p:cNvSpPr txBox="1"/>
          <p:nvPr/>
        </p:nvSpPr>
        <p:spPr>
          <a:xfrm>
            <a:off x="11380793" y="9139901"/>
            <a:ext cx="44433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Different API</a:t>
            </a:r>
          </a:p>
        </p:txBody>
      </p:sp>
    </p:spTree>
    <p:extLst>
      <p:ext uri="{BB962C8B-B14F-4D97-AF65-F5344CB8AC3E}">
        <p14:creationId xmlns:p14="http://schemas.microsoft.com/office/powerpoint/2010/main" val="198883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8933974E-9467-D09E-0076-C18BDE04F8BE}"/>
              </a:ext>
            </a:extLst>
          </p:cNvPr>
          <p:cNvSpPr txBox="1"/>
          <p:nvPr/>
        </p:nvSpPr>
        <p:spPr>
          <a:xfrm>
            <a:off x="3048000" y="3543300"/>
            <a:ext cx="12192000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6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Platform to run the tool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6A07D-E71A-AFBE-9666-44DE7F0DA911}"/>
              </a:ext>
            </a:extLst>
          </p:cNvPr>
          <p:cNvSpPr txBox="1"/>
          <p:nvPr/>
        </p:nvSpPr>
        <p:spPr>
          <a:xfrm>
            <a:off x="5181600" y="5175738"/>
            <a:ext cx="7162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Canva Sans Bold" panose="020B0604020202020204" charset="0"/>
              </a:rPr>
              <a:t>Google Colab Notebook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2C9C6DA4-2163-85F3-2E0C-C4AF64037714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1555080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4C4437-A1DF-10BD-52BC-1014A523FC03}"/>
              </a:ext>
            </a:extLst>
          </p:cNvPr>
          <p:cNvSpPr txBox="1"/>
          <p:nvPr/>
        </p:nvSpPr>
        <p:spPr>
          <a:xfrm>
            <a:off x="136383" y="198424"/>
            <a:ext cx="119032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002060"/>
                </a:solidFill>
                <a:latin typeface="Canva Sans Bold" panose="020B0604020202020204" charset="0"/>
              </a:rPr>
              <a:t>Importance of Google Colab Notebook</a:t>
            </a:r>
            <a:endParaRPr lang="en-IN" sz="4400" dirty="0">
              <a:solidFill>
                <a:srgbClr val="002060"/>
              </a:solidFill>
              <a:latin typeface="Canva Sans Bold" panose="020B0604020202020204" charset="0"/>
            </a:endParaRPr>
          </a:p>
        </p:txBody>
      </p:sp>
      <p:sp>
        <p:nvSpPr>
          <p:cNvPr id="11" name="Google Shape;174;p29">
            <a:extLst>
              <a:ext uri="{FF2B5EF4-FFF2-40B4-BE49-F238E27FC236}">
                <a16:creationId xmlns:a16="http://schemas.microsoft.com/office/drawing/2014/main" id="{89FC394D-6720-3ADE-7E2E-715AFEE7AD07}"/>
              </a:ext>
            </a:extLst>
          </p:cNvPr>
          <p:cNvSpPr/>
          <p:nvPr/>
        </p:nvSpPr>
        <p:spPr>
          <a:xfrm>
            <a:off x="11351190" y="127205"/>
            <a:ext cx="1376819" cy="840660"/>
          </a:xfrm>
          <a:custGeom>
            <a:avLst/>
            <a:gdLst/>
            <a:ahLst/>
            <a:cxnLst/>
            <a:rect l="l" t="t" r="r" b="b"/>
            <a:pathLst>
              <a:path w="1977890" h="1241543" extrusionOk="0">
                <a:moveTo>
                  <a:pt x="0" y="0"/>
                </a:moveTo>
                <a:lnTo>
                  <a:pt x="1977890" y="0"/>
                </a:lnTo>
                <a:lnTo>
                  <a:pt x="1977890" y="1241543"/>
                </a:lnTo>
                <a:lnTo>
                  <a:pt x="0" y="1241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4759" b="-34539"/>
            </a:stretch>
          </a:blipFill>
          <a:ln>
            <a:noFill/>
          </a:ln>
        </p:spPr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BB2A6715-D9D9-ECE5-594A-95565DD969FB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2592"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5A7528-F402-FD4C-B2B0-BA826CBCDF0D}"/>
              </a:ext>
            </a:extLst>
          </p:cNvPr>
          <p:cNvSpPr txBox="1"/>
          <p:nvPr/>
        </p:nvSpPr>
        <p:spPr>
          <a:xfrm>
            <a:off x="4343400" y="2400300"/>
            <a:ext cx="11277600" cy="40933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571500" lvl="0" indent="-571500" algn="l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4400" b="1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Open </a:t>
            </a:r>
            <a:r>
              <a:rPr lang="en-IN" sz="4400" b="1" kern="1200" dirty="0" err="1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Jupyter</a:t>
            </a:r>
            <a:r>
              <a:rPr lang="en-IN" sz="4400" b="1" kern="1200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 E-Notebook environment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No pain with setups, versions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Human Machine friendly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Supports interactive programming</a:t>
            </a:r>
          </a:p>
          <a:p>
            <a:pPr marL="571500" indent="-571500" defTabSz="1422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IN" sz="4400" b="1" dirty="0">
                <a:solidFill>
                  <a:schemeClr val="accent6">
                    <a:lumMod val="75000"/>
                  </a:schemeClr>
                </a:solidFill>
                <a:latin typeface="Garamond" panose="02020404030301010803" pitchFamily="18" charset="0"/>
              </a:rPr>
              <a:t>Easy learn and explore new tools</a:t>
            </a:r>
          </a:p>
        </p:txBody>
      </p:sp>
    </p:spTree>
    <p:extLst>
      <p:ext uri="{BB962C8B-B14F-4D97-AF65-F5344CB8AC3E}">
        <p14:creationId xmlns:p14="http://schemas.microsoft.com/office/powerpoint/2010/main" val="405170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10475476" y="101537"/>
            <a:ext cx="1376819" cy="840660"/>
          </a:xfrm>
          <a:custGeom>
            <a:avLst/>
            <a:gdLst/>
            <a:ahLst/>
            <a:cxnLst/>
            <a:rect l="l" t="t" r="r" b="b"/>
            <a:pathLst>
              <a:path w="1977890" h="1241543" extrusionOk="0">
                <a:moveTo>
                  <a:pt x="0" y="0"/>
                </a:moveTo>
                <a:lnTo>
                  <a:pt x="1977890" y="0"/>
                </a:lnTo>
                <a:lnTo>
                  <a:pt x="1977890" y="1241543"/>
                </a:lnTo>
                <a:lnTo>
                  <a:pt x="0" y="12415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4759" b="-34539"/>
            </a:stretch>
          </a:blipFill>
          <a:ln>
            <a:noFill/>
          </a:ln>
        </p:spPr>
      </p:sp>
      <p:sp>
        <p:nvSpPr>
          <p:cNvPr id="175" name="Google Shape;175;p29"/>
          <p:cNvSpPr/>
          <p:nvPr/>
        </p:nvSpPr>
        <p:spPr>
          <a:xfrm>
            <a:off x="1028701" y="2614478"/>
            <a:ext cx="11301260" cy="4803036"/>
          </a:xfrm>
          <a:custGeom>
            <a:avLst/>
            <a:gdLst/>
            <a:ahLst/>
            <a:cxnLst/>
            <a:rect l="l" t="t" r="r" b="b"/>
            <a:pathLst>
              <a:path w="11301259" h="4803035" extrusionOk="0">
                <a:moveTo>
                  <a:pt x="0" y="0"/>
                </a:moveTo>
                <a:lnTo>
                  <a:pt x="11301259" y="0"/>
                </a:lnTo>
                <a:lnTo>
                  <a:pt x="11301259" y="4803035"/>
                </a:lnTo>
                <a:lnTo>
                  <a:pt x="0" y="48030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 sz="2700" dirty="0">
              <a:latin typeface="Garamond" panose="02020404030301010803" pitchFamily="18" charset="0"/>
            </a:endParaRPr>
          </a:p>
        </p:txBody>
      </p:sp>
      <p:sp>
        <p:nvSpPr>
          <p:cNvPr id="176" name="Google Shape;176;p29"/>
          <p:cNvSpPr/>
          <p:nvPr/>
        </p:nvSpPr>
        <p:spPr>
          <a:xfrm rot="1493728">
            <a:off x="11832326" y="2587340"/>
            <a:ext cx="1369488" cy="1474008"/>
          </a:xfrm>
          <a:custGeom>
            <a:avLst/>
            <a:gdLst/>
            <a:ahLst/>
            <a:cxnLst/>
            <a:rect l="l" t="t" r="r" b="b"/>
            <a:pathLst>
              <a:path w="1372632" h="1477392" extrusionOk="0">
                <a:moveTo>
                  <a:pt x="0" y="0"/>
                </a:moveTo>
                <a:lnTo>
                  <a:pt x="1372631" y="0"/>
                </a:lnTo>
                <a:lnTo>
                  <a:pt x="1372631" y="1477392"/>
                </a:lnTo>
                <a:lnTo>
                  <a:pt x="0" y="1477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29"/>
          <p:cNvSpPr txBox="1"/>
          <p:nvPr/>
        </p:nvSpPr>
        <p:spPr>
          <a:xfrm>
            <a:off x="381000" y="41564"/>
            <a:ext cx="9780105" cy="98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2984"/>
              </a:lnSpc>
            </a:pPr>
            <a:r>
              <a:rPr lang="en" sz="4200" b="1" dirty="0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Google </a:t>
            </a:r>
            <a:r>
              <a:rPr lang="en" sz="4200" b="1" dirty="0" err="1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Colab</a:t>
            </a:r>
            <a:r>
              <a:rPr lang="en" sz="4200" b="1" dirty="0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 (Collaboratory)</a:t>
            </a:r>
            <a:endParaRPr sz="4200" dirty="0">
              <a:solidFill>
                <a:srgbClr val="002060"/>
              </a:solidFill>
              <a:latin typeface="Canva Sans Bold" panose="020B0604020202020204" charset="0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4682246" y="8718741"/>
            <a:ext cx="7834200" cy="84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3008"/>
              </a:lnSpc>
            </a:pPr>
            <a:r>
              <a:rPr lang="en" sz="3600" b="1" i="1" dirty="0">
                <a:solidFill>
                  <a:srgbClr val="ED5104"/>
                </a:solidFill>
                <a:latin typeface="Garamond" panose="02020404030301010803" pitchFamily="18" charset="0"/>
                <a:ea typeface="Lora"/>
                <a:cs typeface="Lora"/>
                <a:sym typeface="Lora"/>
              </a:rPr>
              <a:t>Need Google account to get started!</a:t>
            </a:r>
            <a:endParaRPr sz="1400" dirty="0">
              <a:latin typeface="Garamond" panose="02020404030301010803" pitchFamily="18" charset="0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2405608" y="1475589"/>
            <a:ext cx="13748791" cy="847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3010"/>
              </a:lnSpc>
            </a:pPr>
            <a:r>
              <a:rPr lang="en" sz="3600" b="1" i="1" dirty="0">
                <a:solidFill>
                  <a:srgbClr val="ED5104"/>
                </a:solidFill>
                <a:latin typeface="Garamond" panose="02020404030301010803" pitchFamily="18" charset="0"/>
                <a:ea typeface="Lora"/>
                <a:cs typeface="Lora"/>
                <a:sym typeface="Lora"/>
              </a:rPr>
              <a:t>free, cloud-based platform to write and execute python-based codes </a:t>
            </a:r>
            <a:endParaRPr sz="1575" dirty="0">
              <a:latin typeface="Garamond" panose="02020404030301010803" pitchFamily="18" charset="0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13450460" y="2547806"/>
            <a:ext cx="4455600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39994"/>
              </a:lnSpc>
            </a:pPr>
            <a:r>
              <a:rPr lang="en" sz="3600" b="1">
                <a:solidFill>
                  <a:srgbClr val="0C6FB6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share the notebook</a:t>
            </a:r>
            <a:endParaRPr sz="1400">
              <a:latin typeface="Garamond" panose="02020404030301010803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4B115D0B-BB03-928B-135C-176C20ECB645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592"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/>
          <p:nvPr/>
        </p:nvSpPr>
        <p:spPr>
          <a:xfrm>
            <a:off x="5966743" y="1938552"/>
            <a:ext cx="5086700" cy="7319748"/>
          </a:xfrm>
          <a:custGeom>
            <a:avLst/>
            <a:gdLst/>
            <a:ahLst/>
            <a:cxnLst/>
            <a:rect l="l" t="t" r="r" b="b"/>
            <a:pathLst>
              <a:path w="5086699" h="7319748" extrusionOk="0">
                <a:moveTo>
                  <a:pt x="0" y="0"/>
                </a:moveTo>
                <a:lnTo>
                  <a:pt x="5086698" y="0"/>
                </a:lnTo>
                <a:lnTo>
                  <a:pt x="5086698" y="7319748"/>
                </a:lnTo>
                <a:lnTo>
                  <a:pt x="0" y="73197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1934" t="-12245" r="-285348" b="-43055"/>
            </a:stretch>
          </a:blipFill>
          <a:ln w="19050" cap="sq" cmpd="sng">
            <a:solidFill>
              <a:srgbClr val="ED5104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0" name="Google Shape;190;p30"/>
          <p:cNvSpPr txBox="1"/>
          <p:nvPr/>
        </p:nvSpPr>
        <p:spPr>
          <a:xfrm>
            <a:off x="12238245" y="3218811"/>
            <a:ext cx="5749604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9994"/>
              </a:lnSpc>
            </a:pPr>
            <a:r>
              <a:rPr lang="en" sz="4800" b="1" dirty="0">
                <a:solidFill>
                  <a:srgbClr val="0C6FB6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Save a copy in Drive</a:t>
            </a:r>
            <a:endParaRPr sz="4800" dirty="0">
              <a:latin typeface="Garamond" panose="02020404030301010803" pitchFamily="18" charset="0"/>
            </a:endParaRPr>
          </a:p>
        </p:txBody>
      </p:sp>
      <p:sp>
        <p:nvSpPr>
          <p:cNvPr id="191" name="Google Shape;191;p30"/>
          <p:cNvSpPr txBox="1"/>
          <p:nvPr/>
        </p:nvSpPr>
        <p:spPr>
          <a:xfrm>
            <a:off x="1915701" y="1888716"/>
            <a:ext cx="2743203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7"/>
              </a:lnSpc>
            </a:pPr>
            <a:r>
              <a:rPr lang="en" sz="4000" b="1" dirty="0">
                <a:solidFill>
                  <a:srgbClr val="0C6FB6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Click to File</a:t>
            </a:r>
            <a:endParaRPr sz="4000" dirty="0">
              <a:latin typeface="Garamond" panose="02020404030301010803" pitchFamily="18" charset="0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644527" y="5474111"/>
            <a:ext cx="2176394" cy="1066434"/>
          </a:xfrm>
          <a:custGeom>
            <a:avLst/>
            <a:gdLst/>
            <a:ahLst/>
            <a:cxnLst/>
            <a:rect l="l" t="t" r="r" b="b"/>
            <a:pathLst>
              <a:path w="2176394" h="1066433" extrusionOk="0">
                <a:moveTo>
                  <a:pt x="0" y="0"/>
                </a:moveTo>
                <a:lnTo>
                  <a:pt x="2176394" y="0"/>
                </a:lnTo>
                <a:lnTo>
                  <a:pt x="2176394" y="1066434"/>
                </a:lnTo>
                <a:lnTo>
                  <a:pt x="0" y="10664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93" name="Google Shape;193;p30"/>
          <p:cNvCxnSpPr/>
          <p:nvPr/>
        </p:nvCxnSpPr>
        <p:spPr>
          <a:xfrm rot="10800000" flipH="1">
            <a:off x="8325805" y="4353976"/>
            <a:ext cx="5362037" cy="1221644"/>
          </a:xfrm>
          <a:prstGeom prst="straightConnector1">
            <a:avLst/>
          </a:prstGeom>
          <a:noFill/>
          <a:ln w="47625" cap="flat" cmpd="sng">
            <a:solidFill>
              <a:srgbClr val="0C6FB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4" name="Google Shape;194;p30"/>
          <p:cNvSpPr/>
          <p:nvPr/>
        </p:nvSpPr>
        <p:spPr>
          <a:xfrm>
            <a:off x="6448033" y="2241498"/>
            <a:ext cx="1038758" cy="508992"/>
          </a:xfrm>
          <a:custGeom>
            <a:avLst/>
            <a:gdLst/>
            <a:ahLst/>
            <a:cxnLst/>
            <a:rect l="l" t="t" r="r" b="b"/>
            <a:pathLst>
              <a:path w="1038759" h="508992" extrusionOk="0">
                <a:moveTo>
                  <a:pt x="0" y="0"/>
                </a:moveTo>
                <a:lnTo>
                  <a:pt x="1038759" y="0"/>
                </a:lnTo>
                <a:lnTo>
                  <a:pt x="1038759" y="508992"/>
                </a:lnTo>
                <a:lnTo>
                  <a:pt x="0" y="5089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95" name="Google Shape;195;p30"/>
          <p:cNvCxnSpPr/>
          <p:nvPr/>
        </p:nvCxnSpPr>
        <p:spPr>
          <a:xfrm>
            <a:off x="4693540" y="2451237"/>
            <a:ext cx="1754495" cy="167214"/>
          </a:xfrm>
          <a:prstGeom prst="straightConnector1">
            <a:avLst/>
          </a:prstGeom>
          <a:noFill/>
          <a:ln w="47625" cap="flat" cmpd="sng">
            <a:solidFill>
              <a:srgbClr val="0C6FB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88" name="Google Shape;188;p30"/>
          <p:cNvSpPr txBox="1"/>
          <p:nvPr/>
        </p:nvSpPr>
        <p:spPr>
          <a:xfrm>
            <a:off x="238681" y="62273"/>
            <a:ext cx="8087124" cy="10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2984"/>
              </a:lnSpc>
            </a:pPr>
            <a:r>
              <a:rPr lang="en" sz="4400" b="1" dirty="0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Google </a:t>
            </a:r>
            <a:r>
              <a:rPr lang="en" sz="4400" b="1" dirty="0" err="1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Colab</a:t>
            </a:r>
            <a:r>
              <a:rPr lang="en" sz="4400" b="1" dirty="0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 (Collaboratory)</a:t>
            </a:r>
            <a:endParaRPr sz="4400" dirty="0">
              <a:solidFill>
                <a:srgbClr val="002060"/>
              </a:solidFill>
              <a:latin typeface="Canva Sans Bold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E989C-09B8-263E-04F0-2F4A4722B49F}"/>
              </a:ext>
            </a:extLst>
          </p:cNvPr>
          <p:cNvSpPr txBox="1"/>
          <p:nvPr/>
        </p:nvSpPr>
        <p:spPr>
          <a:xfrm>
            <a:off x="11847322" y="6652217"/>
            <a:ext cx="5749604" cy="17543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700" b="1" dirty="0">
                <a:latin typeface="Garamond" panose="02020404030301010803" pitchFamily="18" charset="0"/>
                <a:cs typeface="Times New Roman" panose="02020603050405020304" pitchFamily="18" charset="0"/>
              </a:rPr>
              <a:t>Before using this Colab, Save a copy to your own Google Drive: </a:t>
            </a:r>
          </a:p>
          <a:p>
            <a:r>
              <a:rPr lang="en-US" sz="2700" b="1" dirty="0">
                <a:latin typeface="Garamond" panose="02020404030301010803" pitchFamily="18" charset="0"/>
                <a:cs typeface="Times New Roman" panose="02020603050405020304" pitchFamily="18" charset="0"/>
              </a:rPr>
              <a:t>Click on “File” &gt; “Save a copy in Drive”</a:t>
            </a:r>
            <a:endParaRPr lang="en-IN" sz="2700" dirty="0"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4743AA5-80A9-6CF3-3708-18DDED306CC2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2592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1162667" y="1844372"/>
            <a:ext cx="8281752" cy="7413929"/>
          </a:xfrm>
          <a:custGeom>
            <a:avLst/>
            <a:gdLst/>
            <a:ahLst/>
            <a:cxnLst/>
            <a:rect l="l" t="t" r="r" b="b"/>
            <a:pathLst>
              <a:path w="8281752" h="7413928" extrusionOk="0">
                <a:moveTo>
                  <a:pt x="0" y="0"/>
                </a:moveTo>
                <a:lnTo>
                  <a:pt x="8281752" y="0"/>
                </a:lnTo>
                <a:lnTo>
                  <a:pt x="8281752" y="7413928"/>
                </a:lnTo>
                <a:lnTo>
                  <a:pt x="0" y="74139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0965" t="-16173" r="-195670" b="-76508"/>
            </a:stretch>
          </a:blipFill>
          <a:ln w="19050" cap="sq" cmpd="sng">
            <a:solidFill>
              <a:srgbClr val="0C6FB6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5" name="Google Shape;205;p31"/>
          <p:cNvSpPr/>
          <p:nvPr/>
        </p:nvSpPr>
        <p:spPr>
          <a:xfrm>
            <a:off x="4402721" y="6397504"/>
            <a:ext cx="2670413" cy="1308503"/>
          </a:xfrm>
          <a:custGeom>
            <a:avLst/>
            <a:gdLst/>
            <a:ahLst/>
            <a:cxnLst/>
            <a:rect l="l" t="t" r="r" b="b"/>
            <a:pathLst>
              <a:path w="2670411" h="1308502" extrusionOk="0">
                <a:moveTo>
                  <a:pt x="0" y="0"/>
                </a:moveTo>
                <a:lnTo>
                  <a:pt x="2670411" y="0"/>
                </a:lnTo>
                <a:lnTo>
                  <a:pt x="2670411" y="1308502"/>
                </a:lnTo>
                <a:lnTo>
                  <a:pt x="0" y="13085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6" name="Google Shape;206;p31"/>
          <p:cNvSpPr/>
          <p:nvPr/>
        </p:nvSpPr>
        <p:spPr>
          <a:xfrm>
            <a:off x="10303060" y="3446479"/>
            <a:ext cx="7440386" cy="5600009"/>
          </a:xfrm>
          <a:custGeom>
            <a:avLst/>
            <a:gdLst/>
            <a:ahLst/>
            <a:cxnLst/>
            <a:rect l="l" t="t" r="r" b="b"/>
            <a:pathLst>
              <a:path w="7440386" h="5600008" extrusionOk="0">
                <a:moveTo>
                  <a:pt x="0" y="0"/>
                </a:moveTo>
                <a:lnTo>
                  <a:pt x="7440387" y="0"/>
                </a:lnTo>
                <a:lnTo>
                  <a:pt x="7440387" y="5600008"/>
                </a:lnTo>
                <a:lnTo>
                  <a:pt x="0" y="56000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07" name="Google Shape;207;p31"/>
          <p:cNvCxnSpPr/>
          <p:nvPr/>
        </p:nvCxnSpPr>
        <p:spPr>
          <a:xfrm rot="10800000" flipH="1">
            <a:off x="7073134" y="6397504"/>
            <a:ext cx="5455274" cy="864239"/>
          </a:xfrm>
          <a:prstGeom prst="straightConnector1">
            <a:avLst/>
          </a:prstGeom>
          <a:noFill/>
          <a:ln w="47625" cap="flat" cmpd="sng">
            <a:solidFill>
              <a:srgbClr val="0C6FB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8" name="Google Shape;208;p31"/>
          <p:cNvSpPr txBox="1"/>
          <p:nvPr/>
        </p:nvSpPr>
        <p:spPr>
          <a:xfrm>
            <a:off x="175327" y="24245"/>
            <a:ext cx="5562600" cy="10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52984"/>
              </a:lnSpc>
            </a:pPr>
            <a:r>
              <a:rPr lang="en" sz="4400" b="1" dirty="0">
                <a:solidFill>
                  <a:srgbClr val="002060"/>
                </a:solidFill>
                <a:latin typeface="Canva Sans Bold" panose="020B0604020202020204" charset="0"/>
                <a:ea typeface="Lora"/>
                <a:cs typeface="Lora"/>
                <a:sym typeface="Lora"/>
              </a:rPr>
              <a:t>Change Runtime</a:t>
            </a:r>
            <a:endParaRPr sz="4400" dirty="0">
              <a:solidFill>
                <a:srgbClr val="002060"/>
              </a:solidFill>
              <a:latin typeface="Canva Sans Bold" panose="020B0604020202020204" charset="0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13080338" y="2546623"/>
            <a:ext cx="276926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7"/>
              </a:lnSpc>
            </a:pPr>
            <a:r>
              <a:rPr lang="en" sz="4800" b="1" dirty="0">
                <a:solidFill>
                  <a:srgbClr val="152225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T4 GPU</a:t>
            </a:r>
            <a:endParaRPr sz="1350" dirty="0">
              <a:latin typeface="Garamond" panose="02020404030301010803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6932D3D6-B34A-7E13-DE2A-08FB5B6D20B8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2592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3192002" y="2494116"/>
            <a:ext cx="5284562" cy="5298768"/>
          </a:xfrm>
          <a:custGeom>
            <a:avLst/>
            <a:gdLst/>
            <a:ahLst/>
            <a:cxnLst/>
            <a:rect l="l" t="t" r="r" b="b"/>
            <a:pathLst>
              <a:path w="5284562" h="5298768" extrusionOk="0">
                <a:moveTo>
                  <a:pt x="0" y="0"/>
                </a:moveTo>
                <a:lnTo>
                  <a:pt x="5284562" y="0"/>
                </a:lnTo>
                <a:lnTo>
                  <a:pt x="5284562" y="5298768"/>
                </a:lnTo>
                <a:lnTo>
                  <a:pt x="0" y="5298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 w="19050" cap="sq" cmpd="sng">
            <a:solidFill>
              <a:srgbClr val="ED5104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219" name="Google Shape;219;p32"/>
          <p:cNvCxnSpPr/>
          <p:nvPr/>
        </p:nvCxnSpPr>
        <p:spPr>
          <a:xfrm rot="10800000" flipH="1">
            <a:off x="4331794" y="4845467"/>
            <a:ext cx="5455274" cy="864239"/>
          </a:xfrm>
          <a:prstGeom prst="straightConnector1">
            <a:avLst/>
          </a:prstGeom>
          <a:noFill/>
          <a:ln w="47625" cap="flat" cmpd="sng">
            <a:solidFill>
              <a:srgbClr val="0C6FB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20" name="Google Shape;220;p32"/>
          <p:cNvSpPr/>
          <p:nvPr/>
        </p:nvSpPr>
        <p:spPr>
          <a:xfrm>
            <a:off x="3608990" y="5459351"/>
            <a:ext cx="1117848" cy="547746"/>
          </a:xfrm>
          <a:custGeom>
            <a:avLst/>
            <a:gdLst/>
            <a:ahLst/>
            <a:cxnLst/>
            <a:rect l="l" t="t" r="r" b="b"/>
            <a:pathLst>
              <a:path w="1117848" h="547746" extrusionOk="0">
                <a:moveTo>
                  <a:pt x="0" y="0"/>
                </a:moveTo>
                <a:lnTo>
                  <a:pt x="1117848" y="0"/>
                </a:lnTo>
                <a:lnTo>
                  <a:pt x="1117848" y="547746"/>
                </a:lnTo>
                <a:lnTo>
                  <a:pt x="0" y="54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1" name="Google Shape;221;p32"/>
          <p:cNvSpPr/>
          <p:nvPr/>
        </p:nvSpPr>
        <p:spPr>
          <a:xfrm rot="1777377">
            <a:off x="3617138" y="7751303"/>
            <a:ext cx="1675044" cy="475890"/>
          </a:xfrm>
          <a:custGeom>
            <a:avLst/>
            <a:gdLst/>
            <a:ahLst/>
            <a:cxnLst/>
            <a:rect l="l" t="t" r="r" b="b"/>
            <a:pathLst>
              <a:path w="1675044" h="475889" extrusionOk="0">
                <a:moveTo>
                  <a:pt x="0" y="0"/>
                </a:moveTo>
                <a:lnTo>
                  <a:pt x="1675044" y="0"/>
                </a:lnTo>
                <a:lnTo>
                  <a:pt x="1675044" y="475888"/>
                </a:lnTo>
                <a:lnTo>
                  <a:pt x="0" y="4758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2" name="Google Shape;222;p32"/>
          <p:cNvSpPr txBox="1"/>
          <p:nvPr/>
        </p:nvSpPr>
        <p:spPr>
          <a:xfrm>
            <a:off x="0" y="96800"/>
            <a:ext cx="6847919" cy="103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52984"/>
              </a:lnSpc>
            </a:pPr>
            <a:r>
              <a:rPr lang="en-US" sz="4400" b="1" dirty="0">
                <a:solidFill>
                  <a:srgbClr val="002060"/>
                </a:solidFill>
                <a:latin typeface="Canva Sans Bold" panose="020B0604020202020204" charset="0"/>
              </a:rPr>
              <a:t>Input and Output files</a:t>
            </a:r>
            <a:endParaRPr sz="4400" b="1" dirty="0">
              <a:solidFill>
                <a:srgbClr val="002060"/>
              </a:solidFill>
              <a:latin typeface="Canva Sans Bold" panose="020B0604020202020204" charset="0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9448800" y="4134662"/>
            <a:ext cx="490656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" sz="4800" b="1" dirty="0">
                <a:solidFill>
                  <a:srgbClr val="ED5104"/>
                </a:solidFill>
                <a:latin typeface="Garamond" panose="02020404030301010803" pitchFamily="18" charset="0"/>
                <a:ea typeface="Arial"/>
                <a:cs typeface="Arial"/>
                <a:sym typeface="Arial"/>
              </a:rPr>
              <a:t>Upload the files</a:t>
            </a:r>
            <a:endParaRPr sz="1350" dirty="0">
              <a:latin typeface="Garamond" panose="02020404030301010803" pitchFamily="18" charset="0"/>
            </a:endParaRPr>
          </a:p>
        </p:txBody>
      </p:sp>
      <p:sp>
        <p:nvSpPr>
          <p:cNvPr id="224" name="Google Shape;224;p32"/>
          <p:cNvSpPr/>
          <p:nvPr/>
        </p:nvSpPr>
        <p:spPr>
          <a:xfrm>
            <a:off x="2905151" y="7094552"/>
            <a:ext cx="1117848" cy="547746"/>
          </a:xfrm>
          <a:custGeom>
            <a:avLst/>
            <a:gdLst/>
            <a:ahLst/>
            <a:cxnLst/>
            <a:rect l="l" t="t" r="r" b="b"/>
            <a:pathLst>
              <a:path w="1117848" h="547746" extrusionOk="0">
                <a:moveTo>
                  <a:pt x="0" y="0"/>
                </a:moveTo>
                <a:lnTo>
                  <a:pt x="1117848" y="0"/>
                </a:lnTo>
                <a:lnTo>
                  <a:pt x="1117848" y="547746"/>
                </a:lnTo>
                <a:lnTo>
                  <a:pt x="0" y="54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5" name="Google Shape;225;p32"/>
          <p:cNvSpPr txBox="1"/>
          <p:nvPr/>
        </p:nvSpPr>
        <p:spPr>
          <a:xfrm>
            <a:off x="5265694" y="8228856"/>
            <a:ext cx="9972972" cy="10341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en" sz="4800" b="1" dirty="0">
                <a:solidFill>
                  <a:srgbClr val="E8710B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For all the results and input files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13EC7DD1-432A-2E76-9E0A-16AA4D9E8109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2592"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8">
            <a:extLst>
              <a:ext uri="{FF2B5EF4-FFF2-40B4-BE49-F238E27FC236}">
                <a16:creationId xmlns:a16="http://schemas.microsoft.com/office/drawing/2014/main" id="{073BCC2B-79DC-033D-408E-76AE68DC22D7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  <p:sp>
        <p:nvSpPr>
          <p:cNvPr id="3" name="Google Shape;187;p30">
            <a:extLst>
              <a:ext uri="{FF2B5EF4-FFF2-40B4-BE49-F238E27FC236}">
                <a16:creationId xmlns:a16="http://schemas.microsoft.com/office/drawing/2014/main" id="{9D81C369-241A-2D13-83D4-1F056F22D58E}"/>
              </a:ext>
            </a:extLst>
          </p:cNvPr>
          <p:cNvSpPr txBox="1"/>
          <p:nvPr/>
        </p:nvSpPr>
        <p:spPr>
          <a:xfrm>
            <a:off x="3314700" y="3390900"/>
            <a:ext cx="11658600" cy="129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1" tIns="50801" rIns="50801" bIns="50801" anchor="ctr" anchorCtr="0">
            <a:noAutofit/>
          </a:bodyPr>
          <a:lstStyle/>
          <a:p>
            <a:pPr>
              <a:lnSpc>
                <a:spcPct val="248611"/>
              </a:lnSpc>
            </a:pPr>
            <a:r>
              <a:rPr lang="en-US" sz="4800" b="1" dirty="0">
                <a:solidFill>
                  <a:srgbClr val="002060"/>
                </a:solidFill>
                <a:latin typeface="Canva Sans Bold" panose="020B0604020202020204" charset="0"/>
                <a:ea typeface="Calibri"/>
                <a:cs typeface="Calibri"/>
                <a:sym typeface="Calibri"/>
              </a:rPr>
              <a:t>Using pygetpapers in colab notebook</a:t>
            </a:r>
            <a:endParaRPr sz="4800" b="1" dirty="0">
              <a:solidFill>
                <a:srgbClr val="002060"/>
              </a:solidFill>
              <a:latin typeface="Canva Sans Bold" panose="020B0604020202020204" charset="0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52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8E0FC88D-43E4-32CC-A189-13E956AACD3A}"/>
              </a:ext>
            </a:extLst>
          </p:cNvPr>
          <p:cNvSpPr txBox="1"/>
          <p:nvPr/>
        </p:nvSpPr>
        <p:spPr>
          <a:xfrm>
            <a:off x="2590800" y="1920776"/>
            <a:ext cx="14630400" cy="1001364"/>
          </a:xfrm>
          <a:prstGeom prst="rect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Contents of the presentation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6D61B8-CBA6-0DC5-7D3C-970E78994906}"/>
              </a:ext>
            </a:extLst>
          </p:cNvPr>
          <p:cNvCxnSpPr/>
          <p:nvPr/>
        </p:nvCxnSpPr>
        <p:spPr>
          <a:xfrm flipH="1">
            <a:off x="5486400" y="2922140"/>
            <a:ext cx="3276600" cy="21228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609C92-6213-6754-63A4-CBBBA6416A3E}"/>
              </a:ext>
            </a:extLst>
          </p:cNvPr>
          <p:cNvCxnSpPr>
            <a:cxnSpLocks/>
          </p:cNvCxnSpPr>
          <p:nvPr/>
        </p:nvCxnSpPr>
        <p:spPr>
          <a:xfrm>
            <a:off x="8763000" y="2922140"/>
            <a:ext cx="2286000" cy="22752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9F21A6-EDE6-C1CD-203B-858838FB32EE}"/>
              </a:ext>
            </a:extLst>
          </p:cNvPr>
          <p:cNvSpPr txBox="1"/>
          <p:nvPr/>
        </p:nvSpPr>
        <p:spPr>
          <a:xfrm>
            <a:off x="419100" y="5044976"/>
            <a:ext cx="10134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spc="3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Introduction  </a:t>
            </a:r>
          </a:p>
          <a:p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-</a:t>
            </a:r>
            <a:r>
              <a:rPr lang="en-US" sz="3600" b="1" spc="3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 </a:t>
            </a:r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Scientific literature corpus</a:t>
            </a:r>
          </a:p>
          <a:p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-</a:t>
            </a:r>
            <a:r>
              <a:rPr lang="en-US" sz="3600" b="1" spc="3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 </a:t>
            </a:r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pygetpapers</a:t>
            </a:r>
          </a:p>
          <a:p>
            <a:pPr marL="571500" indent="-571500">
              <a:buFontTx/>
              <a:buChar char="-"/>
            </a:pPr>
            <a:r>
              <a:rPr lang="en-US" sz="36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Colab notebook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5CBDA-59CD-93D1-5FCE-FDE1090781B9}"/>
              </a:ext>
            </a:extLst>
          </p:cNvPr>
          <p:cNvSpPr txBox="1"/>
          <p:nvPr/>
        </p:nvSpPr>
        <p:spPr>
          <a:xfrm>
            <a:off x="10591800" y="5276550"/>
            <a:ext cx="5638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300" dirty="0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DIY (Hands-on) </a:t>
            </a:r>
          </a:p>
          <a:p>
            <a:r>
              <a:rPr lang="en-US" sz="4400" b="1" spc="300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- pygetpapers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31617E62-BD1D-EF6D-2F2D-D14A63BABE57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9311433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5ACEA-E06D-FB1E-4C2E-101FEEBBD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87;p30">
            <a:extLst>
              <a:ext uri="{FF2B5EF4-FFF2-40B4-BE49-F238E27FC236}">
                <a16:creationId xmlns:a16="http://schemas.microsoft.com/office/drawing/2014/main" id="{2FA36F10-6674-E49B-DC8F-28D5ED1F9540}"/>
              </a:ext>
            </a:extLst>
          </p:cNvPr>
          <p:cNvSpPr txBox="1"/>
          <p:nvPr/>
        </p:nvSpPr>
        <p:spPr>
          <a:xfrm>
            <a:off x="152400" y="-95458"/>
            <a:ext cx="6489361" cy="129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1" tIns="50801" rIns="50801" bIns="50801" anchor="ctr" anchorCtr="0">
            <a:noAutofit/>
          </a:bodyPr>
          <a:lstStyle/>
          <a:p>
            <a:pPr>
              <a:lnSpc>
                <a:spcPct val="248611"/>
              </a:lnSpc>
            </a:pPr>
            <a:r>
              <a:rPr lang="en-US" sz="4200" b="1" dirty="0">
                <a:solidFill>
                  <a:srgbClr val="002060"/>
                </a:solidFill>
                <a:latin typeface="Canva Sans Bold" panose="020B0604020202020204" charset="0"/>
                <a:ea typeface="Calibri"/>
                <a:cs typeface="Calibri"/>
                <a:sym typeface="Calibri"/>
              </a:rPr>
              <a:t>Querying pygetpapers</a:t>
            </a:r>
            <a:endParaRPr sz="4200" b="1" dirty="0">
              <a:solidFill>
                <a:srgbClr val="002060"/>
              </a:solidFill>
              <a:latin typeface="Canva Sans Bold" panose="020B0604020202020204" charset="0"/>
              <a:ea typeface="Calibri"/>
              <a:cs typeface="Calibri"/>
              <a:sym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1BC4D2A-1159-BAA0-AFCB-E0FC8600AE89}"/>
              </a:ext>
            </a:extLst>
          </p:cNvPr>
          <p:cNvGrpSpPr/>
          <p:nvPr/>
        </p:nvGrpSpPr>
        <p:grpSpPr>
          <a:xfrm>
            <a:off x="876301" y="3162300"/>
            <a:ext cx="16535397" cy="2538343"/>
            <a:chOff x="716339" y="1593801"/>
            <a:chExt cx="16535397" cy="25383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8CF9BC4-4F83-77AB-02C9-3F795F2CBEF5}"/>
                </a:ext>
              </a:extLst>
            </p:cNvPr>
            <p:cNvSpPr txBox="1"/>
            <p:nvPr/>
          </p:nvSpPr>
          <p:spPr>
            <a:xfrm>
              <a:off x="2971800" y="1624974"/>
              <a:ext cx="2084354" cy="5078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7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Search query</a:t>
              </a:r>
              <a:endParaRPr lang="en-US" sz="2700" b="1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A0B366C-73B6-79A9-32CC-B6FBFDA0F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1331" y="2138721"/>
              <a:ext cx="0" cy="53197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1B5D00-05F2-22F6-7232-9743EB18D3AA}"/>
                </a:ext>
              </a:extLst>
            </p:cNvPr>
            <p:cNvSpPr txBox="1"/>
            <p:nvPr/>
          </p:nvSpPr>
          <p:spPr>
            <a:xfrm>
              <a:off x="9841594" y="1624974"/>
              <a:ext cx="2185406" cy="5078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sz="27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Output folder</a:t>
              </a:r>
              <a:endParaRPr lang="en-US" sz="2700" b="1" dirty="0">
                <a:solidFill>
                  <a:schemeClr val="bg1"/>
                </a:solidFill>
                <a:latin typeface="Garamond" panose="02020404030301010803" pitchFamily="18" charset="0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9B3BEC44-CBA2-5707-91F1-34BED3AF0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9699" y="2140461"/>
              <a:ext cx="0" cy="531977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A15F24-2A53-D227-D2CC-9F9842D09FBF}"/>
                </a:ext>
              </a:extLst>
            </p:cNvPr>
            <p:cNvCxnSpPr>
              <a:cxnSpLocks/>
            </p:cNvCxnSpPr>
            <p:nvPr/>
          </p:nvCxnSpPr>
          <p:spPr>
            <a:xfrm>
              <a:off x="13105941" y="3158961"/>
              <a:ext cx="0" cy="467279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B175B1-09CE-FFD3-F38E-09E95506F887}"/>
                </a:ext>
              </a:extLst>
            </p:cNvPr>
            <p:cNvSpPr txBox="1"/>
            <p:nvPr/>
          </p:nvSpPr>
          <p:spPr>
            <a:xfrm>
              <a:off x="12573000" y="3600415"/>
              <a:ext cx="1125707" cy="5078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XML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441B6F-E408-D83D-31EE-5DA4F12E290B}"/>
                </a:ext>
              </a:extLst>
            </p:cNvPr>
            <p:cNvSpPr txBox="1"/>
            <p:nvPr/>
          </p:nvSpPr>
          <p:spPr>
            <a:xfrm>
              <a:off x="6838637" y="3624313"/>
              <a:ext cx="2919902" cy="5078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Number of papers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5E2834A-794C-553C-C6B2-81EC9F203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7200" y="3116022"/>
              <a:ext cx="0" cy="4843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DFF9C-8544-9636-F637-387A356B20A8}"/>
                </a:ext>
              </a:extLst>
            </p:cNvPr>
            <p:cNvSpPr txBox="1"/>
            <p:nvPr/>
          </p:nvSpPr>
          <p:spPr>
            <a:xfrm>
              <a:off x="716339" y="2810252"/>
              <a:ext cx="16535397" cy="398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75"/>
                </a:lnSpc>
                <a:buNone/>
              </a:pPr>
              <a:r>
                <a:rPr lang="en-US" sz="3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pygetpapers -q </a:t>
              </a:r>
              <a:r>
                <a:rPr lang="en-US" sz="3200" b="1" dirty="0">
                  <a:solidFill>
                    <a:srgbClr val="A31515"/>
                  </a:solidFill>
                  <a:effectLst/>
                  <a:latin typeface="Courier New" panose="02070309020205020404" pitchFamily="49" charset="0"/>
                </a:rPr>
                <a:t>"Ocean heat"</a:t>
              </a:r>
              <a:r>
                <a:rPr lang="en-US" sz="3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-k </a:t>
              </a:r>
              <a:r>
                <a:rPr lang="en-US" sz="3200" b="1" dirty="0">
                  <a:solidFill>
                    <a:srgbClr val="098658"/>
                  </a:solidFill>
                  <a:effectLst/>
                  <a:latin typeface="Courier New" panose="02070309020205020404" pitchFamily="49" charset="0"/>
                </a:rPr>
                <a:t>20</a:t>
              </a:r>
              <a:r>
                <a:rPr lang="en-US" sz="3200" b="1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 -o Ocean_Heat2 -x --</a:t>
              </a:r>
              <a:r>
                <a:rPr lang="en-US" sz="3200" b="1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datatables</a:t>
              </a:r>
              <a:endParaRPr lang="en-US" sz="3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E5F92-BB5E-F30A-2E47-FBEF0DC24BE9}"/>
                </a:ext>
              </a:extLst>
            </p:cNvPr>
            <p:cNvSpPr txBox="1"/>
            <p:nvPr/>
          </p:nvSpPr>
          <p:spPr>
            <a:xfrm>
              <a:off x="14391333" y="1593801"/>
              <a:ext cx="2731334" cy="50783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00" b="1" dirty="0">
                  <a:solidFill>
                    <a:schemeClr val="bg1"/>
                  </a:solidFill>
                  <a:latin typeface="Garamond" panose="02020404030301010803" pitchFamily="18" charset="0"/>
                </a:rPr>
                <a:t>Summary table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36CD62-1DD3-5029-884F-FD83F4F7AB3C}"/>
                </a:ext>
              </a:extLst>
            </p:cNvPr>
            <p:cNvCxnSpPr>
              <a:cxnSpLocks/>
            </p:cNvCxnSpPr>
            <p:nvPr/>
          </p:nvCxnSpPr>
          <p:spPr>
            <a:xfrm>
              <a:off x="15392400" y="2205159"/>
              <a:ext cx="0" cy="467279"/>
            </a:xfrm>
            <a:prstGeom prst="straightConnector1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36FD4D50-B74C-D128-9765-7FD4ED56B1E2}"/>
              </a:ext>
            </a:extLst>
          </p:cNvPr>
          <p:cNvSpPr/>
          <p:nvPr/>
        </p:nvSpPr>
        <p:spPr>
          <a:xfrm>
            <a:off x="533399" y="2787144"/>
            <a:ext cx="17221200" cy="35814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8">
            <a:extLst>
              <a:ext uri="{FF2B5EF4-FFF2-40B4-BE49-F238E27FC236}">
                <a16:creationId xmlns:a16="http://schemas.microsoft.com/office/drawing/2014/main" id="{FBA5C10C-E3F5-7F8F-097F-1C5227471C2E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B26AEAE7-F8EA-69B3-C10D-2F97506DE107}"/>
              </a:ext>
            </a:extLst>
          </p:cNvPr>
          <p:cNvSpPr txBox="1"/>
          <p:nvPr/>
        </p:nvSpPr>
        <p:spPr>
          <a:xfrm>
            <a:off x="152400" y="7436276"/>
            <a:ext cx="17765167" cy="104775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 dirty="0">
                <a:solidFill>
                  <a:srgbClr val="AF4C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to colab </a:t>
            </a:r>
            <a:r>
              <a:rPr lang="en-US" sz="3000" b="1" dirty="0" err="1">
                <a:solidFill>
                  <a:srgbClr val="AF4C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notenook</a:t>
            </a:r>
            <a:endParaRPr lang="en-US" sz="3000" b="1" dirty="0">
              <a:solidFill>
                <a:srgbClr val="AF4C0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https://colab.research.google.com/drive/1stqd9YxRda2SmSR-r40LBAGhabJi0vkq?usp=sharing</a:t>
            </a:r>
          </a:p>
        </p:txBody>
      </p:sp>
    </p:spTree>
    <p:extLst>
      <p:ext uri="{BB962C8B-B14F-4D97-AF65-F5344CB8AC3E}">
        <p14:creationId xmlns:p14="http://schemas.microsoft.com/office/powerpoint/2010/main" val="4204193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CB717-5F4F-73C4-1F4A-54B39A34E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952500"/>
            <a:ext cx="5638800" cy="910485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F4AA1-F125-6A2D-3B39-0C9E2FEB15C4}"/>
              </a:ext>
            </a:extLst>
          </p:cNvPr>
          <p:cNvSpPr txBox="1"/>
          <p:nvPr/>
        </p:nvSpPr>
        <p:spPr>
          <a:xfrm>
            <a:off x="838200" y="952500"/>
            <a:ext cx="3276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Output: </a:t>
            </a:r>
            <a:endParaRPr lang="en-US" sz="4800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7C06F67D-85D4-ED2C-A88B-3C39C0C5B44B}"/>
              </a:ext>
            </a:extLst>
          </p:cNvPr>
          <p:cNvSpPr/>
          <p:nvPr/>
        </p:nvSpPr>
        <p:spPr>
          <a:xfrm>
            <a:off x="15141567" y="96013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1250405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32294" y="1653413"/>
            <a:ext cx="13423412" cy="6980174"/>
          </a:xfrm>
          <a:custGeom>
            <a:avLst/>
            <a:gdLst/>
            <a:ahLst/>
            <a:cxnLst/>
            <a:rect l="l" t="t" r="r" b="b"/>
            <a:pathLst>
              <a:path w="13423412" h="6980174">
                <a:moveTo>
                  <a:pt x="0" y="0"/>
                </a:moveTo>
                <a:lnTo>
                  <a:pt x="13423412" y="0"/>
                </a:lnTo>
                <a:lnTo>
                  <a:pt x="13423412" y="6980174"/>
                </a:lnTo>
                <a:lnTo>
                  <a:pt x="0" y="6980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28575">
            <a:solidFill>
              <a:srgbClr val="00B050"/>
            </a:solidFill>
          </a:ln>
        </p:spPr>
      </p:sp>
      <p:sp>
        <p:nvSpPr>
          <p:cNvPr id="6" name="Freeform 6"/>
          <p:cNvSpPr/>
          <p:nvPr/>
        </p:nvSpPr>
        <p:spPr>
          <a:xfrm>
            <a:off x="15087600" y="107162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9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33400" y="146894"/>
            <a:ext cx="5832764" cy="10013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6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Datatables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2000" y="9171336"/>
            <a:ext cx="16114238" cy="864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00" b="1" dirty="0">
                <a:solidFill>
                  <a:srgbClr val="AF4C0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to the output:</a:t>
            </a:r>
            <a:r>
              <a:rPr lang="en-US" sz="2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>
              <a:lnSpc>
                <a:spcPts val="3499"/>
              </a:lnSpc>
            </a:pPr>
            <a:r>
              <a:rPr lang="en-US" sz="24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https://github.com/semanticClimate/ai-automated-literature-review/tree/main/Output_pygetpapers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6F8D798-7D15-668B-355B-D775FF753928}"/>
              </a:ext>
            </a:extLst>
          </p:cNvPr>
          <p:cNvSpPr txBox="1"/>
          <p:nvPr/>
        </p:nvSpPr>
        <p:spPr>
          <a:xfrm>
            <a:off x="2286000" y="3695700"/>
            <a:ext cx="12268200" cy="1836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6000" b="1" dirty="0">
                <a:solidFill>
                  <a:srgbClr val="20108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 SESSION</a:t>
            </a:r>
          </a:p>
          <a:p>
            <a:pPr algn="ctr">
              <a:lnSpc>
                <a:spcPts val="7279"/>
              </a:lnSpc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use pygetpapers?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5069D1D7-CFF7-9319-95F1-9BB5DB3BA8CE}"/>
              </a:ext>
            </a:extLst>
          </p:cNvPr>
          <p:cNvSpPr/>
          <p:nvPr/>
        </p:nvSpPr>
        <p:spPr>
          <a:xfrm>
            <a:off x="15087600" y="107162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4189997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2050" y="1219967"/>
            <a:ext cx="8167255" cy="582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5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to colab </a:t>
            </a:r>
            <a:r>
              <a:rPr lang="en-US" sz="5400" b="1" dirty="0">
                <a:solidFill>
                  <a:srgbClr val="00206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2"/>
              </a:rPr>
              <a:t>notebook</a:t>
            </a:r>
            <a:endParaRPr lang="en-US" sz="5400" b="1" dirty="0">
              <a:solidFill>
                <a:srgbClr val="00206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22833" y="2400300"/>
            <a:ext cx="17765167" cy="503279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https://colab.research.google.com/drive/1stqd9YxRda2SmSR-r40LBAGhabJi0vkq?usp=sharing</a:t>
            </a:r>
          </a:p>
        </p:txBody>
      </p:sp>
      <p:sp>
        <p:nvSpPr>
          <p:cNvPr id="8" name="Freeform 8"/>
          <p:cNvSpPr/>
          <p:nvPr/>
        </p:nvSpPr>
        <p:spPr>
          <a:xfrm>
            <a:off x="15293967" y="58880"/>
            <a:ext cx="2994033" cy="765201"/>
          </a:xfrm>
          <a:custGeom>
            <a:avLst/>
            <a:gdLst/>
            <a:ahLst/>
            <a:cxnLst/>
            <a:rect l="l" t="t" r="r" b="b"/>
            <a:pathLst>
              <a:path w="2994033" h="765201">
                <a:moveTo>
                  <a:pt x="0" y="0"/>
                </a:moveTo>
                <a:lnTo>
                  <a:pt x="2994033" y="0"/>
                </a:lnTo>
                <a:lnTo>
                  <a:pt x="2994033" y="765201"/>
                </a:lnTo>
                <a:lnTo>
                  <a:pt x="0" y="7652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592"/>
            </a:stretch>
          </a:blipFill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ED4B9A-4F79-2C93-DE11-4C5BDB1E6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564" y="3771900"/>
            <a:ext cx="6286500" cy="6286500"/>
          </a:xfrm>
          <a:prstGeom prst="rect">
            <a:avLst/>
          </a:prstGeom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11B19FB-A92A-B99A-18BA-D38050F261CC}"/>
              </a:ext>
            </a:extLst>
          </p:cNvPr>
          <p:cNvSpPr txBox="1"/>
          <p:nvPr/>
        </p:nvSpPr>
        <p:spPr>
          <a:xfrm>
            <a:off x="502049" y="4598745"/>
            <a:ext cx="8167255" cy="5827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QR for colab notebook</a:t>
            </a:r>
          </a:p>
        </p:txBody>
      </p:sp>
    </p:spTree>
    <p:extLst>
      <p:ext uri="{BB962C8B-B14F-4D97-AF65-F5344CB8AC3E}">
        <p14:creationId xmlns:p14="http://schemas.microsoft.com/office/powerpoint/2010/main" val="2386814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183554"/>
            <a:ext cx="17926778" cy="7634140"/>
            <a:chOff x="0" y="0"/>
            <a:chExt cx="1128752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8752" cy="406400"/>
            </a:xfrm>
            <a:custGeom>
              <a:avLst/>
              <a:gdLst/>
              <a:ahLst/>
              <a:cxnLst/>
              <a:rect l="l" t="t" r="r" b="b"/>
              <a:pathLst>
                <a:path w="1128752" h="406400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58126" y="3970422"/>
            <a:ext cx="12371749" cy="2060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238"/>
              </a:lnSpc>
            </a:pPr>
            <a:r>
              <a:rPr lang="en-US" sz="11598" b="1" spc="579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9009810"/>
            <a:ext cx="248490" cy="2484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010810" y="1028700"/>
            <a:ext cx="248490" cy="2484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5695085" y="5831058"/>
            <a:ext cx="5280485" cy="1349561"/>
          </a:xfrm>
          <a:custGeom>
            <a:avLst/>
            <a:gdLst/>
            <a:ahLst/>
            <a:cxnLst/>
            <a:rect l="l" t="t" r="r" b="b"/>
            <a:pathLst>
              <a:path w="5280485" h="1349561">
                <a:moveTo>
                  <a:pt x="0" y="0"/>
                </a:moveTo>
                <a:lnTo>
                  <a:pt x="5280485" y="0"/>
                </a:lnTo>
                <a:lnTo>
                  <a:pt x="5280485" y="1349561"/>
                </a:lnTo>
                <a:lnTo>
                  <a:pt x="0" y="13495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53C9C39C-5436-9B50-150C-0AE88DC20E51}"/>
              </a:ext>
            </a:extLst>
          </p:cNvPr>
          <p:cNvSpPr txBox="1"/>
          <p:nvPr/>
        </p:nvSpPr>
        <p:spPr>
          <a:xfrm>
            <a:off x="3124200" y="3543300"/>
            <a:ext cx="12496800" cy="2059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8400"/>
              </a:lnSpc>
            </a:pPr>
            <a:r>
              <a:rPr lang="en-US" sz="6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What is Scientific Literature corpus? </a:t>
            </a:r>
          </a:p>
        </p:txBody>
      </p:sp>
      <p:sp>
        <p:nvSpPr>
          <p:cNvPr id="2" name="Freeform 14">
            <a:extLst>
              <a:ext uri="{FF2B5EF4-FFF2-40B4-BE49-F238E27FC236}">
                <a16:creationId xmlns:a16="http://schemas.microsoft.com/office/drawing/2014/main" id="{656FE286-161E-0E09-1E40-8596EF58493B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201452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5FDFE6-3F56-83FB-7AC7-422E2CC4FF85}"/>
              </a:ext>
            </a:extLst>
          </p:cNvPr>
          <p:cNvSpPr txBox="1"/>
          <p:nvPr/>
        </p:nvSpPr>
        <p:spPr>
          <a:xfrm>
            <a:off x="2971800" y="3314700"/>
            <a:ext cx="12954000" cy="2585323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5400" dirty="0">
                <a:solidFill>
                  <a:srgbClr val="7030A0"/>
                </a:solidFill>
              </a:rPr>
              <a:t>It is a structured collection of scholarly articles and research papers that can be used for further analysis.</a:t>
            </a:r>
          </a:p>
        </p:txBody>
      </p:sp>
      <p:sp>
        <p:nvSpPr>
          <p:cNvPr id="4" name="Freeform 14">
            <a:extLst>
              <a:ext uri="{FF2B5EF4-FFF2-40B4-BE49-F238E27FC236}">
                <a16:creationId xmlns:a16="http://schemas.microsoft.com/office/drawing/2014/main" id="{B709AF0E-6AAD-E432-613E-7C1ECD7357C0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275260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6931FFFB-4AA3-38B6-D776-B0A0C272C76A}"/>
              </a:ext>
            </a:extLst>
          </p:cNvPr>
          <p:cNvSpPr txBox="1"/>
          <p:nvPr/>
        </p:nvSpPr>
        <p:spPr>
          <a:xfrm>
            <a:off x="1371600" y="3467100"/>
            <a:ext cx="14914418" cy="2078582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54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Why there is a need of Scientific Literature corpus? 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4A18BBFC-6E5E-3B33-78CD-99D2516024D4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1649031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>
            <a:extLst>
              <a:ext uri="{FF2B5EF4-FFF2-40B4-BE49-F238E27FC236}">
                <a16:creationId xmlns:a16="http://schemas.microsoft.com/office/drawing/2014/main" id="{59CA8552-B592-FE54-1337-6EC753462EC1}"/>
              </a:ext>
            </a:extLst>
          </p:cNvPr>
          <p:cNvSpPr txBox="1"/>
          <p:nvPr/>
        </p:nvSpPr>
        <p:spPr>
          <a:xfrm>
            <a:off x="381000" y="571500"/>
            <a:ext cx="17678400" cy="936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40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Challenges with Scientific literatures and analysis</a:t>
            </a:r>
          </a:p>
        </p:txBody>
      </p:sp>
      <p:pic>
        <p:nvPicPr>
          <p:cNvPr id="5" name="Picture 4" descr="A cartoon of a person in a lab&#10;&#10;Description automatically generated">
            <a:extLst>
              <a:ext uri="{FF2B5EF4-FFF2-40B4-BE49-F238E27FC236}">
                <a16:creationId xmlns:a16="http://schemas.microsoft.com/office/drawing/2014/main" id="{F434FD74-F8C9-F766-3566-B4E1B9E07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" y="3292816"/>
            <a:ext cx="4851509" cy="485150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5F75BF-325A-C038-3E87-81B78C163FBA}"/>
              </a:ext>
            </a:extLst>
          </p:cNvPr>
          <p:cNvSpPr txBox="1"/>
          <p:nvPr/>
        </p:nvSpPr>
        <p:spPr>
          <a:xfrm>
            <a:off x="5627077" y="2552700"/>
            <a:ext cx="12268200" cy="5837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Exponential growth of publications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Difficult to keep up with the latest developments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Literature exists in various formats: mainly PDFs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Not machine-readable or structured formats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Limited Access to the repositories and journals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No single platform for getting access to all research outputs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Bulk downloading is often restricted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Technical Barriers to automate article retrieval for people with no coding</a:t>
            </a:r>
          </a:p>
        </p:txBody>
      </p:sp>
    </p:spTree>
    <p:extLst>
      <p:ext uri="{BB962C8B-B14F-4D97-AF65-F5344CB8AC3E}">
        <p14:creationId xmlns:p14="http://schemas.microsoft.com/office/powerpoint/2010/main" val="130194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5">
            <a:extLst>
              <a:ext uri="{FF2B5EF4-FFF2-40B4-BE49-F238E27FC236}">
                <a16:creationId xmlns:a16="http://schemas.microsoft.com/office/drawing/2014/main" id="{F43AAD36-D5B9-AD23-FED9-5D6D4C83799A}"/>
              </a:ext>
            </a:extLst>
          </p:cNvPr>
          <p:cNvSpPr txBox="1"/>
          <p:nvPr/>
        </p:nvSpPr>
        <p:spPr>
          <a:xfrm>
            <a:off x="1143000" y="3390900"/>
            <a:ext cx="16396855" cy="2059218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5400" b="1" spc="300" dirty="0">
                <a:solidFill>
                  <a:srgbClr val="20108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Applications of Scientific Literature corpus? </a:t>
            </a:r>
          </a:p>
        </p:txBody>
      </p:sp>
      <p:sp>
        <p:nvSpPr>
          <p:cNvPr id="2" name="Freeform 14">
            <a:extLst>
              <a:ext uri="{FF2B5EF4-FFF2-40B4-BE49-F238E27FC236}">
                <a16:creationId xmlns:a16="http://schemas.microsoft.com/office/drawing/2014/main" id="{B1C68DA7-0E8A-10EF-A6BE-FEBD8D87B0EA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362561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0E8DA9-6F34-CE88-B3FB-BBB9CBD0F2F0}"/>
              </a:ext>
            </a:extLst>
          </p:cNvPr>
          <p:cNvSpPr txBox="1"/>
          <p:nvPr/>
        </p:nvSpPr>
        <p:spPr>
          <a:xfrm>
            <a:off x="3276600" y="2324100"/>
            <a:ext cx="9769186" cy="230832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dirty="0"/>
              <a:t>To train </a:t>
            </a:r>
            <a:r>
              <a:rPr lang="en-US" sz="3600" b="1" dirty="0"/>
              <a:t>Natural Language Processing (NLP)</a:t>
            </a:r>
            <a:r>
              <a:rPr lang="en-US" sz="3600" dirty="0"/>
              <a:t> models  for the following: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Named Entity Recognition (NER)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Automated summarization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B1E1B-3973-8123-AF99-A9E1997DAD96}"/>
              </a:ext>
            </a:extLst>
          </p:cNvPr>
          <p:cNvSpPr txBox="1"/>
          <p:nvPr/>
        </p:nvSpPr>
        <p:spPr>
          <a:xfrm>
            <a:off x="3276600" y="5372100"/>
            <a:ext cx="9769186" cy="230832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3600" b="1" dirty="0"/>
              <a:t>Facilitate literature reviews:</a:t>
            </a:r>
            <a:r>
              <a:rPr lang="en-US" sz="36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identifying gaps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formulating hypotheses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70E6D7F2-D682-E649-F4A6-B184F78DBFE0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220800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>
            <a:extLst>
              <a:ext uri="{FF2B5EF4-FFF2-40B4-BE49-F238E27FC236}">
                <a16:creationId xmlns:a16="http://schemas.microsoft.com/office/drawing/2014/main" id="{76F1ACCD-E911-5FCD-797E-06778D2FEB88}"/>
              </a:ext>
            </a:extLst>
          </p:cNvPr>
          <p:cNvSpPr txBox="1"/>
          <p:nvPr/>
        </p:nvSpPr>
        <p:spPr>
          <a:xfrm>
            <a:off x="1143000" y="3314700"/>
            <a:ext cx="16535400" cy="2013885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4000" b="1" spc="300" dirty="0">
                <a:solidFill>
                  <a:srgbClr val="00B050"/>
                </a:solidFill>
                <a:latin typeface="Comic Sans MS" panose="030F0702030302020204" pitchFamily="66" charset="0"/>
                <a:ea typeface="Helios Extended Bold"/>
                <a:cs typeface="Helios Extended Bold"/>
                <a:sym typeface="Helios Extended Bold"/>
              </a:rPr>
              <a:t>So, we need a tool which can create curated corpus in a machine readable format………………..</a:t>
            </a:r>
          </a:p>
        </p:txBody>
      </p:sp>
      <p:sp>
        <p:nvSpPr>
          <p:cNvPr id="3" name="Freeform 14">
            <a:extLst>
              <a:ext uri="{FF2B5EF4-FFF2-40B4-BE49-F238E27FC236}">
                <a16:creationId xmlns:a16="http://schemas.microsoft.com/office/drawing/2014/main" id="{92466470-D7C5-C320-E382-68088BE21528}"/>
              </a:ext>
            </a:extLst>
          </p:cNvPr>
          <p:cNvSpPr/>
          <p:nvPr/>
        </p:nvSpPr>
        <p:spPr>
          <a:xfrm>
            <a:off x="14003523" y="57824"/>
            <a:ext cx="4096939" cy="1047076"/>
          </a:xfrm>
          <a:custGeom>
            <a:avLst/>
            <a:gdLst/>
            <a:ahLst/>
            <a:cxnLst/>
            <a:rect l="l" t="t" r="r" b="b"/>
            <a:pathLst>
              <a:path w="4096939" h="1047076">
                <a:moveTo>
                  <a:pt x="0" y="0"/>
                </a:moveTo>
                <a:lnTo>
                  <a:pt x="4096940" y="0"/>
                </a:lnTo>
                <a:lnTo>
                  <a:pt x="4096940" y="1047076"/>
                </a:lnTo>
                <a:lnTo>
                  <a:pt x="0" y="1047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592"/>
            </a:stretch>
          </a:blipFill>
        </p:spPr>
      </p:sp>
    </p:spTree>
    <p:extLst>
      <p:ext uri="{BB962C8B-B14F-4D97-AF65-F5344CB8AC3E}">
        <p14:creationId xmlns:p14="http://schemas.microsoft.com/office/powerpoint/2010/main" val="3954668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535</Words>
  <Application>Microsoft Office PowerPoint</Application>
  <PresentationFormat>Custom</PresentationFormat>
  <Paragraphs>102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Canva Sans Bold</vt:lpstr>
      <vt:lpstr>Canva Sans</vt:lpstr>
      <vt:lpstr>Wingdings</vt:lpstr>
      <vt:lpstr>Lato</vt:lpstr>
      <vt:lpstr>Arial</vt:lpstr>
      <vt:lpstr>Clear Sans Bold</vt:lpstr>
      <vt:lpstr>Comic Sans MS</vt:lpstr>
      <vt:lpstr>Courier New</vt:lpstr>
      <vt:lpstr>Times New Roman</vt:lpstr>
      <vt:lpstr>Calibri</vt:lpstr>
      <vt:lpstr>Helios Extended Bold</vt:lpstr>
      <vt:lpstr>Garamond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FSCI2025_demo</dc:title>
  <cp:lastModifiedBy>nipgr nipgr</cp:lastModifiedBy>
  <cp:revision>54</cp:revision>
  <dcterms:created xsi:type="dcterms:W3CDTF">2006-08-16T00:00:00Z</dcterms:created>
  <dcterms:modified xsi:type="dcterms:W3CDTF">2025-07-18T08:50:00Z</dcterms:modified>
  <dc:identifier>DAGtTgm5pgo</dc:identifier>
</cp:coreProperties>
</file>