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embeddedFontLst>
    <p:embeddedFont>
      <p:font typeface="Montserrat SemiBold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.fntdata"/><Relationship Id="rId22" Type="http://schemas.openxmlformats.org/officeDocument/2006/relationships/font" Target="fonts/MontserratSemiBold-boldItalic.fntdata"/><Relationship Id="rId21" Type="http://schemas.openxmlformats.org/officeDocument/2006/relationships/font" Target="fonts/MontserratSemiBold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SemiBold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0801cda09_1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70801cda09_1_3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0801cda09_1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70801cda09_1_3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05a70de5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705a70de52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cf490793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5cf490793a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0801cda0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70801cda09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e42647f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e42647f4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0801cda09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0801cda09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0801cda09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0801cda09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0801cda09_1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70801cda09_1_3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github.com/petermr/climate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github.com/petermr/climate" TargetMode="External"/><Relationship Id="rId3" Type="http://schemas.openxmlformats.org/officeDocument/2006/relationships/hyperlink" Target="http://linkme2.net/1vp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 mit Bild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2"/>
          <p:cNvGrpSpPr/>
          <p:nvPr/>
        </p:nvGrpSpPr>
        <p:grpSpPr>
          <a:xfrm>
            <a:off x="911225" y="692150"/>
            <a:ext cx="7296150" cy="5443538"/>
            <a:chOff x="107504" y="433201"/>
            <a:chExt cx="6912768" cy="5986816"/>
          </a:xfrm>
        </p:grpSpPr>
        <p:sp>
          <p:nvSpPr>
            <p:cNvPr id="17" name="Google Shape;17;p2"/>
            <p:cNvSpPr/>
            <p:nvPr/>
          </p:nvSpPr>
          <p:spPr>
            <a:xfrm>
              <a:off x="107504" y="515261"/>
              <a:ext cx="6912768" cy="590475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7504" y="433201"/>
              <a:ext cx="6912768" cy="115232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125" y="1108075"/>
            <a:ext cx="187007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400" y="1520825"/>
            <a:ext cx="2176463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295468" y="5157192"/>
            <a:ext cx="6527917" cy="7490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1295468" y="3356992"/>
            <a:ext cx="6527917" cy="15515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\\tib.tibub.de\DFS1\Bereiche\Marketing\_CI\03_Logos\andere interne Logos\Leibniz Gemeinschaft\NEU\Logo_DE\Web\PNG\Leibniz_Logo_DE_negativ_500px.png" id="23" name="Google Shape;2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48528" y="5805264"/>
            <a:ext cx="1152128" cy="951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xtseite">
  <p:cSld name="1_Textseit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>
            <a:off x="911424" y="620695"/>
            <a:ext cx="80649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911424" y="1484791"/>
            <a:ext cx="806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seite">
  <p:cSld name="Textseit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912287" y="1484784"/>
            <a:ext cx="103683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type="title"/>
          </p:nvPr>
        </p:nvSpPr>
        <p:spPr>
          <a:xfrm>
            <a:off x="911424" y="620695"/>
            <a:ext cx="80649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mit Bildern">
  <p:cSld name="Text mit Bilder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6192012" y="1484784"/>
            <a:ext cx="50886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4"/>
          <p:cNvSpPr/>
          <p:nvPr>
            <p:ph idx="2" type="pic"/>
          </p:nvPr>
        </p:nvSpPr>
        <p:spPr>
          <a:xfrm>
            <a:off x="911425" y="1484784"/>
            <a:ext cx="49926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911424" y="620695"/>
            <a:ext cx="80649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4"/>
          <p:cNvSpPr/>
          <p:nvPr>
            <p:ph idx="3" type="pic"/>
          </p:nvPr>
        </p:nvSpPr>
        <p:spPr>
          <a:xfrm>
            <a:off x="911425" y="3789040"/>
            <a:ext cx="4992600" cy="21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 mit Bild" showMasterSp="0">
  <p:cSld name="1_Titelfolie mit Bil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15"/>
          <p:cNvGrpSpPr/>
          <p:nvPr/>
        </p:nvGrpSpPr>
        <p:grpSpPr>
          <a:xfrm>
            <a:off x="911229" y="692170"/>
            <a:ext cx="7296566" cy="5443943"/>
            <a:chOff x="107504" y="433201"/>
            <a:chExt cx="6912900" cy="5986960"/>
          </a:xfrm>
        </p:grpSpPr>
        <p:sp>
          <p:nvSpPr>
            <p:cNvPr id="99" name="Google Shape;99;p15"/>
            <p:cNvSpPr/>
            <p:nvPr/>
          </p:nvSpPr>
          <p:spPr>
            <a:xfrm>
              <a:off x="107504" y="515261"/>
              <a:ext cx="6912900" cy="5904900"/>
            </a:xfrm>
            <a:prstGeom prst="rect">
              <a:avLst/>
            </a:prstGeom>
            <a:solidFill>
              <a:schemeClr val="lt1">
                <a:alpha val="8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107504" y="433201"/>
              <a:ext cx="6912900" cy="115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125" y="1108075"/>
            <a:ext cx="187007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468" y="1520990"/>
            <a:ext cx="1941281" cy="5400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\tib.tibub.de\DFS1\Bereiche\Marketing\_CI\03_Logos\andere interne Logos\Leibniz Gemeinschaft\NEU\Logo_EN\Web\PNG\Leibniz_Logo_EN_negative_250px.png" id="103" name="Google Shape;10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48528" y="5771053"/>
            <a:ext cx="1175890" cy="97031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1295468" y="4509120"/>
            <a:ext cx="65280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5"/>
          <p:cNvSpPr txBox="1"/>
          <p:nvPr>
            <p:ph type="ctrTitle"/>
          </p:nvPr>
        </p:nvSpPr>
        <p:spPr>
          <a:xfrm>
            <a:off x="1295468" y="2708920"/>
            <a:ext cx="6528000" cy="155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5"/>
          <p:cNvSpPr txBox="1"/>
          <p:nvPr/>
        </p:nvSpPr>
        <p:spPr>
          <a:xfrm>
            <a:off x="2142952" y="5661248"/>
            <a:ext cx="40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Creative Commons Attribution 3.0 Germany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https://creativecommons.org/licenses/by/3.0/de/deed.en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83867" y="5713666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911424" y="620694"/>
            <a:ext cx="80649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912287" y="1483544"/>
            <a:ext cx="10368300" cy="44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9141201" y="6245079"/>
            <a:ext cx="2844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CK" type="title">
  <p:cSld name="TITL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-29100" y="-42233"/>
            <a:ext cx="12280800" cy="46767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415600" y="4634567"/>
            <a:ext cx="6123600" cy="1727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0" name="Google Shape;120;p18"/>
          <p:cNvSpPr txBox="1"/>
          <p:nvPr/>
        </p:nvSpPr>
        <p:spPr>
          <a:xfrm>
            <a:off x="1860300" y="6296500"/>
            <a:ext cx="8502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OCK – </a:t>
            </a:r>
            <a:r>
              <a:rPr lang="de-DE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https://github.com/petermr/climate</a:t>
            </a:r>
            <a:r>
              <a:rPr lang="de-DE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Slides </a:t>
            </a:r>
            <a:endParaRPr sz="16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11355677" y="629648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124" name="Google Shape;124;p19"/>
          <p:cNvGrpSpPr/>
          <p:nvPr/>
        </p:nvGrpSpPr>
        <p:grpSpPr>
          <a:xfrm>
            <a:off x="2301673" y="6296343"/>
            <a:ext cx="8003983" cy="524787"/>
            <a:chOff x="1312300" y="4722375"/>
            <a:chExt cx="6003138" cy="393600"/>
          </a:xfrm>
        </p:grpSpPr>
        <p:sp>
          <p:nvSpPr>
            <p:cNvPr id="125" name="Google Shape;125;p19"/>
            <p:cNvSpPr txBox="1"/>
            <p:nvPr/>
          </p:nvSpPr>
          <p:spPr>
            <a:xfrm>
              <a:off x="2031538" y="4722375"/>
              <a:ext cx="52839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600">
                  <a:solidFill>
                    <a:srgbClr val="888888"/>
                  </a:solidFill>
                  <a:latin typeface="Calibri"/>
                  <a:ea typeface="Calibri"/>
                  <a:cs typeface="Calibri"/>
                  <a:sym typeface="Calibri"/>
                </a:rPr>
                <a:t>@ASAPbio_  |  #ASAPbio  #FORCE2019 | slides: bit.ly/preprints-FORCE2019</a:t>
              </a:r>
              <a:endParaRPr sz="16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126" name="Google Shape;126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312300" y="4801636"/>
              <a:ext cx="940250" cy="235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11355677" y="629648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2388533" y="6296500"/>
            <a:ext cx="7917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de-DE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OCK – </a:t>
            </a:r>
            <a:r>
              <a:rPr lang="de-DE" sz="16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https://github.com/petermr/climate</a:t>
            </a:r>
            <a:r>
              <a:rPr lang="de-DE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Slides </a:t>
            </a:r>
            <a:r>
              <a:rPr lang="de-DE" sz="16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http://linkme2.net/1vp</a:t>
            </a:r>
            <a:r>
              <a:rPr lang="de-DE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5" name="Google Shape;135;p21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11355677" y="629648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137" name="Google Shape;137;p21"/>
          <p:cNvGrpSpPr/>
          <p:nvPr/>
        </p:nvGrpSpPr>
        <p:grpSpPr>
          <a:xfrm>
            <a:off x="2301673" y="6296343"/>
            <a:ext cx="8003983" cy="524787"/>
            <a:chOff x="1312300" y="4722375"/>
            <a:chExt cx="6003138" cy="393600"/>
          </a:xfrm>
        </p:grpSpPr>
        <p:sp>
          <p:nvSpPr>
            <p:cNvPr id="138" name="Google Shape;138;p21"/>
            <p:cNvSpPr txBox="1"/>
            <p:nvPr/>
          </p:nvSpPr>
          <p:spPr>
            <a:xfrm>
              <a:off x="2031538" y="4722375"/>
              <a:ext cx="52839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600">
                  <a:solidFill>
                    <a:srgbClr val="888888"/>
                  </a:solidFill>
                  <a:latin typeface="Calibri"/>
                  <a:ea typeface="Calibri"/>
                  <a:cs typeface="Calibri"/>
                  <a:sym typeface="Calibri"/>
                </a:rPr>
                <a:t>@ASAPbio_  |  #ASAPbio  #FORCE2019 | slides: bit.ly/preprints-FORCE2019</a:t>
              </a:r>
              <a:endParaRPr sz="16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139" name="Google Shape;139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312300" y="4801636"/>
              <a:ext cx="940250" cy="235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11355677" y="629648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143" name="Google Shape;143;p22"/>
          <p:cNvGrpSpPr/>
          <p:nvPr/>
        </p:nvGrpSpPr>
        <p:grpSpPr>
          <a:xfrm>
            <a:off x="2301673" y="6296343"/>
            <a:ext cx="8003983" cy="524787"/>
            <a:chOff x="1312300" y="4722375"/>
            <a:chExt cx="6003138" cy="393600"/>
          </a:xfrm>
        </p:grpSpPr>
        <p:sp>
          <p:nvSpPr>
            <p:cNvPr id="144" name="Google Shape;144;p22"/>
            <p:cNvSpPr txBox="1"/>
            <p:nvPr/>
          </p:nvSpPr>
          <p:spPr>
            <a:xfrm>
              <a:off x="2031538" y="4722375"/>
              <a:ext cx="52839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600">
                  <a:solidFill>
                    <a:srgbClr val="888888"/>
                  </a:solidFill>
                  <a:latin typeface="Calibri"/>
                  <a:ea typeface="Calibri"/>
                  <a:cs typeface="Calibri"/>
                  <a:sym typeface="Calibri"/>
                </a:rPr>
                <a:t>@ASAPbio_  |  #ASAPbio  #FORCE2019 | slides: bit.ly/preprints-FORCE2019</a:t>
              </a:r>
              <a:endParaRPr sz="16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145" name="Google Shape;145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312300" y="4801636"/>
              <a:ext cx="940250" cy="235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 mit Bild" showMasterSp="0">
  <p:cSld name="1_Agenda mit Bild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/>
          <p:nvPr/>
        </p:nvSpPr>
        <p:spPr>
          <a:xfrm>
            <a:off x="911225" y="766763"/>
            <a:ext cx="7296150" cy="5368925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911225" y="692150"/>
            <a:ext cx="7296150" cy="1047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911225" y="766763"/>
            <a:ext cx="10369550" cy="5368925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911225" y="692150"/>
            <a:ext cx="10369550" cy="1047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 txBox="1"/>
          <p:nvPr>
            <p:ph type="title"/>
          </p:nvPr>
        </p:nvSpPr>
        <p:spPr>
          <a:xfrm>
            <a:off x="1295471" y="980735"/>
            <a:ext cx="6428271" cy="433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1295472" y="1700816"/>
            <a:ext cx="6416121" cy="41764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left text">
  <p:cSld name="ONE_COLUM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415600" y="740800"/>
            <a:ext cx="48213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415600" y="1852800"/>
            <a:ext cx="48213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11355677" y="629648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150" name="Google Shape;150;p23"/>
          <p:cNvGrpSpPr/>
          <p:nvPr/>
        </p:nvGrpSpPr>
        <p:grpSpPr>
          <a:xfrm>
            <a:off x="101512" y="6333043"/>
            <a:ext cx="5135055" cy="524787"/>
            <a:chOff x="2149975" y="4722375"/>
            <a:chExt cx="3851387" cy="393600"/>
          </a:xfrm>
        </p:grpSpPr>
        <p:sp>
          <p:nvSpPr>
            <p:cNvPr id="151" name="Google Shape;151;p23"/>
            <p:cNvSpPr txBox="1"/>
            <p:nvPr/>
          </p:nvSpPr>
          <p:spPr>
            <a:xfrm>
              <a:off x="3054163" y="4722375"/>
              <a:ext cx="29472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600">
                  <a:solidFill>
                    <a:srgbClr val="888888"/>
                  </a:solidFill>
                  <a:latin typeface="Calibri"/>
                  <a:ea typeface="Calibri"/>
                  <a:cs typeface="Calibri"/>
                  <a:sym typeface="Calibri"/>
                </a:rPr>
                <a:t>@ASAPbio_  |  #ASAPbio  #FORCE2019</a:t>
              </a:r>
              <a:endParaRPr sz="16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152" name="Google Shape;152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149975" y="4801648"/>
              <a:ext cx="940250" cy="235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right text">
  <p:cSld name="ONE_COLUMN_TEXT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6604000" y="740800"/>
            <a:ext cx="50277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6604000" y="1852800"/>
            <a:ext cx="50277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11355677" y="629648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157" name="Google Shape;157;p24"/>
          <p:cNvGrpSpPr/>
          <p:nvPr/>
        </p:nvGrpSpPr>
        <p:grpSpPr>
          <a:xfrm>
            <a:off x="6603912" y="6333043"/>
            <a:ext cx="5135055" cy="524787"/>
            <a:chOff x="2149975" y="4722375"/>
            <a:chExt cx="3851387" cy="393600"/>
          </a:xfrm>
        </p:grpSpPr>
        <p:sp>
          <p:nvSpPr>
            <p:cNvPr id="158" name="Google Shape;158;p24"/>
            <p:cNvSpPr txBox="1"/>
            <p:nvPr/>
          </p:nvSpPr>
          <p:spPr>
            <a:xfrm>
              <a:off x="3054163" y="4722375"/>
              <a:ext cx="29472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600">
                  <a:solidFill>
                    <a:srgbClr val="888888"/>
                  </a:solidFill>
                  <a:latin typeface="Calibri"/>
                  <a:ea typeface="Calibri"/>
                  <a:cs typeface="Calibri"/>
                  <a:sym typeface="Calibri"/>
                </a:rPr>
                <a:t>@ASAPbio_  |  #ASAPbio  #FORCE2019</a:t>
              </a:r>
              <a:endParaRPr sz="16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159" name="Google Shape;159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149975" y="4801648"/>
              <a:ext cx="940250" cy="235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11355677" y="629648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163" name="Google Shape;163;p25"/>
          <p:cNvGrpSpPr/>
          <p:nvPr/>
        </p:nvGrpSpPr>
        <p:grpSpPr>
          <a:xfrm>
            <a:off x="2301673" y="6296343"/>
            <a:ext cx="8003983" cy="524787"/>
            <a:chOff x="1312300" y="4722375"/>
            <a:chExt cx="6003138" cy="393600"/>
          </a:xfrm>
        </p:grpSpPr>
        <p:sp>
          <p:nvSpPr>
            <p:cNvPr id="164" name="Google Shape;164;p25"/>
            <p:cNvSpPr txBox="1"/>
            <p:nvPr/>
          </p:nvSpPr>
          <p:spPr>
            <a:xfrm>
              <a:off x="2031538" y="4722375"/>
              <a:ext cx="52839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600">
                  <a:solidFill>
                    <a:srgbClr val="888888"/>
                  </a:solidFill>
                  <a:latin typeface="Calibri"/>
                  <a:ea typeface="Calibri"/>
                  <a:cs typeface="Calibri"/>
                  <a:sym typeface="Calibri"/>
                </a:rPr>
                <a:t>@ASAPbio_  |  #ASAPbio  #FORCE2019 | slides: bit.ly/preprints-FORCE2019</a:t>
              </a:r>
              <a:endParaRPr sz="16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165" name="Google Shape;165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312300" y="4801636"/>
              <a:ext cx="940250" cy="235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/>
          <p:nvPr/>
        </p:nvSpPr>
        <p:spPr>
          <a:xfrm>
            <a:off x="5236767" y="-167"/>
            <a:ext cx="6955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 txBox="1"/>
          <p:nvPr>
            <p:ph type="title"/>
          </p:nvPr>
        </p:nvSpPr>
        <p:spPr>
          <a:xfrm>
            <a:off x="354000" y="1644233"/>
            <a:ext cx="44139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69" name="Google Shape;169;p26"/>
          <p:cNvSpPr txBox="1"/>
          <p:nvPr>
            <p:ph idx="1" type="subTitle"/>
          </p:nvPr>
        </p:nvSpPr>
        <p:spPr>
          <a:xfrm>
            <a:off x="354000" y="3737433"/>
            <a:ext cx="44139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0" name="Google Shape;170;p26"/>
          <p:cNvSpPr txBox="1"/>
          <p:nvPr>
            <p:ph idx="2" type="body"/>
          </p:nvPr>
        </p:nvSpPr>
        <p:spPr>
          <a:xfrm>
            <a:off x="5683133" y="965433"/>
            <a:ext cx="6018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11355677" y="629648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101512" y="6333043"/>
            <a:ext cx="5135055" cy="524787"/>
            <a:chOff x="2149975" y="4722375"/>
            <a:chExt cx="3851387" cy="393600"/>
          </a:xfrm>
        </p:grpSpPr>
        <p:sp>
          <p:nvSpPr>
            <p:cNvPr id="173" name="Google Shape;173;p26"/>
            <p:cNvSpPr txBox="1"/>
            <p:nvPr/>
          </p:nvSpPr>
          <p:spPr>
            <a:xfrm>
              <a:off x="3054163" y="4722375"/>
              <a:ext cx="29472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600">
                  <a:solidFill>
                    <a:srgbClr val="888888"/>
                  </a:solidFill>
                  <a:latin typeface="Calibri"/>
                  <a:ea typeface="Calibri"/>
                  <a:cs typeface="Calibri"/>
                  <a:sym typeface="Calibri"/>
                </a:rPr>
                <a:t>@ASAPbio_  |  #ASAPbio  #FORCE2019</a:t>
              </a:r>
              <a:endParaRPr sz="16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174" name="Google Shape;174;p2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149975" y="4801648"/>
              <a:ext cx="940250" cy="235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415600" y="5640767"/>
            <a:ext cx="109401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11355677" y="629648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178" name="Google Shape;178;p27"/>
          <p:cNvGrpSpPr/>
          <p:nvPr/>
        </p:nvGrpSpPr>
        <p:grpSpPr>
          <a:xfrm>
            <a:off x="2301673" y="6296343"/>
            <a:ext cx="8003983" cy="524787"/>
            <a:chOff x="1312300" y="4722375"/>
            <a:chExt cx="6003138" cy="393600"/>
          </a:xfrm>
        </p:grpSpPr>
        <p:sp>
          <p:nvSpPr>
            <p:cNvPr id="179" name="Google Shape;179;p27"/>
            <p:cNvSpPr txBox="1"/>
            <p:nvPr/>
          </p:nvSpPr>
          <p:spPr>
            <a:xfrm>
              <a:off x="2031538" y="4722375"/>
              <a:ext cx="52839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600">
                  <a:solidFill>
                    <a:srgbClr val="888888"/>
                  </a:solidFill>
                  <a:latin typeface="Calibri"/>
                  <a:ea typeface="Calibri"/>
                  <a:cs typeface="Calibri"/>
                  <a:sym typeface="Calibri"/>
                </a:rPr>
                <a:t>@ASAPbio_  |  #ASAPbio  #FORCE2019 | slides: bit.ly/preprints-FORCE2019</a:t>
              </a:r>
              <a:endParaRPr sz="16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180" name="Google Shape;180;p2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312300" y="4801636"/>
              <a:ext cx="940250" cy="235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DD3333"/>
              </a:buClr>
              <a:buSzPts val="16000"/>
              <a:buNone/>
              <a:defRPr sz="16000">
                <a:solidFill>
                  <a:srgbClr val="DD333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11355677" y="629648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185" name="Google Shape;185;p28"/>
          <p:cNvGrpSpPr/>
          <p:nvPr/>
        </p:nvGrpSpPr>
        <p:grpSpPr>
          <a:xfrm>
            <a:off x="2301673" y="6296343"/>
            <a:ext cx="8003983" cy="524787"/>
            <a:chOff x="1312300" y="4722375"/>
            <a:chExt cx="6003138" cy="393600"/>
          </a:xfrm>
        </p:grpSpPr>
        <p:sp>
          <p:nvSpPr>
            <p:cNvPr id="186" name="Google Shape;186;p28"/>
            <p:cNvSpPr txBox="1"/>
            <p:nvPr/>
          </p:nvSpPr>
          <p:spPr>
            <a:xfrm>
              <a:off x="2031538" y="4722375"/>
              <a:ext cx="52839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600">
                  <a:solidFill>
                    <a:srgbClr val="888888"/>
                  </a:solidFill>
                  <a:latin typeface="Calibri"/>
                  <a:ea typeface="Calibri"/>
                  <a:cs typeface="Calibri"/>
                  <a:sym typeface="Calibri"/>
                </a:rPr>
                <a:t>@ASAPbio_  |  #ASAPbio  #FORCE2019 | slides: bit.ly/preprints-FORCE2019</a:t>
              </a:r>
              <a:endParaRPr sz="16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187" name="Google Shape;187;p2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312300" y="4801636"/>
              <a:ext cx="940250" cy="235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11355677" y="629648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190" name="Google Shape;190;p29"/>
          <p:cNvGrpSpPr/>
          <p:nvPr/>
        </p:nvGrpSpPr>
        <p:grpSpPr>
          <a:xfrm>
            <a:off x="2301673" y="6296343"/>
            <a:ext cx="8003983" cy="524787"/>
            <a:chOff x="1312300" y="4722375"/>
            <a:chExt cx="6003138" cy="393600"/>
          </a:xfrm>
        </p:grpSpPr>
        <p:sp>
          <p:nvSpPr>
            <p:cNvPr id="191" name="Google Shape;191;p29"/>
            <p:cNvSpPr txBox="1"/>
            <p:nvPr/>
          </p:nvSpPr>
          <p:spPr>
            <a:xfrm>
              <a:off x="2031538" y="4722375"/>
              <a:ext cx="52839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600">
                  <a:solidFill>
                    <a:srgbClr val="888888"/>
                  </a:solidFill>
                  <a:latin typeface="Calibri"/>
                  <a:ea typeface="Calibri"/>
                  <a:cs typeface="Calibri"/>
                  <a:sym typeface="Calibri"/>
                </a:rPr>
                <a:t>@ASAPbio_  |  #ASAPbio  #FORCE2019 | slides: bit.ly/preprints-FORCE2019</a:t>
              </a:r>
              <a:endParaRPr sz="16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192" name="Google Shape;192;p2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312300" y="4801636"/>
              <a:ext cx="940250" cy="235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ommendation">
  <p:cSld name="CUSTOM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/>
          <p:nvPr/>
        </p:nvSpPr>
        <p:spPr>
          <a:xfrm rot="10800000">
            <a:off x="1198267" y="875367"/>
            <a:ext cx="3353700" cy="3353700"/>
          </a:xfrm>
          <a:prstGeom prst="ellipse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 txBox="1"/>
          <p:nvPr>
            <p:ph type="title"/>
          </p:nvPr>
        </p:nvSpPr>
        <p:spPr>
          <a:xfrm>
            <a:off x="3911900" y="1786733"/>
            <a:ext cx="7542300" cy="31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6" name="Google Shape;196;p30"/>
          <p:cNvSpPr txBox="1"/>
          <p:nvPr>
            <p:ph idx="1" type="subTitle"/>
          </p:nvPr>
        </p:nvSpPr>
        <p:spPr>
          <a:xfrm>
            <a:off x="1198367" y="457567"/>
            <a:ext cx="3353700" cy="397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6100">
                <a:solidFill>
                  <a:srgbClr val="888888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/>
            </a:lvl9pPr>
          </a:lstStyle>
          <a:p/>
        </p:txBody>
      </p:sp>
      <p:grpSp>
        <p:nvGrpSpPr>
          <p:cNvPr id="197" name="Google Shape;197;p30"/>
          <p:cNvGrpSpPr/>
          <p:nvPr/>
        </p:nvGrpSpPr>
        <p:grpSpPr>
          <a:xfrm>
            <a:off x="2301673" y="6296343"/>
            <a:ext cx="8003983" cy="524787"/>
            <a:chOff x="1312300" y="4722375"/>
            <a:chExt cx="6003138" cy="393600"/>
          </a:xfrm>
        </p:grpSpPr>
        <p:sp>
          <p:nvSpPr>
            <p:cNvPr id="198" name="Google Shape;198;p30"/>
            <p:cNvSpPr txBox="1"/>
            <p:nvPr/>
          </p:nvSpPr>
          <p:spPr>
            <a:xfrm>
              <a:off x="2031538" y="4722375"/>
              <a:ext cx="52839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600">
                  <a:solidFill>
                    <a:srgbClr val="888888"/>
                  </a:solidFill>
                  <a:latin typeface="Calibri"/>
                  <a:ea typeface="Calibri"/>
                  <a:cs typeface="Calibri"/>
                  <a:sym typeface="Calibri"/>
                </a:rPr>
                <a:t>@ASAPbio_  |  #ASAPbio  #FORCE2019 | slides: bit.ly/preprints-FORCE2019</a:t>
              </a:r>
              <a:endParaRPr sz="16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199" name="Google Shape;199;p3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312300" y="4801636"/>
              <a:ext cx="940250" cy="235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parent caption over image">
  <p:cSld name="CUSTOM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5697867" y="785200"/>
            <a:ext cx="4502100" cy="2006400"/>
          </a:xfrm>
          <a:prstGeom prst="rect">
            <a:avLst/>
          </a:prstGeom>
          <a:solidFill>
            <a:srgbClr val="FFFFFF">
              <a:alpha val="79980"/>
            </a:srgbClr>
          </a:solidFill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seite">
  <p:cSld name="Textseit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idx="1" type="body"/>
          </p:nvPr>
        </p:nvSpPr>
        <p:spPr>
          <a:xfrm>
            <a:off x="912287" y="1484784"/>
            <a:ext cx="10368292" cy="4465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911424" y="620695"/>
            <a:ext cx="8064896" cy="433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mit Bildern">
  <p:cSld name="Text mit Bilder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192012" y="1484784"/>
            <a:ext cx="5088565" cy="4465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/>
          <p:nvPr>
            <p:ph idx="2" type="pic"/>
          </p:nvPr>
        </p:nvSpPr>
        <p:spPr>
          <a:xfrm>
            <a:off x="911425" y="1484784"/>
            <a:ext cx="4992555" cy="216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911424" y="620695"/>
            <a:ext cx="8064896" cy="433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5"/>
          <p:cNvSpPr/>
          <p:nvPr>
            <p:ph idx="3" type="pic"/>
          </p:nvPr>
        </p:nvSpPr>
        <p:spPr>
          <a:xfrm>
            <a:off x="911425" y="3789040"/>
            <a:ext cx="4992555" cy="2160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mit Bildern">
  <p:cSld name="1_Text mit Bilder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192012" y="1484784"/>
            <a:ext cx="5088565" cy="4465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/>
          <p:nvPr>
            <p:ph idx="2" type="pic"/>
          </p:nvPr>
        </p:nvSpPr>
        <p:spPr>
          <a:xfrm>
            <a:off x="911425" y="1484784"/>
            <a:ext cx="4992555" cy="2160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911424" y="620695"/>
            <a:ext cx="8064896" cy="4333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/>
          <p:nvPr>
            <p:ph idx="3" type="pic"/>
          </p:nvPr>
        </p:nvSpPr>
        <p:spPr>
          <a:xfrm>
            <a:off x="911425" y="3789040"/>
            <a:ext cx="4992555" cy="21609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folie mit Bild" showMasterSp="0">
  <p:cSld name="2_Titelfolie mit Bild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7"/>
          <p:cNvGrpSpPr/>
          <p:nvPr/>
        </p:nvGrpSpPr>
        <p:grpSpPr>
          <a:xfrm>
            <a:off x="911225" y="692150"/>
            <a:ext cx="7296150" cy="5443538"/>
            <a:chOff x="107504" y="433201"/>
            <a:chExt cx="6912768" cy="5986816"/>
          </a:xfrm>
        </p:grpSpPr>
        <p:sp>
          <p:nvSpPr>
            <p:cNvPr id="49" name="Google Shape;49;p7"/>
            <p:cNvSpPr/>
            <p:nvPr/>
          </p:nvSpPr>
          <p:spPr>
            <a:xfrm>
              <a:off x="107504" y="515261"/>
              <a:ext cx="6912768" cy="590475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107504" y="433201"/>
              <a:ext cx="6912768" cy="115232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1" name="Google Shape;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125" y="1108075"/>
            <a:ext cx="187007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400" y="1520825"/>
            <a:ext cx="2176463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 txBox="1"/>
          <p:nvPr>
            <p:ph idx="1" type="subTitle"/>
          </p:nvPr>
        </p:nvSpPr>
        <p:spPr>
          <a:xfrm>
            <a:off x="1295468" y="4509120"/>
            <a:ext cx="6527917" cy="7490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type="ctrTitle"/>
          </p:nvPr>
        </p:nvSpPr>
        <p:spPr>
          <a:xfrm>
            <a:off x="1295468" y="2708920"/>
            <a:ext cx="6527917" cy="15515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\\tib.tibub.de\DFS1\Bereiche\Marketing\_CI\03_Logos\andere interne Logos\Leibniz Gemeinschaft\NEU\Logo_DE\Web\PNG\Leibniz_Logo_DE_negativ_500px.png" id="55" name="Google Shape;5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48528" y="5805264"/>
            <a:ext cx="1152128" cy="95105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/>
          <p:nvPr/>
        </p:nvSpPr>
        <p:spPr>
          <a:xfrm>
            <a:off x="2142952" y="5661248"/>
            <a:ext cx="40250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Creative Commons Namensnennung 3.0 Deutschland </a:t>
            </a:r>
            <a:r>
              <a:rPr b="0" i="0" lang="de-DE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http://creativecommons.org/licenses/by/3.0/de</a:t>
            </a:r>
            <a:endParaRPr/>
          </a:p>
        </p:txBody>
      </p:sp>
      <p:pic>
        <p:nvPicPr>
          <p:cNvPr id="57" name="Google Shape;57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83867" y="5713666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xtseite">
  <p:cSld name="1_Textseit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911424" y="620695"/>
            <a:ext cx="8064896" cy="433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911424" y="1484791"/>
            <a:ext cx="8064896" cy="41764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folie mit Bild" showMasterSp="0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10"/>
          <p:cNvGrpSpPr/>
          <p:nvPr/>
        </p:nvGrpSpPr>
        <p:grpSpPr>
          <a:xfrm>
            <a:off x="911229" y="692170"/>
            <a:ext cx="7296566" cy="5443943"/>
            <a:chOff x="107504" y="433201"/>
            <a:chExt cx="6912900" cy="5986960"/>
          </a:xfrm>
        </p:grpSpPr>
        <p:sp>
          <p:nvSpPr>
            <p:cNvPr id="69" name="Google Shape;69;p10"/>
            <p:cNvSpPr/>
            <p:nvPr/>
          </p:nvSpPr>
          <p:spPr>
            <a:xfrm>
              <a:off x="107504" y="515261"/>
              <a:ext cx="6912900" cy="5904900"/>
            </a:xfrm>
            <a:prstGeom prst="rect">
              <a:avLst/>
            </a:prstGeom>
            <a:solidFill>
              <a:schemeClr val="lt1">
                <a:alpha val="8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0"/>
            <p:cNvSpPr/>
            <p:nvPr/>
          </p:nvSpPr>
          <p:spPr>
            <a:xfrm>
              <a:off x="107504" y="433201"/>
              <a:ext cx="6912900" cy="115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1" name="Google Shape;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125" y="1108075"/>
            <a:ext cx="1870075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>
            <p:ph idx="1" type="subTitle"/>
          </p:nvPr>
        </p:nvSpPr>
        <p:spPr>
          <a:xfrm>
            <a:off x="1295468" y="5157192"/>
            <a:ext cx="65280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type="ctrTitle"/>
          </p:nvPr>
        </p:nvSpPr>
        <p:spPr>
          <a:xfrm>
            <a:off x="1295468" y="3356992"/>
            <a:ext cx="6528000" cy="155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4" name="Google Shape;7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468" y="1520990"/>
            <a:ext cx="1941281" cy="5400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\tib.tibub.de\DFS1\Bereiche\Marketing\_CI\03_Logos\andere interne Logos\Leibniz Gemeinschaft\NEU\Logo_EN\Web\PNG\Leibniz_Logo_EN_negative_250px.png" id="75" name="Google Shape;7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48528" y="5771053"/>
            <a:ext cx="1175890" cy="970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 mit Bild" showMasterSp="0">
  <p:cSld name="1_Agenda mit Bild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/>
          <p:nvPr/>
        </p:nvSpPr>
        <p:spPr>
          <a:xfrm>
            <a:off x="911225" y="766763"/>
            <a:ext cx="7296000" cy="5368800"/>
          </a:xfrm>
          <a:prstGeom prst="rect">
            <a:avLst/>
          </a:prstGeom>
          <a:solidFill>
            <a:schemeClr val="lt1">
              <a:alpha val="8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911225" y="692150"/>
            <a:ext cx="7296000" cy="10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1"/>
          <p:cNvSpPr/>
          <p:nvPr/>
        </p:nvSpPr>
        <p:spPr>
          <a:xfrm>
            <a:off x="911225" y="766763"/>
            <a:ext cx="10369500" cy="5368800"/>
          </a:xfrm>
          <a:prstGeom prst="rect">
            <a:avLst/>
          </a:prstGeom>
          <a:solidFill>
            <a:schemeClr val="lt1">
              <a:alpha val="8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911225" y="692150"/>
            <a:ext cx="10369500" cy="10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/>
          <p:nvPr>
            <p:ph type="title"/>
          </p:nvPr>
        </p:nvSpPr>
        <p:spPr>
          <a:xfrm>
            <a:off x="1295471" y="980735"/>
            <a:ext cx="64284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1295472" y="1700816"/>
            <a:ext cx="64161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4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056813" y="390525"/>
            <a:ext cx="1220787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911225" y="620713"/>
            <a:ext cx="8064500" cy="433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912813" y="1484313"/>
            <a:ext cx="10367962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/>
        </p:nvSpPr>
        <p:spPr>
          <a:xfrm>
            <a:off x="10106025" y="6538913"/>
            <a:ext cx="1582738" cy="138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Seite </a:t>
            </a:r>
            <a:fld id="{00000000-1234-1234-1234-123412341234}" type="slidenum">
              <a:rPr b="0" i="0" lang="de-DE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056813" y="390525"/>
            <a:ext cx="1220787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>
            <p:ph type="title"/>
          </p:nvPr>
        </p:nvSpPr>
        <p:spPr>
          <a:xfrm>
            <a:off x="911225" y="620713"/>
            <a:ext cx="8064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912813" y="1484313"/>
            <a:ext cx="10368000" cy="4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/>
        </p:nvSpPr>
        <p:spPr>
          <a:xfrm>
            <a:off x="10106025" y="6538913"/>
            <a:ext cx="1582800" cy="1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Seite </a:t>
            </a:r>
            <a:fld id="{00000000-1234-1234-1234-123412341234}" type="slidenum">
              <a:rPr b="0" i="0" lang="de-DE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Nunito"/>
              <a:buNone/>
              <a:defRPr sz="3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Nunito"/>
              <a:buNone/>
              <a:defRPr sz="3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Nunito"/>
              <a:buNone/>
              <a:defRPr sz="3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Nunito"/>
              <a:buNone/>
              <a:defRPr sz="3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Nunito"/>
              <a:buNone/>
              <a:defRPr sz="3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Nunito"/>
              <a:buNone/>
              <a:defRPr sz="3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Nunito"/>
              <a:buNone/>
              <a:defRPr sz="3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Nunito"/>
              <a:buNone/>
              <a:defRPr sz="3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Nunito"/>
              <a:buNone/>
              <a:defRPr sz="3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492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○"/>
              <a:defRPr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■"/>
              <a:defRPr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  <a:defRPr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○"/>
              <a:defRPr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■"/>
              <a:defRPr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  <a:defRPr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○"/>
              <a:defRPr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Nunito"/>
              <a:buChar char="■"/>
              <a:defRPr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11355677" y="629648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6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6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6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6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6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6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6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6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6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witter.com/mrchristian99" TargetMode="External"/><Relationship Id="rId4" Type="http://schemas.openxmlformats.org/officeDocument/2006/relationships/hyperlink" Target="https://github.com/petermr/climat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hyperlink" Target="mailto:simon.worthington@tib.eu" TargetMode="External"/><Relationship Id="rId10" Type="http://schemas.openxmlformats.org/officeDocument/2006/relationships/hyperlink" Target="mailto:simon.worthington@tib.eu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simon.worthington@tib.eu" TargetMode="External"/><Relationship Id="rId4" Type="http://schemas.openxmlformats.org/officeDocument/2006/relationships/hyperlink" Target="mailto:simon.worthington@tib.eu" TargetMode="External"/><Relationship Id="rId9" Type="http://schemas.openxmlformats.org/officeDocument/2006/relationships/hyperlink" Target="mailto:simon.worthington@tib.eu" TargetMode="External"/><Relationship Id="rId5" Type="http://schemas.openxmlformats.org/officeDocument/2006/relationships/hyperlink" Target="mailto:simon.worthington@tib.eu" TargetMode="External"/><Relationship Id="rId6" Type="http://schemas.openxmlformats.org/officeDocument/2006/relationships/hyperlink" Target="mailto:simon.worthington@tib.eu" TargetMode="External"/><Relationship Id="rId7" Type="http://schemas.openxmlformats.org/officeDocument/2006/relationships/hyperlink" Target="https://twitter.com/mrchristian99" TargetMode="External"/><Relationship Id="rId8" Type="http://schemas.openxmlformats.org/officeDocument/2006/relationships/hyperlink" Target="mailto:simon.worthington@tib.e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petermr/climat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i.org/10/gf64m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8.jpg"/><Relationship Id="rId5" Type="http://schemas.openxmlformats.org/officeDocument/2006/relationships/image" Target="../media/image16.jpg"/><Relationship Id="rId6" Type="http://schemas.openxmlformats.org/officeDocument/2006/relationships/image" Target="../media/image21.jpg"/><Relationship Id="rId7" Type="http://schemas.openxmlformats.org/officeDocument/2006/relationships/image" Target="../media/image2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idx="1" type="subTitle"/>
          </p:nvPr>
        </p:nvSpPr>
        <p:spPr>
          <a:xfrm>
            <a:off x="1295400" y="5603225"/>
            <a:ext cx="65277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Simon Worthington - Twitter </a:t>
            </a:r>
            <a:r>
              <a:rPr lang="de-DE" u="sng">
                <a:solidFill>
                  <a:schemeClr val="hlink"/>
                </a:solidFill>
                <a:hlinkClick r:id="rId3"/>
              </a:rPr>
              <a:t>@mrchristian99</a:t>
            </a:r>
            <a:r>
              <a:rPr lang="de-DE"/>
              <a:t>, Open Science Lab, TIB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2"/>
          <p:cNvSpPr txBox="1"/>
          <p:nvPr>
            <p:ph type="ctrTitle"/>
          </p:nvPr>
        </p:nvSpPr>
        <p:spPr>
          <a:xfrm>
            <a:off x="1295400" y="3357563"/>
            <a:ext cx="6527700" cy="15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Open Climate Knowledge #OCK – </a:t>
            </a:r>
            <a:br>
              <a:rPr lang="de-DE"/>
            </a:br>
            <a:r>
              <a:rPr lang="de-DE"/>
              <a:t>100% OA for Climate Change</a:t>
            </a:r>
            <a:endParaRPr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>
                <a:solidFill>
                  <a:schemeClr val="dk1"/>
                </a:solidFill>
              </a:rPr>
              <a:t>Coffee Lecture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u="sng">
                <a:solidFill>
                  <a:schemeClr val="hlink"/>
                </a:solidFill>
                <a:hlinkClick r:id="rId4"/>
              </a:rPr>
              <a:t>https://github.com/petermr/climate</a:t>
            </a:r>
            <a:r>
              <a:rPr lang="de-DE" sz="1800"/>
              <a:t> </a:t>
            </a:r>
            <a:endParaRPr sz="1800"/>
          </a:p>
        </p:txBody>
      </p:sp>
      <p:sp>
        <p:nvSpPr>
          <p:cNvPr id="208" name="Google Shape;208;p32"/>
          <p:cNvSpPr txBox="1"/>
          <p:nvPr/>
        </p:nvSpPr>
        <p:spPr>
          <a:xfrm>
            <a:off x="8172100" y="6008277"/>
            <a:ext cx="22428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FFFFFF"/>
                </a:solidFill>
              </a:rPr>
              <a:t>SLIDES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FFFFFF"/>
                </a:solidFill>
              </a:rPr>
              <a:t>http://linkme2.net/1wr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FFFFFF"/>
                </a:solidFill>
              </a:rPr>
              <a:t> 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type="title"/>
          </p:nvPr>
        </p:nvSpPr>
        <p:spPr>
          <a:xfrm>
            <a:off x="911225" y="620725"/>
            <a:ext cx="9152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/>
              <a:t>Understanding how to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/>
              <a:t>make change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1"/>
          <p:cNvSpPr txBox="1"/>
          <p:nvPr/>
        </p:nvSpPr>
        <p:spPr>
          <a:xfrm>
            <a:off x="8172100" y="6008277"/>
            <a:ext cx="22428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SLIDES</a:t>
            </a:r>
            <a:br>
              <a:rPr b="1" lang="de-DE"/>
            </a:br>
            <a:r>
              <a:rPr b="1" lang="de-DE"/>
              <a:t> </a:t>
            </a:r>
            <a:endParaRPr b="1"/>
          </a:p>
        </p:txBody>
      </p:sp>
      <p:sp>
        <p:nvSpPr>
          <p:cNvPr id="303" name="Google Shape;303;p41"/>
          <p:cNvSpPr txBox="1"/>
          <p:nvPr>
            <p:ph idx="1" type="body"/>
          </p:nvPr>
        </p:nvSpPr>
        <p:spPr>
          <a:xfrm>
            <a:off x="868200" y="2067600"/>
            <a:ext cx="6607500" cy="19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400"/>
              <a:t>We are doing the following:</a:t>
            </a:r>
            <a:endParaRPr b="1" sz="2400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de-DE" sz="2400"/>
              <a:t>Get up-to-date statistics for open content</a:t>
            </a:r>
            <a:endParaRPr b="1" sz="2400"/>
          </a:p>
          <a:p>
            <a:pPr indent="-38100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de-DE" sz="2400"/>
              <a:t>Make a plan for a transition to 100% open</a:t>
            </a:r>
            <a:endParaRPr b="1" sz="2400"/>
          </a:p>
          <a:p>
            <a:pPr indent="-38100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de-DE" sz="2400"/>
              <a:t>Forming a working group with Force11</a:t>
            </a:r>
            <a:endParaRPr b="1" sz="2400"/>
          </a:p>
          <a:p>
            <a:pPr indent="-38100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de-DE" sz="2400"/>
              <a:t>Create a </a:t>
            </a:r>
            <a:r>
              <a:rPr b="1" lang="de-DE" sz="2400" u="sng">
                <a:solidFill>
                  <a:schemeClr val="accent1"/>
                </a:solidFill>
              </a:rPr>
              <a:t>public repository of all open climate change research</a:t>
            </a:r>
            <a:r>
              <a:rPr b="1" lang="de-DE" sz="2400"/>
              <a:t> publishing</a:t>
            </a:r>
            <a:endParaRPr b="1" sz="2400"/>
          </a:p>
          <a:p>
            <a:pPr indent="-38100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de-DE" sz="2400"/>
              <a:t>Create an open </a:t>
            </a:r>
            <a:r>
              <a:rPr b="1" lang="de-DE" sz="2400" u="sng">
                <a:solidFill>
                  <a:schemeClr val="accent1"/>
                </a:solidFill>
              </a:rPr>
              <a:t>climate change research knowledge graph</a:t>
            </a:r>
            <a:endParaRPr b="1" sz="2400" u="sng">
              <a:solidFill>
                <a:schemeClr val="accent1"/>
              </a:solidFill>
            </a:endParaRPr>
          </a:p>
          <a:p>
            <a:pPr indent="-38100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de-DE" sz="2400"/>
              <a:t>CMIP6 (Climate Model Intercomparison Project Phase 6) Dictionary building</a:t>
            </a:r>
            <a:r>
              <a:rPr b="1" lang="de-DE" sz="2400" u="sng">
                <a:solidFill>
                  <a:srgbClr val="000000"/>
                </a:solidFill>
              </a:rPr>
              <a:t> </a:t>
            </a:r>
            <a:endParaRPr b="1" sz="2400" u="sng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000000"/>
              </a:solidFill>
            </a:endParaRPr>
          </a:p>
        </p:txBody>
      </p:sp>
      <p:sp>
        <p:nvSpPr>
          <p:cNvPr id="304" name="Google Shape;304;p41"/>
          <p:cNvSpPr txBox="1"/>
          <p:nvPr/>
        </p:nvSpPr>
        <p:spPr>
          <a:xfrm>
            <a:off x="8172100" y="6008275"/>
            <a:ext cx="2709900" cy="74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SLIDES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http://linkme2.net/1wr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 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>
            <p:ph type="title"/>
          </p:nvPr>
        </p:nvSpPr>
        <p:spPr>
          <a:xfrm>
            <a:off x="911424" y="620695"/>
            <a:ext cx="80649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/>
              <a:t>Help needed!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2"/>
          <p:cNvSpPr txBox="1"/>
          <p:nvPr/>
        </p:nvSpPr>
        <p:spPr>
          <a:xfrm>
            <a:off x="8172100" y="6008277"/>
            <a:ext cx="22428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SLIDES</a:t>
            </a:r>
            <a:br>
              <a:rPr b="1" lang="de-DE"/>
            </a:br>
            <a:r>
              <a:rPr b="1" lang="de-DE"/>
              <a:t> </a:t>
            </a:r>
            <a:endParaRPr b="1"/>
          </a:p>
        </p:txBody>
      </p:sp>
      <p:sp>
        <p:nvSpPr>
          <p:cNvPr id="311" name="Google Shape;311;p42"/>
          <p:cNvSpPr txBox="1"/>
          <p:nvPr>
            <p:ph idx="1" type="body"/>
          </p:nvPr>
        </p:nvSpPr>
        <p:spPr>
          <a:xfrm>
            <a:off x="6192012" y="2118434"/>
            <a:ext cx="50886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de-DE"/>
              <a:t>Wikidata wranglers; WikiData term stemming for multilingual purposes; WikiData entries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de-DE"/>
              <a:t>RDMP 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de-DE"/>
              <a:t>Community development and open project strategy implementation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de-DE"/>
              <a:t>Software support documentation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de-DE"/>
              <a:t>Members to join a Force11 working group for OCK, contribute on research, papers, WG duties, OA stats, contribute to plans for transition to open research/OA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12" name="Google Shape;312;p42"/>
          <p:cNvSpPr txBox="1"/>
          <p:nvPr>
            <p:ph idx="1" type="body"/>
          </p:nvPr>
        </p:nvSpPr>
        <p:spPr>
          <a:xfrm>
            <a:off x="756412" y="1484784"/>
            <a:ext cx="50886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400"/>
              <a:t>We are looking for expertise, advice, support with the following: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de-DE"/>
              <a:t>Climate Change specialists as advisors on use of Content Mine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de-DE"/>
              <a:t>OA experts to help on informing OCK on existing research on OA rates, stats and how OCK can deal with speeding up OA in Climate Change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de-DE"/>
              <a:t>Knowledge graph expertise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de-DE"/>
              <a:t>Content curation and repository building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de-DE"/>
              <a:t>Data science software developers: users to carry out searches, experiments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13" name="Google Shape;313;p42"/>
          <p:cNvSpPr txBox="1"/>
          <p:nvPr/>
        </p:nvSpPr>
        <p:spPr>
          <a:xfrm>
            <a:off x="8172100" y="6008275"/>
            <a:ext cx="2709900" cy="74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SLIDES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http://linkme2.net/1wr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 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/>
          <p:nvPr>
            <p:ph idx="1" type="subTitle"/>
          </p:nvPr>
        </p:nvSpPr>
        <p:spPr>
          <a:xfrm>
            <a:off x="1295475" y="4509127"/>
            <a:ext cx="65280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Contact details:</a:t>
            </a:r>
            <a:endParaRPr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Simon Worthington </a:t>
            </a:r>
            <a:r>
              <a:rPr lang="de-DE" u="sng">
                <a:solidFill>
                  <a:schemeClr val="hlink"/>
                </a:solidFill>
                <a:hlinkClick r:id="rId3"/>
              </a:rPr>
              <a:t>Simon.Worthington</a:t>
            </a:r>
            <a:r>
              <a:rPr b="0" i="0" lang="de-DE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@</a:t>
            </a:r>
            <a:r>
              <a:rPr lang="de-DE" u="sng">
                <a:solidFill>
                  <a:schemeClr val="hlink"/>
                </a:solidFill>
                <a:hlinkClick r:id="rId5"/>
              </a:rPr>
              <a:t>tib</a:t>
            </a:r>
            <a:r>
              <a:rPr b="0" i="0" lang="de-DE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.eu</a:t>
            </a:r>
            <a:r>
              <a:rPr lang="de-DE">
                <a:solidFill>
                  <a:srgbClr val="000000"/>
                </a:solidFill>
              </a:rPr>
              <a:t> </a:t>
            </a:r>
            <a:r>
              <a:rPr lang="de-DE" u="sng">
                <a:solidFill>
                  <a:schemeClr val="hlink"/>
                </a:solidFill>
                <a:hlinkClick r:id="rId7"/>
              </a:rPr>
              <a:t>@mrchristian99</a:t>
            </a:r>
            <a:r>
              <a:rPr lang="de-DE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	</a:t>
            </a:r>
            <a:r>
              <a:rPr b="0" i="0" lang="de-DE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		</a:t>
            </a:r>
            <a:r>
              <a:rPr lang="de-DE" u="sng">
                <a:solidFill>
                  <a:schemeClr val="hlink"/>
                </a:solidFill>
                <a:hlinkClick r:id="rId10"/>
              </a:rPr>
              <a:t> </a:t>
            </a:r>
            <a:r>
              <a:rPr b="0" i="0" lang="de-DE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			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3"/>
          <p:cNvSpPr txBox="1"/>
          <p:nvPr>
            <p:ph type="ctrTitle"/>
          </p:nvPr>
        </p:nvSpPr>
        <p:spPr>
          <a:xfrm>
            <a:off x="1295468" y="2708920"/>
            <a:ext cx="6527917" cy="15515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Thank you!</a:t>
            </a:r>
            <a:endParaRPr/>
          </a:p>
        </p:txBody>
      </p:sp>
      <p:sp>
        <p:nvSpPr>
          <p:cNvPr id="320" name="Google Shape;320;p43"/>
          <p:cNvSpPr txBox="1"/>
          <p:nvPr/>
        </p:nvSpPr>
        <p:spPr>
          <a:xfrm>
            <a:off x="8172100" y="6008277"/>
            <a:ext cx="22428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FFFFFF"/>
                </a:solidFill>
              </a:rPr>
              <a:t>SLIDES</a:t>
            </a:r>
            <a:br>
              <a:rPr b="1" lang="de-DE">
                <a:solidFill>
                  <a:srgbClr val="FFFFFF"/>
                </a:solidFill>
              </a:rPr>
            </a:br>
            <a:endParaRPr b="1">
              <a:solidFill>
                <a:srgbClr val="FFFFFF"/>
              </a:solidFill>
            </a:endParaRPr>
          </a:p>
        </p:txBody>
      </p:sp>
      <p:sp>
        <p:nvSpPr>
          <p:cNvPr id="321" name="Google Shape;321;p43"/>
          <p:cNvSpPr txBox="1"/>
          <p:nvPr/>
        </p:nvSpPr>
        <p:spPr>
          <a:xfrm>
            <a:off x="8172100" y="6008275"/>
            <a:ext cx="27099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chemeClr val="lt1"/>
                </a:solidFill>
              </a:rPr>
              <a:t>SLIDES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chemeClr val="lt1"/>
                </a:solidFill>
              </a:rPr>
              <a:t>http://linkme2.net/1wr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chemeClr val="lt1"/>
                </a:solidFill>
              </a:rPr>
              <a:t> 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1295400" y="981075"/>
            <a:ext cx="6427788" cy="4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/>
              <a:t>Open Climate Knowledge </a:t>
            </a:r>
            <a:endParaRPr sz="3600"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/>
              <a:t>#OCK</a:t>
            </a:r>
            <a:endParaRPr sz="3600"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100% open collaborative research for climate    change knowledge</a:t>
            </a:r>
            <a:endParaRPr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Peter Murray-Rust, ContentMine</a:t>
            </a:r>
            <a:endParaRPr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Simon Worthington, TIB</a:t>
            </a:r>
            <a:endParaRPr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</a:t>
            </a:r>
            <a:endParaRPr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Join us! </a:t>
            </a:r>
            <a:endParaRPr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u="sng">
                <a:solidFill>
                  <a:schemeClr val="hlink"/>
                </a:solidFill>
                <a:hlinkClick r:id="rId3"/>
              </a:rPr>
              <a:t>https://github.com/petermr/climate</a:t>
            </a:r>
            <a:r>
              <a:rPr lang="de-DE"/>
              <a:t> </a:t>
            </a:r>
            <a:endParaRPr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1295400" y="1547825"/>
            <a:ext cx="3224400" cy="19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2"/>
                </a:solidFill>
              </a:rPr>
              <a:t> </a:t>
            </a:r>
            <a:endParaRPr b="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3"/>
          <p:cNvSpPr txBox="1"/>
          <p:nvPr/>
        </p:nvSpPr>
        <p:spPr>
          <a:xfrm>
            <a:off x="8172100" y="5999877"/>
            <a:ext cx="22428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4382250" y="2366200"/>
            <a:ext cx="3427500" cy="3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3"/>
          <p:cNvSpPr txBox="1"/>
          <p:nvPr/>
        </p:nvSpPr>
        <p:spPr>
          <a:xfrm>
            <a:off x="7919600" y="2715725"/>
            <a:ext cx="30936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2"/>
                </a:solidFill>
              </a:rPr>
              <a:t>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295400" y="981075"/>
            <a:ext cx="64278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/>
              <a:t>Motivation</a:t>
            </a:r>
            <a:endParaRPr sz="3600"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1295400" y="1547825"/>
            <a:ext cx="3224400" cy="19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2"/>
                </a:solidFill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8172100" y="5999877"/>
            <a:ext cx="22428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FFFFFF"/>
                </a:solidFill>
              </a:rPr>
              <a:t> </a:t>
            </a:r>
            <a:br>
              <a:rPr b="1" lang="de-DE">
                <a:solidFill>
                  <a:srgbClr val="FFFFFF"/>
                </a:solidFill>
              </a:rPr>
            </a:br>
            <a:r>
              <a:rPr b="1" lang="de-DE">
                <a:solidFill>
                  <a:srgbClr val="FFFFFF"/>
                </a:solidFill>
              </a:rPr>
              <a:t>  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4382250" y="2366200"/>
            <a:ext cx="3427500" cy="3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4"/>
          <p:cNvSpPr txBox="1"/>
          <p:nvPr/>
        </p:nvSpPr>
        <p:spPr>
          <a:xfrm>
            <a:off x="7919600" y="2715725"/>
            <a:ext cx="30936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2"/>
                </a:solidFill>
              </a:rPr>
              <a:t>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4"/>
          <p:cNvSpPr txBox="1"/>
          <p:nvPr/>
        </p:nvSpPr>
        <p:spPr>
          <a:xfrm>
            <a:off x="1896600" y="1547825"/>
            <a:ext cx="8795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Knowledge liberation.</a:t>
            </a:r>
            <a:r>
              <a:rPr lang="de-DE" sz="3400">
                <a:latin typeface="Nunito"/>
                <a:ea typeface="Nunito"/>
                <a:cs typeface="Nunito"/>
                <a:sym typeface="Nunito"/>
              </a:rPr>
              <a:t> Currently Open Access rates for climate change research publishing are possibly less than 30%. (Tai and Robinson 2018. </a:t>
            </a:r>
            <a:r>
              <a:rPr lang="de-DE" sz="3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We aim to change that!</a:t>
            </a:r>
            <a:r>
              <a:rPr lang="de-DE" sz="3400">
                <a:latin typeface="Nunito"/>
                <a:ea typeface="Nunito"/>
                <a:cs typeface="Nunito"/>
                <a:sym typeface="Nunito"/>
              </a:rPr>
              <a:t> </a:t>
            </a:r>
            <a:endParaRPr sz="3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5959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Reference: Tai, Travis C., and James P. W. Robinson. ‘Enhancing Climate Change Research With Open Science’. Frontiers in Environmental Science 6 (2018). </a:t>
            </a:r>
            <a:r>
              <a:rPr lang="de-DE" sz="1200" u="sng">
                <a:solidFill>
                  <a:srgbClr val="0097A7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https://doi.org/10/gf64mq</a:t>
            </a:r>
            <a:r>
              <a:rPr lang="de-DE" sz="1200">
                <a:solidFill>
                  <a:srgbClr val="5959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endParaRPr sz="3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911225" y="620725"/>
            <a:ext cx="9152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/>
              <a:t>Open Research Project. #OCK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5"/>
          <p:cNvSpPr txBox="1"/>
          <p:nvPr/>
        </p:nvSpPr>
        <p:spPr>
          <a:xfrm>
            <a:off x="8172100" y="6008277"/>
            <a:ext cx="22428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SLIDES</a:t>
            </a:r>
            <a:br>
              <a:rPr b="1" lang="de-DE"/>
            </a:br>
            <a:r>
              <a:rPr b="1" lang="de-DE"/>
              <a:t> </a:t>
            </a:r>
            <a:endParaRPr b="1"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4383725" y="1947275"/>
            <a:ext cx="6607500" cy="19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400"/>
              <a:t>We have a powerful software that can search </a:t>
            </a:r>
            <a:r>
              <a:rPr b="1" lang="de-DE" sz="2400">
                <a:solidFill>
                  <a:schemeClr val="accent1"/>
                </a:solidFill>
              </a:rPr>
              <a:t>open repositories</a:t>
            </a:r>
            <a:r>
              <a:rPr b="1" lang="de-DE" sz="2400"/>
              <a:t> using </a:t>
            </a:r>
            <a:r>
              <a:rPr b="1" lang="de-DE" sz="2400">
                <a:solidFill>
                  <a:schemeClr val="accent1"/>
                </a:solidFill>
              </a:rPr>
              <a:t>linked data dictionaries</a:t>
            </a:r>
            <a:r>
              <a:rPr b="1" lang="de-DE" sz="2400"/>
              <a:t> based on </a:t>
            </a:r>
            <a:r>
              <a:rPr b="1" lang="de-DE" sz="2400">
                <a:solidFill>
                  <a:schemeClr val="accent1"/>
                </a:solidFill>
              </a:rPr>
              <a:t>WikiData</a:t>
            </a:r>
            <a:r>
              <a:rPr b="1" lang="de-DE" sz="2400"/>
              <a:t>. We can then retrieve metadata and documents and apply analysis for </a:t>
            </a:r>
            <a:r>
              <a:rPr b="1" lang="de-DE" sz="2400">
                <a:solidFill>
                  <a:schemeClr val="accent1"/>
                </a:solidFill>
              </a:rPr>
              <a:t>entity recognition</a:t>
            </a:r>
            <a:r>
              <a:rPr b="1" lang="de-DE" sz="2400"/>
              <a:t> with Machine Learning, </a:t>
            </a:r>
            <a:r>
              <a:rPr b="1" lang="de-DE" sz="2400">
                <a:solidFill>
                  <a:schemeClr val="accent1"/>
                </a:solidFill>
              </a:rPr>
              <a:t>manually and automatically annotate,</a:t>
            </a:r>
            <a:r>
              <a:rPr b="1" lang="de-DE" sz="2400"/>
              <a:t> create collections and repositories, develop Knowledge Graphs, and more.</a:t>
            </a:r>
            <a:endParaRPr b="1" sz="2400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400"/>
              <a:t>It's all open and you can use the tools as well. </a:t>
            </a:r>
            <a:r>
              <a:rPr b="1" lang="de-DE" sz="2400">
                <a:solidFill>
                  <a:schemeClr val="accent1"/>
                </a:solidFill>
              </a:rPr>
              <a:t>https://github.com/petermr/climate</a:t>
            </a:r>
            <a:endParaRPr b="1"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51" y="1786325"/>
            <a:ext cx="3405375" cy="411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5"/>
          <p:cNvSpPr txBox="1"/>
          <p:nvPr/>
        </p:nvSpPr>
        <p:spPr>
          <a:xfrm>
            <a:off x="1097613" y="3414850"/>
            <a:ext cx="2712300" cy="9786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latin typeface="Nunito"/>
                <a:ea typeface="Nunito"/>
                <a:cs typeface="Nunito"/>
                <a:sym typeface="Nunito"/>
              </a:rPr>
              <a:t>GitHub Issues</a:t>
            </a:r>
            <a:br>
              <a:rPr b="1" lang="de-DE" sz="1800">
                <a:latin typeface="Nunito"/>
                <a:ea typeface="Nunito"/>
                <a:cs typeface="Nunito"/>
                <a:sym typeface="Nunito"/>
              </a:rPr>
            </a:br>
            <a:r>
              <a:rPr b="1" lang="de-DE" sz="1800">
                <a:latin typeface="Nunito"/>
                <a:ea typeface="Nunito"/>
                <a:cs typeface="Nunito"/>
                <a:sym typeface="Nunito"/>
              </a:rPr>
              <a:t>Daily PUBLIC log of all activity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8172100" y="6008275"/>
            <a:ext cx="2709900" cy="74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SLIDES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http://linkme2.net/1wr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 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911225" y="620725"/>
            <a:ext cx="9152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/>
              <a:t>ContentMine</a:t>
            </a:r>
            <a:endParaRPr sz="3600"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6"/>
          <p:cNvSpPr txBox="1"/>
          <p:nvPr/>
        </p:nvSpPr>
        <p:spPr>
          <a:xfrm>
            <a:off x="8172100" y="6008277"/>
            <a:ext cx="22428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SLIDES</a:t>
            </a:r>
            <a:br>
              <a:rPr b="1" lang="de-DE"/>
            </a:br>
            <a:r>
              <a:rPr b="1" lang="de-DE"/>
              <a:t> </a:t>
            </a:r>
            <a:endParaRPr b="1"/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284" y="1340725"/>
            <a:ext cx="685653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7944575" y="1699500"/>
            <a:ext cx="3550500" cy="19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ALSO</a:t>
            </a:r>
            <a:endParaRPr b="1"/>
          </a:p>
          <a:p>
            <a:pPr indent="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Other technology frameworks...</a:t>
            </a:r>
            <a:endParaRPr b="1"/>
          </a:p>
          <a:p>
            <a:pPr indent="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-DE"/>
              <a:t>Chem 4 Word</a:t>
            </a:r>
            <a:endParaRPr b="1"/>
          </a:p>
          <a:p>
            <a:pPr indent="-31750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-DE"/>
              <a:t>Hypothesis - W3C Annotation </a:t>
            </a:r>
            <a:endParaRPr b="1"/>
          </a:p>
          <a:p>
            <a:pPr indent="-31750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-DE"/>
              <a:t>WikiDate</a:t>
            </a:r>
            <a:endParaRPr b="1"/>
          </a:p>
          <a:p>
            <a:pPr indent="-31750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-DE"/>
              <a:t>...</a:t>
            </a:r>
            <a:endParaRPr b="1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     http://linkme2.net/1wr</a:t>
            </a:r>
            <a:endParaRPr b="1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6" name="Google Shape;246;p36"/>
          <p:cNvSpPr txBox="1"/>
          <p:nvPr/>
        </p:nvSpPr>
        <p:spPr>
          <a:xfrm>
            <a:off x="8172100" y="6008275"/>
            <a:ext cx="2709900" cy="74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SLIDES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http://linkme2.net/1wr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 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911225" y="620725"/>
            <a:ext cx="9152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/>
              <a:t>Semantic Open Access</a:t>
            </a:r>
            <a:endParaRPr sz="3600"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7"/>
          <p:cNvSpPr txBox="1"/>
          <p:nvPr/>
        </p:nvSpPr>
        <p:spPr>
          <a:xfrm>
            <a:off x="8172100" y="6008277"/>
            <a:ext cx="22428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SLIDES</a:t>
            </a:r>
            <a:br>
              <a:rPr b="1" lang="de-DE"/>
            </a:br>
            <a:endParaRPr b="1"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911225" y="1428850"/>
            <a:ext cx="3224400" cy="19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It’s as if we haven’t been able to write computationally for the short history of modern computing (80+ years)</a:t>
            </a:r>
            <a:endParaRPr b="1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911225" y="3004000"/>
            <a:ext cx="1152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Turing Machine (1936) </a:t>
            </a:r>
            <a:endParaRPr b="1"/>
          </a:p>
        </p:txBody>
      </p:sp>
      <p:sp>
        <p:nvSpPr>
          <p:cNvPr id="255" name="Google Shape;255;p37"/>
          <p:cNvSpPr txBox="1"/>
          <p:nvPr>
            <p:ph idx="1" type="body"/>
          </p:nvPr>
        </p:nvSpPr>
        <p:spPr>
          <a:xfrm>
            <a:off x="5243400" y="2984538"/>
            <a:ext cx="1152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PDF</a:t>
            </a:r>
            <a:endParaRPr b="1"/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344250" y="5126875"/>
            <a:ext cx="1152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Dynabook (1968)</a:t>
            </a:r>
            <a:endParaRPr b="1"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5589575" y="5033900"/>
            <a:ext cx="17118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Jupyter Notebook </a:t>
            </a:r>
            <a:r>
              <a:rPr b="1" i="1" lang="de-DE"/>
              <a:t>like</a:t>
            </a:r>
            <a:r>
              <a:rPr b="1" lang="de-DE"/>
              <a:t> (the future daughters of Jupyter Notebooks)</a:t>
            </a:r>
            <a:endParaRPr b="1"/>
          </a:p>
        </p:txBody>
      </p:sp>
      <p:pic>
        <p:nvPicPr>
          <p:cNvPr id="258" name="Google Shape;2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450" y="5350900"/>
            <a:ext cx="1535950" cy="12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3826" y="3066750"/>
            <a:ext cx="1097849" cy="169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2900" y="2621103"/>
            <a:ext cx="1152600" cy="1615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7"/>
          <p:cNvPicPr preferRelativeResize="0"/>
          <p:nvPr/>
        </p:nvPicPr>
        <p:blipFill rotWithShape="1">
          <a:blip r:embed="rId6">
            <a:alphaModFix/>
          </a:blip>
          <a:srcRect b="0" l="1765" r="1765" t="0"/>
          <a:stretch/>
        </p:blipFill>
        <p:spPr>
          <a:xfrm>
            <a:off x="3881862" y="5033900"/>
            <a:ext cx="1439651" cy="13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7"/>
          <p:cNvPicPr preferRelativeResize="0"/>
          <p:nvPr/>
        </p:nvPicPr>
        <p:blipFill rotWithShape="1">
          <a:blip r:embed="rId7">
            <a:alphaModFix/>
          </a:blip>
          <a:srcRect b="4058" l="5266" r="2830" t="27509"/>
          <a:stretch/>
        </p:blipFill>
        <p:spPr>
          <a:xfrm>
            <a:off x="7569425" y="1425338"/>
            <a:ext cx="4036374" cy="400731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7569425" y="5493500"/>
            <a:ext cx="40365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/>
              <a:t>Literary Machines - Ted Nelson 1981, Edition 87.1 </a:t>
            </a:r>
            <a:br>
              <a:rPr b="1" lang="de-DE" sz="1200"/>
            </a:br>
            <a:r>
              <a:rPr b="1" lang="de-DE" sz="1200"/>
              <a:t>May 1987 ISBN 0-89347-055-4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64" name="Google Shape;264;p37"/>
          <p:cNvSpPr txBox="1"/>
          <p:nvPr/>
        </p:nvSpPr>
        <p:spPr>
          <a:xfrm>
            <a:off x="8172100" y="6008275"/>
            <a:ext cx="2709900" cy="74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SLIDES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http://linkme2.net/1wr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 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415600" y="593367"/>
            <a:ext cx="11776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4800">
                <a:latin typeface="Montserrat"/>
                <a:ea typeface="Montserrat"/>
                <a:cs typeface="Montserrat"/>
                <a:sym typeface="Montserrat"/>
              </a:rPr>
              <a:t>Assembling knowledge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8"/>
          <p:cNvSpPr txBox="1"/>
          <p:nvPr/>
        </p:nvSpPr>
        <p:spPr>
          <a:xfrm>
            <a:off x="3117000" y="1999533"/>
            <a:ext cx="7130400" cy="3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88950" lvl="0" marL="609600" rtl="0" algn="l">
              <a:spcBef>
                <a:spcPts val="0"/>
              </a:spcBef>
              <a:spcAft>
                <a:spcPts val="0"/>
              </a:spcAft>
              <a:buSzPts val="2900"/>
              <a:buFont typeface="Nunito"/>
              <a:buChar char="●"/>
            </a:pPr>
            <a:r>
              <a:rPr b="1" lang="de-DE" sz="2900">
                <a:latin typeface="Nunito"/>
                <a:ea typeface="Nunito"/>
                <a:cs typeface="Nunito"/>
                <a:sym typeface="Nunito"/>
              </a:rPr>
              <a:t>DISCOVER</a:t>
            </a:r>
            <a:endParaRPr b="1" sz="2900">
              <a:latin typeface="Nunito"/>
              <a:ea typeface="Nunito"/>
              <a:cs typeface="Nunito"/>
              <a:sym typeface="Nunito"/>
            </a:endParaRPr>
          </a:p>
          <a:p>
            <a:pPr indent="-488950" lvl="0" marL="609600" rtl="0" algn="l">
              <a:spcBef>
                <a:spcPts val="0"/>
              </a:spcBef>
              <a:spcAft>
                <a:spcPts val="0"/>
              </a:spcAft>
              <a:buSzPts val="2900"/>
              <a:buFont typeface="Nunito"/>
              <a:buChar char="●"/>
            </a:pPr>
            <a:r>
              <a:rPr b="1" lang="de-DE" sz="2900">
                <a:latin typeface="Nunito"/>
                <a:ea typeface="Nunito"/>
                <a:cs typeface="Nunito"/>
                <a:sym typeface="Nunito"/>
              </a:rPr>
              <a:t>RETRIEVE</a:t>
            </a:r>
            <a:endParaRPr b="1" sz="2900">
              <a:latin typeface="Nunito"/>
              <a:ea typeface="Nunito"/>
              <a:cs typeface="Nunito"/>
              <a:sym typeface="Nunito"/>
            </a:endParaRPr>
          </a:p>
          <a:p>
            <a:pPr indent="-488950" lvl="0" marL="609600" rtl="0" algn="l">
              <a:spcBef>
                <a:spcPts val="0"/>
              </a:spcBef>
              <a:spcAft>
                <a:spcPts val="0"/>
              </a:spcAft>
              <a:buSzPts val="2900"/>
              <a:buFont typeface="Nunito"/>
              <a:buChar char="●"/>
            </a:pPr>
            <a:r>
              <a:rPr b="1" lang="de-DE" sz="2900">
                <a:latin typeface="Nunito"/>
                <a:ea typeface="Nunito"/>
                <a:cs typeface="Nunito"/>
                <a:sym typeface="Nunito"/>
              </a:rPr>
              <a:t>CLEAN / SEMANTIFY</a:t>
            </a:r>
            <a:endParaRPr b="1" sz="2900">
              <a:latin typeface="Nunito"/>
              <a:ea typeface="Nunito"/>
              <a:cs typeface="Nunito"/>
              <a:sym typeface="Nunito"/>
            </a:endParaRPr>
          </a:p>
          <a:p>
            <a:pPr indent="-488950" lvl="0" marL="609600" rtl="0" algn="l">
              <a:spcBef>
                <a:spcPts val="0"/>
              </a:spcBef>
              <a:spcAft>
                <a:spcPts val="0"/>
              </a:spcAft>
              <a:buSzPts val="2900"/>
              <a:buFont typeface="Nunito"/>
              <a:buChar char="●"/>
            </a:pPr>
            <a:r>
              <a:t/>
            </a:r>
            <a:endParaRPr b="1" sz="29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71" name="Google Shape;2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0"/>
            <a:ext cx="9143998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16634" y="5121200"/>
            <a:ext cx="1571632" cy="1580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415600" y="593367"/>
            <a:ext cx="11776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4800">
                <a:latin typeface="Montserrat"/>
                <a:ea typeface="Montserrat"/>
                <a:cs typeface="Montserrat"/>
                <a:sym typeface="Montserrat"/>
              </a:rPr>
              <a:t>Assembling knowledge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9"/>
          <p:cNvSpPr txBox="1"/>
          <p:nvPr/>
        </p:nvSpPr>
        <p:spPr>
          <a:xfrm>
            <a:off x="3117000" y="1999533"/>
            <a:ext cx="7130400" cy="3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88950" lvl="0" marL="609600" rtl="0" algn="l">
              <a:spcBef>
                <a:spcPts val="0"/>
              </a:spcBef>
              <a:spcAft>
                <a:spcPts val="0"/>
              </a:spcAft>
              <a:buSzPts val="2900"/>
              <a:buFont typeface="Nunito"/>
              <a:buChar char="●"/>
            </a:pPr>
            <a:r>
              <a:rPr b="1" lang="de-DE" sz="2900">
                <a:latin typeface="Nunito"/>
                <a:ea typeface="Nunito"/>
                <a:cs typeface="Nunito"/>
                <a:sym typeface="Nunito"/>
              </a:rPr>
              <a:t>DISCOVER</a:t>
            </a:r>
            <a:endParaRPr b="1" sz="2900">
              <a:latin typeface="Nunito"/>
              <a:ea typeface="Nunito"/>
              <a:cs typeface="Nunito"/>
              <a:sym typeface="Nunito"/>
            </a:endParaRPr>
          </a:p>
          <a:p>
            <a:pPr indent="-488950" lvl="0" marL="609600" rtl="0" algn="l">
              <a:spcBef>
                <a:spcPts val="0"/>
              </a:spcBef>
              <a:spcAft>
                <a:spcPts val="0"/>
              </a:spcAft>
              <a:buSzPts val="2900"/>
              <a:buFont typeface="Nunito"/>
              <a:buChar char="●"/>
            </a:pPr>
            <a:r>
              <a:rPr b="1" lang="de-DE" sz="2900">
                <a:latin typeface="Nunito"/>
                <a:ea typeface="Nunito"/>
                <a:cs typeface="Nunito"/>
                <a:sym typeface="Nunito"/>
              </a:rPr>
              <a:t>RETRIEVE</a:t>
            </a:r>
            <a:endParaRPr b="1" sz="2900">
              <a:latin typeface="Nunito"/>
              <a:ea typeface="Nunito"/>
              <a:cs typeface="Nunito"/>
              <a:sym typeface="Nunito"/>
            </a:endParaRPr>
          </a:p>
          <a:p>
            <a:pPr indent="-488950" lvl="0" marL="609600" rtl="0" algn="l">
              <a:spcBef>
                <a:spcPts val="0"/>
              </a:spcBef>
              <a:spcAft>
                <a:spcPts val="0"/>
              </a:spcAft>
              <a:buSzPts val="2900"/>
              <a:buFont typeface="Nunito"/>
              <a:buChar char="●"/>
            </a:pPr>
            <a:r>
              <a:rPr b="1" lang="de-DE" sz="2900">
                <a:latin typeface="Nunito"/>
                <a:ea typeface="Nunito"/>
                <a:cs typeface="Nunito"/>
                <a:sym typeface="Nunito"/>
              </a:rPr>
              <a:t>CLEAN / SEMANTIFY</a:t>
            </a:r>
            <a:endParaRPr b="1" sz="2900">
              <a:latin typeface="Nunito"/>
              <a:ea typeface="Nunito"/>
              <a:cs typeface="Nunito"/>
              <a:sym typeface="Nunito"/>
            </a:endParaRPr>
          </a:p>
          <a:p>
            <a:pPr indent="-488950" lvl="0" marL="609600" rtl="0" algn="l">
              <a:spcBef>
                <a:spcPts val="0"/>
              </a:spcBef>
              <a:spcAft>
                <a:spcPts val="0"/>
              </a:spcAft>
              <a:buSzPts val="2900"/>
              <a:buFont typeface="Nunito"/>
              <a:buChar char="●"/>
            </a:pPr>
            <a:r>
              <a:t/>
            </a:r>
            <a:endParaRPr b="1" sz="29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79" name="Google Shape;27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0"/>
            <a:ext cx="9143998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16634" y="5121200"/>
            <a:ext cx="1571632" cy="158016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9"/>
          <p:cNvSpPr txBox="1"/>
          <p:nvPr/>
        </p:nvSpPr>
        <p:spPr>
          <a:xfrm>
            <a:off x="2249233" y="1557067"/>
            <a:ext cx="2552400" cy="763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200">
                <a:latin typeface="Nunito"/>
                <a:ea typeface="Nunito"/>
                <a:cs typeface="Nunito"/>
                <a:sym typeface="Nunito"/>
              </a:rPr>
              <a:t>DISCOVER</a:t>
            </a:r>
            <a:endParaRPr b="1" sz="3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5746367" y="1437967"/>
            <a:ext cx="2816400" cy="763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200">
                <a:latin typeface="Nunito"/>
                <a:ea typeface="Nunito"/>
                <a:cs typeface="Nunito"/>
                <a:sym typeface="Nunito"/>
              </a:rPr>
              <a:t>DOWNLOAD</a:t>
            </a:r>
            <a:endParaRPr b="1" sz="3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3" name="Google Shape;283;p39"/>
          <p:cNvSpPr txBox="1"/>
          <p:nvPr/>
        </p:nvSpPr>
        <p:spPr>
          <a:xfrm>
            <a:off x="8978633" y="1557067"/>
            <a:ext cx="1841100" cy="763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200">
                <a:latin typeface="Nunito"/>
                <a:ea typeface="Nunito"/>
                <a:cs typeface="Nunito"/>
                <a:sym typeface="Nunito"/>
              </a:rPr>
              <a:t>CLEAN</a:t>
            </a:r>
            <a:endParaRPr b="1" sz="3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39"/>
          <p:cNvSpPr txBox="1"/>
          <p:nvPr/>
        </p:nvSpPr>
        <p:spPr>
          <a:xfrm>
            <a:off x="8105833" y="2968500"/>
            <a:ext cx="2816400" cy="763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200">
                <a:latin typeface="Nunito"/>
                <a:ea typeface="Nunito"/>
                <a:cs typeface="Nunito"/>
                <a:sym typeface="Nunito"/>
              </a:rPr>
              <a:t>NORMALIZE</a:t>
            </a:r>
            <a:endParaRPr b="1" sz="3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39"/>
          <p:cNvSpPr txBox="1"/>
          <p:nvPr/>
        </p:nvSpPr>
        <p:spPr>
          <a:xfrm>
            <a:off x="8309033" y="4379933"/>
            <a:ext cx="2816400" cy="763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200">
                <a:latin typeface="Nunito"/>
                <a:ea typeface="Nunito"/>
                <a:cs typeface="Nunito"/>
                <a:sym typeface="Nunito"/>
              </a:rPr>
              <a:t>SEMANTIFY</a:t>
            </a:r>
            <a:endParaRPr b="1" sz="3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4018833" y="4583133"/>
            <a:ext cx="2816400" cy="763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200">
                <a:latin typeface="Nunito"/>
                <a:ea typeface="Nunito"/>
                <a:cs typeface="Nunito"/>
                <a:sym typeface="Nunito"/>
              </a:rPr>
              <a:t>ANNOTATE</a:t>
            </a:r>
            <a:endParaRPr b="1" sz="3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7" name="Google Shape;287;p39"/>
          <p:cNvSpPr txBox="1"/>
          <p:nvPr/>
        </p:nvSpPr>
        <p:spPr>
          <a:xfrm>
            <a:off x="3831733" y="2846367"/>
            <a:ext cx="3258900" cy="7635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200">
                <a:latin typeface="Nunito"/>
                <a:ea typeface="Nunito"/>
                <a:cs typeface="Nunito"/>
                <a:sym typeface="Nunito"/>
              </a:rPr>
              <a:t>DICTIONARIES</a:t>
            </a:r>
            <a:endParaRPr b="1" sz="3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8" name="Google Shape;288;p39"/>
          <p:cNvSpPr txBox="1"/>
          <p:nvPr/>
        </p:nvSpPr>
        <p:spPr>
          <a:xfrm>
            <a:off x="648400" y="4497033"/>
            <a:ext cx="2816400" cy="763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200">
                <a:latin typeface="Nunito"/>
                <a:ea typeface="Nunito"/>
                <a:cs typeface="Nunito"/>
                <a:sym typeface="Nunito"/>
              </a:rPr>
              <a:t>REPUBLISH</a:t>
            </a:r>
            <a:endParaRPr b="1" sz="3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type="title"/>
          </p:nvPr>
        </p:nvSpPr>
        <p:spPr>
          <a:xfrm>
            <a:off x="911225" y="620725"/>
            <a:ext cx="9152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/>
              <a:t>ContentMining with dictionaries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DEMO TIME </a:t>
            </a:r>
            <a:r>
              <a:rPr b="0" lang="de-DE" sz="2400">
                <a:solidFill>
                  <a:srgbClr val="5959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https://github.com/petermr/climate</a:t>
            </a:r>
            <a:endParaRPr b="0" sz="2400">
              <a:solidFill>
                <a:srgbClr val="5959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0"/>
          <p:cNvSpPr txBox="1"/>
          <p:nvPr/>
        </p:nvSpPr>
        <p:spPr>
          <a:xfrm>
            <a:off x="8172100" y="6008277"/>
            <a:ext cx="22428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SLIDES</a:t>
            </a:r>
            <a:br>
              <a:rPr b="1" lang="de-DE"/>
            </a:br>
            <a:r>
              <a:rPr b="1" lang="de-DE"/>
              <a:t> </a:t>
            </a:r>
            <a:endParaRPr b="1"/>
          </a:p>
        </p:txBody>
      </p:sp>
      <p:sp>
        <p:nvSpPr>
          <p:cNvPr id="295" name="Google Shape;295;p40"/>
          <p:cNvSpPr txBox="1"/>
          <p:nvPr/>
        </p:nvSpPr>
        <p:spPr>
          <a:xfrm>
            <a:off x="868200" y="2388475"/>
            <a:ext cx="8910300" cy="3619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ami-search -p climate --dictionary  </a:t>
            </a:r>
            <a:endParaRPr b="1" sz="24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species country funders </a:t>
            </a:r>
            <a:r>
              <a:rPr i="1" lang="de-DE" sz="24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//built in</a:t>
            </a:r>
            <a:endParaRPr i="1" sz="24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dictionaries/climate.xml </a:t>
            </a:r>
            <a:r>
              <a:rPr i="1" lang="de-DE" sz="24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// bespoke</a:t>
            </a:r>
            <a:endParaRPr i="1" sz="24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de-DE" sz="24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// dictionaries linked to </a:t>
            </a:r>
            <a:r>
              <a:rPr b="1" i="1" lang="de-DE" sz="24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Wikidata </a:t>
            </a:r>
            <a:r>
              <a:rPr i="1" lang="de-DE" sz="24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or </a:t>
            </a:r>
            <a:r>
              <a:rPr b="1" i="1" lang="de-DE" sz="24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Wikipedia</a:t>
            </a:r>
            <a:endParaRPr b="1" i="1" sz="24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6" name="Google Shape;296;p40"/>
          <p:cNvSpPr txBox="1"/>
          <p:nvPr/>
        </p:nvSpPr>
        <p:spPr>
          <a:xfrm>
            <a:off x="8172100" y="6008275"/>
            <a:ext cx="2709900" cy="74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SLIDES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http://linkme2.net/1wr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 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B 2018 de 16-9 CC-By">
  <a:themeElements>
    <a:clrScheme name="TIB_Designfarben">
      <a:dk1>
        <a:srgbClr val="555555"/>
      </a:dk1>
      <a:lt1>
        <a:srgbClr val="FFFFFF"/>
      </a:lt1>
      <a:dk2>
        <a:srgbClr val="C21222"/>
      </a:dk2>
      <a:lt2>
        <a:srgbClr val="DDDDDD"/>
      </a:lt2>
      <a:accent1>
        <a:srgbClr val="F03205"/>
      </a:accent1>
      <a:accent2>
        <a:srgbClr val="555555"/>
      </a:accent2>
      <a:accent3>
        <a:srgbClr val="FB8063"/>
      </a:accent3>
      <a:accent4>
        <a:srgbClr val="999999"/>
      </a:accent4>
      <a:accent5>
        <a:srgbClr val="B32503"/>
      </a:accent5>
      <a:accent6>
        <a:srgbClr val="FFB921"/>
      </a:accent6>
      <a:hlink>
        <a:srgbClr val="555555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SAPbi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B_PowerPoint_Vorlage_16-9_office2010">
  <a:themeElements>
    <a:clrScheme name="TIB_Designfarben">
      <a:dk1>
        <a:srgbClr val="555555"/>
      </a:dk1>
      <a:lt1>
        <a:srgbClr val="FFFFFF"/>
      </a:lt1>
      <a:dk2>
        <a:srgbClr val="C21222"/>
      </a:dk2>
      <a:lt2>
        <a:srgbClr val="DDDDDD"/>
      </a:lt2>
      <a:accent1>
        <a:srgbClr val="F03205"/>
      </a:accent1>
      <a:accent2>
        <a:srgbClr val="555555"/>
      </a:accent2>
      <a:accent3>
        <a:srgbClr val="FB8063"/>
      </a:accent3>
      <a:accent4>
        <a:srgbClr val="999999"/>
      </a:accent4>
      <a:accent5>
        <a:srgbClr val="B32503"/>
      </a:accent5>
      <a:accent6>
        <a:srgbClr val="FFB921"/>
      </a:accent6>
      <a:hlink>
        <a:srgbClr val="555555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