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96" r:id="rId2"/>
    <p:sldId id="312" r:id="rId3"/>
    <p:sldId id="299" r:id="rId4"/>
    <p:sldId id="311" r:id="rId5"/>
    <p:sldId id="307" r:id="rId6"/>
    <p:sldId id="305" r:id="rId7"/>
    <p:sldId id="300" r:id="rId8"/>
    <p:sldId id="301" r:id="rId9"/>
    <p:sldId id="303" r:id="rId10"/>
    <p:sldId id="309" r:id="rId11"/>
    <p:sldId id="310" r:id="rId12"/>
    <p:sldId id="313" r:id="rId13"/>
    <p:sldId id="277" r:id="rId14"/>
    <p:sldId id="256" r:id="rId15"/>
    <p:sldId id="278" r:id="rId16"/>
    <p:sldId id="281" r:id="rId17"/>
    <p:sldId id="294" r:id="rId18"/>
    <p:sldId id="295" r:id="rId19"/>
    <p:sldId id="316" r:id="rId20"/>
    <p:sldId id="306" r:id="rId21"/>
    <p:sldId id="315" r:id="rId22"/>
    <p:sldId id="274" r:id="rId23"/>
    <p:sldId id="279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4DE7"/>
    <a:srgbClr val="7C3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3"/>
    <p:restoredTop sz="92374"/>
  </p:normalViewPr>
  <p:slideViewPr>
    <p:cSldViewPr snapToGrid="0">
      <p:cViewPr varScale="1">
        <p:scale>
          <a:sx n="101" d="100"/>
          <a:sy n="101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01FB-52D0-024E-8BE4-45BE9A2AD3D5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FC0F9-20CE-3841-A1E1-373DF0DD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68DA-BF05-1528-A266-8E82B0AC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4F8BC-85C4-56EF-C5C0-67B6C9E43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34E5-952C-7AA2-B201-BB326153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99D-99D4-D748-92F6-927E57E8D692}" type="datetime1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0097-EB65-136E-05B5-8FC3C149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FCCF-EB66-D222-6F43-48A98D0D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423E-3BB2-416F-EC99-F5C1C234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1062E-3BD9-D0FB-700F-A5F4E7199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493D-9BA2-C754-1517-6D780E48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F7E9-2852-AB4C-995F-D7D0DE02FB16}" type="datetime1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237E-761C-2E8B-B4B9-21F86C3A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24D6-3EB5-0DE3-8CA8-AC05E96E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EA3A-758B-0B7B-261B-776DBA9D4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CBEDB-3486-0816-2A1F-7070934B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71AF-1914-B7BF-BBFB-A8B2EDFA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B659-747D-8043-BA2B-9F85B08A4B1D}" type="datetime1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395C-BF0A-82B6-5C93-41A40608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6268-57FF-E816-20EE-5A3632F9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613-1EAD-2253-CF95-D2B7AAEA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4346-C038-0496-A9C0-1861CBB0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B0D-0926-2294-EAE6-851C9F27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6B-B7B9-E94D-9D54-3C11CF650FC4}" type="datetime1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8E7B-92EC-DB36-1303-82CFEFBE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1FCD-006D-EB5B-EC6F-8046507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5B03-BEA7-CEBF-676C-920B1572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A88DC-C994-4276-7927-0802EBDA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799E-4B22-634D-94AE-08188D0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B32D-7207-5148-884F-CB1DFE764950}" type="datetime1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F2B9-3956-0471-C1F8-6E930964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2E1B-EACC-AE19-EB0C-AB345FB9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347F-0DC8-72D5-19A1-8F02DE4C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0ABA-A485-2A87-99F4-CC0033895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50248-7489-1328-23A7-901381C0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F70B-0677-142A-8EC2-292A731B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282-B054-0F4C-8D6E-AA0AF4DF916B}" type="datetime1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E5F17-E7A8-64E7-E4FD-6DC0A67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F404-71DD-409E-8D6B-60C66632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45C1-4503-9D55-2FFA-15C698F8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927C-CEA7-5155-6228-B9D5F941E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032D5-AE36-3EAC-9567-8A672CD1C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FA373-9F4F-4FAF-35C1-86BCB208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7FC4C-E4BC-3744-1016-20D29DC64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4F685-153A-7FBC-AF13-01594BE0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79EE-B487-9547-8048-D585D76BE425}" type="datetime1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C4293-4491-B9DF-9C03-45515F6B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59FCC-7DAA-4134-BB8E-1C0A8ED0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BE4E-1D29-FED7-C117-2DC8D9A2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3E586-802F-9037-71D9-0D14AE28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BEF3-7560-3543-8E4C-72F1437A00D9}" type="datetime1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DB777-5C8D-BE97-AF86-23EBF235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306FE-5130-1A2D-F3B6-CC74D1B8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20525-A55C-6E8E-CCC4-1FE5FACD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AA1-BC04-8A4D-9F2D-8543AEAD588A}" type="datetime1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94FF8-7E7C-4A43-EF49-676F17BC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CC32E-794F-0861-3A0E-9BAD67CD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1F1A-43AF-C7E6-9C03-F189746E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6A12-0FA0-4254-5C74-97A7E7FF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4C166-4C33-4B44-ABB5-5BE0421A8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B2C7-28D1-FB12-DCF4-5BA67C7F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324C-937D-3B44-9A79-1B4FD0156DCB}" type="datetime1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D864-08D8-B507-BFD7-E0EF8F95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D35B-8F38-95F1-D49E-D5E5906A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A159-78D1-AE00-FFB7-BE9317E3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94A2D-A6F6-AE84-D0E4-4E4005419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51DEA-D8E4-272B-773A-1A03C3018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2E81-7DF7-B36D-7BC3-C815D51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DC6C-0BB0-E141-BAE8-EC9DD4AF6042}" type="datetime1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D238-4A37-3F38-49FA-DCA4D60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7386F-D209-8346-A498-70FEA2B1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7E639-B666-87AC-B3C5-A4E78763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3F69-08CA-14AF-CAD6-2B3A6CCD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3CE2-68F1-92E0-31CD-090F224B3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22BE-0A57-464E-9A56-AB34174B0EAE}" type="datetime1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BC76-46BA-9438-317E-AECB877AE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3B2A-DFCA-77B7-765A-055D8EAA8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3123452" y="2690626"/>
            <a:ext cx="565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Conversion for Units of Measure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264A0-BD93-D516-0247-97CB76C19795}"/>
              </a:ext>
            </a:extLst>
          </p:cNvPr>
          <p:cNvSpPr txBox="1"/>
          <p:nvPr/>
        </p:nvSpPr>
        <p:spPr>
          <a:xfrm>
            <a:off x="5068888" y="3723269"/>
            <a:ext cx="1761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Phil Blackwood</a:t>
            </a:r>
          </a:p>
          <a:p>
            <a:pPr algn="ctr"/>
            <a:r>
              <a:rPr lang="en-US" sz="2000" dirty="0"/>
              <a:t>June 2024</a:t>
            </a:r>
          </a:p>
        </p:txBody>
      </p:sp>
    </p:spTree>
    <p:extLst>
      <p:ext uri="{BB962C8B-B14F-4D97-AF65-F5344CB8AC3E}">
        <p14:creationId xmlns:p14="http://schemas.microsoft.com/office/powerpoint/2010/main" val="63859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889EB11-4A1F-AC6E-67E4-35CC93D3A8F7}"/>
              </a:ext>
            </a:extLst>
          </p:cNvPr>
          <p:cNvSpPr/>
          <p:nvPr/>
        </p:nvSpPr>
        <p:spPr>
          <a:xfrm>
            <a:off x="5700170" y="1654433"/>
            <a:ext cx="1232555" cy="699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194029-647A-9589-BE98-67C8B8DE7759}"/>
              </a:ext>
            </a:extLst>
          </p:cNvPr>
          <p:cNvSpPr/>
          <p:nvPr/>
        </p:nvSpPr>
        <p:spPr>
          <a:xfrm>
            <a:off x="1901984" y="1654433"/>
            <a:ext cx="769209" cy="709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06FA0C-9138-ED8B-8F9D-3624D493BD8F}"/>
              </a:ext>
            </a:extLst>
          </p:cNvPr>
          <p:cNvSpPr/>
          <p:nvPr/>
        </p:nvSpPr>
        <p:spPr>
          <a:xfrm>
            <a:off x="1186931" y="4551597"/>
            <a:ext cx="5237789" cy="8707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F59D86-E636-61B2-077E-A12BF149B883}"/>
              </a:ext>
            </a:extLst>
          </p:cNvPr>
          <p:cNvSpPr/>
          <p:nvPr/>
        </p:nvSpPr>
        <p:spPr>
          <a:xfrm>
            <a:off x="1186931" y="2689277"/>
            <a:ext cx="2512338" cy="1293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9884E-67BF-937F-D2A9-4BE02CECAC25}"/>
              </a:ext>
            </a:extLst>
          </p:cNvPr>
          <p:cNvSpPr/>
          <p:nvPr/>
        </p:nvSpPr>
        <p:spPr>
          <a:xfrm>
            <a:off x="4985880" y="2689277"/>
            <a:ext cx="3255905" cy="1293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301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Five queries help identify existing aspects: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667062" y="20237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1854326" y="20237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28897" y="2208431"/>
            <a:ext cx="3038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241611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1186931" y="3464131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315697" y="2023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73830" y="2208431"/>
            <a:ext cx="2341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069200" y="1871072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253803" y="2759940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322572" y="2759940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4999668" y="3464131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magnitudePropertyValue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20446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2400752" y="4713835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1391279" y="48723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4072511" y="487235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2295694" y="5057020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C3A2D6-360A-1597-3B3A-57B83E11AE70}"/>
              </a:ext>
            </a:extLst>
          </p:cNvPr>
          <p:cNvSpPr txBox="1"/>
          <p:nvPr/>
        </p:nvSpPr>
        <p:spPr>
          <a:xfrm>
            <a:off x="5004199" y="2699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886DF-4F45-37B9-125D-A82EF841F350}"/>
              </a:ext>
            </a:extLst>
          </p:cNvPr>
          <p:cNvSpPr txBox="1"/>
          <p:nvPr/>
        </p:nvSpPr>
        <p:spPr>
          <a:xfrm>
            <a:off x="1907114" y="1661138"/>
            <a:ext cx="36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16C51-389E-7554-9858-012FDB7CEB7E}"/>
              </a:ext>
            </a:extLst>
          </p:cNvPr>
          <p:cNvSpPr txBox="1"/>
          <p:nvPr/>
        </p:nvSpPr>
        <p:spPr>
          <a:xfrm>
            <a:off x="1226511" y="4554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E4D693-8A06-C842-8A27-07C124273699}"/>
              </a:ext>
            </a:extLst>
          </p:cNvPr>
          <p:cNvGrpSpPr/>
          <p:nvPr/>
        </p:nvGrpSpPr>
        <p:grpSpPr>
          <a:xfrm>
            <a:off x="2909197" y="1279632"/>
            <a:ext cx="2532360" cy="902418"/>
            <a:chOff x="2794897" y="1406632"/>
            <a:chExt cx="2532360" cy="9024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DB40E-59EC-635D-DF85-7C56A95F261F}"/>
                </a:ext>
              </a:extLst>
            </p:cNvPr>
            <p:cNvSpPr/>
            <p:nvPr/>
          </p:nvSpPr>
          <p:spPr>
            <a:xfrm>
              <a:off x="2827536" y="1406632"/>
              <a:ext cx="2450954" cy="9024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ED08F2-81B6-A60B-AE8B-F3B0088E6BAE}"/>
                </a:ext>
              </a:extLst>
            </p:cNvPr>
            <p:cNvSpPr txBox="1"/>
            <p:nvPr/>
          </p:nvSpPr>
          <p:spPr>
            <a:xfrm>
              <a:off x="2794897" y="1871083"/>
              <a:ext cx="25323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?</a:t>
              </a:r>
              <a:r>
                <a:rPr lang="en-US" sz="1600" dirty="0" err="1"/>
                <a:t>thingToMagnitudeProperty</a:t>
              </a:r>
              <a:endParaRPr 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AE3E70-34D9-A2B1-97AC-737B98EEF384}"/>
                </a:ext>
              </a:extLst>
            </p:cNvPr>
            <p:cNvSpPr txBox="1"/>
            <p:nvPr/>
          </p:nvSpPr>
          <p:spPr>
            <a:xfrm>
              <a:off x="2838582" y="141185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98EAAC-5960-5467-0550-5B830CC86DB4}"/>
              </a:ext>
            </a:extLst>
          </p:cNvPr>
          <p:cNvSpPr txBox="1"/>
          <p:nvPr/>
        </p:nvSpPr>
        <p:spPr>
          <a:xfrm>
            <a:off x="1194202" y="2692990"/>
            <a:ext cx="39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42378-8A93-F418-B1FB-F66EBDEB6462}"/>
              </a:ext>
            </a:extLst>
          </p:cNvPr>
          <p:cNvSpPr txBox="1"/>
          <p:nvPr/>
        </p:nvSpPr>
        <p:spPr>
          <a:xfrm>
            <a:off x="5705855" y="16611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EDF1A-C236-2E89-34E0-88FDE8934182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C06C1-3C39-7795-63D0-5E2BF93E44A8}"/>
              </a:ext>
            </a:extLst>
          </p:cNvPr>
          <p:cNvSpPr txBox="1"/>
          <p:nvPr/>
        </p:nvSpPr>
        <p:spPr>
          <a:xfrm>
            <a:off x="1194202" y="6017398"/>
            <a:ext cx="775686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results of these queries are used in subsequent steps of the data conversion.</a:t>
            </a:r>
          </a:p>
        </p:txBody>
      </p:sp>
    </p:spTree>
    <p:extLst>
      <p:ext uri="{BB962C8B-B14F-4D97-AF65-F5344CB8AC3E}">
        <p14:creationId xmlns:p14="http://schemas.microsoft.com/office/powerpoint/2010/main" val="239737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077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Sample query instructions: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7F54C-93A9-1CDD-BAF7-D494C6790FBE}"/>
              </a:ext>
            </a:extLst>
          </p:cNvPr>
          <p:cNvSpPr txBox="1"/>
          <p:nvPr/>
        </p:nvSpPr>
        <p:spPr>
          <a:xfrm>
            <a:off x="902208" y="1323058"/>
            <a:ext cx="108630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# find existing Aspects that are represented as either: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     - a property of a Magnitude </a:t>
            </a:r>
          </a:p>
          <a:p>
            <a:r>
              <a:rPr lang="en-US" sz="1600" dirty="0"/>
              <a:t>#      - or the value of a property of a Magnitude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use this query iteratively as follows: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     - run the query</a:t>
            </a:r>
          </a:p>
          <a:p>
            <a:r>
              <a:rPr lang="en-US" sz="1600" dirty="0"/>
              <a:t>#      - pick a few lines of output</a:t>
            </a:r>
          </a:p>
          <a:p>
            <a:r>
              <a:rPr lang="en-US" sz="1600" dirty="0"/>
              <a:t>#      - update the upper section of the query with properties or values that do NOT involve an Aspect</a:t>
            </a:r>
          </a:p>
          <a:p>
            <a:r>
              <a:rPr lang="en-US" sz="1600" dirty="0"/>
              <a:t>#      - update the lower section of the query (filter not exists) with properties and values that DO represent Aspects</a:t>
            </a:r>
          </a:p>
          <a:p>
            <a:r>
              <a:rPr lang="en-US" sz="1600" dirty="0"/>
              <a:t>#      - repeat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this iterative process accounts for every property and value associated with a Magnitude</a:t>
            </a:r>
          </a:p>
          <a:p>
            <a:r>
              <a:rPr lang="en-US" sz="1600" dirty="0"/>
              <a:t># when the query returns no results, every row of the original output has been accounted for</a:t>
            </a:r>
          </a:p>
          <a:p>
            <a:r>
              <a:rPr lang="en-US" sz="1600" dirty="0"/>
              <a:t># the aspects identified are used in other queries later in the process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6DA10D-9C2D-0C80-255B-C7085FF409B7}"/>
              </a:ext>
            </a:extLst>
          </p:cNvPr>
          <p:cNvGrpSpPr/>
          <p:nvPr/>
        </p:nvGrpSpPr>
        <p:grpSpPr>
          <a:xfrm>
            <a:off x="5984139" y="1092809"/>
            <a:ext cx="3255905" cy="1959318"/>
            <a:chOff x="7875384" y="479024"/>
            <a:chExt cx="3255905" cy="1959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629762-E572-01DA-F44E-32C7427AA7DB}"/>
                </a:ext>
              </a:extLst>
            </p:cNvPr>
            <p:cNvSpPr txBox="1"/>
            <p:nvPr/>
          </p:nvSpPr>
          <p:spPr>
            <a:xfrm>
              <a:off x="8556566" y="479024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?magnitude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9985A1-ADDE-3A60-7D3B-2DF8350568C9}"/>
                </a:ext>
              </a:extLst>
            </p:cNvPr>
            <p:cNvSpPr txBox="1"/>
            <p:nvPr/>
          </p:nvSpPr>
          <p:spPr>
            <a:xfrm>
              <a:off x="9212076" y="1215199"/>
              <a:ext cx="1904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?</a:t>
              </a:r>
              <a:r>
                <a:rPr lang="en-US" sz="1600" dirty="0" err="1"/>
                <a:t>magnitudeProperty</a:t>
              </a:r>
              <a:endParaRPr 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B2705B-0F9F-2858-F60A-900E3EAE6BE3}"/>
                </a:ext>
              </a:extLst>
            </p:cNvPr>
            <p:cNvSpPr txBox="1"/>
            <p:nvPr/>
          </p:nvSpPr>
          <p:spPr>
            <a:xfrm>
              <a:off x="7889172" y="1919390"/>
              <a:ext cx="26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  <a:r>
                <a:rPr lang="en-US" dirty="0" err="1"/>
                <a:t>magnitudePropertyValue</a:t>
              </a:r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3C97B-C08F-E666-6A54-5FCF619F748A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9209950" y="848356"/>
              <a:ext cx="1" cy="1071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B3AE90-7CAB-6A7F-C840-3D968728EC48}"/>
                </a:ext>
              </a:extLst>
            </p:cNvPr>
            <p:cNvSpPr txBox="1"/>
            <p:nvPr/>
          </p:nvSpPr>
          <p:spPr>
            <a:xfrm>
              <a:off x="7893703" y="115522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01E57E-759F-82B5-591C-3329F3844F15}"/>
                </a:ext>
              </a:extLst>
            </p:cNvPr>
            <p:cNvSpPr/>
            <p:nvPr/>
          </p:nvSpPr>
          <p:spPr>
            <a:xfrm>
              <a:off x="7875384" y="1144536"/>
              <a:ext cx="3255905" cy="1293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CC3A871-1FCB-36E7-7E89-720DC323802C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4662D-3B55-3579-6E89-655644E27B05}"/>
              </a:ext>
            </a:extLst>
          </p:cNvPr>
          <p:cNvSpPr txBox="1"/>
          <p:nvPr/>
        </p:nvSpPr>
        <p:spPr>
          <a:xfrm>
            <a:off x="902208" y="5765191"/>
            <a:ext cx="62712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 sure to review the header of each query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1376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02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artifacts that refer to aspects and units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614BA-5A41-B14E-DBC4-76994724890D}"/>
              </a:ext>
            </a:extLst>
          </p:cNvPr>
          <p:cNvSpPr txBox="1"/>
          <p:nvPr/>
        </p:nvSpPr>
        <p:spPr>
          <a:xfrm>
            <a:off x="2564780" y="1784195"/>
            <a:ext cx="54838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all client artifacts that refer to aspects and units.</a:t>
            </a:r>
          </a:p>
          <a:p>
            <a:r>
              <a:rPr lang="en-US" dirty="0"/>
              <a:t>These artifacts may include: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SPARQL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ingestion scripts (</a:t>
            </a:r>
            <a:r>
              <a:rPr lang="en-US" dirty="0" err="1"/>
              <a:t>tarql</a:t>
            </a:r>
            <a:r>
              <a:rPr lang="en-US" dirty="0"/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F4A32-B8D2-B0BC-9A20-D13298F67E09}"/>
              </a:ext>
            </a:extLst>
          </p:cNvPr>
          <p:cNvSpPr/>
          <p:nvPr/>
        </p:nvSpPr>
        <p:spPr>
          <a:xfrm>
            <a:off x="8147222" y="406642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impacts to reads, writes, etc.</a:t>
            </a:r>
          </a:p>
        </p:txBody>
      </p:sp>
    </p:spTree>
    <p:extLst>
      <p:ext uri="{BB962C8B-B14F-4D97-AF65-F5344CB8AC3E}">
        <p14:creationId xmlns:p14="http://schemas.microsoft.com/office/powerpoint/2010/main" val="367943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79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Augment Semantic Arts UoM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D04D196-E469-1E45-98F9-24D9E56BD0D1}"/>
              </a:ext>
            </a:extLst>
          </p:cNvPr>
          <p:cNvSpPr/>
          <p:nvPr/>
        </p:nvSpPr>
        <p:spPr>
          <a:xfrm>
            <a:off x="1085088" y="2145792"/>
            <a:ext cx="438912" cy="3133344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E9D29-64A5-43C8-97C3-ED5315097D90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89135" y="3389298"/>
            <a:ext cx="6051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provide Semantic Arts with a list of existing aspects and units</a:t>
            </a:r>
          </a:p>
          <a:p>
            <a:r>
              <a:rPr lang="en-US" sz="1800" dirty="0"/>
              <a:t>Semantic Arts will return a list of standard aspects and units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A70C-C81F-4CAF-0262-475BE086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1FC91-52D7-CA9A-5AD8-DC33CC9F24D6}"/>
              </a:ext>
            </a:extLst>
          </p:cNvPr>
          <p:cNvSpPr/>
          <p:nvPr/>
        </p:nvSpPr>
        <p:spPr>
          <a:xfrm>
            <a:off x="8132845" y="384340"/>
            <a:ext cx="3892378" cy="569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Semantic Arts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77433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5895584" y="3519330"/>
            <a:ext cx="607518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Load the standard aspects and units provided by Semantic Arts.</a:t>
            </a:r>
          </a:p>
          <a:p>
            <a:r>
              <a:rPr lang="en-US" dirty="0"/>
              <a:t>Use a separate named graph.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2008BB4-71F2-B9F3-0510-88987917E243}"/>
              </a:ext>
            </a:extLst>
          </p:cNvPr>
          <p:cNvSpPr/>
          <p:nvPr/>
        </p:nvSpPr>
        <p:spPr>
          <a:xfrm>
            <a:off x="1097280" y="3706367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AFA38-70BE-4B3F-34D2-876CD6586CA6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206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Populate the client reference data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489BF-4324-2DDB-B69A-40C41A3FA13D}"/>
              </a:ext>
            </a:extLst>
          </p:cNvPr>
          <p:cNvSpPr/>
          <p:nvPr/>
        </p:nvSpPr>
        <p:spPr>
          <a:xfrm>
            <a:off x="8147222" y="384340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6CCAE-A278-6B2D-02BE-9904A2A28425}"/>
              </a:ext>
            </a:extLst>
          </p:cNvPr>
          <p:cNvSpPr txBox="1"/>
          <p:nvPr/>
        </p:nvSpPr>
        <p:spPr>
          <a:xfrm>
            <a:off x="119544" y="4165661"/>
            <a:ext cx="141664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subset of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83594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486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client values to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75B30-84C0-B385-2927-11C360C08118}"/>
              </a:ext>
            </a:extLst>
          </p:cNvPr>
          <p:cNvSpPr txBox="1"/>
          <p:nvPr/>
        </p:nvSpPr>
        <p:spPr>
          <a:xfrm>
            <a:off x="3979926" y="2099625"/>
            <a:ext cx="25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Unit of 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ED317-3D22-24A4-BF43-77E8410E2DE2}"/>
              </a:ext>
            </a:extLst>
          </p:cNvPr>
          <p:cNvSpPr txBox="1"/>
          <p:nvPr/>
        </p:nvSpPr>
        <p:spPr>
          <a:xfrm>
            <a:off x="3979926" y="5314762"/>
            <a:ext cx="22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Unit of Measure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FB49807-8F2B-363B-D326-7A1D3C81F267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V="1">
            <a:off x="6223489" y="2284291"/>
            <a:ext cx="283924" cy="3215137"/>
          </a:xfrm>
          <a:prstGeom prst="bentConnector3">
            <a:avLst>
              <a:gd name="adj1" fmla="val 18051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642D44-B31F-BE3A-6757-6CE3329038D0}"/>
              </a:ext>
            </a:extLst>
          </p:cNvPr>
          <p:cNvSpPr txBox="1"/>
          <p:nvPr/>
        </p:nvSpPr>
        <p:spPr>
          <a:xfrm>
            <a:off x="3979926" y="1730293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Aspect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71A8C-5AFE-E3BD-B50C-651C04E554CF}"/>
              </a:ext>
            </a:extLst>
          </p:cNvPr>
          <p:cNvSpPr txBox="1"/>
          <p:nvPr/>
        </p:nvSpPr>
        <p:spPr>
          <a:xfrm>
            <a:off x="3979926" y="4945430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Aspect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2D33CD75-A93E-A222-11E6-DEAB02FA38CD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V="1">
            <a:off x="5280731" y="1914959"/>
            <a:ext cx="336823" cy="3215137"/>
          </a:xfrm>
          <a:prstGeom prst="bentConnector3">
            <a:avLst>
              <a:gd name="adj1" fmla="val 5366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67D900-7F98-FF0D-7738-98524021ECC5}"/>
              </a:ext>
            </a:extLst>
          </p:cNvPr>
          <p:cNvSpPr txBox="1"/>
          <p:nvPr/>
        </p:nvSpPr>
        <p:spPr>
          <a:xfrm>
            <a:off x="1546967" y="6171684"/>
            <a:ext cx="71098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Include this mapping in the queries </a:t>
            </a:r>
            <a:r>
              <a:rPr lang="en-US" dirty="0" err="1"/>
              <a:t>replaceUnits</a:t>
            </a:r>
            <a:r>
              <a:rPr lang="en-US" dirty="0"/>
              <a:t> and </a:t>
            </a:r>
            <a:r>
              <a:rPr lang="en-US" dirty="0" err="1"/>
              <a:t>insertAspects</a:t>
            </a:r>
            <a:r>
              <a:rPr lang="en-US" dirty="0"/>
              <a:t>[1-5].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7BD9AD-B567-6947-B0B5-44306AEBDAF1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1007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51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version of gist with new version of gist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59457-B759-2B8C-D1FA-186F704606AC}"/>
              </a:ext>
            </a:extLst>
          </p:cNvPr>
          <p:cNvSpPr txBox="1"/>
          <p:nvPr/>
        </p:nvSpPr>
        <p:spPr>
          <a:xfrm>
            <a:off x="4179898" y="3170950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gist12.1.0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E82E7-1DD0-800F-B15E-8CFEF1064661}"/>
              </a:ext>
            </a:extLst>
          </p:cNvPr>
          <p:cNvSpPr txBox="1"/>
          <p:nvPr/>
        </p:nvSpPr>
        <p:spPr>
          <a:xfrm>
            <a:off x="6756610" y="3170950"/>
            <a:ext cx="74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gist13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E6876FE-A760-D79A-CBCF-1734B2277721}"/>
              </a:ext>
            </a:extLst>
          </p:cNvPr>
          <p:cNvSpPr/>
          <p:nvPr/>
        </p:nvSpPr>
        <p:spPr>
          <a:xfrm rot="16200000">
            <a:off x="5442335" y="3087393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C269-5808-3926-30B9-F0317983D64D}"/>
              </a:ext>
            </a:extLst>
          </p:cNvPr>
          <p:cNvSpPr txBox="1"/>
          <p:nvPr/>
        </p:nvSpPr>
        <p:spPr>
          <a:xfrm>
            <a:off x="4179898" y="4186676"/>
            <a:ext cx="614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prefix </a:t>
            </a:r>
            <a:r>
              <a:rPr lang="en-US" dirty="0" err="1"/>
              <a:t>gistd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&lt;https://w3id.org/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semanticarts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/ns/data/gist/&gt;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9663AC-F9F0-F345-C75C-C21955FFFCF3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141241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6125362" y="1487424"/>
            <a:ext cx="4301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Uses previously-documented data mapping.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563404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762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client units with new ones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0249F-2324-97C1-4FA9-BBB09716C84F}"/>
              </a:ext>
            </a:extLst>
          </p:cNvPr>
          <p:cNvSpPr txBox="1"/>
          <p:nvPr/>
        </p:nvSpPr>
        <p:spPr>
          <a:xfrm>
            <a:off x="4057236" y="2006697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9731E0E-396B-073D-E70F-F59BAED130E9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DED14-BBE6-E4ED-CB47-27B43DC9A937}"/>
              </a:ext>
            </a:extLst>
          </p:cNvPr>
          <p:cNvSpPr txBox="1"/>
          <p:nvPr/>
        </p:nvSpPr>
        <p:spPr>
          <a:xfrm>
            <a:off x="6893620" y="2653252"/>
            <a:ext cx="141894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gist:_</a:t>
            </a:r>
            <a:r>
              <a:rPr lang="en-US" sz="1400" dirty="0" err="1"/>
              <a:t>USDollar</a:t>
            </a:r>
            <a:endParaRPr lang="en-US" sz="1400" dirty="0"/>
          </a:p>
          <a:p>
            <a:r>
              <a:rPr lang="en-US" sz="1400" dirty="0" err="1"/>
              <a:t>gist:_bit</a:t>
            </a:r>
            <a:endParaRPr lang="en-US" sz="1400" dirty="0"/>
          </a:p>
          <a:p>
            <a:r>
              <a:rPr lang="en-US" sz="1400" dirty="0" err="1"/>
              <a:t>gist:_kilogram</a:t>
            </a:r>
            <a:endParaRPr lang="en-US" sz="1400" dirty="0"/>
          </a:p>
          <a:p>
            <a:r>
              <a:rPr lang="en-US" sz="1400" dirty="0" err="1"/>
              <a:t>gist:_meter</a:t>
            </a:r>
            <a:endParaRPr lang="en-US" sz="1400" dirty="0"/>
          </a:p>
          <a:p>
            <a:r>
              <a:rPr lang="en-US" sz="1400" dirty="0" err="1"/>
              <a:t>gist:_minute</a:t>
            </a:r>
            <a:endParaRPr lang="en-US" sz="1400" dirty="0"/>
          </a:p>
          <a:p>
            <a:r>
              <a:rPr lang="en-US" sz="1400" dirty="0" err="1"/>
              <a:t>gist:_second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client:_example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449F02-59F8-AFCE-59F9-B884DE9485F2}"/>
              </a:ext>
            </a:extLst>
          </p:cNvPr>
          <p:cNvSpPr txBox="1"/>
          <p:nvPr/>
        </p:nvSpPr>
        <p:spPr>
          <a:xfrm>
            <a:off x="9127416" y="2653252"/>
            <a:ext cx="2599146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UnitOfMeasure_US_dollar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UnitOfMeasure_bit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UnitOfMeasure_kilogram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UnitOfMeasure_meter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UnitOfMeasure_minute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UnitOfMeasure_example</a:t>
            </a:r>
            <a:endParaRPr lang="en-US" sz="14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B846A3B-31C7-DE9F-1F2C-3374BAB8ADE6}"/>
              </a:ext>
            </a:extLst>
          </p:cNvPr>
          <p:cNvSpPr/>
          <p:nvPr/>
        </p:nvSpPr>
        <p:spPr>
          <a:xfrm rot="16200000">
            <a:off x="8159324" y="3292969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A7578-31B1-0C78-9364-24D0C02D60DA}"/>
              </a:ext>
            </a:extLst>
          </p:cNvPr>
          <p:cNvSpPr txBox="1"/>
          <p:nvPr/>
        </p:nvSpPr>
        <p:spPr>
          <a:xfrm>
            <a:off x="7921741" y="4691285"/>
            <a:ext cx="23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replaceUnits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1DE47-AB94-74A0-B47E-5AA2598BF377}"/>
              </a:ext>
            </a:extLst>
          </p:cNvPr>
          <p:cNvSpPr/>
          <p:nvPr/>
        </p:nvSpPr>
        <p:spPr>
          <a:xfrm>
            <a:off x="8140552" y="398603"/>
            <a:ext cx="3892378" cy="569386"/>
          </a:xfrm>
          <a:prstGeom prst="rect">
            <a:avLst/>
          </a:prstGeom>
          <a:solidFill>
            <a:srgbClr val="A44DE7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old units of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31E7B-3C09-1A6B-6AB4-227B901426FB}"/>
              </a:ext>
            </a:extLst>
          </p:cNvPr>
          <p:cNvSpPr txBox="1"/>
          <p:nvPr/>
        </p:nvSpPr>
        <p:spPr>
          <a:xfrm>
            <a:off x="1536192" y="5283490"/>
            <a:ext cx="6461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the results by re-running </a:t>
            </a:r>
            <a:r>
              <a:rPr lang="en-US" dirty="0" err="1"/>
              <a:t>findUnits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Modify client artifacts to use the new units in place of the old units.</a:t>
            </a:r>
          </a:p>
        </p:txBody>
      </p:sp>
    </p:spTree>
    <p:extLst>
      <p:ext uri="{BB962C8B-B14F-4D97-AF65-F5344CB8AC3E}">
        <p14:creationId xmlns:p14="http://schemas.microsoft.com/office/powerpoint/2010/main" val="141485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623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Magnitudes: concept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942EC-B52A-2864-BFF3-AD285AF2E903}"/>
              </a:ext>
            </a:extLst>
          </p:cNvPr>
          <p:cNvSpPr txBox="1"/>
          <p:nvPr/>
        </p:nvSpPr>
        <p:spPr>
          <a:xfrm>
            <a:off x="4487006" y="425755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D0923-CFC3-70BA-5BF4-B95310477EDD}"/>
              </a:ext>
            </a:extLst>
          </p:cNvPr>
          <p:cNvSpPr txBox="1"/>
          <p:nvPr/>
        </p:nvSpPr>
        <p:spPr>
          <a:xfrm>
            <a:off x="6721953" y="425755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604AB8-CC8C-A3D1-7660-41E2D3CDFB95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5331596" y="4442220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B67BE-4E66-43FB-32CA-183C525C4C48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8099253" y="4442220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819297-E50A-0A49-CFF2-2486068A4C52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8099253" y="4189592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5B558B-398B-5C52-37A5-D1260B660B30}"/>
              </a:ext>
            </a:extLst>
          </p:cNvPr>
          <p:cNvSpPr txBox="1"/>
          <p:nvPr/>
        </p:nvSpPr>
        <p:spPr>
          <a:xfrm>
            <a:off x="8546400" y="40049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224940-864A-AA93-5C7A-A28C38B08D4C}"/>
              </a:ext>
            </a:extLst>
          </p:cNvPr>
          <p:cNvSpPr txBox="1"/>
          <p:nvPr/>
        </p:nvSpPr>
        <p:spPr>
          <a:xfrm>
            <a:off x="8546400" y="449782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465C4F-E64B-E898-1CE0-EBE8338F8CE7}"/>
              </a:ext>
            </a:extLst>
          </p:cNvPr>
          <p:cNvSpPr txBox="1"/>
          <p:nvPr/>
        </p:nvSpPr>
        <p:spPr>
          <a:xfrm>
            <a:off x="6418718" y="5399200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gistd</a:t>
            </a:r>
            <a:r>
              <a:rPr lang="en-US" dirty="0">
                <a:solidFill>
                  <a:srgbClr val="00B050"/>
                </a:solidFill>
              </a:rPr>
              <a:t>:_</a:t>
            </a:r>
            <a:r>
              <a:rPr lang="en-US" dirty="0" err="1">
                <a:solidFill>
                  <a:srgbClr val="00B050"/>
                </a:solidFill>
              </a:rPr>
              <a:t>Aspect_area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685B3B-1277-9986-A7C6-1D5A1B250FFA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7404661" y="4626886"/>
            <a:ext cx="5942" cy="77231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D66FE3-3561-00D7-5698-4426D2962659}"/>
              </a:ext>
            </a:extLst>
          </p:cNvPr>
          <p:cNvSpPr txBox="1"/>
          <p:nvPr/>
        </p:nvSpPr>
        <p:spPr>
          <a:xfrm>
            <a:off x="5989338" y="4843766"/>
            <a:ext cx="1424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>
                <a:solidFill>
                  <a:srgbClr val="00B050"/>
                </a:solidFill>
              </a:rPr>
              <a:t>gist:hasAspect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904E5D-55F4-A1B1-E356-F72F859B910E}"/>
              </a:ext>
            </a:extLst>
          </p:cNvPr>
          <p:cNvSpPr/>
          <p:nvPr/>
        </p:nvSpPr>
        <p:spPr>
          <a:xfrm>
            <a:off x="4094859" y="3689100"/>
            <a:ext cx="5969895" cy="21980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FC81F-B0B5-C2B8-1CBD-8A6CBE6FEB3D}"/>
              </a:ext>
            </a:extLst>
          </p:cNvPr>
          <p:cNvSpPr txBox="1"/>
          <p:nvPr/>
        </p:nvSpPr>
        <p:spPr>
          <a:xfrm>
            <a:off x="3674277" y="3888222"/>
            <a:ext cx="69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after: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8AA41-295D-1EA7-FF41-CC86238090FC}"/>
              </a:ext>
            </a:extLst>
          </p:cNvPr>
          <p:cNvSpPr/>
          <p:nvPr/>
        </p:nvSpPr>
        <p:spPr>
          <a:xfrm>
            <a:off x="8054805" y="385471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82E9A0-FA9E-B3C3-9EF9-F5F9F370E318}"/>
              </a:ext>
            </a:extLst>
          </p:cNvPr>
          <p:cNvSpPr txBox="1"/>
          <p:nvPr/>
        </p:nvSpPr>
        <p:spPr>
          <a:xfrm>
            <a:off x="1746672" y="2336065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3692F-FA9C-552E-407E-C033BA916DB1}"/>
              </a:ext>
            </a:extLst>
          </p:cNvPr>
          <p:cNvSpPr txBox="1"/>
          <p:nvPr/>
        </p:nvSpPr>
        <p:spPr>
          <a:xfrm>
            <a:off x="3981619" y="233606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B56508-BA21-0A46-E257-BA1B0CEAE7B8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2591262" y="2520731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3BE664-F852-8DDF-241E-23C3EF43D590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5358919" y="2520731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50093C-F47B-344F-B75A-ED14F7B48F58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5358919" y="2268103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9E4A5B-F41A-8D87-2AA4-3931696FB893}"/>
              </a:ext>
            </a:extLst>
          </p:cNvPr>
          <p:cNvSpPr txBox="1"/>
          <p:nvPr/>
        </p:nvSpPr>
        <p:spPr>
          <a:xfrm>
            <a:off x="5806066" y="20834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EB57ED-50DC-EC40-71C0-4FD76050135F}"/>
              </a:ext>
            </a:extLst>
          </p:cNvPr>
          <p:cNvSpPr txBox="1"/>
          <p:nvPr/>
        </p:nvSpPr>
        <p:spPr>
          <a:xfrm>
            <a:off x="5806066" y="257633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9D9336-14CD-D771-CA46-A55147BF354E}"/>
              </a:ext>
            </a:extLst>
          </p:cNvPr>
          <p:cNvSpPr/>
          <p:nvPr/>
        </p:nvSpPr>
        <p:spPr>
          <a:xfrm>
            <a:off x="1354525" y="1726040"/>
            <a:ext cx="5969895" cy="16739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F163C7-996B-D111-5D5E-4AE2B48B191A}"/>
              </a:ext>
            </a:extLst>
          </p:cNvPr>
          <p:cNvSpPr txBox="1"/>
          <p:nvPr/>
        </p:nvSpPr>
        <p:spPr>
          <a:xfrm>
            <a:off x="765084" y="1802435"/>
            <a:ext cx="86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before:</a:t>
            </a:r>
          </a:p>
        </p:txBody>
      </p:sp>
    </p:spTree>
    <p:extLst>
      <p:ext uri="{BB962C8B-B14F-4D97-AF65-F5344CB8AC3E}">
        <p14:creationId xmlns:p14="http://schemas.microsoft.com/office/powerpoint/2010/main" val="60443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4892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F862C-DFC6-E0C7-0DC3-153C9359BA0A}"/>
              </a:ext>
            </a:extLst>
          </p:cNvPr>
          <p:cNvSpPr txBox="1"/>
          <p:nvPr/>
        </p:nvSpPr>
        <p:spPr>
          <a:xfrm>
            <a:off x="4057236" y="184529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2811D35-5209-F20F-3B7F-89FD89661A72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BF9D92-D17F-27EB-B4CE-0B4D840127CA}"/>
              </a:ext>
            </a:extLst>
          </p:cNvPr>
          <p:cNvSpPr txBox="1"/>
          <p:nvPr/>
        </p:nvSpPr>
        <p:spPr>
          <a:xfrm>
            <a:off x="5671635" y="1845298"/>
            <a:ext cx="58484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insertAspects</a:t>
            </a:r>
            <a:r>
              <a:rPr lang="en-US" dirty="0"/>
              <a:t>[1-5]-[client].</a:t>
            </a:r>
            <a:r>
              <a:rPr lang="en-US" dirty="0" err="1"/>
              <a:t>rq</a:t>
            </a:r>
            <a:endParaRPr lang="en-US" dirty="0"/>
          </a:p>
          <a:p>
            <a:r>
              <a:rPr lang="en-US" dirty="0"/>
              <a:t>Customize the five scripts with values from previous steps.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findMagnitudesWithNoAspect.rq</a:t>
            </a:r>
            <a:r>
              <a:rPr lang="en-US" dirty="0"/>
              <a:t> to check results.</a:t>
            </a:r>
          </a:p>
          <a:p>
            <a:endParaRPr lang="en-US" dirty="0"/>
          </a:p>
          <a:p>
            <a:r>
              <a:rPr lang="en-US" dirty="0"/>
              <a:t>See if magnitudes with no aspect have a reasonable default,</a:t>
            </a:r>
          </a:p>
          <a:p>
            <a:r>
              <a:rPr lang="en-US" dirty="0"/>
              <a:t>e.g. square feet might always have the same Aspect.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8AA41-295D-1EA7-FF41-CC86238090FC}"/>
              </a:ext>
            </a:extLst>
          </p:cNvPr>
          <p:cNvSpPr/>
          <p:nvPr/>
        </p:nvSpPr>
        <p:spPr>
          <a:xfrm>
            <a:off x="8054805" y="385471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8D84F-4F57-9186-A80E-504C5B1B58F1}"/>
              </a:ext>
            </a:extLst>
          </p:cNvPr>
          <p:cNvSpPr txBox="1"/>
          <p:nvPr/>
        </p:nvSpPr>
        <p:spPr>
          <a:xfrm>
            <a:off x="621792" y="5400274"/>
            <a:ext cx="1048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Tip: do not include Monetary or </a:t>
            </a:r>
            <a:r>
              <a:rPr lang="en-US" dirty="0" err="1"/>
              <a:t>MonetaryPerDuration</a:t>
            </a:r>
            <a:r>
              <a:rPr lang="en-US" dirty="0"/>
              <a:t> in the first pass (a more specific value may be present).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C72F-EC5F-A229-1FC6-CF0E029641C3}"/>
              </a:ext>
            </a:extLst>
          </p:cNvPr>
          <p:cNvSpPr txBox="1"/>
          <p:nvPr/>
        </p:nvSpPr>
        <p:spPr>
          <a:xfrm>
            <a:off x="621792" y="4838216"/>
            <a:ext cx="46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client artifacts to use the new aspects.</a:t>
            </a:r>
          </a:p>
        </p:txBody>
      </p:sp>
    </p:spTree>
    <p:extLst>
      <p:ext uri="{BB962C8B-B14F-4D97-AF65-F5344CB8AC3E}">
        <p14:creationId xmlns:p14="http://schemas.microsoft.com/office/powerpoint/2010/main" val="413707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a nutshell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F2C81-D141-1387-470C-7AA6A9BB60F9}"/>
              </a:ext>
            </a:extLst>
          </p:cNvPr>
          <p:cNvSpPr txBox="1"/>
          <p:nvPr/>
        </p:nvSpPr>
        <p:spPr>
          <a:xfrm>
            <a:off x="621792" y="1235676"/>
            <a:ext cx="938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objective is to use the new pattern for magnitudes, with standardized units of measure.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73F613-31D0-8ACD-C857-4717BFDD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99" y="2455338"/>
            <a:ext cx="5751768" cy="21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BBD44-922C-2D3E-6BDD-06DBA10EBA1E}"/>
              </a:ext>
            </a:extLst>
          </p:cNvPr>
          <p:cNvSpPr txBox="1"/>
          <p:nvPr/>
        </p:nvSpPr>
        <p:spPr>
          <a:xfrm>
            <a:off x="7093404" y="2544790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gistd</a:t>
            </a:r>
            <a:r>
              <a:rPr lang="en-US" dirty="0">
                <a:solidFill>
                  <a:srgbClr val="0070C0"/>
                </a:solidFill>
              </a:rPr>
              <a:t>:_</a:t>
            </a:r>
            <a:r>
              <a:rPr lang="en-US" dirty="0" err="1">
                <a:solidFill>
                  <a:srgbClr val="0070C0"/>
                </a:solidFill>
              </a:rPr>
              <a:t>Aspect_area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A5F6F-56A3-382C-43C1-9DC18AEBDC77}"/>
              </a:ext>
            </a:extLst>
          </p:cNvPr>
          <p:cNvSpPr txBox="1"/>
          <p:nvPr/>
        </p:nvSpPr>
        <p:spPr>
          <a:xfrm>
            <a:off x="7076661" y="3335291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gistd</a:t>
            </a:r>
            <a:r>
              <a:rPr lang="en-US" dirty="0">
                <a:solidFill>
                  <a:srgbClr val="0070C0"/>
                </a:solidFill>
              </a:rPr>
              <a:t>:_</a:t>
            </a:r>
            <a:r>
              <a:rPr lang="en-US" dirty="0" err="1">
                <a:solidFill>
                  <a:srgbClr val="0070C0"/>
                </a:solidFill>
              </a:rPr>
              <a:t>UnitOfMeasure_square_foot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B5297-F568-59BA-6D23-14FCD19ED5F2}"/>
              </a:ext>
            </a:extLst>
          </p:cNvPr>
          <p:cNvSpPr txBox="1"/>
          <p:nvPr/>
        </p:nvSpPr>
        <p:spPr>
          <a:xfrm>
            <a:off x="7093403" y="4157960"/>
            <a:ext cx="206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“144”^^</a:t>
            </a:r>
            <a:r>
              <a:rPr lang="en-US" dirty="0" err="1">
                <a:solidFill>
                  <a:srgbClr val="0070C0"/>
                </a:solidFill>
              </a:rPr>
              <a:t>xsd:decimal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CA10B-373D-6F3D-217F-783965E42490}"/>
              </a:ext>
            </a:extLst>
          </p:cNvPr>
          <p:cNvSpPr txBox="1"/>
          <p:nvPr/>
        </p:nvSpPr>
        <p:spPr>
          <a:xfrm>
            <a:off x="7093403" y="1942883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B16BA-107F-B1E0-E891-EC192D603D2B}"/>
              </a:ext>
            </a:extLst>
          </p:cNvPr>
          <p:cNvSpPr txBox="1"/>
          <p:nvPr/>
        </p:nvSpPr>
        <p:spPr>
          <a:xfrm>
            <a:off x="1218399" y="5906585"/>
            <a:ext cx="415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gistd</a:t>
            </a:r>
            <a:r>
              <a:rPr lang="en-US" dirty="0"/>
              <a:t> is the prefix for gist reference 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0BF59-86CB-02E3-3AA5-ABA642E34E05}"/>
              </a:ext>
            </a:extLst>
          </p:cNvPr>
          <p:cNvSpPr txBox="1"/>
          <p:nvPr/>
        </p:nvSpPr>
        <p:spPr>
          <a:xfrm>
            <a:off x="1218399" y="5174166"/>
            <a:ext cx="9421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aspect is a measurable characteristic such as height, weight, cycle time, cost, etc.</a:t>
            </a:r>
          </a:p>
          <a:p>
            <a:r>
              <a:rPr lang="en-US" dirty="0"/>
              <a:t>Semantic Arts has a curated set of aspects and units of measure that clients and gist users can use.</a:t>
            </a:r>
          </a:p>
        </p:txBody>
      </p:sp>
    </p:spTree>
    <p:extLst>
      <p:ext uri="{BB962C8B-B14F-4D97-AF65-F5344CB8AC3E}">
        <p14:creationId xmlns:p14="http://schemas.microsoft.com/office/powerpoint/2010/main" val="4031941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hasMultiplier</a:t>
            </a:r>
            <a:r>
              <a:rPr lang="en-US" sz="2800" dirty="0"/>
              <a:t> and </a:t>
            </a:r>
            <a:r>
              <a:rPr lang="en-US" sz="2800" dirty="0" err="1"/>
              <a:t>hasDivisor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11A64-8E38-FBC4-E592-50F420EA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0E63F-1AF2-9855-3745-58441EF6C794}"/>
              </a:ext>
            </a:extLst>
          </p:cNvPr>
          <p:cNvSpPr txBox="1"/>
          <p:nvPr/>
        </p:nvSpPr>
        <p:spPr>
          <a:xfrm>
            <a:off x="4326533" y="3579112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gist:hasMultiplicand</a:t>
            </a:r>
            <a:endParaRPr lang="en-US" sz="1400" dirty="0"/>
          </a:p>
          <a:p>
            <a:r>
              <a:rPr lang="en-US" sz="1400" dirty="0" err="1"/>
              <a:t>gist:hasNumerator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7311B-E400-C30E-0226-D3DCC7D19317}"/>
              </a:ext>
            </a:extLst>
          </p:cNvPr>
          <p:cNvSpPr txBox="1"/>
          <p:nvPr/>
        </p:nvSpPr>
        <p:spPr>
          <a:xfrm>
            <a:off x="6406196" y="3579112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gist:hasDenominator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946DF-DEFD-0F55-C880-E3BC38B194E9}"/>
              </a:ext>
            </a:extLst>
          </p:cNvPr>
          <p:cNvSpPr txBox="1"/>
          <p:nvPr/>
        </p:nvSpPr>
        <p:spPr>
          <a:xfrm>
            <a:off x="6406196" y="4903732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gist:hasDivisor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4E1EC-1D57-F79B-BE38-849BBB146D76}"/>
              </a:ext>
            </a:extLst>
          </p:cNvPr>
          <p:cNvSpPr txBox="1"/>
          <p:nvPr/>
        </p:nvSpPr>
        <p:spPr>
          <a:xfrm>
            <a:off x="4326533" y="4903732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gist:hasMultiplier</a:t>
            </a:r>
            <a:endParaRPr lang="en-US" sz="1400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B48973C-CEF0-A535-290F-43DECE07051E}"/>
              </a:ext>
            </a:extLst>
          </p:cNvPr>
          <p:cNvSpPr/>
          <p:nvPr/>
        </p:nvSpPr>
        <p:spPr>
          <a:xfrm>
            <a:off x="6717905" y="4234808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E661D0F-7A19-D51E-F1BB-85203CAFF12C}"/>
              </a:ext>
            </a:extLst>
          </p:cNvPr>
          <p:cNvSpPr/>
          <p:nvPr/>
        </p:nvSpPr>
        <p:spPr>
          <a:xfrm>
            <a:off x="4638242" y="4234808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0285C-265B-6C32-F2EC-FB1CC83FDF0F}"/>
              </a:ext>
            </a:extLst>
          </p:cNvPr>
          <p:cNvSpPr txBox="1"/>
          <p:nvPr/>
        </p:nvSpPr>
        <p:spPr>
          <a:xfrm>
            <a:off x="1453140" y="1500593"/>
            <a:ext cx="10003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multiplierDivisor1.rq</a:t>
            </a:r>
          </a:p>
          <a:p>
            <a:r>
              <a:rPr lang="en-US" dirty="0"/>
              <a:t>multiplierDivisor2.rq (run repeatedly until it no longer makes changes)</a:t>
            </a:r>
          </a:p>
          <a:p>
            <a:r>
              <a:rPr lang="en-US" dirty="0"/>
              <a:t>multiplierDivisor3.rq</a:t>
            </a:r>
          </a:p>
          <a:p>
            <a:endParaRPr lang="en-US" dirty="0"/>
          </a:p>
          <a:p>
            <a:r>
              <a:rPr lang="en-US" dirty="0"/>
              <a:t>Add this conversion to the end of the client data ingestion pipeline, or update transformations upstream.</a:t>
            </a:r>
          </a:p>
          <a:p>
            <a:r>
              <a:rPr lang="en-US" dirty="0"/>
              <a:t>Modify client artifacts that use these properties.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349C9-F9A3-CF70-4CE1-41EEF2A5DA9B}"/>
              </a:ext>
            </a:extLst>
          </p:cNvPr>
          <p:cNvSpPr/>
          <p:nvPr/>
        </p:nvSpPr>
        <p:spPr>
          <a:xfrm>
            <a:off x="8036011" y="373081"/>
            <a:ext cx="3892378" cy="569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 numerator/denominator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8B3D4-FFC3-CD94-455E-97EA412E8987}"/>
              </a:ext>
            </a:extLst>
          </p:cNvPr>
          <p:cNvSpPr txBox="1"/>
          <p:nvPr/>
        </p:nvSpPr>
        <p:spPr>
          <a:xfrm>
            <a:off x="1453140" y="5573406"/>
            <a:ext cx="6722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client artifacts to use </a:t>
            </a:r>
            <a:r>
              <a:rPr lang="en-US" dirty="0" err="1"/>
              <a:t>hasMultiplier</a:t>
            </a:r>
            <a:r>
              <a:rPr lang="en-US" dirty="0"/>
              <a:t> and </a:t>
            </a:r>
            <a:r>
              <a:rPr lang="en-US" dirty="0" err="1"/>
              <a:t>hasDivisor</a:t>
            </a:r>
            <a:r>
              <a:rPr lang="en-US" dirty="0"/>
              <a:t>, </a:t>
            </a:r>
          </a:p>
          <a:p>
            <a:r>
              <a:rPr lang="en-US" dirty="0"/>
              <a:t>and stop using </a:t>
            </a:r>
            <a:r>
              <a:rPr lang="en-US" dirty="0" err="1"/>
              <a:t>hasMultiplican</a:t>
            </a:r>
            <a:r>
              <a:rPr lang="en-US" dirty="0"/>
              <a:t>, </a:t>
            </a:r>
            <a:r>
              <a:rPr lang="en-US" dirty="0" err="1"/>
              <a:t>hasNumerator</a:t>
            </a:r>
            <a:r>
              <a:rPr lang="en-US" dirty="0"/>
              <a:t>, and </a:t>
            </a:r>
            <a:r>
              <a:rPr lang="en-US" dirty="0" err="1"/>
              <a:t>hasDenominator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84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054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First add two things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008045" y="1972285"/>
            <a:ext cx="103457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Run </a:t>
            </a:r>
            <a:r>
              <a:rPr lang="en-US" sz="1800" dirty="0" err="1"/>
              <a:t>useHasMagnitude.rq</a:t>
            </a:r>
            <a:r>
              <a:rPr lang="en-US" sz="1800" dirty="0"/>
              <a:t> to add </a:t>
            </a:r>
            <a:r>
              <a:rPr lang="en-US" sz="1800" dirty="0" err="1"/>
              <a:t>gist:hasMagnitude</a:t>
            </a:r>
            <a:r>
              <a:rPr lang="en-US" sz="1800" dirty="0"/>
              <a:t> wherever it is missing to relate a thing to a magnitude.</a:t>
            </a:r>
          </a:p>
          <a:p>
            <a:endParaRPr lang="en-US" dirty="0"/>
          </a:p>
          <a:p>
            <a:r>
              <a:rPr lang="en-US" sz="1800" dirty="0"/>
              <a:t>Run </a:t>
            </a:r>
            <a:r>
              <a:rPr lang="en-US" sz="1800" dirty="0" err="1"/>
              <a:t>putMagnitudesInClass.rq</a:t>
            </a:r>
            <a:r>
              <a:rPr lang="en-US" sz="1800" dirty="0"/>
              <a:t>  to put every magnitude in the Magnitude class (if not already in it).</a:t>
            </a:r>
          </a:p>
          <a:p>
            <a:endParaRPr lang="en-US" dirty="0"/>
          </a:p>
          <a:p>
            <a:r>
              <a:rPr lang="en-US" dirty="0"/>
              <a:t>Modify client artifacts so things are explicitly related to magnitudes using </a:t>
            </a:r>
            <a:r>
              <a:rPr lang="en-US" dirty="0" err="1"/>
              <a:t>hasMagnitude</a:t>
            </a:r>
            <a:r>
              <a:rPr lang="en-US" dirty="0"/>
              <a:t>, and every magnitude is in the Magnitude class (or </a:t>
            </a:r>
            <a:r>
              <a:rPr lang="en-US" dirty="0" err="1"/>
              <a:t>RequiredMagnitude</a:t>
            </a:r>
            <a:r>
              <a:rPr lang="en-US" dirty="0"/>
              <a:t>).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29C24-9A62-F9A2-05B2-75D418268091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2245758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07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old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008044" y="1972285"/>
            <a:ext cx="5685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and run removeOldAspects1 and removeOldAspects2.</a:t>
            </a:r>
          </a:p>
          <a:p>
            <a:endParaRPr lang="en-US" dirty="0"/>
          </a:p>
          <a:p>
            <a:r>
              <a:rPr lang="en-US" dirty="0"/>
              <a:t>Modify client artifacts that create or use these old aspects.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29C24-9A62-F9A2-05B2-75D418268091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11517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49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other properties no longer needed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CE70-A0FB-AFA0-B7E0-904532F9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CED60-7C75-7582-081E-5088C6C35F65}"/>
              </a:ext>
            </a:extLst>
          </p:cNvPr>
          <p:cNvSpPr txBox="1"/>
          <p:nvPr/>
        </p:nvSpPr>
        <p:spPr>
          <a:xfrm>
            <a:off x="784260" y="1485812"/>
            <a:ext cx="867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Remove triples that use properties no longer 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FA72E-6219-390B-7A79-0F35D6B33D57}"/>
              </a:ext>
            </a:extLst>
          </p:cNvPr>
          <p:cNvSpPr txBox="1"/>
          <p:nvPr/>
        </p:nvSpPr>
        <p:spPr>
          <a:xfrm>
            <a:off x="3740808" y="2404619"/>
            <a:ext cx="246428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gist:hasBaseUnit</a:t>
            </a:r>
            <a:endParaRPr lang="en-US" dirty="0"/>
          </a:p>
          <a:p>
            <a:r>
              <a:rPr lang="en-US" dirty="0" err="1"/>
              <a:t>gist:hasStandardUnit</a:t>
            </a:r>
            <a:endParaRPr lang="en-US" dirty="0"/>
          </a:p>
          <a:p>
            <a:r>
              <a:rPr lang="en-US" dirty="0" err="1"/>
              <a:t>gist:isAspectOf</a:t>
            </a:r>
            <a:endParaRPr lang="en-US" dirty="0"/>
          </a:p>
          <a:p>
            <a:r>
              <a:rPr lang="en-US" dirty="0"/>
              <a:t>etc.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35CB0A1-BCDB-9E3D-2041-5D494517CE6F}"/>
              </a:ext>
            </a:extLst>
          </p:cNvPr>
          <p:cNvSpPr/>
          <p:nvPr/>
        </p:nvSpPr>
        <p:spPr>
          <a:xfrm>
            <a:off x="4399927" y="3749057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3492A1-6F48-6AF7-AA91-BF7DA816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953" y="4391128"/>
            <a:ext cx="797996" cy="79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5FB624-6281-E82F-1A26-B4C8B047B472}"/>
              </a:ext>
            </a:extLst>
          </p:cNvPr>
          <p:cNvSpPr txBox="1"/>
          <p:nvPr/>
        </p:nvSpPr>
        <p:spPr>
          <a:xfrm>
            <a:off x="5806677" y="3832615"/>
            <a:ext cx="245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removeOldProperties.rq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1ABD5-F746-0039-97C2-E6037E59422E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DCC78-1C42-71EB-8571-6BA64754BBE3}"/>
              </a:ext>
            </a:extLst>
          </p:cNvPr>
          <p:cNvSpPr txBox="1"/>
          <p:nvPr/>
        </p:nvSpPr>
        <p:spPr>
          <a:xfrm>
            <a:off x="925286" y="5769429"/>
            <a:ext cx="733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artifacts that use these properties (data ingestion, data queries, etc.)</a:t>
            </a:r>
          </a:p>
        </p:txBody>
      </p:sp>
    </p:spTree>
    <p:extLst>
      <p:ext uri="{BB962C8B-B14F-4D97-AF65-F5344CB8AC3E}">
        <p14:creationId xmlns:p14="http://schemas.microsoft.com/office/powerpoint/2010/main" val="254038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370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Update related ontologies and taxonomies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0CA90-241D-000B-3918-53EBA011637D}"/>
              </a:ext>
            </a:extLst>
          </p:cNvPr>
          <p:cNvSpPr txBox="1"/>
          <p:nvPr/>
        </p:nvSpPr>
        <p:spPr>
          <a:xfrm>
            <a:off x="1758908" y="1912253"/>
            <a:ext cx="8130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ontologies and taxonomies to remove entries that are no longer needed, e.g.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subclasses of Magnitude used to represent aspects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subclasses of </a:t>
            </a:r>
            <a:r>
              <a:rPr lang="en-US" dirty="0" err="1"/>
              <a:t>UnitOfMeasure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properties that are aspect-specific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categories that are used as aspects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66F9B0-0DD0-DD3B-1DDC-FCFFA721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DC7B7-6831-EE30-858D-2EE7536AFE3E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46999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53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data conversion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093D1-D8B9-1468-1FAC-50AC12AF2DA6}"/>
              </a:ext>
            </a:extLst>
          </p:cNvPr>
          <p:cNvSpPr txBox="1"/>
          <p:nvPr/>
        </p:nvSpPr>
        <p:spPr>
          <a:xfrm>
            <a:off x="1736970" y="2210767"/>
            <a:ext cx="80776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Identify the impact on the client data and artifacts (queries, forms,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Install new version of gist and new client Unit of Measure reference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Update client data and artifacts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 things no longer needed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62789-F3A9-D53C-CDFC-08FF1B1F730B}"/>
              </a:ext>
            </a:extLst>
          </p:cNvPr>
          <p:cNvSpPr txBox="1"/>
          <p:nvPr/>
        </p:nvSpPr>
        <p:spPr>
          <a:xfrm>
            <a:off x="1736970" y="5538158"/>
            <a:ext cx="9073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Note: this deck shows the “all-in” approach to data conversion. It can be customized as needed.</a:t>
            </a:r>
          </a:p>
        </p:txBody>
      </p:sp>
    </p:spTree>
    <p:extLst>
      <p:ext uri="{BB962C8B-B14F-4D97-AF65-F5344CB8AC3E}">
        <p14:creationId xmlns:p14="http://schemas.microsoft.com/office/powerpoint/2010/main" val="263248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Steps of Unit of Measure Data Conversion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AA334E-4CB3-17BD-516B-B4182A371165}"/>
              </a:ext>
            </a:extLst>
          </p:cNvPr>
          <p:cNvSpPr txBox="1"/>
          <p:nvPr/>
        </p:nvSpPr>
        <p:spPr>
          <a:xfrm>
            <a:off x="5593947" y="978966"/>
            <a:ext cx="29629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findUnits</a:t>
            </a:r>
            <a:endParaRPr lang="en-US" sz="1400" dirty="0"/>
          </a:p>
          <a:p>
            <a:r>
              <a:rPr lang="en-US" sz="1400" dirty="0"/>
              <a:t>findAspects1 through  findAspects5  </a:t>
            </a:r>
          </a:p>
          <a:p>
            <a:r>
              <a:rPr lang="en-US" sz="1400" dirty="0" err="1"/>
              <a:t>checkAspects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5BAAD-91A4-96D7-4595-5A0BACD49F34}"/>
              </a:ext>
            </a:extLst>
          </p:cNvPr>
          <p:cNvSpPr txBox="1"/>
          <p:nvPr/>
        </p:nvSpPr>
        <p:spPr>
          <a:xfrm>
            <a:off x="5593947" y="5804037"/>
            <a:ext cx="5375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useHasMagnitude</a:t>
            </a:r>
            <a:r>
              <a:rPr lang="en-US" sz="1400" dirty="0"/>
              <a:t> and </a:t>
            </a:r>
            <a:r>
              <a:rPr lang="en-US" sz="1400" dirty="0" err="1"/>
              <a:t>putMagnitudesInClass</a:t>
            </a:r>
            <a:endParaRPr lang="en-US" sz="1400" dirty="0"/>
          </a:p>
          <a:p>
            <a:r>
              <a:rPr lang="en-US" sz="1400" dirty="0"/>
              <a:t>removeOldAspects1 and removeOldAspects2</a:t>
            </a:r>
          </a:p>
          <a:p>
            <a:r>
              <a:rPr lang="en-US" sz="1400" dirty="0" err="1"/>
              <a:t>removeOldProperties</a:t>
            </a:r>
            <a:endParaRPr lang="en-US" sz="1400" dirty="0"/>
          </a:p>
          <a:p>
            <a:r>
              <a:rPr lang="en-US" sz="1400" dirty="0"/>
              <a:t>update ontologies and taxonomies to remove entries no longer needed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E16F5-1349-6EF3-770E-B3C21793EAD2}"/>
              </a:ext>
            </a:extLst>
          </p:cNvPr>
          <p:cNvSpPr txBox="1"/>
          <p:nvPr/>
        </p:nvSpPr>
        <p:spPr>
          <a:xfrm>
            <a:off x="5593947" y="2475640"/>
            <a:ext cx="5670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provide Semantic Arts with a list of existing aspects and units</a:t>
            </a:r>
          </a:p>
          <a:p>
            <a:r>
              <a:rPr lang="en-US" sz="1400" dirty="0"/>
              <a:t>Semantic Arts will return a list of corresponding standard aspects and units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E92518-FBCD-5422-EC84-9542DD13D5E9}"/>
              </a:ext>
            </a:extLst>
          </p:cNvPr>
          <p:cNvSpPr/>
          <p:nvPr/>
        </p:nvSpPr>
        <p:spPr>
          <a:xfrm>
            <a:off x="1437740" y="1027064"/>
            <a:ext cx="3892378" cy="569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B26F0-2BAA-A89E-D4FD-3E6BFE726A45}"/>
              </a:ext>
            </a:extLst>
          </p:cNvPr>
          <p:cNvSpPr/>
          <p:nvPr/>
        </p:nvSpPr>
        <p:spPr>
          <a:xfrm>
            <a:off x="1437740" y="1728516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impacts to reads, writes,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3834C-311C-F4C7-0C14-C4EDD480AEE5}"/>
              </a:ext>
            </a:extLst>
          </p:cNvPr>
          <p:cNvSpPr/>
          <p:nvPr/>
        </p:nvSpPr>
        <p:spPr>
          <a:xfrm>
            <a:off x="1437740" y="2429968"/>
            <a:ext cx="3892378" cy="569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Semantic Arts reference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8B2C9-700B-372B-C2AB-C76EBB1DC963}"/>
              </a:ext>
            </a:extLst>
          </p:cNvPr>
          <p:cNvSpPr/>
          <p:nvPr/>
        </p:nvSpPr>
        <p:spPr>
          <a:xfrm>
            <a:off x="1437740" y="3131420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69F09-7776-A934-560F-9E7654F1267E}"/>
              </a:ext>
            </a:extLst>
          </p:cNvPr>
          <p:cNvSpPr txBox="1"/>
          <p:nvPr/>
        </p:nvSpPr>
        <p:spPr>
          <a:xfrm>
            <a:off x="5593947" y="3083163"/>
            <a:ext cx="39164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replace gist12 with gist13</a:t>
            </a:r>
          </a:p>
          <a:p>
            <a:r>
              <a:rPr lang="en-US" sz="1400" dirty="0"/>
              <a:t>add namespace for unit of measure reference data </a:t>
            </a:r>
          </a:p>
          <a:p>
            <a:r>
              <a:rPr lang="en-US" sz="1400" dirty="0"/>
              <a:t>copy the reference data to its own named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BB2705-7983-6A68-962C-E77C9AB8A577}"/>
              </a:ext>
            </a:extLst>
          </p:cNvPr>
          <p:cNvSpPr/>
          <p:nvPr/>
        </p:nvSpPr>
        <p:spPr>
          <a:xfrm>
            <a:off x="1437740" y="3832872"/>
            <a:ext cx="3892378" cy="569386"/>
          </a:xfrm>
          <a:prstGeom prst="rect">
            <a:avLst/>
          </a:prstGeom>
          <a:solidFill>
            <a:srgbClr val="A44DE7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old units of measure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DAD98-CB2F-15BE-88E4-E85C740A0185}"/>
              </a:ext>
            </a:extLst>
          </p:cNvPr>
          <p:cNvSpPr/>
          <p:nvPr/>
        </p:nvSpPr>
        <p:spPr>
          <a:xfrm>
            <a:off x="1437740" y="4534324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F7425A-0FA8-CFEB-701D-DE7591BD9AA0}"/>
              </a:ext>
            </a:extLst>
          </p:cNvPr>
          <p:cNvSpPr/>
          <p:nvPr/>
        </p:nvSpPr>
        <p:spPr>
          <a:xfrm>
            <a:off x="1437740" y="5235776"/>
            <a:ext cx="3892378" cy="569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 numerator/denominator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FD9F98-EADB-4AE9-9EB0-D7688154DB96}"/>
              </a:ext>
            </a:extLst>
          </p:cNvPr>
          <p:cNvSpPr/>
          <p:nvPr/>
        </p:nvSpPr>
        <p:spPr>
          <a:xfrm>
            <a:off x="1437740" y="5937226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FBB13-94A9-B6CC-0B1B-510AA1904876}"/>
              </a:ext>
            </a:extLst>
          </p:cNvPr>
          <p:cNvSpPr txBox="1"/>
          <p:nvPr/>
        </p:nvSpPr>
        <p:spPr>
          <a:xfrm>
            <a:off x="5593947" y="1883508"/>
            <a:ext cx="4397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SPARQL queries, APIs, Forms, documentation, code,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3645D-9153-F390-A75F-A19AB3D82316}"/>
              </a:ext>
            </a:extLst>
          </p:cNvPr>
          <p:cNvSpPr txBox="1"/>
          <p:nvPr/>
        </p:nvSpPr>
        <p:spPr>
          <a:xfrm>
            <a:off x="5593947" y="3983868"/>
            <a:ext cx="4269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replaceUnits</a:t>
            </a:r>
            <a:r>
              <a:rPr lang="en-US" sz="1400" dirty="0"/>
              <a:t> and update reads, writes, etc.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E4A8A2-02C7-C998-6280-D39C52C258B1}"/>
              </a:ext>
            </a:extLst>
          </p:cNvPr>
          <p:cNvSpPr txBox="1"/>
          <p:nvPr/>
        </p:nvSpPr>
        <p:spPr>
          <a:xfrm>
            <a:off x="5593502" y="4606265"/>
            <a:ext cx="54011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insertAspects1 through insertAspects5 and update reads, writes, etc.</a:t>
            </a:r>
          </a:p>
          <a:p>
            <a:r>
              <a:rPr lang="en-US" sz="1400" dirty="0" err="1"/>
              <a:t>findMagnitudesWithNoAspect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C024B-8FC2-7A9A-E000-C006E95186B0}"/>
              </a:ext>
            </a:extLst>
          </p:cNvPr>
          <p:cNvSpPr txBox="1"/>
          <p:nvPr/>
        </p:nvSpPr>
        <p:spPr>
          <a:xfrm>
            <a:off x="5593947" y="5376283"/>
            <a:ext cx="350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multiplierDivisor1 through multiplierDivisor3</a:t>
            </a:r>
          </a:p>
        </p:txBody>
      </p:sp>
    </p:spTree>
    <p:extLst>
      <p:ext uri="{BB962C8B-B14F-4D97-AF65-F5344CB8AC3E}">
        <p14:creationId xmlns:p14="http://schemas.microsoft.com/office/powerpoint/2010/main" val="408796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259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Customization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926DC-E4C8-E4B5-9708-52F3AF23BA2F}"/>
              </a:ext>
            </a:extLst>
          </p:cNvPr>
          <p:cNvSpPr txBox="1"/>
          <p:nvPr/>
        </p:nvSpPr>
        <p:spPr>
          <a:xfrm>
            <a:off x="948905" y="1810441"/>
            <a:ext cx="11104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queries used during data conversion are generic and others must be customized for the individual client.</a:t>
            </a:r>
          </a:p>
          <a:p>
            <a:endParaRPr lang="en-US" dirty="0"/>
          </a:p>
          <a:p>
            <a:r>
              <a:rPr lang="en-US" dirty="0"/>
              <a:t>If a conversion query has “template” in the filename, copy it to a query with the client name in the filename.</a:t>
            </a:r>
          </a:p>
          <a:p>
            <a:endParaRPr lang="en-US" dirty="0"/>
          </a:p>
          <a:p>
            <a:r>
              <a:rPr lang="en-US" dirty="0"/>
              <a:t>For example: copy </a:t>
            </a:r>
            <a:r>
              <a:rPr lang="en-US" i="1" dirty="0"/>
              <a:t>findAspects1-template.rq</a:t>
            </a:r>
            <a:r>
              <a:rPr lang="en-US" dirty="0"/>
              <a:t>  to  </a:t>
            </a:r>
            <a:r>
              <a:rPr lang="en-US" i="1" dirty="0"/>
              <a:t>findAspects1-</a:t>
            </a:r>
            <a:r>
              <a:rPr lang="en-US" b="1" i="1" dirty="0"/>
              <a:t>sa</a:t>
            </a:r>
            <a:r>
              <a:rPr lang="en-US" i="1" dirty="0"/>
              <a:t>.rq</a:t>
            </a:r>
            <a:r>
              <a:rPr lang="en-US" dirty="0"/>
              <a:t>  for Semantic Arts internal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5298D-9470-6AD5-3191-E99F92F26565}"/>
              </a:ext>
            </a:extLst>
          </p:cNvPr>
          <p:cNvSpPr txBox="1"/>
          <p:nvPr/>
        </p:nvSpPr>
        <p:spPr>
          <a:xfrm>
            <a:off x="948905" y="3959818"/>
            <a:ext cx="62712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 sure to review the header of each query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6532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98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units of measure and aspects used by client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01819" y="3045405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Query the client data for existing units of measure and aspects.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7B7E1-492E-A5BE-8911-1C6E430D923B}"/>
              </a:ext>
            </a:extLst>
          </p:cNvPr>
          <p:cNvSpPr txBox="1"/>
          <p:nvPr/>
        </p:nvSpPr>
        <p:spPr>
          <a:xfrm>
            <a:off x="4301820" y="3709963"/>
            <a:ext cx="4310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findUnits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the five queries </a:t>
            </a:r>
            <a:r>
              <a:rPr lang="en-US" dirty="0" err="1"/>
              <a:t>findAspects</a:t>
            </a:r>
            <a:r>
              <a:rPr lang="en-US" dirty="0"/>
              <a:t>[1-5]</a:t>
            </a:r>
          </a:p>
          <a:p>
            <a:endParaRPr lang="en-US" dirty="0"/>
          </a:p>
          <a:p>
            <a:r>
              <a:rPr lang="en-US" dirty="0"/>
              <a:t>Cross-check the results using </a:t>
            </a:r>
            <a:r>
              <a:rPr lang="en-US" dirty="0" err="1"/>
              <a:t>checkAspects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F164E-97B6-A7A3-31C5-E0CE5A8BE438}"/>
              </a:ext>
            </a:extLst>
          </p:cNvPr>
          <p:cNvSpPr txBox="1"/>
          <p:nvPr/>
        </p:nvSpPr>
        <p:spPr>
          <a:xfrm>
            <a:off x="4301819" y="5506416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See the next few slides for diagrams of the queries.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FB85F0-039F-286F-7E0D-917F6CE0B14E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428243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10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Examples of Aspects in client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920EA-2FF2-C5C6-3828-90E34C3E6A54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E7308A-7D80-C088-F66A-407B326B207D}"/>
              </a:ext>
            </a:extLst>
          </p:cNvPr>
          <p:cNvGrpSpPr/>
          <p:nvPr/>
        </p:nvGrpSpPr>
        <p:grpSpPr>
          <a:xfrm>
            <a:off x="1106926" y="1624406"/>
            <a:ext cx="4771448" cy="1994168"/>
            <a:chOff x="1106926" y="1675206"/>
            <a:chExt cx="4771448" cy="199416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B46BC98-AAF8-7FEF-56E4-F35576A1A15C}"/>
                </a:ext>
              </a:extLst>
            </p:cNvPr>
            <p:cNvGrpSpPr/>
            <p:nvPr/>
          </p:nvGrpSpPr>
          <p:grpSpPr>
            <a:xfrm>
              <a:off x="1106926" y="1923330"/>
              <a:ext cx="4771448" cy="1746044"/>
              <a:chOff x="992752" y="1796030"/>
              <a:chExt cx="4771448" cy="174604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373944-5EC0-2F42-9CA0-DC86D3872340}"/>
                  </a:ext>
                </a:extLst>
              </p:cNvPr>
              <p:cNvSpPr txBox="1"/>
              <p:nvPr/>
            </p:nvSpPr>
            <p:spPr>
              <a:xfrm>
                <a:off x="992752" y="2048658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CDC2C1-B7F9-6212-AA83-AA96168636BA}"/>
                  </a:ext>
                </a:extLst>
              </p:cNvPr>
              <p:cNvSpPr txBox="1"/>
              <p:nvPr/>
            </p:nvSpPr>
            <p:spPr>
              <a:xfrm>
                <a:off x="3233384" y="2048658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:_magnitude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631F165-2E31-80B6-873B-AEAA7FBA1441}"/>
                  </a:ext>
                </a:extLst>
              </p:cNvPr>
              <p:cNvCxnSpPr>
                <a:stCxn id="2" idx="3"/>
                <a:endCxn id="3" idx="1"/>
              </p:cNvCxnSpPr>
              <p:nvPr/>
            </p:nvCxnSpPr>
            <p:spPr>
              <a:xfrm>
                <a:off x="1837342" y="2233324"/>
                <a:ext cx="13960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EB3EAA8-7D2B-AA7F-D313-4586C879AD91}"/>
                  </a:ext>
                </a:extLst>
              </p:cNvPr>
              <p:cNvCxnSpPr>
                <a:cxnSpLocks/>
                <a:stCxn id="3" idx="3"/>
                <a:endCxn id="19" idx="1"/>
              </p:cNvCxnSpPr>
              <p:nvPr/>
            </p:nvCxnSpPr>
            <p:spPr>
              <a:xfrm>
                <a:off x="4610684" y="2233324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534D7F9-ACD7-6F8E-6B70-79FD7FC60B07}"/>
                  </a:ext>
                </a:extLst>
              </p:cNvPr>
              <p:cNvCxnSpPr>
                <a:cxnSpLocks/>
                <a:stCxn id="3" idx="3"/>
                <a:endCxn id="18" idx="1"/>
              </p:cNvCxnSpPr>
              <p:nvPr/>
            </p:nvCxnSpPr>
            <p:spPr>
              <a:xfrm flipV="1">
                <a:off x="4610684" y="1980696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677CBE-2488-7A6F-16AC-A49644C2E9C6}"/>
                  </a:ext>
                </a:extLst>
              </p:cNvPr>
              <p:cNvSpPr txBox="1"/>
              <p:nvPr/>
            </p:nvSpPr>
            <p:spPr>
              <a:xfrm>
                <a:off x="5052146" y="179603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85EC58-A308-8DEE-3CAA-84FBB01CD17B}"/>
                  </a:ext>
                </a:extLst>
              </p:cNvPr>
              <p:cNvSpPr txBox="1"/>
              <p:nvPr/>
            </p:nvSpPr>
            <p:spPr>
              <a:xfrm>
                <a:off x="5052146" y="2288930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13109F-ED81-45C0-8A95-03654D70A5A9}"/>
                  </a:ext>
                </a:extLst>
              </p:cNvPr>
              <p:cNvSpPr txBox="1"/>
              <p:nvPr/>
            </p:nvSpPr>
            <p:spPr>
              <a:xfrm>
                <a:off x="3580338" y="3172742"/>
                <a:ext cx="683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:Area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C77F54F-4901-DECD-9EB8-F4E0D4D29CB3}"/>
                  </a:ext>
                </a:extLst>
              </p:cNvPr>
              <p:cNvCxnSpPr>
                <a:cxnSpLocks/>
                <a:stCxn id="3" idx="2"/>
                <a:endCxn id="15" idx="0"/>
              </p:cNvCxnSpPr>
              <p:nvPr/>
            </p:nvCxnSpPr>
            <p:spPr>
              <a:xfrm>
                <a:off x="3922034" y="2417990"/>
                <a:ext cx="1" cy="7547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1FA993-E7A7-20FA-B516-187A03886110}"/>
                  </a:ext>
                </a:extLst>
              </p:cNvPr>
              <p:cNvSpPr txBox="1"/>
              <p:nvPr/>
            </p:nvSpPr>
            <p:spPr>
              <a:xfrm>
                <a:off x="3372054" y="2627432"/>
                <a:ext cx="5565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type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412579-25E1-81D9-958C-79F3279D070D}"/>
                </a:ext>
              </a:extLst>
            </p:cNvPr>
            <p:cNvSpPr txBox="1"/>
            <p:nvPr/>
          </p:nvSpPr>
          <p:spPr>
            <a:xfrm>
              <a:off x="1106926" y="1675206"/>
              <a:ext cx="306303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as a class.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84876E-AD00-0DD4-0289-E86818685BA1}"/>
              </a:ext>
            </a:extLst>
          </p:cNvPr>
          <p:cNvGrpSpPr/>
          <p:nvPr/>
        </p:nvGrpSpPr>
        <p:grpSpPr>
          <a:xfrm>
            <a:off x="6338618" y="1624406"/>
            <a:ext cx="4771448" cy="1994168"/>
            <a:chOff x="6338618" y="1675206"/>
            <a:chExt cx="4771448" cy="199416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1FC55B6-24C1-2D45-E72B-4A123D694047}"/>
                </a:ext>
              </a:extLst>
            </p:cNvPr>
            <p:cNvGrpSpPr/>
            <p:nvPr/>
          </p:nvGrpSpPr>
          <p:grpSpPr>
            <a:xfrm>
              <a:off x="6338618" y="1923330"/>
              <a:ext cx="4771448" cy="1746044"/>
              <a:chOff x="6429891" y="1796030"/>
              <a:chExt cx="4771448" cy="17460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28E93DF-5805-866B-88DF-C7C54D02326E}"/>
                  </a:ext>
                </a:extLst>
              </p:cNvPr>
              <p:cNvSpPr txBox="1"/>
              <p:nvPr/>
            </p:nvSpPr>
            <p:spPr>
              <a:xfrm>
                <a:off x="6429891" y="2048658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524D50-762F-516C-00F9-CF9480D409DB}"/>
                  </a:ext>
                </a:extLst>
              </p:cNvPr>
              <p:cNvSpPr txBox="1"/>
              <p:nvPr/>
            </p:nvSpPr>
            <p:spPr>
              <a:xfrm>
                <a:off x="8670523" y="2048658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5A0F33B-D165-4F9F-B82B-B0CCF5EBDC4B}"/>
                  </a:ext>
                </a:extLst>
              </p:cNvPr>
              <p:cNvCxnSpPr>
                <a:stCxn id="45" idx="3"/>
                <a:endCxn id="46" idx="1"/>
              </p:cNvCxnSpPr>
              <p:nvPr/>
            </p:nvCxnSpPr>
            <p:spPr>
              <a:xfrm>
                <a:off x="7274481" y="2233324"/>
                <a:ext cx="13960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13E3820-D224-EBF5-99FC-04772769D2A0}"/>
                  </a:ext>
                </a:extLst>
              </p:cNvPr>
              <p:cNvCxnSpPr>
                <a:cxnSpLocks/>
                <a:stCxn id="46" idx="3"/>
                <a:endCxn id="51" idx="1"/>
              </p:cNvCxnSpPr>
              <p:nvPr/>
            </p:nvCxnSpPr>
            <p:spPr>
              <a:xfrm>
                <a:off x="10047823" y="2233324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C02D238-8B09-5452-5A14-90B26BFBA6A4}"/>
                  </a:ext>
                </a:extLst>
              </p:cNvPr>
              <p:cNvCxnSpPr>
                <a:cxnSpLocks/>
                <a:stCxn id="46" idx="3"/>
                <a:endCxn id="50" idx="1"/>
              </p:cNvCxnSpPr>
              <p:nvPr/>
            </p:nvCxnSpPr>
            <p:spPr>
              <a:xfrm flipV="1">
                <a:off x="10047823" y="1980696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C2D917-D35D-F0BA-9A47-BA2768C897BC}"/>
                  </a:ext>
                </a:extLst>
              </p:cNvPr>
              <p:cNvSpPr txBox="1"/>
              <p:nvPr/>
            </p:nvSpPr>
            <p:spPr>
              <a:xfrm>
                <a:off x="10489285" y="179603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D302F73-F16B-43FA-2F63-F1401E775D3D}"/>
                  </a:ext>
                </a:extLst>
              </p:cNvPr>
              <p:cNvSpPr txBox="1"/>
              <p:nvPr/>
            </p:nvSpPr>
            <p:spPr>
              <a:xfrm>
                <a:off x="10489285" y="2288930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DE55EE5-A3E0-123D-2C8D-09F801A0AF38}"/>
                  </a:ext>
                </a:extLst>
              </p:cNvPr>
              <p:cNvSpPr txBox="1"/>
              <p:nvPr/>
            </p:nvSpPr>
            <p:spPr>
              <a:xfrm>
                <a:off x="8966667" y="3172742"/>
                <a:ext cx="776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:_area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CEDF061E-65ED-74E7-C96A-26A68620FCA1}"/>
                  </a:ext>
                </a:extLst>
              </p:cNvPr>
              <p:cNvCxnSpPr>
                <a:cxnSpLocks/>
                <a:stCxn id="46" idx="2"/>
                <a:endCxn id="86" idx="0"/>
              </p:cNvCxnSpPr>
              <p:nvPr/>
            </p:nvCxnSpPr>
            <p:spPr>
              <a:xfrm flipH="1">
                <a:off x="9354850" y="2417990"/>
                <a:ext cx="4323" cy="7547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ACA2C7-7467-8E46-3343-70158DC3CE26}"/>
                  </a:ext>
                </a:extLst>
              </p:cNvPr>
              <p:cNvSpPr txBox="1"/>
              <p:nvPr/>
            </p:nvSpPr>
            <p:spPr>
              <a:xfrm>
                <a:off x="7858853" y="2627432"/>
                <a:ext cx="14982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isCategorizedBy</a:t>
                </a:r>
                <a:endParaRPr lang="en-US" sz="160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3945D9-2B57-CFB4-7087-D6AEB4E53DB3}"/>
                </a:ext>
              </a:extLst>
            </p:cNvPr>
            <p:cNvSpPr txBox="1"/>
            <p:nvPr/>
          </p:nvSpPr>
          <p:spPr>
            <a:xfrm>
              <a:off x="6338618" y="1675206"/>
              <a:ext cx="338571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as a category.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88CCB9-010C-7A9A-1248-67A51150E395}"/>
              </a:ext>
            </a:extLst>
          </p:cNvPr>
          <p:cNvGrpSpPr/>
          <p:nvPr/>
        </p:nvGrpSpPr>
        <p:grpSpPr>
          <a:xfrm>
            <a:off x="3710276" y="4292000"/>
            <a:ext cx="4771448" cy="1101919"/>
            <a:chOff x="3528174" y="4292000"/>
            <a:chExt cx="4771448" cy="11019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CBE2E6-9AA7-7809-62F3-C2559A5536AB}"/>
                </a:ext>
              </a:extLst>
            </p:cNvPr>
            <p:cNvGrpSpPr/>
            <p:nvPr/>
          </p:nvGrpSpPr>
          <p:grpSpPr>
            <a:xfrm>
              <a:off x="3528174" y="4531687"/>
              <a:ext cx="4771448" cy="862232"/>
              <a:chOff x="1017221" y="3271604"/>
              <a:chExt cx="4771448" cy="8622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DAF177-24F5-E677-A93C-081300E6589B}"/>
                  </a:ext>
                </a:extLst>
              </p:cNvPr>
              <p:cNvSpPr txBox="1"/>
              <p:nvPr/>
            </p:nvSpPr>
            <p:spPr>
              <a:xfrm>
                <a:off x="1017221" y="3524232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F410DF-AE6D-63D3-8F21-B30D5B299B4A}"/>
                  </a:ext>
                </a:extLst>
              </p:cNvPr>
              <p:cNvSpPr txBox="1"/>
              <p:nvPr/>
            </p:nvSpPr>
            <p:spPr>
              <a:xfrm>
                <a:off x="3257853" y="3524232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2A8B4B7-17A2-AA0A-0915-B10442F91803}"/>
                  </a:ext>
                </a:extLst>
              </p:cNvPr>
              <p:cNvCxnSpPr>
                <a:stCxn id="24" idx="3"/>
                <a:endCxn id="25" idx="1"/>
              </p:cNvCxnSpPr>
              <p:nvPr/>
            </p:nvCxnSpPr>
            <p:spPr>
              <a:xfrm>
                <a:off x="1861811" y="3708898"/>
                <a:ext cx="13960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411C6E1-3761-F9F6-021E-6FB2A7CCCBA3}"/>
                  </a:ext>
                </a:extLst>
              </p:cNvPr>
              <p:cNvCxnSpPr>
                <a:cxnSpLocks/>
                <a:stCxn id="25" idx="3"/>
                <a:endCxn id="30" idx="1"/>
              </p:cNvCxnSpPr>
              <p:nvPr/>
            </p:nvCxnSpPr>
            <p:spPr>
              <a:xfrm>
                <a:off x="4635153" y="3708898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079E2E3-8412-1859-22EC-051CBD252260}"/>
                  </a:ext>
                </a:extLst>
              </p:cNvPr>
              <p:cNvCxnSpPr>
                <a:cxnSpLocks/>
                <a:stCxn id="25" idx="3"/>
                <a:endCxn id="29" idx="1"/>
              </p:cNvCxnSpPr>
              <p:nvPr/>
            </p:nvCxnSpPr>
            <p:spPr>
              <a:xfrm flipV="1">
                <a:off x="4635153" y="3456270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5BF5AB-C2DE-8546-E8DB-6F42EB35F667}"/>
                  </a:ext>
                </a:extLst>
              </p:cNvPr>
              <p:cNvSpPr txBox="1"/>
              <p:nvPr/>
            </p:nvSpPr>
            <p:spPr>
              <a:xfrm>
                <a:off x="5076615" y="3271604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694F1B-5FCF-2934-0A00-95C62A7012A2}"/>
                  </a:ext>
                </a:extLst>
              </p:cNvPr>
              <p:cNvSpPr txBox="1"/>
              <p:nvPr/>
            </p:nvSpPr>
            <p:spPr>
              <a:xfrm>
                <a:off x="5076615" y="3764504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6C7F5A3-F305-D98D-CD9C-F49D656E1A81}"/>
                  </a:ext>
                </a:extLst>
              </p:cNvPr>
              <p:cNvSpPr txBox="1"/>
              <p:nvPr/>
            </p:nvSpPr>
            <p:spPr>
              <a:xfrm>
                <a:off x="2130612" y="3354955"/>
                <a:ext cx="9129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: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hasArea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58EB35-7CEE-F150-27DC-E4BE69FC60A9}"/>
                </a:ext>
              </a:extLst>
            </p:cNvPr>
            <p:cNvSpPr txBox="1"/>
            <p:nvPr/>
          </p:nvSpPr>
          <p:spPr>
            <a:xfrm>
              <a:off x="3528174" y="4292000"/>
              <a:ext cx="338571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as a property.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7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52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More examples: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8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F18E8C-5DEA-333F-3FDC-AF08C0EF666A}"/>
              </a:ext>
            </a:extLst>
          </p:cNvPr>
          <p:cNvGrpSpPr/>
          <p:nvPr/>
        </p:nvGrpSpPr>
        <p:grpSpPr>
          <a:xfrm>
            <a:off x="2088412" y="2632523"/>
            <a:ext cx="5306734" cy="1649744"/>
            <a:chOff x="2088412" y="2587188"/>
            <a:chExt cx="5306734" cy="16497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6FEECA-D96D-81E2-561A-EE5E64297A0A}"/>
                </a:ext>
              </a:extLst>
            </p:cNvPr>
            <p:cNvSpPr txBox="1"/>
            <p:nvPr/>
          </p:nvSpPr>
          <p:spPr>
            <a:xfrm>
              <a:off x="2088412" y="2587188"/>
              <a:ext cx="44786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related to the thing with a magnitude.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287DDA-1E15-A95C-C57A-537CEC02CB54}"/>
                </a:ext>
              </a:extLst>
            </p:cNvPr>
            <p:cNvGrpSpPr/>
            <p:nvPr/>
          </p:nvGrpSpPr>
          <p:grpSpPr>
            <a:xfrm>
              <a:off x="2088412" y="2835041"/>
              <a:ext cx="5306734" cy="1401891"/>
              <a:chOff x="2112673" y="2187663"/>
              <a:chExt cx="5306734" cy="140189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D3968-9AFA-DA2C-3B74-3A9F225B30A2}"/>
                  </a:ext>
                </a:extLst>
              </p:cNvPr>
              <p:cNvSpPr txBox="1"/>
              <p:nvPr/>
            </p:nvSpPr>
            <p:spPr>
              <a:xfrm>
                <a:off x="2112673" y="2440291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51BA415-A4A2-EECF-9C71-5B56E1089AB8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57263" y="2624957"/>
                <a:ext cx="17083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61BA69-C123-5DE6-9F1F-B7C110BFAA2C}"/>
                  </a:ext>
                </a:extLst>
              </p:cNvPr>
              <p:cNvSpPr txBox="1"/>
              <p:nvPr/>
            </p:nvSpPr>
            <p:spPr>
              <a:xfrm>
                <a:off x="4888591" y="2440291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BFC9929-08CA-F0A1-6927-C4A2D5750594}"/>
                  </a:ext>
                </a:extLst>
              </p:cNvPr>
              <p:cNvCxnSpPr>
                <a:cxnSpLocks/>
                <a:stCxn id="6" idx="3"/>
                <a:endCxn id="12" idx="1"/>
              </p:cNvCxnSpPr>
              <p:nvPr/>
            </p:nvCxnSpPr>
            <p:spPr>
              <a:xfrm>
                <a:off x="6265891" y="2624957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20D944D-9B47-9AF6-D3F0-3DD57FFE0F32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 flipV="1">
                <a:off x="6265891" y="2372329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A1C42F-7EA7-6F2A-2057-D5F52A450E78}"/>
                  </a:ext>
                </a:extLst>
              </p:cNvPr>
              <p:cNvSpPr txBox="1"/>
              <p:nvPr/>
            </p:nvSpPr>
            <p:spPr>
              <a:xfrm>
                <a:off x="6707353" y="2187663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8042A0-8CEA-F83E-0FA4-90D04262F433}"/>
                  </a:ext>
                </a:extLst>
              </p:cNvPr>
              <p:cNvSpPr txBox="1"/>
              <p:nvPr/>
            </p:nvSpPr>
            <p:spPr>
              <a:xfrm>
                <a:off x="6707353" y="2680563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301CE48-067D-B0B5-39C5-E3C4EF0FABE5}"/>
                  </a:ext>
                </a:extLst>
              </p:cNvPr>
              <p:cNvCxnSpPr>
                <a:cxnSpLocks/>
                <a:stCxn id="4" idx="2"/>
                <a:endCxn id="16" idx="0"/>
              </p:cNvCxnSpPr>
              <p:nvPr/>
            </p:nvCxnSpPr>
            <p:spPr>
              <a:xfrm>
                <a:off x="2534968" y="2809623"/>
                <a:ext cx="0" cy="4105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8CEBFB-0437-732C-5519-360F2B8DAA71}"/>
                  </a:ext>
                </a:extLst>
              </p:cNvPr>
              <p:cNvSpPr txBox="1"/>
              <p:nvPr/>
            </p:nvSpPr>
            <p:spPr>
              <a:xfrm>
                <a:off x="2146785" y="3220222"/>
                <a:ext cx="776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:_area</a:t>
                </a: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71C1B-659A-B693-B7A6-CBCC9B0695A9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9DAB1-8E8C-24A6-E4FB-B25A54E69337}"/>
              </a:ext>
            </a:extLst>
          </p:cNvPr>
          <p:cNvSpPr txBox="1"/>
          <p:nvPr/>
        </p:nvSpPr>
        <p:spPr>
          <a:xfrm>
            <a:off x="1312163" y="6058162"/>
            <a:ext cx="788876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next slide shows a generic pattern that encompasses all of these examples.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4DF00B-7042-2A9C-B2BE-98B3F559121B}"/>
              </a:ext>
            </a:extLst>
          </p:cNvPr>
          <p:cNvGrpSpPr/>
          <p:nvPr/>
        </p:nvGrpSpPr>
        <p:grpSpPr>
          <a:xfrm>
            <a:off x="2088412" y="1255622"/>
            <a:ext cx="9265243" cy="1075005"/>
            <a:chOff x="2088412" y="1117896"/>
            <a:chExt cx="9265243" cy="107500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D199DA-DC14-F6D0-B604-3E316F3E00F8}"/>
                </a:ext>
              </a:extLst>
            </p:cNvPr>
            <p:cNvGrpSpPr/>
            <p:nvPr/>
          </p:nvGrpSpPr>
          <p:grpSpPr>
            <a:xfrm>
              <a:off x="2088412" y="1330669"/>
              <a:ext cx="9265243" cy="862232"/>
              <a:chOff x="2088557" y="2392897"/>
              <a:chExt cx="9265243" cy="86223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055F220-BCCD-02BD-8780-49E1CE8CD133}"/>
                  </a:ext>
                </a:extLst>
              </p:cNvPr>
              <p:cNvGrpSpPr/>
              <p:nvPr/>
            </p:nvGrpSpPr>
            <p:grpSpPr>
              <a:xfrm>
                <a:off x="2088557" y="2392897"/>
                <a:ext cx="5330850" cy="862232"/>
                <a:chOff x="2644066" y="1607694"/>
                <a:chExt cx="5330850" cy="862232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BD262C1-F536-8F3D-5549-4DF60067D43A}"/>
                    </a:ext>
                  </a:extLst>
                </p:cNvPr>
                <p:cNvSpPr txBox="1"/>
                <p:nvPr/>
              </p:nvSpPr>
              <p:spPr>
                <a:xfrm>
                  <a:off x="2644066" y="1860322"/>
                  <a:ext cx="1373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:_</a:t>
                  </a:r>
                  <a:r>
                    <a:rPr lang="en-US" dirty="0" err="1"/>
                    <a:t>patio_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area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32DC01F5-15D1-A9D6-BDBE-7AD7F63D573B}"/>
                    </a:ext>
                  </a:extLst>
                </p:cNvPr>
                <p:cNvCxnSpPr>
                  <a:stCxn id="22" idx="3"/>
                  <a:endCxn id="59" idx="1"/>
                </p:cNvCxnSpPr>
                <p:nvPr/>
              </p:nvCxnSpPr>
              <p:spPr>
                <a:xfrm>
                  <a:off x="4017840" y="2044988"/>
                  <a:ext cx="14262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359F243-9BE9-0D33-837C-1A4E06D62681}"/>
                    </a:ext>
                  </a:extLst>
                </p:cNvPr>
                <p:cNvSpPr txBox="1"/>
                <p:nvPr/>
              </p:nvSpPr>
              <p:spPr>
                <a:xfrm>
                  <a:off x="5444100" y="1860322"/>
                  <a:ext cx="1377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:_magnitude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A83FE93-8E2F-E4B3-595F-B2F419C12BD0}"/>
                    </a:ext>
                  </a:extLst>
                </p:cNvPr>
                <p:cNvCxnSpPr>
                  <a:cxnSpLocks/>
                  <a:stCxn id="59" idx="3"/>
                  <a:endCxn id="63" idx="1"/>
                </p:cNvCxnSpPr>
                <p:nvPr/>
              </p:nvCxnSpPr>
              <p:spPr>
                <a:xfrm>
                  <a:off x="6821400" y="2044988"/>
                  <a:ext cx="441462" cy="2402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5CF2B25-AE2C-E91A-93FC-B3C6F7DFDD5F}"/>
                    </a:ext>
                  </a:extLst>
                </p:cNvPr>
                <p:cNvCxnSpPr>
                  <a:cxnSpLocks/>
                  <a:stCxn id="59" idx="3"/>
                  <a:endCxn id="62" idx="1"/>
                </p:cNvCxnSpPr>
                <p:nvPr/>
              </p:nvCxnSpPr>
              <p:spPr>
                <a:xfrm flipV="1">
                  <a:off x="6821400" y="1792360"/>
                  <a:ext cx="441462" cy="2526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4D17600-4DC6-6C0D-DF09-F9C0443E3F9D}"/>
                    </a:ext>
                  </a:extLst>
                </p:cNvPr>
                <p:cNvSpPr txBox="1"/>
                <p:nvPr/>
              </p:nvSpPr>
              <p:spPr>
                <a:xfrm>
                  <a:off x="7262862" y="1607694"/>
                  <a:ext cx="535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144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3E5CB33-34CE-5FF4-32AF-B0E4EEFB98B5}"/>
                    </a:ext>
                  </a:extLst>
                </p:cNvPr>
                <p:cNvSpPr txBox="1"/>
                <p:nvPr/>
              </p:nvSpPr>
              <p:spPr>
                <a:xfrm>
                  <a:off x="7262862" y="2100594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sq. ft.</a:t>
                  </a: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FD12FA-58D3-4174-7ABC-A768746979F6}"/>
                  </a:ext>
                </a:extLst>
              </p:cNvPr>
              <p:cNvSpPr txBox="1"/>
              <p:nvPr/>
            </p:nvSpPr>
            <p:spPr>
              <a:xfrm>
                <a:off x="7600159" y="2505690"/>
                <a:ext cx="3753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(the string “area” might also be found in the IRI of the Magnitude)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3BBFA8-2AF4-FB5B-CC66-7B79C88FF776}"/>
                </a:ext>
              </a:extLst>
            </p:cNvPr>
            <p:cNvSpPr txBox="1"/>
            <p:nvPr/>
          </p:nvSpPr>
          <p:spPr>
            <a:xfrm>
              <a:off x="2088412" y="1117896"/>
              <a:ext cx="306303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in an IRI.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F01C4E-756C-07F4-98A0-0562A4A568EC}"/>
              </a:ext>
            </a:extLst>
          </p:cNvPr>
          <p:cNvGrpSpPr/>
          <p:nvPr/>
        </p:nvGrpSpPr>
        <p:grpSpPr>
          <a:xfrm>
            <a:off x="2088412" y="4584164"/>
            <a:ext cx="8251647" cy="1088668"/>
            <a:chOff x="2088412" y="4584164"/>
            <a:chExt cx="8251647" cy="10886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68E473-52E5-4BA4-72F3-0E1D47B36FAA}"/>
                </a:ext>
              </a:extLst>
            </p:cNvPr>
            <p:cNvGrpSpPr/>
            <p:nvPr/>
          </p:nvGrpSpPr>
          <p:grpSpPr>
            <a:xfrm>
              <a:off x="2088412" y="4810600"/>
              <a:ext cx="8251647" cy="862232"/>
              <a:chOff x="2088557" y="1246309"/>
              <a:chExt cx="8251647" cy="86223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07A3647-F6CA-3013-ABB1-E16D6D6430CF}"/>
                  </a:ext>
                </a:extLst>
              </p:cNvPr>
              <p:cNvSpPr txBox="1"/>
              <p:nvPr/>
            </p:nvSpPr>
            <p:spPr>
              <a:xfrm>
                <a:off x="2088557" y="1498937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2259B8C-1BCE-702B-11F6-293E476E0ECE}"/>
                  </a:ext>
                </a:extLst>
              </p:cNvPr>
              <p:cNvCxnSpPr>
                <a:stCxn id="38" idx="3"/>
                <a:endCxn id="39" idx="1"/>
              </p:cNvCxnSpPr>
              <p:nvPr/>
            </p:nvCxnSpPr>
            <p:spPr>
              <a:xfrm>
                <a:off x="2933147" y="1683603"/>
                <a:ext cx="19554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B876AF3-6AD6-A7B1-1E6C-31E7CCC991F7}"/>
                  </a:ext>
                </a:extLst>
              </p:cNvPr>
              <p:cNvSpPr txBox="1"/>
              <p:nvPr/>
            </p:nvSpPr>
            <p:spPr>
              <a:xfrm>
                <a:off x="4888591" y="1498937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16055DF-6F22-31C2-EAB3-459490C03DFD}"/>
                  </a:ext>
                </a:extLst>
              </p:cNvPr>
              <p:cNvCxnSpPr>
                <a:cxnSpLocks/>
                <a:stCxn id="39" idx="3"/>
                <a:endCxn id="44" idx="1"/>
              </p:cNvCxnSpPr>
              <p:nvPr/>
            </p:nvCxnSpPr>
            <p:spPr>
              <a:xfrm>
                <a:off x="6265891" y="1683603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C493E2A-607D-B4BD-200E-7A383C619B92}"/>
                  </a:ext>
                </a:extLst>
              </p:cNvPr>
              <p:cNvCxnSpPr>
                <a:cxnSpLocks/>
                <a:stCxn id="39" idx="3"/>
                <a:endCxn id="43" idx="1"/>
              </p:cNvCxnSpPr>
              <p:nvPr/>
            </p:nvCxnSpPr>
            <p:spPr>
              <a:xfrm flipV="1">
                <a:off x="6265891" y="1430975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259441-CC97-15F1-E700-76C00838CEA3}"/>
                  </a:ext>
                </a:extLst>
              </p:cNvPr>
              <p:cNvSpPr txBox="1"/>
              <p:nvPr/>
            </p:nvSpPr>
            <p:spPr>
              <a:xfrm>
                <a:off x="6707353" y="124630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E6F614-7E0E-5CA6-F0AF-69F31D292F49}"/>
                  </a:ext>
                </a:extLst>
              </p:cNvPr>
              <p:cNvSpPr txBox="1"/>
              <p:nvPr/>
            </p:nvSpPr>
            <p:spPr>
              <a:xfrm>
                <a:off x="6707353" y="1739209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FC65430-9002-9F1E-2997-FB2A8BAE81FF}"/>
                  </a:ext>
                </a:extLst>
              </p:cNvPr>
              <p:cNvSpPr txBox="1"/>
              <p:nvPr/>
            </p:nvSpPr>
            <p:spPr>
              <a:xfrm>
                <a:off x="7600159" y="1495395"/>
                <a:ext cx="2740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(area is an implied Aspect)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4DB996-4A3C-6EA7-8634-11D56724B3E8}"/>
                </a:ext>
              </a:extLst>
            </p:cNvPr>
            <p:cNvSpPr txBox="1"/>
            <p:nvPr/>
          </p:nvSpPr>
          <p:spPr>
            <a:xfrm>
              <a:off x="2088412" y="4584164"/>
              <a:ext cx="44786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not explicitly represented.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34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11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Variables used in queries to find aspects: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663144" y="20237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1854326" y="20237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28897" y="2208431"/>
            <a:ext cx="3034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241611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1186931" y="3464131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D08F2-81B6-A60B-AE8B-F3B0088E6BAE}"/>
              </a:ext>
            </a:extLst>
          </p:cNvPr>
          <p:cNvSpPr txBox="1"/>
          <p:nvPr/>
        </p:nvSpPr>
        <p:spPr>
          <a:xfrm>
            <a:off x="2794897" y="1871083"/>
            <a:ext cx="253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thingToMagnitudeProperty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315697" y="2023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69912" y="2208431"/>
            <a:ext cx="2345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012304" y="1871072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253803" y="2759940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322572" y="2759940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4995750" y="3464131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magnitudePropertyValue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16528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3542544" y="4376646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2533071" y="453516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5214303" y="453516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3437486" y="4719831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5E80A98-1DC9-18CA-95C9-8C77D53F4234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4B2CF1-836D-B8AB-60C6-2DE027BE6882}"/>
              </a:ext>
            </a:extLst>
          </p:cNvPr>
          <p:cNvSpPr txBox="1"/>
          <p:nvPr/>
        </p:nvSpPr>
        <p:spPr>
          <a:xfrm>
            <a:off x="1315364" y="5601568"/>
            <a:ext cx="97708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next slide shows there are 5 queries to help find aspects in 5 different parts of this overall pattern.</a:t>
            </a:r>
          </a:p>
        </p:txBody>
      </p:sp>
    </p:spTree>
    <p:extLst>
      <p:ext uri="{BB962C8B-B14F-4D97-AF65-F5344CB8AC3E}">
        <p14:creationId xmlns:p14="http://schemas.microsoft.com/office/powerpoint/2010/main" val="81585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24583</TotalTime>
  <Words>1727</Words>
  <Application>Microsoft Macintosh PowerPoint</Application>
  <PresentationFormat>Widescreen</PresentationFormat>
  <Paragraphs>353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Blackwood</dc:creator>
  <cp:lastModifiedBy>Phil Blackwood</cp:lastModifiedBy>
  <cp:revision>125</cp:revision>
  <cp:lastPrinted>2024-04-18T15:33:43Z</cp:lastPrinted>
  <dcterms:created xsi:type="dcterms:W3CDTF">2023-09-25T18:26:45Z</dcterms:created>
  <dcterms:modified xsi:type="dcterms:W3CDTF">2024-06-18T15:25:54Z</dcterms:modified>
</cp:coreProperties>
</file>