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96" r:id="rId2"/>
    <p:sldId id="299" r:id="rId3"/>
    <p:sldId id="259" r:id="rId4"/>
    <p:sldId id="260" r:id="rId5"/>
    <p:sldId id="307" r:id="rId6"/>
    <p:sldId id="305" r:id="rId7"/>
    <p:sldId id="300" r:id="rId8"/>
    <p:sldId id="301" r:id="rId9"/>
    <p:sldId id="303" r:id="rId10"/>
    <p:sldId id="304" r:id="rId11"/>
    <p:sldId id="277" r:id="rId12"/>
    <p:sldId id="278" r:id="rId13"/>
    <p:sldId id="281" r:id="rId14"/>
    <p:sldId id="256" r:id="rId15"/>
    <p:sldId id="294" r:id="rId16"/>
    <p:sldId id="295" r:id="rId17"/>
    <p:sldId id="273" r:id="rId18"/>
    <p:sldId id="274" r:id="rId19"/>
    <p:sldId id="306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83"/>
    <p:restoredTop sz="94231"/>
  </p:normalViewPr>
  <p:slideViewPr>
    <p:cSldViewPr snapToGrid="0">
      <p:cViewPr varScale="1">
        <p:scale>
          <a:sx n="74" d="100"/>
          <a:sy n="74" d="100"/>
        </p:scale>
        <p:origin x="1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201FB-52D0-024E-8BE4-45BE9A2AD3D5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FC0F9-20CE-3841-A1E1-373DF0DD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3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9CFD8-646C-1544-8F24-5297AC9798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7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68DA-BF05-1528-A266-8E82B0AC3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4F8BC-85C4-56EF-C5C0-67B6C9E43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934E5-952C-7AA2-B201-BB326153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99D-99D4-D748-92F6-927E57E8D692}" type="datetime1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C0097-EB65-136E-05B5-8FC3C149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CFCCF-EB66-D222-6F43-48A98D0D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5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423E-3BB2-416F-EC99-F5C1C234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1062E-3BD9-D0FB-700F-A5F4E7199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3493D-9BA2-C754-1517-6D780E48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F7E9-2852-AB4C-995F-D7D0DE02FB16}" type="datetime1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237E-761C-2E8B-B4B9-21F86C3A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724D6-3EB5-0DE3-8CA8-AC05E96E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7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EA3A-758B-0B7B-261B-776DBA9D4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CBEDB-3486-0816-2A1F-7070934BF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B71AF-1914-B7BF-BBFB-A8B2EDFA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B659-747D-8043-BA2B-9F85B08A4B1D}" type="datetime1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B395C-BF0A-82B6-5C93-41A40608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6268-57FF-E816-20EE-5A3632F9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0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613-1EAD-2253-CF95-D2B7AAEA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4346-C038-0496-A9C0-1861CBB0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9B0D-0926-2294-EAE6-851C9F27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B6B-B7B9-E94D-9D54-3C11CF650FC4}" type="datetime1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48E7B-92EC-DB36-1303-82CFEFBE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1FCD-006D-EB5B-EC6F-80465078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5B03-BEA7-CEBF-676C-920B1572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A88DC-C994-4276-7927-0802EBDAB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799E-4B22-634D-94AE-08188D09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B32D-7207-5148-884F-CB1DFE764950}" type="datetime1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F2B9-3956-0471-C1F8-6E930964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2E1B-EACC-AE19-EB0C-AB345FB9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3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347F-0DC8-72D5-19A1-8F02DE4C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0ABA-A485-2A87-99F4-CC0033895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50248-7489-1328-23A7-901381C0C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7F70B-0677-142A-8EC2-292A731B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282-B054-0F4C-8D6E-AA0AF4DF916B}" type="datetime1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E5F17-E7A8-64E7-E4FD-6DC0A677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EF404-71DD-409E-8D6B-60C66632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45C1-4503-9D55-2FFA-15C698F8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4927C-CEA7-5155-6228-B9D5F941E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032D5-AE36-3EAC-9567-8A672CD1C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FA373-9F4F-4FAF-35C1-86BCB2086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7FC4C-E4BC-3744-1016-20D29DC64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4F685-153A-7FBC-AF13-01594BE0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79EE-B487-9547-8048-D585D76BE425}" type="datetime1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C4293-4491-B9DF-9C03-45515F6B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59FCC-7DAA-4134-BB8E-1C0A8ED0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BE4E-1D29-FED7-C117-2DC8D9A2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3E586-802F-9037-71D9-0D14AE28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BEF3-7560-3543-8E4C-72F1437A00D9}" type="datetime1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DB777-5C8D-BE97-AF86-23EBF235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306FE-5130-1A2D-F3B6-CC74D1B8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5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20525-A55C-6E8E-CCC4-1FE5FACD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AAA1-BC04-8A4D-9F2D-8543AEAD588A}" type="datetime1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94FF8-7E7C-4A43-EF49-676F17BC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CC32E-794F-0861-3A0E-9BAD67CD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5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1F1A-43AF-C7E6-9C03-F189746E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6A12-0FA0-4254-5C74-97A7E7FF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4C166-4C33-4B44-ABB5-5BE0421A8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1B2C7-28D1-FB12-DCF4-5BA67C7F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324C-937D-3B44-9A79-1B4FD0156DCB}" type="datetime1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2D864-08D8-B507-BFD7-E0EF8F95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6D35B-8F38-95F1-D49E-D5E5906A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A159-78D1-AE00-FFB7-BE9317E3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94A2D-A6F6-AE84-D0E4-4E4005419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51DEA-D8E4-272B-773A-1A03C3018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F2E81-7DF7-B36D-7BC3-C815D51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DC6C-0BB0-E141-BAE8-EC9DD4AF6042}" type="datetime1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8D238-4A37-3F38-49FA-DCA4D60B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7386F-D209-8346-A498-70FEA2B1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7E639-B666-87AC-B3C5-A4E78763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83F69-08CA-14AF-CAD6-2B3A6CCDB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F3CE2-68F1-92E0-31CD-090F224B3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22BE-0A57-464E-9A56-AB34174B0EAE}" type="datetime1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BC76-46BA-9438-317E-AECB877AE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3B2A-DFCA-77B7-765A-055D8EAA8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3123452" y="2690626"/>
            <a:ext cx="565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Conversion for Units of Measure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264A0-BD93-D516-0247-97CB76C19795}"/>
              </a:ext>
            </a:extLst>
          </p:cNvPr>
          <p:cNvSpPr txBox="1"/>
          <p:nvPr/>
        </p:nvSpPr>
        <p:spPr>
          <a:xfrm>
            <a:off x="5068888" y="3723269"/>
            <a:ext cx="1761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Phil Blackwood</a:t>
            </a:r>
          </a:p>
          <a:p>
            <a:pPr algn="ctr"/>
            <a:r>
              <a:rPr lang="en-US" sz="2000" dirty="0"/>
              <a:t>April 2024</a:t>
            </a:r>
          </a:p>
        </p:txBody>
      </p:sp>
    </p:spTree>
    <p:extLst>
      <p:ext uri="{BB962C8B-B14F-4D97-AF65-F5344CB8AC3E}">
        <p14:creationId xmlns:p14="http://schemas.microsoft.com/office/powerpoint/2010/main" val="63859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3703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Where the queries look: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5C143-54C4-7CD4-2B50-138D14392A4F}"/>
              </a:ext>
            </a:extLst>
          </p:cNvPr>
          <p:cNvSpPr txBox="1"/>
          <p:nvPr/>
        </p:nvSpPr>
        <p:spPr>
          <a:xfrm>
            <a:off x="5945835" y="199573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?magnitude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B69BD-8B80-8311-9676-3BF8ECFD5331}"/>
              </a:ext>
            </a:extLst>
          </p:cNvPr>
          <p:cNvSpPr txBox="1"/>
          <p:nvPr/>
        </p:nvSpPr>
        <p:spPr>
          <a:xfrm>
            <a:off x="2130973" y="19957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AA48-9AE0-62E4-CB8F-D5961C66B976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2905544" y="2180399"/>
            <a:ext cx="3040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E758C1-0348-D1F0-1518-2419B6749B28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>
            <a:off x="2518259" y="2365065"/>
            <a:ext cx="230992" cy="1256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1229A2-FBF7-DF5A-1BC9-6206728B687D}"/>
              </a:ext>
            </a:extLst>
          </p:cNvPr>
          <p:cNvSpPr txBox="1"/>
          <p:nvPr/>
        </p:nvSpPr>
        <p:spPr>
          <a:xfrm>
            <a:off x="2749251" y="3437304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thingPropertyValue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D08F2-81B6-A60B-AE8B-F3B0088E6BAE}"/>
              </a:ext>
            </a:extLst>
          </p:cNvPr>
          <p:cNvSpPr txBox="1"/>
          <p:nvPr/>
        </p:nvSpPr>
        <p:spPr>
          <a:xfrm>
            <a:off x="3071544" y="1843051"/>
            <a:ext cx="2532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thingToMagnitudeProperty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3A687-5D78-D252-5B8C-FF3F8DE36FFF}"/>
              </a:ext>
            </a:extLst>
          </p:cNvPr>
          <p:cNvSpPr txBox="1"/>
          <p:nvPr/>
        </p:nvSpPr>
        <p:spPr>
          <a:xfrm>
            <a:off x="9592344" y="199573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?unit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283562-3EF3-62AD-4A2F-2E066D829952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7252603" y="2180399"/>
            <a:ext cx="2339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64F6A8-439A-2673-68E6-59DABA70FC07}"/>
              </a:ext>
            </a:extLst>
          </p:cNvPr>
          <p:cNvSpPr txBox="1"/>
          <p:nvPr/>
        </p:nvSpPr>
        <p:spPr>
          <a:xfrm>
            <a:off x="7357963" y="1843040"/>
            <a:ext cx="210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gist:hasUnitOfMeasure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0B2235-1D48-FCB1-D0CA-FCC688303A23}"/>
              </a:ext>
            </a:extLst>
          </p:cNvPr>
          <p:cNvSpPr txBox="1"/>
          <p:nvPr/>
        </p:nvSpPr>
        <p:spPr>
          <a:xfrm>
            <a:off x="2734035" y="2731908"/>
            <a:ext cx="1433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thingProperty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715037-175C-0F91-8558-6466E6E33129}"/>
              </a:ext>
            </a:extLst>
          </p:cNvPr>
          <p:cNvSpPr txBox="1"/>
          <p:nvPr/>
        </p:nvSpPr>
        <p:spPr>
          <a:xfrm>
            <a:off x="6918631" y="2731908"/>
            <a:ext cx="1904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magnitudeProperty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CE0965-1279-CB9F-756E-058CFED0E4D4}"/>
              </a:ext>
            </a:extLst>
          </p:cNvPr>
          <p:cNvSpPr txBox="1"/>
          <p:nvPr/>
        </p:nvSpPr>
        <p:spPr>
          <a:xfrm>
            <a:off x="7082583" y="3437304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thingPropertyValue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71C70-37AD-F181-5073-CF73350E5792}"/>
              </a:ext>
            </a:extLst>
          </p:cNvPr>
          <p:cNvCxnSpPr>
            <a:cxnSpLocks/>
            <a:stCxn id="5" idx="2"/>
            <a:endCxn id="47" idx="1"/>
          </p:cNvCxnSpPr>
          <p:nvPr/>
        </p:nvCxnSpPr>
        <p:spPr>
          <a:xfrm>
            <a:off x="6599219" y="2365065"/>
            <a:ext cx="483364" cy="1256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40E2430-E04A-1193-1308-A4ACB05AF279}"/>
              </a:ext>
            </a:extLst>
          </p:cNvPr>
          <p:cNvSpPr/>
          <p:nvPr/>
        </p:nvSpPr>
        <p:spPr>
          <a:xfrm>
            <a:off x="6343096" y="2479758"/>
            <a:ext cx="3249247" cy="171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C5E5F82-9A4F-C1FC-A555-7A7BBC17F411}"/>
              </a:ext>
            </a:extLst>
          </p:cNvPr>
          <p:cNvSpPr/>
          <p:nvPr/>
        </p:nvSpPr>
        <p:spPr>
          <a:xfrm>
            <a:off x="1983813" y="2523176"/>
            <a:ext cx="3249247" cy="171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62B29A-C624-3B89-AEE2-2BDF64979674}"/>
              </a:ext>
            </a:extLst>
          </p:cNvPr>
          <p:cNvSpPr txBox="1"/>
          <p:nvPr/>
        </p:nvSpPr>
        <p:spPr>
          <a:xfrm>
            <a:off x="7483927" y="4985409"/>
            <a:ext cx="1418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gist:isAspectOf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FF1544-B3CD-9533-904F-D68836117343}"/>
              </a:ext>
            </a:extLst>
          </p:cNvPr>
          <p:cNvSpPr txBox="1"/>
          <p:nvPr/>
        </p:nvSpPr>
        <p:spPr>
          <a:xfrm>
            <a:off x="6474454" y="514392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?aspect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B51EA1-2381-D0AC-7A16-A622CA2B2A7C}"/>
              </a:ext>
            </a:extLst>
          </p:cNvPr>
          <p:cNvSpPr txBox="1"/>
          <p:nvPr/>
        </p:nvSpPr>
        <p:spPr>
          <a:xfrm>
            <a:off x="9155686" y="514392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 or ?magnitude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498750-706D-F3AE-0A80-99128B09E32C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7378869" y="5328594"/>
            <a:ext cx="17768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49ED31F0-AFBC-A02F-835C-7262F9EE75F5}"/>
              </a:ext>
            </a:extLst>
          </p:cNvPr>
          <p:cNvSpPr/>
          <p:nvPr/>
        </p:nvSpPr>
        <p:spPr>
          <a:xfrm>
            <a:off x="2684405" y="1387883"/>
            <a:ext cx="3249247" cy="9771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2A07842-45EC-3F70-FC4F-76DA60A7895C}"/>
              </a:ext>
            </a:extLst>
          </p:cNvPr>
          <p:cNvSpPr/>
          <p:nvPr/>
        </p:nvSpPr>
        <p:spPr>
          <a:xfrm>
            <a:off x="1667033" y="1888011"/>
            <a:ext cx="1549501" cy="7085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DCA580F-1633-B9B3-229F-C7AD8006B17C}"/>
              </a:ext>
            </a:extLst>
          </p:cNvPr>
          <p:cNvSpPr/>
          <p:nvPr/>
        </p:nvSpPr>
        <p:spPr>
          <a:xfrm>
            <a:off x="5851344" y="1642151"/>
            <a:ext cx="1549501" cy="9024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D94444-8CF0-327D-89C6-6CFF4AD1CF69}"/>
              </a:ext>
            </a:extLst>
          </p:cNvPr>
          <p:cNvSpPr/>
          <p:nvPr/>
        </p:nvSpPr>
        <p:spPr>
          <a:xfrm>
            <a:off x="6170434" y="4985017"/>
            <a:ext cx="1549501" cy="7085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83D59-10D2-B5A8-5C4C-A1F8AD73583E}"/>
              </a:ext>
            </a:extLst>
          </p:cNvPr>
          <p:cNvSpPr txBox="1"/>
          <p:nvPr/>
        </p:nvSpPr>
        <p:spPr>
          <a:xfrm>
            <a:off x="6357486" y="30922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74176-D2A5-B376-ED33-DC56F5F251C1}"/>
              </a:ext>
            </a:extLst>
          </p:cNvPr>
          <p:cNvSpPr txBox="1"/>
          <p:nvPr/>
        </p:nvSpPr>
        <p:spPr>
          <a:xfrm>
            <a:off x="1728924" y="19632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ECD58-D275-56EB-FB0B-1EDFF1167597}"/>
              </a:ext>
            </a:extLst>
          </p:cNvPr>
          <p:cNvSpPr txBox="1"/>
          <p:nvPr/>
        </p:nvSpPr>
        <p:spPr>
          <a:xfrm>
            <a:off x="6081767" y="47541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E4C95-8E88-3F67-FB35-6AA3AB56BD06}"/>
              </a:ext>
            </a:extLst>
          </p:cNvPr>
          <p:cNvSpPr txBox="1"/>
          <p:nvPr/>
        </p:nvSpPr>
        <p:spPr>
          <a:xfrm>
            <a:off x="4155034" y="13736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10FD3-EBD3-45A4-3A73-7347135808BB}"/>
              </a:ext>
            </a:extLst>
          </p:cNvPr>
          <p:cNvSpPr txBox="1"/>
          <p:nvPr/>
        </p:nvSpPr>
        <p:spPr>
          <a:xfrm>
            <a:off x="2080624" y="30922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4768B-4557-6EB9-A459-A241D98CA38A}"/>
              </a:ext>
            </a:extLst>
          </p:cNvPr>
          <p:cNvSpPr txBox="1"/>
          <p:nvPr/>
        </p:nvSpPr>
        <p:spPr>
          <a:xfrm>
            <a:off x="6456015" y="16841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176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9255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Augment Semantic Arts UoM reference data with client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D04D196-E469-1E45-98F9-24D9E56BD0D1}"/>
              </a:ext>
            </a:extLst>
          </p:cNvPr>
          <p:cNvSpPr/>
          <p:nvPr/>
        </p:nvSpPr>
        <p:spPr>
          <a:xfrm>
            <a:off x="1085088" y="2145792"/>
            <a:ext cx="438912" cy="3133344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84AFA-DADA-8766-7B4F-CAA81F7D244E}"/>
              </a:ext>
            </a:extLst>
          </p:cNvPr>
          <p:cNvSpPr txBox="1"/>
          <p:nvPr/>
        </p:nvSpPr>
        <p:spPr>
          <a:xfrm>
            <a:off x="3979926" y="1822626"/>
            <a:ext cx="268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 (implicit or explicit)</a:t>
            </a:r>
          </a:p>
          <a:p>
            <a:r>
              <a:rPr lang="en-US" dirty="0"/>
              <a:t>Unit of Measure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E9D29-64A5-43C8-97C3-ED5315097D90}"/>
              </a:ext>
            </a:extLst>
          </p:cNvPr>
          <p:cNvSpPr txBox="1"/>
          <p:nvPr/>
        </p:nvSpPr>
        <p:spPr>
          <a:xfrm>
            <a:off x="3979926" y="4678971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93363-3776-5EE7-3753-5C97A29CA212}"/>
              </a:ext>
            </a:extLst>
          </p:cNvPr>
          <p:cNvSpPr txBox="1"/>
          <p:nvPr/>
        </p:nvSpPr>
        <p:spPr>
          <a:xfrm>
            <a:off x="3605842" y="3401245"/>
            <a:ext cx="841938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Have client Aspects and Units added to the SA reference data as needed (no duplicates).</a:t>
            </a:r>
          </a:p>
          <a:p>
            <a:r>
              <a:rPr lang="en-US" dirty="0"/>
              <a:t>Then validate the entire set of reference data using </a:t>
            </a:r>
            <a:r>
              <a:rPr lang="en-US" dirty="0" err="1"/>
              <a:t>validateReferenceData.rq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0A70C-C81F-4CAF-0262-475BE086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3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963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Establish the mapping from client data to SA UoM reference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3793-B7FE-5131-D0E8-583595E5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75B30-84C0-B385-2927-11C360C08118}"/>
              </a:ext>
            </a:extLst>
          </p:cNvPr>
          <p:cNvSpPr txBox="1"/>
          <p:nvPr/>
        </p:nvSpPr>
        <p:spPr>
          <a:xfrm>
            <a:off x="3979926" y="2099625"/>
            <a:ext cx="252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Unit of Measure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ED317-3D22-24A4-BF43-77E8410E2DE2}"/>
              </a:ext>
            </a:extLst>
          </p:cNvPr>
          <p:cNvSpPr txBox="1"/>
          <p:nvPr/>
        </p:nvSpPr>
        <p:spPr>
          <a:xfrm>
            <a:off x="3979926" y="5314762"/>
            <a:ext cx="224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Unit of Measure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FB49807-8F2B-363B-D326-7A1D3C81F267}"/>
              </a:ext>
            </a:extLst>
          </p:cNvPr>
          <p:cNvCxnSpPr>
            <a:cxnSpLocks/>
            <a:stCxn id="13" idx="3"/>
            <a:endCxn id="12" idx="3"/>
          </p:cNvCxnSpPr>
          <p:nvPr/>
        </p:nvCxnSpPr>
        <p:spPr>
          <a:xfrm flipV="1">
            <a:off x="6223489" y="2284291"/>
            <a:ext cx="283924" cy="3215137"/>
          </a:xfrm>
          <a:prstGeom prst="bentConnector3">
            <a:avLst>
              <a:gd name="adj1" fmla="val 180515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642D44-B31F-BE3A-6757-6CE3329038D0}"/>
              </a:ext>
            </a:extLst>
          </p:cNvPr>
          <p:cNvSpPr txBox="1"/>
          <p:nvPr/>
        </p:nvSpPr>
        <p:spPr>
          <a:xfrm>
            <a:off x="3979926" y="1730293"/>
            <a:ext cx="16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Aspect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71A8C-5AFE-E3BD-B50C-651C04E554CF}"/>
              </a:ext>
            </a:extLst>
          </p:cNvPr>
          <p:cNvSpPr txBox="1"/>
          <p:nvPr/>
        </p:nvSpPr>
        <p:spPr>
          <a:xfrm>
            <a:off x="3979926" y="4945430"/>
            <a:ext cx="130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Aspect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2D33CD75-A93E-A222-11E6-DEAB02FA38CD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flipV="1">
            <a:off x="5280731" y="1914959"/>
            <a:ext cx="336823" cy="3215137"/>
          </a:xfrm>
          <a:prstGeom prst="bentConnector3">
            <a:avLst>
              <a:gd name="adj1" fmla="val 536669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67D900-7F98-FF0D-7738-98524021ECC5}"/>
              </a:ext>
            </a:extLst>
          </p:cNvPr>
          <p:cNvSpPr txBox="1"/>
          <p:nvPr/>
        </p:nvSpPr>
        <p:spPr>
          <a:xfrm>
            <a:off x="1546967" y="6171684"/>
            <a:ext cx="780515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These choices can be recorded in the queries </a:t>
            </a:r>
            <a:r>
              <a:rPr lang="en-US" dirty="0" err="1"/>
              <a:t>insertAspects</a:t>
            </a:r>
            <a:r>
              <a:rPr lang="en-US" dirty="0"/>
              <a:t>[1-5] and </a:t>
            </a:r>
            <a:r>
              <a:rPr lang="en-US" dirty="0" err="1"/>
              <a:t>replaceUnits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07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51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Replace old version of gist with new version of gist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3793-B7FE-5131-D0E8-583595E5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59457-B759-2B8C-D1FA-186F704606AC}"/>
              </a:ext>
            </a:extLst>
          </p:cNvPr>
          <p:cNvSpPr txBox="1"/>
          <p:nvPr/>
        </p:nvSpPr>
        <p:spPr>
          <a:xfrm>
            <a:off x="4782064" y="3731740"/>
            <a:ext cx="109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gist12.1.0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E82E7-1DD0-800F-B15E-8CFEF1064661}"/>
              </a:ext>
            </a:extLst>
          </p:cNvPr>
          <p:cNvSpPr txBox="1"/>
          <p:nvPr/>
        </p:nvSpPr>
        <p:spPr>
          <a:xfrm>
            <a:off x="7358776" y="3731740"/>
            <a:ext cx="74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gist13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FE6876FE-A760-D79A-CBCF-1734B2277721}"/>
              </a:ext>
            </a:extLst>
          </p:cNvPr>
          <p:cNvSpPr/>
          <p:nvPr/>
        </p:nvSpPr>
        <p:spPr>
          <a:xfrm rot="16200000">
            <a:off x="6044501" y="3648183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1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0A4E4-A9F9-8FEB-9E6B-91F59B661049}"/>
              </a:ext>
            </a:extLst>
          </p:cNvPr>
          <p:cNvSpPr txBox="1"/>
          <p:nvPr/>
        </p:nvSpPr>
        <p:spPr>
          <a:xfrm>
            <a:off x="6096000" y="3519330"/>
            <a:ext cx="292131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Use a separate named graph.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2008BB4-71F2-B9F3-0510-88987917E243}"/>
              </a:ext>
            </a:extLst>
          </p:cNvPr>
          <p:cNvSpPr/>
          <p:nvPr/>
        </p:nvSpPr>
        <p:spPr>
          <a:xfrm>
            <a:off x="1097280" y="3706367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AFA38-70BE-4B3F-34D2-876CD6586CA6}"/>
              </a:ext>
            </a:extLst>
          </p:cNvPr>
          <p:cNvSpPr txBox="1"/>
          <p:nvPr/>
        </p:nvSpPr>
        <p:spPr>
          <a:xfrm>
            <a:off x="3979926" y="4678971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106202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10209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Populate the client reference data from Semantic Arts reference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3E2E7-E00C-8A2E-50AC-EC0144DF8B19}"/>
              </a:ext>
            </a:extLst>
          </p:cNvPr>
          <p:cNvSpPr txBox="1"/>
          <p:nvPr/>
        </p:nvSpPr>
        <p:spPr>
          <a:xfrm>
            <a:off x="5876292" y="4872043"/>
            <a:ext cx="628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Customize </a:t>
            </a:r>
            <a:r>
              <a:rPr lang="en-US" sz="1600" dirty="0" err="1"/>
              <a:t>prepareClientReferenceData</a:t>
            </a:r>
            <a:r>
              <a:rPr lang="en-US" sz="1600" dirty="0"/>
              <a:t>-[client].</a:t>
            </a:r>
            <a:r>
              <a:rPr lang="en-US" sz="1600" dirty="0" err="1"/>
              <a:t>rq</a:t>
            </a:r>
            <a:r>
              <a:rPr lang="en-US" sz="1600" dirty="0"/>
              <a:t> with Aspect/Unit pairs.</a:t>
            </a:r>
          </a:p>
          <a:p>
            <a:r>
              <a:rPr lang="en-US" sz="1600" dirty="0"/>
              <a:t>Run the query on the Semantic Arts reference data.</a:t>
            </a:r>
          </a:p>
          <a:p>
            <a:r>
              <a:rPr lang="en-US" sz="1600" dirty="0"/>
              <a:t>Load the result into the client graph.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4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0A4E4-A9F9-8FEB-9E6B-91F59B661049}"/>
              </a:ext>
            </a:extLst>
          </p:cNvPr>
          <p:cNvSpPr txBox="1"/>
          <p:nvPr/>
        </p:nvSpPr>
        <p:spPr>
          <a:xfrm>
            <a:off x="6125362" y="1487424"/>
            <a:ext cx="4301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Uses previously-documented data mapping.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563404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of Measure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5762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Replace old client units with new ones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0249F-2324-97C1-4FA9-BBB09716C84F}"/>
              </a:ext>
            </a:extLst>
          </p:cNvPr>
          <p:cNvSpPr txBox="1"/>
          <p:nvPr/>
        </p:nvSpPr>
        <p:spPr>
          <a:xfrm>
            <a:off x="4057236" y="2006697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of Measure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9731E0E-396B-073D-E70F-F59BAED130E9}"/>
              </a:ext>
            </a:extLst>
          </p:cNvPr>
          <p:cNvSpPr/>
          <p:nvPr/>
        </p:nvSpPr>
        <p:spPr>
          <a:xfrm>
            <a:off x="1097280" y="2099985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DED14-BBE6-E4ED-CB47-27B43DC9A937}"/>
              </a:ext>
            </a:extLst>
          </p:cNvPr>
          <p:cNvSpPr txBox="1"/>
          <p:nvPr/>
        </p:nvSpPr>
        <p:spPr>
          <a:xfrm>
            <a:off x="6893620" y="2653252"/>
            <a:ext cx="1418947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gist:_</a:t>
            </a:r>
            <a:r>
              <a:rPr lang="en-US" sz="1400" dirty="0" err="1"/>
              <a:t>USDollar</a:t>
            </a:r>
            <a:endParaRPr lang="en-US" sz="1400" dirty="0"/>
          </a:p>
          <a:p>
            <a:r>
              <a:rPr lang="en-US" sz="1400" dirty="0" err="1"/>
              <a:t>gist:_bit</a:t>
            </a:r>
            <a:endParaRPr lang="en-US" sz="1400" dirty="0"/>
          </a:p>
          <a:p>
            <a:r>
              <a:rPr lang="en-US" sz="1400" dirty="0" err="1"/>
              <a:t>gist:_kilogram</a:t>
            </a:r>
            <a:endParaRPr lang="en-US" sz="1400" dirty="0"/>
          </a:p>
          <a:p>
            <a:r>
              <a:rPr lang="en-US" sz="1400" dirty="0" err="1"/>
              <a:t>gist:_meter</a:t>
            </a:r>
            <a:endParaRPr lang="en-US" sz="1400" dirty="0"/>
          </a:p>
          <a:p>
            <a:r>
              <a:rPr lang="en-US" sz="1400" dirty="0" err="1"/>
              <a:t>gist:_minute</a:t>
            </a:r>
            <a:endParaRPr lang="en-US" sz="1400" dirty="0"/>
          </a:p>
          <a:p>
            <a:r>
              <a:rPr lang="en-US" sz="1400" dirty="0" err="1"/>
              <a:t>gist:_second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client:_example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449F02-59F8-AFCE-59F9-B884DE9485F2}"/>
              </a:ext>
            </a:extLst>
          </p:cNvPr>
          <p:cNvSpPr txBox="1"/>
          <p:nvPr/>
        </p:nvSpPr>
        <p:spPr>
          <a:xfrm>
            <a:off x="9127416" y="2653252"/>
            <a:ext cx="2599146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UnitOfMeasure_US_dollar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UnitOfMeasure_bit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UnitOfMeasure_kilogram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UnitOfMeasure_meter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UnitOfMeasure_minute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UnitOfMeasure_second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UnitOfMeasure_example</a:t>
            </a:r>
            <a:endParaRPr lang="en-US" sz="1400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B846A3B-31C7-DE9F-1F2C-3374BAB8ADE6}"/>
              </a:ext>
            </a:extLst>
          </p:cNvPr>
          <p:cNvSpPr/>
          <p:nvPr/>
        </p:nvSpPr>
        <p:spPr>
          <a:xfrm rot="16200000">
            <a:off x="8159324" y="3292969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A7578-31B1-0C78-9364-24D0C02D60DA}"/>
              </a:ext>
            </a:extLst>
          </p:cNvPr>
          <p:cNvSpPr txBox="1"/>
          <p:nvPr/>
        </p:nvSpPr>
        <p:spPr>
          <a:xfrm>
            <a:off x="7921741" y="4691285"/>
            <a:ext cx="234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replaceUnits</a:t>
            </a:r>
            <a:r>
              <a:rPr lang="en-US" dirty="0"/>
              <a:t>-[client].</a:t>
            </a:r>
            <a:r>
              <a:rPr lang="en-US" dirty="0" err="1"/>
              <a:t>rq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5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10620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4892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 new Aspects to Magnitudes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F862C-DFC6-E0C7-0DC3-153C9359BA0A}"/>
              </a:ext>
            </a:extLst>
          </p:cNvPr>
          <p:cNvSpPr txBox="1"/>
          <p:nvPr/>
        </p:nvSpPr>
        <p:spPr>
          <a:xfrm>
            <a:off x="4057236" y="184529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Magnitude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2811D35-5209-F20F-3B7F-89FD89661A72}"/>
              </a:ext>
            </a:extLst>
          </p:cNvPr>
          <p:cNvSpPr/>
          <p:nvPr/>
        </p:nvSpPr>
        <p:spPr>
          <a:xfrm>
            <a:off x="1097280" y="2099985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942EC-B52A-2864-BFF3-AD285AF2E903}"/>
              </a:ext>
            </a:extLst>
          </p:cNvPr>
          <p:cNvSpPr txBox="1"/>
          <p:nvPr/>
        </p:nvSpPr>
        <p:spPr>
          <a:xfrm>
            <a:off x="5619121" y="4449550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:_patio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D0923-CFC3-70BA-5BF4-B95310477EDD}"/>
              </a:ext>
            </a:extLst>
          </p:cNvPr>
          <p:cNvSpPr txBox="1"/>
          <p:nvPr/>
        </p:nvSpPr>
        <p:spPr>
          <a:xfrm>
            <a:off x="7854068" y="444955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:_magnitude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604AB8-CC8C-A3D1-7660-41E2D3CDFB95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6463711" y="4634216"/>
            <a:ext cx="1390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6B67BE-4E66-43FB-32CA-183C525C4C48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9231368" y="4634216"/>
            <a:ext cx="447147" cy="2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819297-E50A-0A49-CFF2-2486068A4C52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9231368" y="4381588"/>
            <a:ext cx="447147" cy="252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5B558B-398B-5C52-37A5-D1260B660B30}"/>
              </a:ext>
            </a:extLst>
          </p:cNvPr>
          <p:cNvSpPr txBox="1"/>
          <p:nvPr/>
        </p:nvSpPr>
        <p:spPr>
          <a:xfrm>
            <a:off x="9678515" y="419692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224940-864A-AA93-5C7A-A28C38B08D4C}"/>
              </a:ext>
            </a:extLst>
          </p:cNvPr>
          <p:cNvSpPr txBox="1"/>
          <p:nvPr/>
        </p:nvSpPr>
        <p:spPr>
          <a:xfrm>
            <a:off x="9678515" y="4689822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 ft.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465C4F-E64B-E898-1CE0-EBE8338F8CE7}"/>
              </a:ext>
            </a:extLst>
          </p:cNvPr>
          <p:cNvSpPr txBox="1"/>
          <p:nvPr/>
        </p:nvSpPr>
        <p:spPr>
          <a:xfrm>
            <a:off x="7779432" y="5591196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:_</a:t>
            </a:r>
            <a:r>
              <a:rPr lang="en-US" dirty="0" err="1">
                <a:solidFill>
                  <a:srgbClr val="FF0000"/>
                </a:solidFill>
              </a:rPr>
              <a:t>Aspect_area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685B3B-1277-9986-A7C6-1D5A1B250FFA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8542718" y="4818882"/>
            <a:ext cx="0" cy="772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D66FE3-3561-00D7-5698-4426D2962659}"/>
              </a:ext>
            </a:extLst>
          </p:cNvPr>
          <p:cNvSpPr txBox="1"/>
          <p:nvPr/>
        </p:nvSpPr>
        <p:spPr>
          <a:xfrm>
            <a:off x="7511881" y="5035762"/>
            <a:ext cx="1034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hasAspect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904E5D-55F4-A1B1-E356-F72F859B910E}"/>
              </a:ext>
            </a:extLst>
          </p:cNvPr>
          <p:cNvSpPr/>
          <p:nvPr/>
        </p:nvSpPr>
        <p:spPr>
          <a:xfrm>
            <a:off x="5226974" y="3620996"/>
            <a:ext cx="5969895" cy="27184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FC81F-B0B5-C2B8-1CBD-8A6CBE6FEB3D}"/>
              </a:ext>
            </a:extLst>
          </p:cNvPr>
          <p:cNvSpPr txBox="1"/>
          <p:nvPr/>
        </p:nvSpPr>
        <p:spPr>
          <a:xfrm>
            <a:off x="7018839" y="3730422"/>
            <a:ext cx="221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standard pattern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BF9D92-D17F-27EB-B4CE-0B4D840127CA}"/>
              </a:ext>
            </a:extLst>
          </p:cNvPr>
          <p:cNvSpPr txBox="1"/>
          <p:nvPr/>
        </p:nvSpPr>
        <p:spPr>
          <a:xfrm>
            <a:off x="5600785" y="1313211"/>
            <a:ext cx="58484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insertAspects</a:t>
            </a:r>
            <a:r>
              <a:rPr lang="en-US" dirty="0"/>
              <a:t>[1-5]-[client].</a:t>
            </a:r>
            <a:r>
              <a:rPr lang="en-US" dirty="0" err="1"/>
              <a:t>rq</a:t>
            </a:r>
            <a:endParaRPr lang="en-US" dirty="0"/>
          </a:p>
          <a:p>
            <a:r>
              <a:rPr lang="en-US" dirty="0"/>
              <a:t>Customize the five scripts with values from previous steps.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findMagnitudesWithNoAspect.rq</a:t>
            </a:r>
            <a:r>
              <a:rPr lang="en-US" dirty="0"/>
              <a:t> to check results.</a:t>
            </a:r>
          </a:p>
          <a:p>
            <a:endParaRPr lang="en-US" dirty="0"/>
          </a:p>
          <a:p>
            <a:r>
              <a:rPr lang="en-US" dirty="0"/>
              <a:t>See if Magnitudes with no Aspect have a reasonable default,</a:t>
            </a:r>
          </a:p>
          <a:p>
            <a:r>
              <a:rPr lang="en-US" dirty="0"/>
              <a:t>e.g. square feet might always have the same Aspect.</a:t>
            </a:r>
          </a:p>
        </p:txBody>
      </p:sp>
    </p:spTree>
    <p:extLst>
      <p:ext uri="{BB962C8B-B14F-4D97-AF65-F5344CB8AC3E}">
        <p14:creationId xmlns:p14="http://schemas.microsoft.com/office/powerpoint/2010/main" val="604439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801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 subclasses of Unit of Measure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0CA90-241D-000B-3918-53EBA011637D}"/>
              </a:ext>
            </a:extLst>
          </p:cNvPr>
          <p:cNvSpPr txBox="1"/>
          <p:nvPr/>
        </p:nvSpPr>
        <p:spPr>
          <a:xfrm>
            <a:off x="970161" y="1761803"/>
            <a:ext cx="65925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findSubclassesOfUnitOfMeasure.rq</a:t>
            </a:r>
            <a:r>
              <a:rPr lang="en-US" dirty="0"/>
              <a:t> to decide which ones to remove.</a:t>
            </a:r>
          </a:p>
          <a:p>
            <a:endParaRPr lang="en-US" dirty="0"/>
          </a:p>
          <a:p>
            <a:r>
              <a:rPr lang="en-US" dirty="0" err="1"/>
              <a:t>removeSubclassesOfUnitOfMeasure</a:t>
            </a:r>
            <a:r>
              <a:rPr lang="en-US" dirty="0"/>
              <a:t>-[client].</a:t>
            </a:r>
            <a:r>
              <a:rPr lang="en-US" dirty="0" err="1"/>
              <a:t>rq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 this conversion to the end of the client data ingestion pipeline.</a:t>
            </a:r>
          </a:p>
          <a:p>
            <a:endParaRPr lang="en-US" dirty="0"/>
          </a:p>
          <a:p>
            <a:r>
              <a:rPr lang="en-US" dirty="0"/>
              <a:t>Modify client artifacts that use these subclasses.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966F9B0-0DD0-DD3B-1DDC-FCFFA721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7C354B-7697-512C-2221-96B2960CCF01}"/>
              </a:ext>
            </a:extLst>
          </p:cNvPr>
          <p:cNvSpPr txBox="1"/>
          <p:nvPr/>
        </p:nvSpPr>
        <p:spPr>
          <a:xfrm>
            <a:off x="8872519" y="635532"/>
            <a:ext cx="2633472" cy="4401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gist:AreaUnit</a:t>
            </a:r>
            <a:endParaRPr lang="en-US" sz="1400" dirty="0"/>
          </a:p>
          <a:p>
            <a:r>
              <a:rPr lang="en-US" sz="1400" dirty="0" err="1"/>
              <a:t>gist:BaseUnit</a:t>
            </a:r>
            <a:endParaRPr lang="en-US" sz="1400" dirty="0"/>
          </a:p>
          <a:p>
            <a:r>
              <a:rPr lang="en-US" sz="1400" dirty="0" err="1"/>
              <a:t>gist:CoherentProductUnit</a:t>
            </a:r>
            <a:endParaRPr lang="en-US" sz="1400" dirty="0"/>
          </a:p>
          <a:p>
            <a:r>
              <a:rPr lang="en-US" sz="1400" dirty="0" err="1"/>
              <a:t>gist:CoherentRatioUnit</a:t>
            </a:r>
            <a:endParaRPr lang="en-US" sz="1400" dirty="0"/>
          </a:p>
          <a:p>
            <a:r>
              <a:rPr lang="en-US" sz="1400" dirty="0" err="1"/>
              <a:t>gist:CountingUnit</a:t>
            </a:r>
            <a:endParaRPr lang="en-US" sz="1400" dirty="0"/>
          </a:p>
          <a:p>
            <a:r>
              <a:rPr lang="en-US" sz="1400" dirty="0" err="1"/>
              <a:t>gist:CurrencyPerDurationUnit</a:t>
            </a:r>
            <a:endParaRPr lang="en-US" sz="1400" dirty="0"/>
          </a:p>
          <a:p>
            <a:r>
              <a:rPr lang="en-US" sz="1400" dirty="0" err="1"/>
              <a:t>gist:CurrencyUnit</a:t>
            </a:r>
            <a:endParaRPr lang="en-US" sz="1400" dirty="0"/>
          </a:p>
          <a:p>
            <a:r>
              <a:rPr lang="en-US" sz="1400" dirty="0" err="1"/>
              <a:t>gist:DataSizeUnit</a:t>
            </a:r>
            <a:endParaRPr lang="en-US" sz="1400" dirty="0"/>
          </a:p>
          <a:p>
            <a:r>
              <a:rPr lang="en-US" sz="1400" dirty="0" err="1"/>
              <a:t>gist:DistanceUnit</a:t>
            </a:r>
            <a:endParaRPr lang="en-US" sz="1400" dirty="0"/>
          </a:p>
          <a:p>
            <a:r>
              <a:rPr lang="en-US" sz="1400" dirty="0" err="1"/>
              <a:t>gist:DurationUnit</a:t>
            </a:r>
            <a:endParaRPr lang="en-US" sz="1400" dirty="0"/>
          </a:p>
          <a:p>
            <a:r>
              <a:rPr lang="en-US" sz="1400" dirty="0" err="1"/>
              <a:t>gist:ElectricalCurrentUnit</a:t>
            </a:r>
            <a:endParaRPr lang="en-US" sz="1400" dirty="0"/>
          </a:p>
          <a:p>
            <a:r>
              <a:rPr lang="en-US" sz="1400" dirty="0" err="1"/>
              <a:t>gist:LuminousIntensityUnit</a:t>
            </a:r>
            <a:endParaRPr lang="en-US" sz="1400" dirty="0"/>
          </a:p>
          <a:p>
            <a:r>
              <a:rPr lang="en-US" sz="1400" dirty="0" err="1"/>
              <a:t>gist:MassUnit</a:t>
            </a:r>
            <a:endParaRPr lang="en-US" sz="1400" dirty="0"/>
          </a:p>
          <a:p>
            <a:r>
              <a:rPr lang="en-US" sz="1400" dirty="0" err="1"/>
              <a:t>gist:MoleUnit</a:t>
            </a:r>
            <a:endParaRPr lang="en-US" sz="1400" dirty="0"/>
          </a:p>
          <a:p>
            <a:r>
              <a:rPr lang="en-US" sz="1400" dirty="0" err="1"/>
              <a:t>gist:ProductUnit</a:t>
            </a:r>
            <a:endParaRPr lang="en-US" sz="1400" dirty="0"/>
          </a:p>
          <a:p>
            <a:r>
              <a:rPr lang="en-US" sz="1400" dirty="0" err="1"/>
              <a:t>gist:RatioUnit</a:t>
            </a:r>
            <a:endParaRPr lang="en-US" sz="1400" dirty="0"/>
          </a:p>
          <a:p>
            <a:r>
              <a:rPr lang="en-US" sz="1400" dirty="0" err="1"/>
              <a:t>gist:SimpleUnitOfMeasure</a:t>
            </a:r>
            <a:endParaRPr lang="en-US" sz="1400" dirty="0"/>
          </a:p>
          <a:p>
            <a:r>
              <a:rPr lang="en-US" sz="1400" dirty="0" err="1"/>
              <a:t>gist:TemperatureUnit</a:t>
            </a:r>
            <a:endParaRPr lang="en-US" sz="1400" dirty="0"/>
          </a:p>
          <a:p>
            <a:r>
              <a:rPr lang="en-US" sz="1400" dirty="0" err="1"/>
              <a:t>gist:VolumeUnit</a:t>
            </a:r>
            <a:endParaRPr lang="en-US" sz="1400" dirty="0"/>
          </a:p>
          <a:p>
            <a:r>
              <a:rPr lang="en-US" sz="1400" dirty="0" err="1"/>
              <a:t>client:clientUnitClass</a:t>
            </a:r>
            <a:endParaRPr lang="en-US" sz="1400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8FE498C5-781E-7417-01A2-4C11BC1C8D44}"/>
              </a:ext>
            </a:extLst>
          </p:cNvPr>
          <p:cNvSpPr/>
          <p:nvPr/>
        </p:nvSpPr>
        <p:spPr>
          <a:xfrm>
            <a:off x="9445543" y="5205884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72519-AEDC-BC61-C3EC-55B641083FD1}"/>
              </a:ext>
            </a:extLst>
          </p:cNvPr>
          <p:cNvSpPr txBox="1"/>
          <p:nvPr/>
        </p:nvSpPr>
        <p:spPr>
          <a:xfrm>
            <a:off x="8954607" y="5911480"/>
            <a:ext cx="261560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gist:UnitOfMeasure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9997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027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 subclasses of Magnitude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2BA8E-C8B6-6EC9-763A-66184B850DCE}"/>
              </a:ext>
            </a:extLst>
          </p:cNvPr>
          <p:cNvSpPr txBox="1"/>
          <p:nvPr/>
        </p:nvSpPr>
        <p:spPr>
          <a:xfrm>
            <a:off x="1498698" y="1949982"/>
            <a:ext cx="65925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findSubclassesOfMagnitude.rq</a:t>
            </a:r>
            <a:r>
              <a:rPr lang="en-US" dirty="0"/>
              <a:t> to decide which ones to remove.</a:t>
            </a:r>
          </a:p>
          <a:p>
            <a:endParaRPr lang="en-US" dirty="0"/>
          </a:p>
          <a:p>
            <a:r>
              <a:rPr lang="en-US" dirty="0" err="1"/>
              <a:t>removeSubclassesOfMagnitude</a:t>
            </a:r>
            <a:r>
              <a:rPr lang="en-US" dirty="0"/>
              <a:t>-[client].</a:t>
            </a:r>
            <a:r>
              <a:rPr lang="en-US" dirty="0" err="1"/>
              <a:t>rq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 this conversion to the end of the client data ingestion pipeline.</a:t>
            </a:r>
          </a:p>
          <a:p>
            <a:endParaRPr lang="en-US" dirty="0"/>
          </a:p>
          <a:p>
            <a:r>
              <a:rPr lang="en-US" dirty="0"/>
              <a:t>Modify client artifacts that use these subclasses.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10C534-7D7D-0E24-BA52-13956D34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9425A-B16D-96B3-A873-1FC81E2F2715}"/>
              </a:ext>
            </a:extLst>
          </p:cNvPr>
          <p:cNvSpPr txBox="1"/>
          <p:nvPr/>
        </p:nvSpPr>
        <p:spPr>
          <a:xfrm>
            <a:off x="8954607" y="845018"/>
            <a:ext cx="2615601" cy="3754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gist:Area</a:t>
            </a:r>
            <a:endParaRPr lang="en-US" sz="1400" dirty="0"/>
          </a:p>
          <a:p>
            <a:r>
              <a:rPr lang="en-US" sz="1400" dirty="0" err="1"/>
              <a:t>gist:Balance</a:t>
            </a:r>
            <a:endParaRPr lang="en-US" sz="1400" dirty="0"/>
          </a:p>
          <a:p>
            <a:r>
              <a:rPr lang="en-US" sz="1400" dirty="0" err="1"/>
              <a:t>gist:Count</a:t>
            </a:r>
            <a:endParaRPr lang="en-US" sz="1400" dirty="0"/>
          </a:p>
          <a:p>
            <a:r>
              <a:rPr lang="en-US" sz="1400" dirty="0" err="1"/>
              <a:t>gist:Duration</a:t>
            </a:r>
            <a:endParaRPr lang="en-US" sz="1400" dirty="0"/>
          </a:p>
          <a:p>
            <a:r>
              <a:rPr lang="en-US" sz="1400" dirty="0" err="1"/>
              <a:t>gist:ElectricCurrent</a:t>
            </a:r>
            <a:endParaRPr lang="en-US" sz="1400" dirty="0"/>
          </a:p>
          <a:p>
            <a:r>
              <a:rPr lang="en-US" sz="1400" dirty="0" err="1"/>
              <a:t>gist:Extent</a:t>
            </a:r>
            <a:endParaRPr lang="en-US" sz="1400" dirty="0"/>
          </a:p>
          <a:p>
            <a:r>
              <a:rPr lang="en-US" sz="1400" dirty="0" err="1"/>
              <a:t>gist:InformationQuantity</a:t>
            </a:r>
            <a:endParaRPr lang="en-US" sz="1400" dirty="0"/>
          </a:p>
          <a:p>
            <a:r>
              <a:rPr lang="en-US" sz="1400" dirty="0" err="1"/>
              <a:t>gist:LuminousIntensity</a:t>
            </a:r>
            <a:endParaRPr lang="en-US" sz="1400" dirty="0"/>
          </a:p>
          <a:p>
            <a:r>
              <a:rPr lang="en-US" sz="1400" dirty="0" err="1"/>
              <a:t>gist:Mass</a:t>
            </a:r>
            <a:endParaRPr lang="en-US" sz="1400" dirty="0"/>
          </a:p>
          <a:p>
            <a:r>
              <a:rPr lang="en-US" sz="1400" dirty="0" err="1"/>
              <a:t>gist:MolarQuantity</a:t>
            </a:r>
            <a:endParaRPr lang="en-US" sz="1400" dirty="0"/>
          </a:p>
          <a:p>
            <a:r>
              <a:rPr lang="en-US" sz="1400" dirty="0" err="1"/>
              <a:t>gist:Monetary</a:t>
            </a:r>
            <a:endParaRPr lang="en-US" sz="1400" dirty="0"/>
          </a:p>
          <a:p>
            <a:r>
              <a:rPr lang="en-US" sz="1400" dirty="0" err="1"/>
              <a:t>gist:MonetaryPerDuration</a:t>
            </a:r>
            <a:endParaRPr lang="en-US" sz="1400" dirty="0"/>
          </a:p>
          <a:p>
            <a:r>
              <a:rPr lang="en-US" sz="1400" dirty="0" err="1"/>
              <a:t>gist:ProductMagnitude</a:t>
            </a:r>
            <a:endParaRPr lang="en-US" sz="1400" dirty="0"/>
          </a:p>
          <a:p>
            <a:r>
              <a:rPr lang="en-US" sz="1400" dirty="0" err="1"/>
              <a:t>gist:RatioMagnitude</a:t>
            </a:r>
            <a:endParaRPr lang="en-US" sz="1400" dirty="0"/>
          </a:p>
          <a:p>
            <a:r>
              <a:rPr lang="en-US" sz="1400" dirty="0" err="1"/>
              <a:t>gist:Temperature</a:t>
            </a:r>
            <a:endParaRPr lang="en-US" sz="1400" dirty="0"/>
          </a:p>
          <a:p>
            <a:r>
              <a:rPr lang="en-US" sz="1400" dirty="0" err="1"/>
              <a:t>gist:Volume</a:t>
            </a:r>
            <a:endParaRPr lang="en-US" sz="1400" dirty="0"/>
          </a:p>
          <a:p>
            <a:r>
              <a:rPr lang="en-US" sz="1400" dirty="0" err="1"/>
              <a:t>client:clientMagnitudeClass</a:t>
            </a:r>
            <a:endParaRPr lang="en-US" sz="1400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7FD6FA91-C001-64A2-28A6-FE59ECB9D91C}"/>
              </a:ext>
            </a:extLst>
          </p:cNvPr>
          <p:cNvSpPr/>
          <p:nvPr/>
        </p:nvSpPr>
        <p:spPr>
          <a:xfrm>
            <a:off x="9445543" y="4816596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0D285-D16B-3530-73C2-F46C0F366105}"/>
              </a:ext>
            </a:extLst>
          </p:cNvPr>
          <p:cNvSpPr txBox="1"/>
          <p:nvPr/>
        </p:nvSpPr>
        <p:spPr>
          <a:xfrm>
            <a:off x="8954607" y="5560903"/>
            <a:ext cx="261560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gist:Magnitude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517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</a:t>
            </a:r>
            <a:r>
              <a:rPr lang="en-US" sz="2800" dirty="0" err="1"/>
              <a:t>hasMultiplier</a:t>
            </a:r>
            <a:r>
              <a:rPr lang="en-US" sz="2800" dirty="0"/>
              <a:t> and </a:t>
            </a:r>
            <a:r>
              <a:rPr lang="en-US" sz="2800" dirty="0" err="1"/>
              <a:t>hasDivisor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11A64-8E38-FBC4-E592-50F420EA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0E63F-1AF2-9855-3745-58441EF6C794}"/>
              </a:ext>
            </a:extLst>
          </p:cNvPr>
          <p:cNvSpPr txBox="1"/>
          <p:nvPr/>
        </p:nvSpPr>
        <p:spPr>
          <a:xfrm>
            <a:off x="4326533" y="3785940"/>
            <a:ext cx="176946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gist:hasMultiplicand</a:t>
            </a:r>
            <a:endParaRPr lang="en-US" sz="1400" dirty="0"/>
          </a:p>
          <a:p>
            <a:r>
              <a:rPr lang="en-US" sz="1400" dirty="0" err="1"/>
              <a:t>gist:hasNumerator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7311B-E400-C30E-0226-D3DCC7D19317}"/>
              </a:ext>
            </a:extLst>
          </p:cNvPr>
          <p:cNvSpPr txBox="1"/>
          <p:nvPr/>
        </p:nvSpPr>
        <p:spPr>
          <a:xfrm>
            <a:off x="6406196" y="3785940"/>
            <a:ext cx="176946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gist:hasDenominator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946DF-DEFD-0F55-C880-E3BC38B194E9}"/>
              </a:ext>
            </a:extLst>
          </p:cNvPr>
          <p:cNvSpPr txBox="1"/>
          <p:nvPr/>
        </p:nvSpPr>
        <p:spPr>
          <a:xfrm>
            <a:off x="6406196" y="5110560"/>
            <a:ext cx="176946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gist:hasDivisor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4E1EC-1D57-F79B-BE38-849BBB146D76}"/>
              </a:ext>
            </a:extLst>
          </p:cNvPr>
          <p:cNvSpPr txBox="1"/>
          <p:nvPr/>
        </p:nvSpPr>
        <p:spPr>
          <a:xfrm>
            <a:off x="4326533" y="5110560"/>
            <a:ext cx="176946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gist:hasMultiplier</a:t>
            </a:r>
            <a:endParaRPr lang="en-US" sz="1400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B48973C-CEF0-A535-290F-43DECE07051E}"/>
              </a:ext>
            </a:extLst>
          </p:cNvPr>
          <p:cNvSpPr/>
          <p:nvPr/>
        </p:nvSpPr>
        <p:spPr>
          <a:xfrm>
            <a:off x="6717905" y="4441636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E661D0F-7A19-D51E-F1BB-85203CAFF12C}"/>
              </a:ext>
            </a:extLst>
          </p:cNvPr>
          <p:cNvSpPr/>
          <p:nvPr/>
        </p:nvSpPr>
        <p:spPr>
          <a:xfrm>
            <a:off x="4638242" y="4441636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0285C-265B-6C32-F2EC-FB1CC83FDF0F}"/>
              </a:ext>
            </a:extLst>
          </p:cNvPr>
          <p:cNvSpPr txBox="1"/>
          <p:nvPr/>
        </p:nvSpPr>
        <p:spPr>
          <a:xfrm>
            <a:off x="1453140" y="1500593"/>
            <a:ext cx="100033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multiplierDivisor1.rq</a:t>
            </a:r>
          </a:p>
          <a:p>
            <a:r>
              <a:rPr lang="en-US" dirty="0"/>
              <a:t>multiplierDivisor2.rq</a:t>
            </a:r>
          </a:p>
          <a:p>
            <a:r>
              <a:rPr lang="en-US" dirty="0"/>
              <a:t>multiplierDivisor3.rq</a:t>
            </a:r>
          </a:p>
          <a:p>
            <a:endParaRPr lang="en-US" dirty="0"/>
          </a:p>
          <a:p>
            <a:r>
              <a:rPr lang="en-US" dirty="0"/>
              <a:t>Add this conversion to the end of the client data ingestion pipeline, or update transformations upstream.</a:t>
            </a:r>
          </a:p>
          <a:p>
            <a:r>
              <a:rPr lang="en-US" dirty="0"/>
              <a:t>Modify client artifacts that use these properties.</a:t>
            </a:r>
          </a:p>
        </p:txBody>
      </p:sp>
    </p:spTree>
    <p:extLst>
      <p:ext uri="{BB962C8B-B14F-4D97-AF65-F5344CB8AC3E}">
        <p14:creationId xmlns:p14="http://schemas.microsoft.com/office/powerpoint/2010/main" val="165484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65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Conversion for Units of Measure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093D1-D8B9-1468-1FAC-50AC12AF2DA6}"/>
              </a:ext>
            </a:extLst>
          </p:cNvPr>
          <p:cNvSpPr txBox="1"/>
          <p:nvPr/>
        </p:nvSpPr>
        <p:spPr>
          <a:xfrm>
            <a:off x="2569137" y="2613392"/>
            <a:ext cx="72315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Socialize with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client artifacts that include units of measure or aspects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which Aspects and Units the client is 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Install Unit of Measure reference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Connect client data to new client Unit of Measure reference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Remove things no longer needed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62789-F3A9-D53C-CDFC-08FF1B1F730B}"/>
              </a:ext>
            </a:extLst>
          </p:cNvPr>
          <p:cNvSpPr txBox="1"/>
          <p:nvPr/>
        </p:nvSpPr>
        <p:spPr>
          <a:xfrm>
            <a:off x="1736970" y="5538158"/>
            <a:ext cx="90738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Note: this deck shows the “all-in” approach to data conversion. It can be customized as needed.</a:t>
            </a:r>
          </a:p>
        </p:txBody>
      </p:sp>
    </p:spTree>
    <p:extLst>
      <p:ext uri="{BB962C8B-B14F-4D97-AF65-F5344CB8AC3E}">
        <p14:creationId xmlns:p14="http://schemas.microsoft.com/office/powerpoint/2010/main" val="2632484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491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 other properties no longer needed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4CE70-A0FB-AFA0-B7E0-904532F9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CED60-7C75-7582-081E-5088C6C35F65}"/>
              </a:ext>
            </a:extLst>
          </p:cNvPr>
          <p:cNvSpPr txBox="1"/>
          <p:nvPr/>
        </p:nvSpPr>
        <p:spPr>
          <a:xfrm>
            <a:off x="784260" y="1485812"/>
            <a:ext cx="867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Remove triples that use properties no longer needed.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FA72E-6219-390B-7A79-0F35D6B33D57}"/>
              </a:ext>
            </a:extLst>
          </p:cNvPr>
          <p:cNvSpPr txBox="1"/>
          <p:nvPr/>
        </p:nvSpPr>
        <p:spPr>
          <a:xfrm>
            <a:off x="3740808" y="2652047"/>
            <a:ext cx="246428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gist:hasBaseUnit</a:t>
            </a:r>
            <a:endParaRPr lang="en-US" dirty="0"/>
          </a:p>
          <a:p>
            <a:r>
              <a:rPr lang="en-US" dirty="0" err="1"/>
              <a:t>gist:hasStandardUnit</a:t>
            </a:r>
            <a:endParaRPr lang="en-US" dirty="0"/>
          </a:p>
          <a:p>
            <a:r>
              <a:rPr lang="en-US" dirty="0" err="1"/>
              <a:t>gist:isAspectOf</a:t>
            </a:r>
            <a:endParaRPr lang="en-US" dirty="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35CB0A1-BCDB-9E3D-2041-5D494517CE6F}"/>
              </a:ext>
            </a:extLst>
          </p:cNvPr>
          <p:cNvSpPr/>
          <p:nvPr/>
        </p:nvSpPr>
        <p:spPr>
          <a:xfrm>
            <a:off x="4399927" y="3749057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3492A1-6F48-6AF7-AA91-BF7DA816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953" y="4391128"/>
            <a:ext cx="797996" cy="79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5FB624-6281-E82F-1A26-B4C8B047B472}"/>
              </a:ext>
            </a:extLst>
          </p:cNvPr>
          <p:cNvSpPr txBox="1"/>
          <p:nvPr/>
        </p:nvSpPr>
        <p:spPr>
          <a:xfrm>
            <a:off x="5806677" y="3832615"/>
            <a:ext cx="245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removeOldProperties.rq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8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AD4DF0-1C89-6767-4D38-A36DFE32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D7B7-C687-694E-B7DB-AD32B2221114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F16B1B-3771-CB0E-74EF-B97DACBD5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32" y="2082627"/>
            <a:ext cx="9775936" cy="72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20F6B4-3AA2-3B48-81EA-6C72995C97DA}"/>
              </a:ext>
            </a:extLst>
          </p:cNvPr>
          <p:cNvSpPr txBox="1"/>
          <p:nvPr/>
        </p:nvSpPr>
        <p:spPr>
          <a:xfrm>
            <a:off x="1039199" y="3319550"/>
            <a:ext cx="713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Aspect: A measurable characteristic such as cost, cycle time, or defect rate.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A35B69-0350-A91D-49CF-854622CD9D3C}"/>
              </a:ext>
            </a:extLst>
          </p:cNvPr>
          <p:cNvSpPr txBox="1"/>
          <p:nvPr/>
        </p:nvSpPr>
        <p:spPr>
          <a:xfrm>
            <a:off x="1767786" y="4196429"/>
            <a:ext cx="904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UnitGroup</a:t>
            </a:r>
            <a:r>
              <a:rPr lang="en-US" dirty="0"/>
              <a:t>: A collection of Units of Measure that can all be used to measure the same Aspects.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8B40CA-F896-237A-53A8-433CFC716229}"/>
              </a:ext>
            </a:extLst>
          </p:cNvPr>
          <p:cNvSpPr txBox="1"/>
          <p:nvPr/>
        </p:nvSpPr>
        <p:spPr>
          <a:xfrm>
            <a:off x="2866799" y="5073309"/>
            <a:ext cx="722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UnitOfMeasure</a:t>
            </a:r>
            <a:r>
              <a:rPr lang="en-US" dirty="0"/>
              <a:t>: A standard amount by which we measure or specify things.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B0D82A-C24F-3587-97F3-242AC63967B3}"/>
              </a:ext>
            </a:extLst>
          </p:cNvPr>
          <p:cNvSpPr txBox="1"/>
          <p:nvPr/>
        </p:nvSpPr>
        <p:spPr>
          <a:xfrm>
            <a:off x="729049" y="580767"/>
            <a:ext cx="3162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Reference Data 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C919EB-A7B0-AFBF-86DB-D7A10BD64321}"/>
              </a:ext>
            </a:extLst>
          </p:cNvPr>
          <p:cNvSpPr txBox="1"/>
          <p:nvPr/>
        </p:nvSpPr>
        <p:spPr>
          <a:xfrm>
            <a:off x="1319070" y="174975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54693-3E99-44CF-A2FF-788354741200}"/>
              </a:ext>
            </a:extLst>
          </p:cNvPr>
          <p:cNvSpPr txBox="1"/>
          <p:nvPr/>
        </p:nvSpPr>
        <p:spPr>
          <a:xfrm>
            <a:off x="9020432" y="174975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BA7CF-BA50-0A36-A808-4BABB76B26E2}"/>
              </a:ext>
            </a:extLst>
          </p:cNvPr>
          <p:cNvSpPr txBox="1"/>
          <p:nvPr/>
        </p:nvSpPr>
        <p:spPr>
          <a:xfrm>
            <a:off x="5158675" y="176948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5CB88C7-6A23-BD14-E1F3-369691E96D7F}"/>
              </a:ext>
            </a:extLst>
          </p:cNvPr>
          <p:cNvSpPr/>
          <p:nvPr/>
        </p:nvSpPr>
        <p:spPr>
          <a:xfrm>
            <a:off x="1964724" y="1346878"/>
            <a:ext cx="6796217" cy="790841"/>
          </a:xfrm>
          <a:custGeom>
            <a:avLst/>
            <a:gdLst>
              <a:gd name="connsiteX0" fmla="*/ 0 w 6796217"/>
              <a:gd name="connsiteY0" fmla="*/ 790841 h 790841"/>
              <a:gd name="connsiteX1" fmla="*/ 3484606 w 6796217"/>
              <a:gd name="connsiteY1" fmla="*/ 8 h 790841"/>
              <a:gd name="connsiteX2" fmla="*/ 6796217 w 6796217"/>
              <a:gd name="connsiteY2" fmla="*/ 778484 h 79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96217" h="790841">
                <a:moveTo>
                  <a:pt x="0" y="790841"/>
                </a:moveTo>
                <a:cubicBezTo>
                  <a:pt x="1175951" y="396454"/>
                  <a:pt x="2351903" y="2067"/>
                  <a:pt x="3484606" y="8"/>
                </a:cubicBezTo>
                <a:cubicBezTo>
                  <a:pt x="4617309" y="-2051"/>
                  <a:pt x="5706763" y="388216"/>
                  <a:pt x="6796217" y="778484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3153-8715-8909-8E7C-E3BD9F92CC76}"/>
              </a:ext>
            </a:extLst>
          </p:cNvPr>
          <p:cNvSpPr txBox="1"/>
          <p:nvPr/>
        </p:nvSpPr>
        <p:spPr>
          <a:xfrm>
            <a:off x="6697362" y="123567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10,000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2232B1-19DD-EC02-0B11-5C4617490888}"/>
              </a:ext>
            </a:extLst>
          </p:cNvPr>
          <p:cNvSpPr/>
          <p:nvPr/>
        </p:nvSpPr>
        <p:spPr>
          <a:xfrm>
            <a:off x="2434281" y="2137719"/>
            <a:ext cx="1964724" cy="296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3503CF-73E1-7F2D-90E2-9FF06EBA25AE}"/>
              </a:ext>
            </a:extLst>
          </p:cNvPr>
          <p:cNvSpPr/>
          <p:nvPr/>
        </p:nvSpPr>
        <p:spPr>
          <a:xfrm>
            <a:off x="6519674" y="2125361"/>
            <a:ext cx="1655709" cy="313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1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8" grpId="0"/>
      <p:bldP spid="2" grpId="0"/>
      <p:bldP spid="4" grpId="0"/>
      <p:bldP spid="5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483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Unit of Measure Data Conversion Summary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CCFEC-874B-3A3D-779E-C64F53571C49}"/>
              </a:ext>
            </a:extLst>
          </p:cNvPr>
          <p:cNvSpPr txBox="1"/>
          <p:nvPr/>
        </p:nvSpPr>
        <p:spPr>
          <a:xfrm>
            <a:off x="1375049" y="1015121"/>
            <a:ext cx="944155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client graph:</a:t>
            </a:r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r>
              <a:rPr lang="en-US" dirty="0"/>
              <a:t>Have the client Aspect/Unit pairs added to the Semantic Arts reference data (avoiding duplication).</a:t>
            </a:r>
          </a:p>
          <a:p>
            <a:endParaRPr lang="en-US" dirty="0"/>
          </a:p>
          <a:p>
            <a:r>
              <a:rPr lang="en-US" dirty="0"/>
              <a:t>In the Semantic Arts reference data: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client graph:</a:t>
            </a:r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AA334E-4CB3-17BD-516B-B4182A371165}"/>
              </a:ext>
            </a:extLst>
          </p:cNvPr>
          <p:cNvSpPr txBox="1"/>
          <p:nvPr/>
        </p:nvSpPr>
        <p:spPr>
          <a:xfrm>
            <a:off x="3210538" y="1019231"/>
            <a:ext cx="7058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findAspects1-[client].</a:t>
            </a:r>
            <a:r>
              <a:rPr lang="en-US" dirty="0" err="1"/>
              <a:t>rq</a:t>
            </a:r>
            <a:r>
              <a:rPr lang="en-US" dirty="0"/>
              <a:t>  through  findAspects5-[client].</a:t>
            </a:r>
            <a:r>
              <a:rPr lang="en-US" dirty="0" err="1"/>
              <a:t>rq</a:t>
            </a:r>
            <a:r>
              <a:rPr lang="en-US" dirty="0"/>
              <a:t>   </a:t>
            </a:r>
          </a:p>
          <a:p>
            <a:r>
              <a:rPr lang="en-US" dirty="0"/>
              <a:t>showAspectAndUnit1-[client].</a:t>
            </a:r>
            <a:r>
              <a:rPr lang="en-US" dirty="0" err="1"/>
              <a:t>rq</a:t>
            </a:r>
            <a:r>
              <a:rPr lang="en-US" dirty="0"/>
              <a:t> through showAspectAndUnit5-[client].</a:t>
            </a:r>
            <a:r>
              <a:rPr lang="en-US" dirty="0" err="1"/>
              <a:t>rq</a:t>
            </a:r>
            <a:endParaRPr lang="en-US" dirty="0"/>
          </a:p>
          <a:p>
            <a:r>
              <a:rPr lang="en-US" dirty="0" err="1"/>
              <a:t>checkAspects.rq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5BAAD-91A4-96D7-4595-5A0BACD49F34}"/>
              </a:ext>
            </a:extLst>
          </p:cNvPr>
          <p:cNvSpPr txBox="1"/>
          <p:nvPr/>
        </p:nvSpPr>
        <p:spPr>
          <a:xfrm>
            <a:off x="3210538" y="3511204"/>
            <a:ext cx="576491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 gist12 with gist13</a:t>
            </a:r>
          </a:p>
          <a:p>
            <a:r>
              <a:rPr lang="en-US" dirty="0"/>
              <a:t>insert reference data from previous step</a:t>
            </a:r>
          </a:p>
          <a:p>
            <a:r>
              <a:rPr lang="en-US" dirty="0" err="1"/>
              <a:t>replaceUnits</a:t>
            </a:r>
            <a:r>
              <a:rPr lang="en-US" dirty="0"/>
              <a:t>-[client].</a:t>
            </a:r>
            <a:r>
              <a:rPr lang="en-US" dirty="0" err="1"/>
              <a:t>rq</a:t>
            </a:r>
            <a:endParaRPr lang="en-US" dirty="0"/>
          </a:p>
          <a:p>
            <a:r>
              <a:rPr lang="en-US" dirty="0"/>
              <a:t>insertAspects1-[client].</a:t>
            </a:r>
            <a:r>
              <a:rPr lang="en-US" dirty="0" err="1"/>
              <a:t>rq</a:t>
            </a:r>
            <a:r>
              <a:rPr lang="en-US" dirty="0"/>
              <a:t> through insertAspects5-[client].</a:t>
            </a:r>
            <a:r>
              <a:rPr lang="en-US" dirty="0" err="1"/>
              <a:t>rq</a:t>
            </a:r>
            <a:endParaRPr lang="en-US" dirty="0"/>
          </a:p>
          <a:p>
            <a:r>
              <a:rPr lang="en-US" dirty="0" err="1"/>
              <a:t>findMagnitudesWithNoAspect.rq</a:t>
            </a:r>
            <a:endParaRPr lang="en-US" dirty="0"/>
          </a:p>
          <a:p>
            <a:r>
              <a:rPr lang="en-US" dirty="0" err="1"/>
              <a:t>findSubclasssesOfUnitOfMeasure.rq</a:t>
            </a:r>
            <a:endParaRPr lang="en-US" dirty="0"/>
          </a:p>
          <a:p>
            <a:r>
              <a:rPr lang="en-US" dirty="0" err="1"/>
              <a:t>removeSubclassesOfUnitOfMeasure</a:t>
            </a:r>
            <a:r>
              <a:rPr lang="en-US" dirty="0"/>
              <a:t>-[client].</a:t>
            </a:r>
            <a:r>
              <a:rPr lang="en-US" dirty="0" err="1"/>
              <a:t>rq</a:t>
            </a:r>
            <a:endParaRPr lang="en-US" dirty="0"/>
          </a:p>
          <a:p>
            <a:r>
              <a:rPr lang="en-US" dirty="0" err="1"/>
              <a:t>findSubclassesOfMagnitude.rq</a:t>
            </a:r>
            <a:endParaRPr lang="en-US" dirty="0"/>
          </a:p>
          <a:p>
            <a:r>
              <a:rPr lang="en-US" dirty="0" err="1"/>
              <a:t>removeSubclassesOfMagnitude</a:t>
            </a:r>
            <a:r>
              <a:rPr lang="en-US" dirty="0"/>
              <a:t>-[client].</a:t>
            </a:r>
            <a:r>
              <a:rPr lang="en-US" dirty="0" err="1"/>
              <a:t>rq</a:t>
            </a:r>
            <a:endParaRPr lang="en-US" dirty="0"/>
          </a:p>
          <a:p>
            <a:r>
              <a:rPr lang="en-US" dirty="0"/>
              <a:t>multiplierDivisor1.rq through multiplierDivisor3.rq</a:t>
            </a:r>
          </a:p>
          <a:p>
            <a:r>
              <a:rPr lang="en-US" dirty="0" err="1"/>
              <a:t>removeOldProperties.rq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BE16F5-1349-6EF3-770E-B3C21793EAD2}"/>
              </a:ext>
            </a:extLst>
          </p:cNvPr>
          <p:cNvSpPr txBox="1"/>
          <p:nvPr/>
        </p:nvSpPr>
        <p:spPr>
          <a:xfrm>
            <a:off x="4796597" y="2673796"/>
            <a:ext cx="382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validateReferenceData.rq</a:t>
            </a:r>
            <a:endParaRPr lang="en-US" dirty="0"/>
          </a:p>
          <a:p>
            <a:r>
              <a:rPr lang="en-US" dirty="0" err="1"/>
              <a:t>prepareClientReferenceData</a:t>
            </a:r>
            <a:r>
              <a:rPr lang="en-US" dirty="0"/>
              <a:t>-[client].</a:t>
            </a:r>
            <a:r>
              <a:rPr lang="en-US" dirty="0" err="1"/>
              <a:t>rq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3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2259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Customization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926DC-E4C8-E4B5-9708-52F3AF23BA2F}"/>
              </a:ext>
            </a:extLst>
          </p:cNvPr>
          <p:cNvSpPr txBox="1"/>
          <p:nvPr/>
        </p:nvSpPr>
        <p:spPr>
          <a:xfrm>
            <a:off x="948905" y="1810441"/>
            <a:ext cx="108829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some queries are generic and others must be customized for the individual client.</a:t>
            </a:r>
          </a:p>
          <a:p>
            <a:endParaRPr lang="en-US" dirty="0"/>
          </a:p>
          <a:p>
            <a:r>
              <a:rPr lang="en-US" dirty="0"/>
              <a:t>If a conversion query has “template” in the filename, copy it to a query with the client namespace in the filename.</a:t>
            </a:r>
          </a:p>
          <a:p>
            <a:endParaRPr lang="en-US" dirty="0"/>
          </a:p>
          <a:p>
            <a:r>
              <a:rPr lang="en-US" dirty="0"/>
              <a:t>For example: copy </a:t>
            </a:r>
            <a:r>
              <a:rPr lang="en-US" i="1" dirty="0"/>
              <a:t>findAspects1-template.rq</a:t>
            </a:r>
            <a:r>
              <a:rPr lang="en-US" dirty="0"/>
              <a:t>  to  </a:t>
            </a:r>
            <a:r>
              <a:rPr lang="en-US" i="1" dirty="0"/>
              <a:t>findAspects1-</a:t>
            </a:r>
            <a:r>
              <a:rPr lang="en-US" b="1" i="1" dirty="0"/>
              <a:t>sa</a:t>
            </a:r>
            <a:r>
              <a:rPr lang="en-US" i="1" dirty="0"/>
              <a:t>.rq</a:t>
            </a:r>
            <a:r>
              <a:rPr lang="en-US" dirty="0"/>
              <a:t>  for Semantic Arts internal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5298D-9470-6AD5-3191-E99F92F26565}"/>
              </a:ext>
            </a:extLst>
          </p:cNvPr>
          <p:cNvSpPr txBox="1"/>
          <p:nvPr/>
        </p:nvSpPr>
        <p:spPr>
          <a:xfrm>
            <a:off x="948905" y="3959818"/>
            <a:ext cx="62712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 sure to review the header of each query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96532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829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Identify Aspects and Units of Measure used by client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84AFA-DADA-8766-7B4F-CAA81F7D244E}"/>
              </a:ext>
            </a:extLst>
          </p:cNvPr>
          <p:cNvSpPr txBox="1"/>
          <p:nvPr/>
        </p:nvSpPr>
        <p:spPr>
          <a:xfrm>
            <a:off x="3979926" y="1822626"/>
            <a:ext cx="268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 (implicit or explicit)</a:t>
            </a:r>
          </a:p>
          <a:p>
            <a:r>
              <a:rPr lang="en-US" dirty="0"/>
              <a:t>Unit of Measure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93363-3776-5EE7-3753-5C97A29CA212}"/>
              </a:ext>
            </a:extLst>
          </p:cNvPr>
          <p:cNvSpPr txBox="1"/>
          <p:nvPr/>
        </p:nvSpPr>
        <p:spPr>
          <a:xfrm>
            <a:off x="4301819" y="3045405"/>
            <a:ext cx="71335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Query the client data for Existing Aspects and Units of Measure.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7B7E1-492E-A5BE-8911-1C6E430D923B}"/>
              </a:ext>
            </a:extLst>
          </p:cNvPr>
          <p:cNvSpPr txBox="1"/>
          <p:nvPr/>
        </p:nvSpPr>
        <p:spPr>
          <a:xfrm>
            <a:off x="4301820" y="3709963"/>
            <a:ext cx="60162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run the five queries </a:t>
            </a:r>
            <a:r>
              <a:rPr lang="en-US" dirty="0" err="1"/>
              <a:t>findAspects</a:t>
            </a:r>
            <a:r>
              <a:rPr lang="en-US" dirty="0"/>
              <a:t>[1-5]</a:t>
            </a:r>
          </a:p>
          <a:p>
            <a:endParaRPr lang="en-US" dirty="0"/>
          </a:p>
          <a:p>
            <a:r>
              <a:rPr lang="en-US" dirty="0"/>
              <a:t>Use the results to customize and run </a:t>
            </a:r>
            <a:r>
              <a:rPr lang="en-US" dirty="0" err="1"/>
              <a:t>showAspectAndUnit</a:t>
            </a:r>
            <a:r>
              <a:rPr lang="en-US" dirty="0"/>
              <a:t>[1-5]</a:t>
            </a:r>
          </a:p>
          <a:p>
            <a:endParaRPr lang="en-US" dirty="0"/>
          </a:p>
          <a:p>
            <a:r>
              <a:rPr lang="en-US" dirty="0"/>
              <a:t>Cross-check the results using </a:t>
            </a:r>
            <a:r>
              <a:rPr lang="en-US" dirty="0" err="1"/>
              <a:t>checkAspects.rq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F164E-97B6-A7A3-31C5-E0CE5A8BE438}"/>
              </a:ext>
            </a:extLst>
          </p:cNvPr>
          <p:cNvSpPr txBox="1"/>
          <p:nvPr/>
        </p:nvSpPr>
        <p:spPr>
          <a:xfrm>
            <a:off x="4301819" y="5506416"/>
            <a:ext cx="71335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See the next few slides for diagrams of the queries.</a:t>
            </a:r>
          </a:p>
        </p:txBody>
      </p:sp>
    </p:spTree>
    <p:extLst>
      <p:ext uri="{BB962C8B-B14F-4D97-AF65-F5344CB8AC3E}">
        <p14:creationId xmlns:p14="http://schemas.microsoft.com/office/powerpoint/2010/main" val="428243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109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Examples of Aspects in client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CBE2E6-9AA7-7809-62F3-C2559A5536AB}"/>
              </a:ext>
            </a:extLst>
          </p:cNvPr>
          <p:cNvGrpSpPr/>
          <p:nvPr/>
        </p:nvGrpSpPr>
        <p:grpSpPr>
          <a:xfrm>
            <a:off x="1106926" y="4096251"/>
            <a:ext cx="4771448" cy="862232"/>
            <a:chOff x="1017221" y="3271604"/>
            <a:chExt cx="4771448" cy="8622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DAF177-24F5-E677-A93C-081300E6589B}"/>
                </a:ext>
              </a:extLst>
            </p:cNvPr>
            <p:cNvSpPr txBox="1"/>
            <p:nvPr/>
          </p:nvSpPr>
          <p:spPr>
            <a:xfrm>
              <a:off x="1017221" y="3524232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:_patio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F410DF-AE6D-63D3-8F21-B30D5B299B4A}"/>
                </a:ext>
              </a:extLst>
            </p:cNvPr>
            <p:cNvSpPr txBox="1"/>
            <p:nvPr/>
          </p:nvSpPr>
          <p:spPr>
            <a:xfrm>
              <a:off x="3257853" y="3524232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:_magnitude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A8B4B7-17A2-AA0A-0915-B10442F91803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>
              <a:off x="1861811" y="3708898"/>
              <a:ext cx="13960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411C6E1-3761-F9F6-021E-6FB2A7CCCBA3}"/>
                </a:ext>
              </a:extLst>
            </p:cNvPr>
            <p:cNvCxnSpPr>
              <a:cxnSpLocks/>
              <a:stCxn id="25" idx="3"/>
              <a:endCxn id="30" idx="1"/>
            </p:cNvCxnSpPr>
            <p:nvPr/>
          </p:nvCxnSpPr>
          <p:spPr>
            <a:xfrm>
              <a:off x="4635153" y="3708898"/>
              <a:ext cx="441462" cy="240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079E2E3-8412-1859-22EC-051CBD252260}"/>
                </a:ext>
              </a:extLst>
            </p:cNvPr>
            <p:cNvCxnSpPr>
              <a:cxnSpLocks/>
              <a:stCxn id="25" idx="3"/>
              <a:endCxn id="29" idx="1"/>
            </p:cNvCxnSpPr>
            <p:nvPr/>
          </p:nvCxnSpPr>
          <p:spPr>
            <a:xfrm flipV="1">
              <a:off x="4635153" y="3456270"/>
              <a:ext cx="441462" cy="252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95BF5AB-C2DE-8546-E8DB-6F42EB35F667}"/>
                </a:ext>
              </a:extLst>
            </p:cNvPr>
            <p:cNvSpPr txBox="1"/>
            <p:nvPr/>
          </p:nvSpPr>
          <p:spPr>
            <a:xfrm>
              <a:off x="5076615" y="327160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694F1B-5FCF-2934-0A00-95C62A7012A2}"/>
                </a:ext>
              </a:extLst>
            </p:cNvPr>
            <p:cNvSpPr txBox="1"/>
            <p:nvPr/>
          </p:nvSpPr>
          <p:spPr>
            <a:xfrm>
              <a:off x="5076615" y="3764504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sq. ft.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6C7F5A3-F305-D98D-CD9C-F49D656E1A81}"/>
                </a:ext>
              </a:extLst>
            </p:cNvPr>
            <p:cNvSpPr txBox="1"/>
            <p:nvPr/>
          </p:nvSpPr>
          <p:spPr>
            <a:xfrm>
              <a:off x="2130612" y="3354955"/>
              <a:ext cx="8584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hasArea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1FC55B6-24C1-2D45-E72B-4A123D694047}"/>
              </a:ext>
            </a:extLst>
          </p:cNvPr>
          <p:cNvGrpSpPr/>
          <p:nvPr/>
        </p:nvGrpSpPr>
        <p:grpSpPr>
          <a:xfrm>
            <a:off x="6338618" y="2075730"/>
            <a:ext cx="4771448" cy="1746044"/>
            <a:chOff x="6429891" y="1796030"/>
            <a:chExt cx="4771448" cy="174604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28E93DF-5805-866B-88DF-C7C54D02326E}"/>
                </a:ext>
              </a:extLst>
            </p:cNvPr>
            <p:cNvSpPr txBox="1"/>
            <p:nvPr/>
          </p:nvSpPr>
          <p:spPr>
            <a:xfrm>
              <a:off x="6429891" y="2048658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:_patio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B524D50-762F-516C-00F9-CF9480D409DB}"/>
                </a:ext>
              </a:extLst>
            </p:cNvPr>
            <p:cNvSpPr txBox="1"/>
            <p:nvPr/>
          </p:nvSpPr>
          <p:spPr>
            <a:xfrm>
              <a:off x="8670523" y="2048658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:_magnitude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5A0F33B-D165-4F9F-B82B-B0CCF5EBDC4B}"/>
                </a:ext>
              </a:extLst>
            </p:cNvPr>
            <p:cNvCxnSpPr>
              <a:stCxn id="45" idx="3"/>
              <a:endCxn id="46" idx="1"/>
            </p:cNvCxnSpPr>
            <p:nvPr/>
          </p:nvCxnSpPr>
          <p:spPr>
            <a:xfrm>
              <a:off x="7274481" y="2233324"/>
              <a:ext cx="13960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13E3820-D224-EBF5-99FC-04772769D2A0}"/>
                </a:ext>
              </a:extLst>
            </p:cNvPr>
            <p:cNvCxnSpPr>
              <a:cxnSpLocks/>
              <a:stCxn id="46" idx="3"/>
              <a:endCxn id="51" idx="1"/>
            </p:cNvCxnSpPr>
            <p:nvPr/>
          </p:nvCxnSpPr>
          <p:spPr>
            <a:xfrm>
              <a:off x="10047823" y="2233324"/>
              <a:ext cx="441462" cy="240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C02D238-8B09-5452-5A14-90B26BFBA6A4}"/>
                </a:ext>
              </a:extLst>
            </p:cNvPr>
            <p:cNvCxnSpPr>
              <a:cxnSpLocks/>
              <a:stCxn id="46" idx="3"/>
              <a:endCxn id="50" idx="1"/>
            </p:cNvCxnSpPr>
            <p:nvPr/>
          </p:nvCxnSpPr>
          <p:spPr>
            <a:xfrm flipV="1">
              <a:off x="10047823" y="1980696"/>
              <a:ext cx="441462" cy="252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AC2D917-D35D-F0BA-9A47-BA2768C897BC}"/>
                </a:ext>
              </a:extLst>
            </p:cNvPr>
            <p:cNvSpPr txBox="1"/>
            <p:nvPr/>
          </p:nvSpPr>
          <p:spPr>
            <a:xfrm>
              <a:off x="10489285" y="179603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302F73-F16B-43FA-2F63-F1401E775D3D}"/>
                </a:ext>
              </a:extLst>
            </p:cNvPr>
            <p:cNvSpPr txBox="1"/>
            <p:nvPr/>
          </p:nvSpPr>
          <p:spPr>
            <a:xfrm>
              <a:off x="10489285" y="2288930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sq. ft.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DE55EE5-A3E0-123D-2C8D-09F801A0AF38}"/>
                </a:ext>
              </a:extLst>
            </p:cNvPr>
            <p:cNvSpPr txBox="1"/>
            <p:nvPr/>
          </p:nvSpPr>
          <p:spPr>
            <a:xfrm>
              <a:off x="8966667" y="3172742"/>
              <a:ext cx="776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</a:t>
              </a:r>
              <a:r>
                <a:rPr lang="en-US" dirty="0">
                  <a:solidFill>
                    <a:srgbClr val="FF0000"/>
                  </a:solidFill>
                </a:rPr>
                <a:t>area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EDF061E-65ED-74E7-C96A-26A68620FCA1}"/>
                </a:ext>
              </a:extLst>
            </p:cNvPr>
            <p:cNvCxnSpPr>
              <a:cxnSpLocks/>
              <a:stCxn id="46" idx="2"/>
              <a:endCxn id="86" idx="0"/>
            </p:cNvCxnSpPr>
            <p:nvPr/>
          </p:nvCxnSpPr>
          <p:spPr>
            <a:xfrm flipH="1">
              <a:off x="9354850" y="2417990"/>
              <a:ext cx="4323" cy="754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8ACA2C7-7467-8E46-3343-70158DC3CE26}"/>
                </a:ext>
              </a:extLst>
            </p:cNvPr>
            <p:cNvSpPr txBox="1"/>
            <p:nvPr/>
          </p:nvSpPr>
          <p:spPr>
            <a:xfrm>
              <a:off x="7858853" y="2627432"/>
              <a:ext cx="14982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isCategorizedBy</a:t>
              </a:r>
              <a:endParaRPr lang="en-US" sz="16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5BEDCDE-0023-059C-A095-EAC0F08EC4A1}"/>
              </a:ext>
            </a:extLst>
          </p:cNvPr>
          <p:cNvGrpSpPr/>
          <p:nvPr/>
        </p:nvGrpSpPr>
        <p:grpSpPr>
          <a:xfrm>
            <a:off x="6338618" y="4096251"/>
            <a:ext cx="4771448" cy="1763606"/>
            <a:chOff x="6240222" y="4369449"/>
            <a:chExt cx="4771448" cy="176360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329CD2-E815-70CC-D50F-DC92D0EE596A}"/>
                </a:ext>
              </a:extLst>
            </p:cNvPr>
            <p:cNvSpPr txBox="1"/>
            <p:nvPr/>
          </p:nvSpPr>
          <p:spPr>
            <a:xfrm>
              <a:off x="6240222" y="4622077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:_patio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22C068-0339-9DB5-6642-0F4B440E3627}"/>
                </a:ext>
              </a:extLst>
            </p:cNvPr>
            <p:cNvSpPr txBox="1"/>
            <p:nvPr/>
          </p:nvSpPr>
          <p:spPr>
            <a:xfrm>
              <a:off x="8480854" y="4622077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:_magnitude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CFF69C5-1A15-A683-7C20-05FCEB3B055A}"/>
                </a:ext>
              </a:extLst>
            </p:cNvPr>
            <p:cNvCxnSpPr>
              <a:stCxn id="52" idx="3"/>
              <a:endCxn id="53" idx="1"/>
            </p:cNvCxnSpPr>
            <p:nvPr/>
          </p:nvCxnSpPr>
          <p:spPr>
            <a:xfrm>
              <a:off x="7084812" y="4806743"/>
              <a:ext cx="13960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332F7D3-1B16-AE68-6923-1BD4FFE77035}"/>
                </a:ext>
              </a:extLst>
            </p:cNvPr>
            <p:cNvCxnSpPr>
              <a:cxnSpLocks/>
              <a:stCxn id="53" idx="3"/>
              <a:endCxn id="58" idx="1"/>
            </p:cNvCxnSpPr>
            <p:nvPr/>
          </p:nvCxnSpPr>
          <p:spPr>
            <a:xfrm>
              <a:off x="9858154" y="4806743"/>
              <a:ext cx="441462" cy="240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D8C1771-14A8-3944-1182-002000A7398F}"/>
                </a:ext>
              </a:extLst>
            </p:cNvPr>
            <p:cNvCxnSpPr>
              <a:cxnSpLocks/>
              <a:stCxn id="53" idx="3"/>
              <a:endCxn id="57" idx="1"/>
            </p:cNvCxnSpPr>
            <p:nvPr/>
          </p:nvCxnSpPr>
          <p:spPr>
            <a:xfrm flipV="1">
              <a:off x="9858154" y="4554115"/>
              <a:ext cx="441462" cy="252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1B3C4D5-8821-B100-B26A-5234E2DCF6E6}"/>
                </a:ext>
              </a:extLst>
            </p:cNvPr>
            <p:cNvSpPr txBox="1"/>
            <p:nvPr/>
          </p:nvSpPr>
          <p:spPr>
            <a:xfrm>
              <a:off x="10299616" y="436944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FD61C7-43C7-0695-2083-C96DDDA1B4F3}"/>
                </a:ext>
              </a:extLst>
            </p:cNvPr>
            <p:cNvSpPr txBox="1"/>
            <p:nvPr/>
          </p:nvSpPr>
          <p:spPr>
            <a:xfrm>
              <a:off x="10299616" y="4862349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sq. ft.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1692494-EDA1-8E4F-45FF-BCC97B86B905}"/>
                </a:ext>
              </a:extLst>
            </p:cNvPr>
            <p:cNvSpPr txBox="1"/>
            <p:nvPr/>
          </p:nvSpPr>
          <p:spPr>
            <a:xfrm>
              <a:off x="8400534" y="5763723"/>
              <a:ext cx="1526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</a:t>
              </a:r>
              <a:r>
                <a:rPr lang="en-US" dirty="0" err="1"/>
                <a:t>Aspect_</a:t>
              </a:r>
              <a:r>
                <a:rPr lang="en-US" dirty="0" err="1">
                  <a:solidFill>
                    <a:srgbClr val="FF0000"/>
                  </a:solidFill>
                </a:rPr>
                <a:t>area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91A242D-664A-631D-70F0-E1152C53E490}"/>
                </a:ext>
              </a:extLst>
            </p:cNvPr>
            <p:cNvCxnSpPr>
              <a:cxnSpLocks/>
              <a:stCxn id="53" idx="2"/>
              <a:endCxn id="91" idx="0"/>
            </p:cNvCxnSpPr>
            <p:nvPr/>
          </p:nvCxnSpPr>
          <p:spPr>
            <a:xfrm flipH="1">
              <a:off x="9163820" y="4991409"/>
              <a:ext cx="5684" cy="772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3BB0800-F4C4-9E71-3DA0-CACB9A7229F9}"/>
                </a:ext>
              </a:extLst>
            </p:cNvPr>
            <p:cNvSpPr txBox="1"/>
            <p:nvPr/>
          </p:nvSpPr>
          <p:spPr>
            <a:xfrm>
              <a:off x="8132982" y="5208289"/>
              <a:ext cx="1034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hasAspect</a:t>
              </a:r>
              <a:endParaRPr lang="en-US" sz="16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46BC98-AAF8-7FEF-56E4-F35576A1A15C}"/>
              </a:ext>
            </a:extLst>
          </p:cNvPr>
          <p:cNvGrpSpPr/>
          <p:nvPr/>
        </p:nvGrpSpPr>
        <p:grpSpPr>
          <a:xfrm>
            <a:off x="1106926" y="2075730"/>
            <a:ext cx="4771448" cy="1746044"/>
            <a:chOff x="992752" y="1796030"/>
            <a:chExt cx="4771448" cy="174604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373944-5EC0-2F42-9CA0-DC86D3872340}"/>
                </a:ext>
              </a:extLst>
            </p:cNvPr>
            <p:cNvSpPr txBox="1"/>
            <p:nvPr/>
          </p:nvSpPr>
          <p:spPr>
            <a:xfrm>
              <a:off x="992752" y="2048658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:_patio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CDC2C1-B7F9-6212-AA83-AA96168636BA}"/>
                </a:ext>
              </a:extLst>
            </p:cNvPr>
            <p:cNvSpPr txBox="1"/>
            <p:nvPr/>
          </p:nvSpPr>
          <p:spPr>
            <a:xfrm>
              <a:off x="3233384" y="2048658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:_magnitude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631F165-2E31-80B6-873B-AEAA7FBA1441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1837342" y="2233324"/>
              <a:ext cx="13960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EB3EAA8-7D2B-AA7F-D313-4586C879AD91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610684" y="2233324"/>
              <a:ext cx="441462" cy="240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534D7F9-ACD7-6F8E-6B70-79FD7FC60B07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 flipV="1">
              <a:off x="4610684" y="1980696"/>
              <a:ext cx="441462" cy="252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677CBE-2488-7A6F-16AC-A49644C2E9C6}"/>
                </a:ext>
              </a:extLst>
            </p:cNvPr>
            <p:cNvSpPr txBox="1"/>
            <p:nvPr/>
          </p:nvSpPr>
          <p:spPr>
            <a:xfrm>
              <a:off x="5052146" y="179603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85EC58-A308-8DEE-3CAA-84FBB01CD17B}"/>
                </a:ext>
              </a:extLst>
            </p:cNvPr>
            <p:cNvSpPr txBox="1"/>
            <p:nvPr/>
          </p:nvSpPr>
          <p:spPr>
            <a:xfrm>
              <a:off x="5052146" y="2288930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sq. ft.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13109F-ED81-45C0-8A95-03654D70A5A9}"/>
                </a:ext>
              </a:extLst>
            </p:cNvPr>
            <p:cNvSpPr txBox="1"/>
            <p:nvPr/>
          </p:nvSpPr>
          <p:spPr>
            <a:xfrm>
              <a:off x="3611596" y="3172742"/>
              <a:ext cx="620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Area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77F54F-4901-DECD-9EB8-F4E0D4D29CB3}"/>
                </a:ext>
              </a:extLst>
            </p:cNvPr>
            <p:cNvCxnSpPr>
              <a:cxnSpLocks/>
              <a:stCxn id="3" idx="2"/>
              <a:endCxn id="15" idx="0"/>
            </p:cNvCxnSpPr>
            <p:nvPr/>
          </p:nvCxnSpPr>
          <p:spPr>
            <a:xfrm>
              <a:off x="3922034" y="2417990"/>
              <a:ext cx="0" cy="754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1FA993-E7A7-20FA-B516-187A03886110}"/>
                </a:ext>
              </a:extLst>
            </p:cNvPr>
            <p:cNvSpPr txBox="1"/>
            <p:nvPr/>
          </p:nvSpPr>
          <p:spPr>
            <a:xfrm>
              <a:off x="3372054" y="2627432"/>
              <a:ext cx="5565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type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9C6D353-8EC0-5578-A573-EE68E3732A86}"/>
              </a:ext>
            </a:extLst>
          </p:cNvPr>
          <p:cNvSpPr txBox="1"/>
          <p:nvPr/>
        </p:nvSpPr>
        <p:spPr>
          <a:xfrm>
            <a:off x="6425990" y="423271"/>
            <a:ext cx="41458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Aspect represented as a class</a:t>
            </a:r>
          </a:p>
          <a:p>
            <a:r>
              <a:rPr lang="en-US" sz="1600" dirty="0"/>
              <a:t>Aspect represented as a property</a:t>
            </a:r>
          </a:p>
          <a:p>
            <a:r>
              <a:rPr lang="en-US" sz="1600" dirty="0"/>
              <a:t>Aspect represented as a category</a:t>
            </a:r>
          </a:p>
          <a:p>
            <a:r>
              <a:rPr lang="en-US" sz="1600" dirty="0"/>
              <a:t>Aspect represented as the value of a property</a:t>
            </a:r>
          </a:p>
        </p:txBody>
      </p:sp>
    </p:spTree>
    <p:extLst>
      <p:ext uri="{BB962C8B-B14F-4D97-AF65-F5344CB8AC3E}">
        <p14:creationId xmlns:p14="http://schemas.microsoft.com/office/powerpoint/2010/main" val="26617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2527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More examples: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8</a:t>
            </a:fld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B5357B1-C7A1-3B5C-BFD9-D026B5072773}"/>
              </a:ext>
            </a:extLst>
          </p:cNvPr>
          <p:cNvGrpSpPr/>
          <p:nvPr/>
        </p:nvGrpSpPr>
        <p:grpSpPr>
          <a:xfrm>
            <a:off x="2088557" y="3539485"/>
            <a:ext cx="5330850" cy="1367369"/>
            <a:chOff x="2644066" y="3307842"/>
            <a:chExt cx="5330850" cy="136736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ACBA69-497E-3AB8-D848-96FA1AE9100B}"/>
                </a:ext>
              </a:extLst>
            </p:cNvPr>
            <p:cNvSpPr txBox="1"/>
            <p:nvPr/>
          </p:nvSpPr>
          <p:spPr>
            <a:xfrm>
              <a:off x="2644066" y="3560470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:_patio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7B8A8A3-34C7-AF4E-B0AF-EE80BA587D57}"/>
                </a:ext>
              </a:extLst>
            </p:cNvPr>
            <p:cNvCxnSpPr>
              <a:cxnSpLocks/>
              <a:stCxn id="31" idx="3"/>
              <a:endCxn id="75" idx="1"/>
            </p:cNvCxnSpPr>
            <p:nvPr/>
          </p:nvCxnSpPr>
          <p:spPr>
            <a:xfrm>
              <a:off x="3488656" y="3745136"/>
              <a:ext cx="7203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4F22F3-BD58-8C8F-0990-3DF6FA53B495}"/>
                </a:ext>
              </a:extLst>
            </p:cNvPr>
            <p:cNvSpPr txBox="1"/>
            <p:nvPr/>
          </p:nvSpPr>
          <p:spPr>
            <a:xfrm>
              <a:off x="5444100" y="3560470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:_magnitude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139431C-607A-4B13-795D-3441244F090D}"/>
                </a:ext>
              </a:extLst>
            </p:cNvPr>
            <p:cNvCxnSpPr>
              <a:cxnSpLocks/>
              <a:stCxn id="32" idx="3"/>
              <a:endCxn id="37" idx="1"/>
            </p:cNvCxnSpPr>
            <p:nvPr/>
          </p:nvCxnSpPr>
          <p:spPr>
            <a:xfrm>
              <a:off x="6821400" y="3745136"/>
              <a:ext cx="441462" cy="240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3EDB9B-B593-D63F-18AD-CF1B8F74AEE6}"/>
                </a:ext>
              </a:extLst>
            </p:cNvPr>
            <p:cNvCxnSpPr>
              <a:cxnSpLocks/>
              <a:stCxn id="32" idx="3"/>
              <a:endCxn id="36" idx="1"/>
            </p:cNvCxnSpPr>
            <p:nvPr/>
          </p:nvCxnSpPr>
          <p:spPr>
            <a:xfrm flipV="1">
              <a:off x="6821400" y="3492508"/>
              <a:ext cx="441462" cy="252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43C589-1F90-8C96-32A1-4DA9EA1937B6}"/>
                </a:ext>
              </a:extLst>
            </p:cNvPr>
            <p:cNvSpPr txBox="1"/>
            <p:nvPr/>
          </p:nvSpPr>
          <p:spPr>
            <a:xfrm>
              <a:off x="7262862" y="330784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CB9B4A-F077-893F-2DAB-F707B8EF2B91}"/>
                </a:ext>
              </a:extLst>
            </p:cNvPr>
            <p:cNvSpPr txBox="1"/>
            <p:nvPr/>
          </p:nvSpPr>
          <p:spPr>
            <a:xfrm>
              <a:off x="7262862" y="3800742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sq. ft.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5173C03-D028-05D7-7A52-DECAA320C8CE}"/>
                </a:ext>
              </a:extLst>
            </p:cNvPr>
            <p:cNvSpPr txBox="1"/>
            <p:nvPr/>
          </p:nvSpPr>
          <p:spPr>
            <a:xfrm>
              <a:off x="4208999" y="3560470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:_x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44E64B2-5560-3360-CB67-2E3D274F49A0}"/>
                </a:ext>
              </a:extLst>
            </p:cNvPr>
            <p:cNvCxnSpPr>
              <a:cxnSpLocks/>
              <a:stCxn id="75" idx="3"/>
              <a:endCxn id="32" idx="1"/>
            </p:cNvCxnSpPr>
            <p:nvPr/>
          </p:nvCxnSpPr>
          <p:spPr>
            <a:xfrm>
              <a:off x="4670985" y="3745136"/>
              <a:ext cx="773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B5913FA-D287-F702-E6BB-FC9B67D1BF5D}"/>
                </a:ext>
              </a:extLst>
            </p:cNvPr>
            <p:cNvCxnSpPr>
              <a:cxnSpLocks/>
              <a:stCxn id="75" idx="2"/>
              <a:endCxn id="83" idx="1"/>
            </p:cNvCxnSpPr>
            <p:nvPr/>
          </p:nvCxnSpPr>
          <p:spPr>
            <a:xfrm>
              <a:off x="4439992" y="3929802"/>
              <a:ext cx="672455" cy="5607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AE41283-5965-B81C-4DB9-90CDD17B0F04}"/>
                </a:ext>
              </a:extLst>
            </p:cNvPr>
            <p:cNvSpPr txBox="1"/>
            <p:nvPr/>
          </p:nvSpPr>
          <p:spPr>
            <a:xfrm>
              <a:off x="5112447" y="4305879"/>
              <a:ext cx="776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:_area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55F220-BCCD-02BD-8780-49E1CE8CD133}"/>
              </a:ext>
            </a:extLst>
          </p:cNvPr>
          <p:cNvGrpSpPr/>
          <p:nvPr/>
        </p:nvGrpSpPr>
        <p:grpSpPr>
          <a:xfrm>
            <a:off x="2088557" y="2392897"/>
            <a:ext cx="5330850" cy="862232"/>
            <a:chOff x="2644066" y="1607694"/>
            <a:chExt cx="5330850" cy="8622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D262C1-F536-8F3D-5549-4DF60067D43A}"/>
                </a:ext>
              </a:extLst>
            </p:cNvPr>
            <p:cNvSpPr txBox="1"/>
            <p:nvPr/>
          </p:nvSpPr>
          <p:spPr>
            <a:xfrm>
              <a:off x="2644066" y="1860322"/>
              <a:ext cx="1373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</a:t>
              </a:r>
              <a:r>
                <a:rPr lang="en-US" dirty="0" err="1"/>
                <a:t>patio_</a:t>
              </a:r>
              <a:r>
                <a:rPr lang="en-US" dirty="0" err="1">
                  <a:solidFill>
                    <a:srgbClr val="FF0000"/>
                  </a:solidFill>
                </a:rPr>
                <a:t>area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2DC01F5-15D1-A9D6-BDBE-7AD7F63D573B}"/>
                </a:ext>
              </a:extLst>
            </p:cNvPr>
            <p:cNvCxnSpPr>
              <a:stCxn id="22" idx="3"/>
              <a:endCxn id="59" idx="1"/>
            </p:cNvCxnSpPr>
            <p:nvPr/>
          </p:nvCxnSpPr>
          <p:spPr>
            <a:xfrm>
              <a:off x="4017840" y="2044988"/>
              <a:ext cx="14262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359F243-9BE9-0D33-837C-1A4E06D62681}"/>
                </a:ext>
              </a:extLst>
            </p:cNvPr>
            <p:cNvSpPr txBox="1"/>
            <p:nvPr/>
          </p:nvSpPr>
          <p:spPr>
            <a:xfrm>
              <a:off x="5444100" y="1860322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:_magnitude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A83FE93-8E2F-E4B3-595F-B2F419C12BD0}"/>
                </a:ext>
              </a:extLst>
            </p:cNvPr>
            <p:cNvCxnSpPr>
              <a:cxnSpLocks/>
              <a:stCxn id="59" idx="3"/>
              <a:endCxn id="63" idx="1"/>
            </p:cNvCxnSpPr>
            <p:nvPr/>
          </p:nvCxnSpPr>
          <p:spPr>
            <a:xfrm>
              <a:off x="6821400" y="2044988"/>
              <a:ext cx="441462" cy="240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5CF2B25-AE2C-E91A-93FC-B3C6F7DFDD5F}"/>
                </a:ext>
              </a:extLst>
            </p:cNvPr>
            <p:cNvCxnSpPr>
              <a:cxnSpLocks/>
              <a:stCxn id="59" idx="3"/>
              <a:endCxn id="62" idx="1"/>
            </p:cNvCxnSpPr>
            <p:nvPr/>
          </p:nvCxnSpPr>
          <p:spPr>
            <a:xfrm flipV="1">
              <a:off x="6821400" y="1792360"/>
              <a:ext cx="441462" cy="252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D17600-4DC6-6C0D-DF09-F9C0443E3F9D}"/>
                </a:ext>
              </a:extLst>
            </p:cNvPr>
            <p:cNvSpPr txBox="1"/>
            <p:nvPr/>
          </p:nvSpPr>
          <p:spPr>
            <a:xfrm>
              <a:off x="7262862" y="160769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3E5CB33-34CE-5FF4-32AF-B0E4EEFB98B5}"/>
                </a:ext>
              </a:extLst>
            </p:cNvPr>
            <p:cNvSpPr txBox="1"/>
            <p:nvPr/>
          </p:nvSpPr>
          <p:spPr>
            <a:xfrm>
              <a:off x="7262862" y="2100594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sq. ft.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07A3647-F6CA-3013-ABB1-E16D6D6430CF}"/>
              </a:ext>
            </a:extLst>
          </p:cNvPr>
          <p:cNvSpPr txBox="1"/>
          <p:nvPr/>
        </p:nvSpPr>
        <p:spPr>
          <a:xfrm>
            <a:off x="2088557" y="1498937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:_patio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259B8C-1BCE-702B-11F6-293E476E0ECE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2933147" y="1683603"/>
            <a:ext cx="1955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B876AF3-6AD6-A7B1-1E6C-31E7CCC991F7}"/>
              </a:ext>
            </a:extLst>
          </p:cNvPr>
          <p:cNvSpPr txBox="1"/>
          <p:nvPr/>
        </p:nvSpPr>
        <p:spPr>
          <a:xfrm>
            <a:off x="4888591" y="149893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:_magnitude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6055DF-6F22-31C2-EAB3-459490C03DFD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6265891" y="1683603"/>
            <a:ext cx="441462" cy="2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493E2A-607D-B4BD-200E-7A383C619B92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 flipV="1">
            <a:off x="6265891" y="1430975"/>
            <a:ext cx="441462" cy="252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2259441-CC97-15F1-E700-76C00838CEA3}"/>
              </a:ext>
            </a:extLst>
          </p:cNvPr>
          <p:cNvSpPr txBox="1"/>
          <p:nvPr/>
        </p:nvSpPr>
        <p:spPr>
          <a:xfrm>
            <a:off x="6707353" y="12463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E6F614-7E0E-5CA6-F0AF-69F31D292F49}"/>
              </a:ext>
            </a:extLst>
          </p:cNvPr>
          <p:cNvSpPr txBox="1"/>
          <p:nvPr/>
        </p:nvSpPr>
        <p:spPr>
          <a:xfrm>
            <a:off x="6707353" y="173920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 ft.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C65430-9002-9F1E-2997-FB2A8BAE81FF}"/>
              </a:ext>
            </a:extLst>
          </p:cNvPr>
          <p:cNvSpPr txBox="1"/>
          <p:nvPr/>
        </p:nvSpPr>
        <p:spPr>
          <a:xfrm>
            <a:off x="7600159" y="1495395"/>
            <a:ext cx="274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(area is an implied Aspect)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FD12FA-58D3-4174-7ABC-A768746979F6}"/>
              </a:ext>
            </a:extLst>
          </p:cNvPr>
          <p:cNvSpPr txBox="1"/>
          <p:nvPr/>
        </p:nvSpPr>
        <p:spPr>
          <a:xfrm>
            <a:off x="7600159" y="2505690"/>
            <a:ext cx="3753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(the string “area” might also be found in the IRI of the Magnitude)</a:t>
            </a:r>
          </a:p>
        </p:txBody>
      </p:sp>
    </p:spTree>
    <p:extLst>
      <p:ext uri="{BB962C8B-B14F-4D97-AF65-F5344CB8AC3E}">
        <p14:creationId xmlns:p14="http://schemas.microsoft.com/office/powerpoint/2010/main" val="307634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619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General pattern with query variables: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5C143-54C4-7CD4-2B50-138D14392A4F}"/>
              </a:ext>
            </a:extLst>
          </p:cNvPr>
          <p:cNvSpPr txBox="1"/>
          <p:nvPr/>
        </p:nvSpPr>
        <p:spPr>
          <a:xfrm>
            <a:off x="5919147" y="203023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?magnitude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B69BD-8B80-8311-9676-3BF8ECFD5331}"/>
              </a:ext>
            </a:extLst>
          </p:cNvPr>
          <p:cNvSpPr txBox="1"/>
          <p:nvPr/>
        </p:nvSpPr>
        <p:spPr>
          <a:xfrm>
            <a:off x="2104285" y="203023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AA48-9AE0-62E4-CB8F-D5961C66B976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2878856" y="2214904"/>
            <a:ext cx="3040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E758C1-0348-D1F0-1518-2419B6749B28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>
            <a:off x="2491571" y="2399570"/>
            <a:ext cx="230992" cy="1256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1229A2-FBF7-DF5A-1BC9-6206728B687D}"/>
              </a:ext>
            </a:extLst>
          </p:cNvPr>
          <p:cNvSpPr txBox="1"/>
          <p:nvPr/>
        </p:nvSpPr>
        <p:spPr>
          <a:xfrm>
            <a:off x="2722563" y="3471809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thingPropertyValue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D08F2-81B6-A60B-AE8B-F3B0088E6BAE}"/>
              </a:ext>
            </a:extLst>
          </p:cNvPr>
          <p:cNvSpPr txBox="1"/>
          <p:nvPr/>
        </p:nvSpPr>
        <p:spPr>
          <a:xfrm>
            <a:off x="3044856" y="1877556"/>
            <a:ext cx="2532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thingToMagnitudeProperty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3A687-5D78-D252-5B8C-FF3F8DE36FFF}"/>
              </a:ext>
            </a:extLst>
          </p:cNvPr>
          <p:cNvSpPr txBox="1"/>
          <p:nvPr/>
        </p:nvSpPr>
        <p:spPr>
          <a:xfrm>
            <a:off x="9565656" y="20302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?unit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283562-3EF3-62AD-4A2F-2E066D829952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7225915" y="2214904"/>
            <a:ext cx="2339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64F6A8-439A-2673-68E6-59DABA70FC07}"/>
              </a:ext>
            </a:extLst>
          </p:cNvPr>
          <p:cNvSpPr txBox="1"/>
          <p:nvPr/>
        </p:nvSpPr>
        <p:spPr>
          <a:xfrm>
            <a:off x="7262263" y="1877545"/>
            <a:ext cx="210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gist:hasUnitOfMeasure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0B2235-1D48-FCB1-D0CA-FCC688303A23}"/>
              </a:ext>
            </a:extLst>
          </p:cNvPr>
          <p:cNvSpPr txBox="1"/>
          <p:nvPr/>
        </p:nvSpPr>
        <p:spPr>
          <a:xfrm>
            <a:off x="2707347" y="2766413"/>
            <a:ext cx="1433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thingProperty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715037-175C-0F91-8558-6466E6E33129}"/>
              </a:ext>
            </a:extLst>
          </p:cNvPr>
          <p:cNvSpPr txBox="1"/>
          <p:nvPr/>
        </p:nvSpPr>
        <p:spPr>
          <a:xfrm>
            <a:off x="6891943" y="2766413"/>
            <a:ext cx="1904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magnitudeProperty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CE0965-1279-CB9F-756E-058CFED0E4D4}"/>
              </a:ext>
            </a:extLst>
          </p:cNvPr>
          <p:cNvSpPr txBox="1"/>
          <p:nvPr/>
        </p:nvSpPr>
        <p:spPr>
          <a:xfrm>
            <a:off x="7055895" y="3471809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thingPropertyValue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71C70-37AD-F181-5073-CF73350E5792}"/>
              </a:ext>
            </a:extLst>
          </p:cNvPr>
          <p:cNvCxnSpPr>
            <a:cxnSpLocks/>
            <a:stCxn id="5" idx="2"/>
            <a:endCxn id="47" idx="1"/>
          </p:cNvCxnSpPr>
          <p:nvPr/>
        </p:nvCxnSpPr>
        <p:spPr>
          <a:xfrm>
            <a:off x="6572531" y="2399570"/>
            <a:ext cx="483364" cy="1256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062B29A-C624-3B89-AEE2-2BDF64979674}"/>
              </a:ext>
            </a:extLst>
          </p:cNvPr>
          <p:cNvSpPr txBox="1"/>
          <p:nvPr/>
        </p:nvSpPr>
        <p:spPr>
          <a:xfrm>
            <a:off x="4734391" y="4591687"/>
            <a:ext cx="1418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gist:isAspectOf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FF1544-B3CD-9533-904F-D68836117343}"/>
              </a:ext>
            </a:extLst>
          </p:cNvPr>
          <p:cNvSpPr txBox="1"/>
          <p:nvPr/>
        </p:nvSpPr>
        <p:spPr>
          <a:xfrm>
            <a:off x="3724918" y="475020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?aspect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B51EA1-2381-D0AC-7A16-A622CA2B2A7C}"/>
              </a:ext>
            </a:extLst>
          </p:cNvPr>
          <p:cNvSpPr txBox="1"/>
          <p:nvPr/>
        </p:nvSpPr>
        <p:spPr>
          <a:xfrm>
            <a:off x="6406150" y="4750206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 or ?magnitude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498750-706D-F3AE-0A80-99128B09E32C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4629333" y="4934872"/>
            <a:ext cx="17768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85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17741</TotalTime>
  <Words>1292</Words>
  <Application>Microsoft Macintosh PowerPoint</Application>
  <PresentationFormat>Widescreen</PresentationFormat>
  <Paragraphs>326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Blackwood</dc:creator>
  <cp:lastModifiedBy>Phil Blackwood</cp:lastModifiedBy>
  <cp:revision>92</cp:revision>
  <cp:lastPrinted>2024-04-01T20:16:10Z</cp:lastPrinted>
  <dcterms:created xsi:type="dcterms:W3CDTF">2023-09-25T18:26:45Z</dcterms:created>
  <dcterms:modified xsi:type="dcterms:W3CDTF">2024-04-02T14:52:36Z</dcterms:modified>
</cp:coreProperties>
</file>