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6" d="100"/>
          <a:sy n="156" d="100"/>
        </p:scale>
        <p:origin x="-189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83B7BE-2E4C-3B43-89D2-D2597E50A77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146481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3B7BE-2E4C-3B43-89D2-D2597E50A77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413541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3B7BE-2E4C-3B43-89D2-D2597E50A77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4803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83B7BE-2E4C-3B43-89D2-D2597E50A77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165566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83B7BE-2E4C-3B43-89D2-D2597E50A770}" type="datetimeFigureOut">
              <a:rPr lang="en-US" smtClean="0"/>
              <a:t>4/29/15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147094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83B7BE-2E4C-3B43-89D2-D2597E50A77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2808688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83B7BE-2E4C-3B43-89D2-D2597E50A770}" type="datetimeFigureOut">
              <a:rPr lang="en-US" smtClean="0"/>
              <a:t>4/29/15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2109417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83B7BE-2E4C-3B43-89D2-D2597E50A770}" type="datetimeFigureOut">
              <a:rPr lang="en-US" smtClean="0"/>
              <a:t>4/29/15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293597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3B7BE-2E4C-3B43-89D2-D2597E50A770}" type="datetimeFigureOut">
              <a:rPr lang="en-US" smtClean="0"/>
              <a:t>4/29/15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87356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3B7BE-2E4C-3B43-89D2-D2597E50A77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54055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83B7BE-2E4C-3B43-89D2-D2597E50A770}" type="datetimeFigureOut">
              <a:rPr lang="en-US" smtClean="0"/>
              <a:t>4/29/15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80C2C-6170-3F4D-B80B-91D0D23A97C8}" type="slidenum">
              <a:rPr lang="en-US" smtClean="0"/>
              <a:t>‹#›</a:t>
            </a:fld>
            <a:endParaRPr lang="en-US"/>
          </a:p>
        </p:txBody>
      </p:sp>
    </p:spTree>
    <p:extLst>
      <p:ext uri="{BB962C8B-B14F-4D97-AF65-F5344CB8AC3E}">
        <p14:creationId xmlns:p14="http://schemas.microsoft.com/office/powerpoint/2010/main" val="42269847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3B7BE-2E4C-3B43-89D2-D2597E50A770}" type="datetimeFigureOut">
              <a:rPr lang="en-US" smtClean="0"/>
              <a:t>4/29/15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80C2C-6170-3F4D-B80B-91D0D23A97C8}" type="slidenum">
              <a:rPr lang="en-US" smtClean="0"/>
              <a:t>‹#›</a:t>
            </a:fld>
            <a:endParaRPr lang="en-US"/>
          </a:p>
        </p:txBody>
      </p:sp>
    </p:spTree>
    <p:extLst>
      <p:ext uri="{BB962C8B-B14F-4D97-AF65-F5344CB8AC3E}">
        <p14:creationId xmlns:p14="http://schemas.microsoft.com/office/powerpoint/2010/main" val="1453265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9 at 11.51.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700"/>
            <a:ext cx="9144000" cy="4542503"/>
          </a:xfrm>
          <a:prstGeom prst="rect">
            <a:avLst/>
          </a:prstGeom>
        </p:spPr>
      </p:pic>
      <p:sp>
        <p:nvSpPr>
          <p:cNvPr id="5" name="Rounded Rectangular Callout 4"/>
          <p:cNvSpPr/>
          <p:nvPr/>
        </p:nvSpPr>
        <p:spPr>
          <a:xfrm>
            <a:off x="73266" y="260520"/>
            <a:ext cx="2645716" cy="521041"/>
          </a:xfrm>
          <a:prstGeom prst="wedgeRoundRectCallout">
            <a:avLst>
              <a:gd name="adj1" fmla="val 4243"/>
              <a:gd name="adj2" fmla="val 230000"/>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Current reviewer name, you can change it while staying on the same record. It does not reset the record you are reviewing or the comments you have typed so far.</a:t>
            </a:r>
            <a:endParaRPr lang="en-US" sz="800" dirty="0">
              <a:solidFill>
                <a:schemeClr val="tx1"/>
              </a:solidFill>
            </a:endParaRPr>
          </a:p>
        </p:txBody>
      </p:sp>
      <p:sp>
        <p:nvSpPr>
          <p:cNvPr id="6" name="Rounded Rectangular Callout 5"/>
          <p:cNvSpPr/>
          <p:nvPr/>
        </p:nvSpPr>
        <p:spPr>
          <a:xfrm>
            <a:off x="3126015" y="260520"/>
            <a:ext cx="1788674" cy="298942"/>
          </a:xfrm>
          <a:prstGeom prst="wedgeRoundRectCallout">
            <a:avLst>
              <a:gd name="adj1" fmla="val -71763"/>
              <a:gd name="adj2" fmla="val 436976"/>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Sequence number, shows which record you are on.</a:t>
            </a:r>
            <a:endParaRPr lang="en-US" sz="800" dirty="0">
              <a:solidFill>
                <a:schemeClr val="tx1"/>
              </a:solidFill>
            </a:endParaRPr>
          </a:p>
        </p:txBody>
      </p:sp>
      <p:sp>
        <p:nvSpPr>
          <p:cNvPr id="7" name="Rounded Rectangular Callout 6"/>
          <p:cNvSpPr/>
          <p:nvPr/>
        </p:nvSpPr>
        <p:spPr>
          <a:xfrm>
            <a:off x="5224034" y="260519"/>
            <a:ext cx="2004876" cy="805987"/>
          </a:xfrm>
          <a:prstGeom prst="wedgeRoundRectCallout">
            <a:avLst>
              <a:gd name="adj1" fmla="val -78233"/>
              <a:gd name="adj2" fmla="val 129906"/>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Shows how many more left to review. This includes records with “Incomplete” status. It does not include other record, which are being reviewed by other reviewers concurrently at this review time.</a:t>
            </a:r>
            <a:endParaRPr lang="en-US" sz="800" dirty="0">
              <a:solidFill>
                <a:schemeClr val="tx1"/>
              </a:solidFill>
            </a:endParaRPr>
          </a:p>
        </p:txBody>
      </p:sp>
      <p:sp>
        <p:nvSpPr>
          <p:cNvPr id="12" name="Rounded Rectangular Callout 11"/>
          <p:cNvSpPr/>
          <p:nvPr/>
        </p:nvSpPr>
        <p:spPr>
          <a:xfrm>
            <a:off x="7291762" y="5232550"/>
            <a:ext cx="1788674" cy="298942"/>
          </a:xfrm>
          <a:prstGeom prst="wedgeRoundRectCallout">
            <a:avLst>
              <a:gd name="adj1" fmla="val -77680"/>
              <a:gd name="adj2" fmla="val -311948"/>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Comment Text goes here</a:t>
            </a:r>
            <a:endParaRPr lang="en-US" sz="800" dirty="0">
              <a:solidFill>
                <a:schemeClr val="tx1"/>
              </a:solidFill>
            </a:endParaRPr>
          </a:p>
        </p:txBody>
      </p:sp>
      <p:sp>
        <p:nvSpPr>
          <p:cNvPr id="14" name="Rounded Rectangular Callout 13"/>
          <p:cNvSpPr/>
          <p:nvPr/>
        </p:nvSpPr>
        <p:spPr>
          <a:xfrm>
            <a:off x="6736635" y="2602920"/>
            <a:ext cx="1501716" cy="298942"/>
          </a:xfrm>
          <a:prstGeom prst="wedgeRoundRectCallout">
            <a:avLst>
              <a:gd name="adj1" fmla="val -120991"/>
              <a:gd name="adj2" fmla="val -303777"/>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Toggles Help content display.</a:t>
            </a:r>
            <a:endParaRPr lang="en-US" sz="800" dirty="0">
              <a:solidFill>
                <a:schemeClr val="tx1"/>
              </a:solidFill>
            </a:endParaRPr>
          </a:p>
        </p:txBody>
      </p:sp>
      <p:sp>
        <p:nvSpPr>
          <p:cNvPr id="15" name="Rounded Rectangular Callout 14"/>
          <p:cNvSpPr/>
          <p:nvPr/>
        </p:nvSpPr>
        <p:spPr>
          <a:xfrm>
            <a:off x="3217596" y="3276361"/>
            <a:ext cx="1501716" cy="298942"/>
          </a:xfrm>
          <a:prstGeom prst="wedgeRoundRectCallout">
            <a:avLst>
              <a:gd name="adj1" fmla="val -84129"/>
              <a:gd name="adj2" fmla="val -301053"/>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Breadcrumb text shows the path in the hierarchy or terms</a:t>
            </a:r>
            <a:endParaRPr lang="en-US" sz="800" dirty="0">
              <a:solidFill>
                <a:schemeClr val="tx1"/>
              </a:solidFill>
            </a:endParaRPr>
          </a:p>
        </p:txBody>
      </p:sp>
    </p:spTree>
    <p:extLst>
      <p:ext uri="{BB962C8B-B14F-4D97-AF65-F5344CB8AC3E}">
        <p14:creationId xmlns:p14="http://schemas.microsoft.com/office/powerpoint/2010/main" val="75703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9 at 11.51.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700"/>
            <a:ext cx="9144000" cy="4542503"/>
          </a:xfrm>
          <a:prstGeom prst="rect">
            <a:avLst/>
          </a:prstGeom>
        </p:spPr>
      </p:pic>
      <p:sp>
        <p:nvSpPr>
          <p:cNvPr id="9" name="Rounded Rectangular Callout 8"/>
          <p:cNvSpPr/>
          <p:nvPr/>
        </p:nvSpPr>
        <p:spPr>
          <a:xfrm>
            <a:off x="2478169" y="2021962"/>
            <a:ext cx="2308541" cy="510615"/>
          </a:xfrm>
          <a:prstGeom prst="wedgeRoundRectCallout">
            <a:avLst>
              <a:gd name="adj1" fmla="val -78289"/>
              <a:gd name="adj2" fmla="val 295188"/>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Click one of these square icons to select the property to comment on.</a:t>
            </a:r>
          </a:p>
          <a:p>
            <a:pPr algn="ctr"/>
            <a:r>
              <a:rPr lang="en-US" sz="800" dirty="0" smtClean="0">
                <a:solidFill>
                  <a:schemeClr val="tx1"/>
                </a:solidFill>
              </a:rPr>
              <a:t>Blue color shows that there is no comment for this property so far (for the selected drug)</a:t>
            </a:r>
            <a:endParaRPr lang="en-US" sz="800" dirty="0">
              <a:solidFill>
                <a:schemeClr val="tx1"/>
              </a:solidFill>
            </a:endParaRPr>
          </a:p>
        </p:txBody>
      </p:sp>
      <p:sp>
        <p:nvSpPr>
          <p:cNvPr id="10" name="Rounded Rectangular Callout 9"/>
          <p:cNvSpPr/>
          <p:nvPr/>
        </p:nvSpPr>
        <p:spPr>
          <a:xfrm>
            <a:off x="7291762" y="2611062"/>
            <a:ext cx="1788674" cy="482620"/>
          </a:xfrm>
          <a:prstGeom prst="wedgeRoundRectCallout">
            <a:avLst>
              <a:gd name="adj1" fmla="val -252903"/>
              <a:gd name="adj2" fmla="val 325965"/>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Orange color shows that there is a comment for this property already.</a:t>
            </a:r>
          </a:p>
          <a:p>
            <a:pPr algn="ctr"/>
            <a:r>
              <a:rPr lang="en-US" sz="800" dirty="0" smtClean="0">
                <a:solidFill>
                  <a:schemeClr val="tx1"/>
                </a:solidFill>
              </a:rPr>
              <a:t>Click on it to edit/update/remove the existing comment.</a:t>
            </a:r>
            <a:endParaRPr lang="en-US" sz="800" dirty="0">
              <a:solidFill>
                <a:schemeClr val="tx1"/>
              </a:solidFill>
            </a:endParaRPr>
          </a:p>
        </p:txBody>
      </p:sp>
      <p:sp>
        <p:nvSpPr>
          <p:cNvPr id="12" name="Rounded Rectangular Callout 11"/>
          <p:cNvSpPr/>
          <p:nvPr/>
        </p:nvSpPr>
        <p:spPr>
          <a:xfrm>
            <a:off x="7291762" y="5232550"/>
            <a:ext cx="1788674" cy="298942"/>
          </a:xfrm>
          <a:prstGeom prst="wedgeRoundRectCallout">
            <a:avLst>
              <a:gd name="adj1" fmla="val -134115"/>
              <a:gd name="adj2" fmla="val -265651"/>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You can select multiple properties to comment on.</a:t>
            </a:r>
            <a:endParaRPr lang="en-US" sz="800" dirty="0">
              <a:solidFill>
                <a:schemeClr val="tx1"/>
              </a:solidFill>
            </a:endParaRPr>
          </a:p>
        </p:txBody>
      </p:sp>
      <p:sp>
        <p:nvSpPr>
          <p:cNvPr id="13" name="Rounded Rectangular Callout 12"/>
          <p:cNvSpPr/>
          <p:nvPr/>
        </p:nvSpPr>
        <p:spPr>
          <a:xfrm>
            <a:off x="5323994" y="6040820"/>
            <a:ext cx="3333127" cy="817180"/>
          </a:xfrm>
          <a:prstGeom prst="wedgeRoundRectCallout">
            <a:avLst>
              <a:gd name="adj1" fmla="val -27597"/>
              <a:gd name="adj2" fmla="val -110810"/>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just"/>
            <a:r>
              <a:rPr lang="en-US" sz="800" b="1" dirty="0" smtClean="0">
                <a:solidFill>
                  <a:schemeClr val="tx1"/>
                </a:solidFill>
              </a:rPr>
              <a:t>Saves the comment text “in memory”, </a:t>
            </a:r>
            <a:r>
              <a:rPr lang="en-US" sz="800" dirty="0" smtClean="0">
                <a:solidFill>
                  <a:schemeClr val="tx1"/>
                </a:solidFill>
              </a:rPr>
              <a:t>for the selected properties (for current </a:t>
            </a:r>
            <a:r>
              <a:rPr lang="en-US" sz="800" dirty="0" err="1" smtClean="0">
                <a:solidFill>
                  <a:schemeClr val="tx1"/>
                </a:solidFill>
              </a:rPr>
              <a:t>RxCUI</a:t>
            </a:r>
            <a:r>
              <a:rPr lang="en-US" sz="800" dirty="0" smtClean="0">
                <a:solidFill>
                  <a:schemeClr val="tx1"/>
                </a:solidFill>
              </a:rPr>
              <a:t>). These comments are not persisted to the database, unless review is completed (by clicking “REVIEW DONE!” button and “Save &amp; Next” button is pressed)</a:t>
            </a:r>
            <a:r>
              <a:rPr lang="en-US" sz="800" b="1" dirty="0" smtClean="0">
                <a:solidFill>
                  <a:srgbClr val="FF0000"/>
                </a:solidFill>
              </a:rPr>
              <a:t>. </a:t>
            </a:r>
          </a:p>
          <a:p>
            <a:pPr algn="just"/>
            <a:r>
              <a:rPr lang="en-US" sz="800" b="1" dirty="0" smtClean="0">
                <a:solidFill>
                  <a:srgbClr val="FF0000"/>
                </a:solidFill>
              </a:rPr>
              <a:t>If you reload the page or close the browser, your comments for not “Completed” </a:t>
            </a:r>
            <a:r>
              <a:rPr lang="en-US" sz="800" b="1" dirty="0" err="1" smtClean="0">
                <a:solidFill>
                  <a:srgbClr val="FF0000"/>
                </a:solidFill>
              </a:rPr>
              <a:t>RxCUIs</a:t>
            </a:r>
            <a:r>
              <a:rPr lang="en-US" sz="800" b="1" dirty="0" smtClean="0">
                <a:solidFill>
                  <a:srgbClr val="FF0000"/>
                </a:solidFill>
              </a:rPr>
              <a:t>, will not be saved for next review session.</a:t>
            </a:r>
            <a:endParaRPr lang="en-US" sz="800" b="1" dirty="0">
              <a:solidFill>
                <a:srgbClr val="FF0000"/>
              </a:solidFill>
            </a:endParaRPr>
          </a:p>
        </p:txBody>
      </p:sp>
      <p:sp>
        <p:nvSpPr>
          <p:cNvPr id="11" name="Rounded Rectangular Callout 10"/>
          <p:cNvSpPr/>
          <p:nvPr/>
        </p:nvSpPr>
        <p:spPr>
          <a:xfrm>
            <a:off x="887335" y="6040820"/>
            <a:ext cx="3264404" cy="675725"/>
          </a:xfrm>
          <a:prstGeom prst="wedgeRoundRectCallout">
            <a:avLst>
              <a:gd name="adj1" fmla="val 4398"/>
              <a:gd name="adj2" fmla="val -109814"/>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just"/>
            <a:r>
              <a:rPr lang="en-US" sz="800" dirty="0" smtClean="0">
                <a:solidFill>
                  <a:schemeClr val="tx1"/>
                </a:solidFill>
              </a:rPr>
              <a:t>Clicking on “SKIP &amp; Next” button (or “Previous” button) will skip this record for now from the review process. You can come back to it later and review/add your comments, as long as you stay in the same browser session and session is alive.</a:t>
            </a:r>
            <a:endParaRPr lang="en-US" sz="800" dirty="0">
              <a:solidFill>
                <a:srgbClr val="FF0000"/>
              </a:solidFill>
            </a:endParaRPr>
          </a:p>
        </p:txBody>
      </p:sp>
      <p:sp>
        <p:nvSpPr>
          <p:cNvPr id="14" name="Rounded Rectangular Callout 13"/>
          <p:cNvSpPr/>
          <p:nvPr/>
        </p:nvSpPr>
        <p:spPr>
          <a:xfrm>
            <a:off x="6935845" y="1514276"/>
            <a:ext cx="1995787" cy="507686"/>
          </a:xfrm>
          <a:prstGeom prst="wedgeRoundRectCallout">
            <a:avLst>
              <a:gd name="adj1" fmla="val -180735"/>
              <a:gd name="adj2" fmla="val 355690"/>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Alternate way to select “General Comments” – to type comments for this drug as a whole.</a:t>
            </a:r>
            <a:endParaRPr lang="en-US" sz="800" dirty="0">
              <a:solidFill>
                <a:schemeClr val="tx1"/>
              </a:solidFill>
            </a:endParaRPr>
          </a:p>
        </p:txBody>
      </p:sp>
    </p:spTree>
    <p:extLst>
      <p:ext uri="{BB962C8B-B14F-4D97-AF65-F5344CB8AC3E}">
        <p14:creationId xmlns:p14="http://schemas.microsoft.com/office/powerpoint/2010/main" val="65885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4-29 at 12.31.1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9700"/>
            <a:ext cx="9144000" cy="4031436"/>
          </a:xfrm>
          <a:prstGeom prst="rect">
            <a:avLst/>
          </a:prstGeom>
        </p:spPr>
      </p:pic>
      <p:sp>
        <p:nvSpPr>
          <p:cNvPr id="10" name="Rounded Rectangular Callout 9"/>
          <p:cNvSpPr/>
          <p:nvPr/>
        </p:nvSpPr>
        <p:spPr>
          <a:xfrm>
            <a:off x="6667203" y="1168390"/>
            <a:ext cx="2413233" cy="482620"/>
          </a:xfrm>
          <a:prstGeom prst="wedgeRoundRectCallout">
            <a:avLst>
              <a:gd name="adj1" fmla="val -70323"/>
              <a:gd name="adj2" fmla="val 423804"/>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Check marks indicates that this record has been reviewed and comments are ready to be saved in database.</a:t>
            </a:r>
            <a:endParaRPr lang="en-US" sz="800" dirty="0">
              <a:solidFill>
                <a:schemeClr val="tx1"/>
              </a:solidFill>
            </a:endParaRPr>
          </a:p>
        </p:txBody>
      </p:sp>
      <p:sp>
        <p:nvSpPr>
          <p:cNvPr id="12" name="Rounded Rectangular Callout 11"/>
          <p:cNvSpPr/>
          <p:nvPr/>
        </p:nvSpPr>
        <p:spPr>
          <a:xfrm>
            <a:off x="6957995" y="5875710"/>
            <a:ext cx="1788674" cy="298942"/>
          </a:xfrm>
          <a:prstGeom prst="wedgeRoundRectCallout">
            <a:avLst>
              <a:gd name="adj1" fmla="val -134115"/>
              <a:gd name="adj2" fmla="val -265651"/>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800" dirty="0" smtClean="0">
                <a:solidFill>
                  <a:schemeClr val="tx1"/>
                </a:solidFill>
              </a:rPr>
              <a:t>You can select multiple properties to comment on.</a:t>
            </a:r>
            <a:endParaRPr lang="en-US" sz="800" dirty="0">
              <a:solidFill>
                <a:schemeClr val="tx1"/>
              </a:solidFill>
            </a:endParaRPr>
          </a:p>
        </p:txBody>
      </p:sp>
      <p:sp>
        <p:nvSpPr>
          <p:cNvPr id="13" name="Rounded Rectangular Callout 12"/>
          <p:cNvSpPr/>
          <p:nvPr/>
        </p:nvSpPr>
        <p:spPr>
          <a:xfrm>
            <a:off x="2197980" y="5780299"/>
            <a:ext cx="3333127" cy="817180"/>
          </a:xfrm>
          <a:prstGeom prst="wedgeRoundRectCallout">
            <a:avLst>
              <a:gd name="adj1" fmla="val -27597"/>
              <a:gd name="adj2" fmla="val -110810"/>
              <a:gd name="adj3" fmla="val 16667"/>
            </a:avLst>
          </a:prstGeom>
          <a:solidFill>
            <a:schemeClr val="accent6">
              <a:lumMod val="40000"/>
              <a:lumOff val="60000"/>
            </a:schemeClr>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just"/>
            <a:r>
              <a:rPr lang="en-US" sz="800" dirty="0" smtClean="0">
                <a:solidFill>
                  <a:schemeClr val="tx1"/>
                </a:solidFill>
              </a:rPr>
              <a:t>Click this to complete review of this drug. To save the comments to database, click on “Save &amp; Next” Button.  Clicking on “Previous” will take you to the previous drug to review and leaving the comments for this drug ‘in memory’ (not the database), you can come back to it and review your comments again, as long as you stay in this session and session is alive.</a:t>
            </a:r>
            <a:endParaRPr lang="en-US" sz="800" dirty="0">
              <a:solidFill>
                <a:srgbClr val="FF0000"/>
              </a:solidFill>
            </a:endParaRPr>
          </a:p>
        </p:txBody>
      </p:sp>
    </p:spTree>
    <p:extLst>
      <p:ext uri="{BB962C8B-B14F-4D97-AF65-F5344CB8AC3E}">
        <p14:creationId xmlns:p14="http://schemas.microsoft.com/office/powerpoint/2010/main" val="260893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TotalTime>
  <Words>430</Words>
  <Application>Microsoft Macintosh PowerPoint</Application>
  <PresentationFormat>On-screen Show (4:3)</PresentationFormat>
  <Paragraphs>18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10</cp:revision>
  <dcterms:created xsi:type="dcterms:W3CDTF">2015-04-29T17:04:23Z</dcterms:created>
  <dcterms:modified xsi:type="dcterms:W3CDTF">2015-04-29T17:53:17Z</dcterms:modified>
</cp:coreProperties>
</file>