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0" r:id="rId6"/>
    <p:sldId id="278" r:id="rId7"/>
    <p:sldId id="262" r:id="rId8"/>
    <p:sldId id="277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B2DB-1804-4E22-AF72-DFA1DC26471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7800A-D3DB-48BD-924A-361F8110FE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20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800A-D3DB-48BD-924A-361F8110FE9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50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22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25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68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74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954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63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971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14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59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8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1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7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5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68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4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C0374D-97C5-4FFF-BE15-A7E61416EDC3}" type="datetimeFigureOut">
              <a:rPr lang="tr-TR" smtClean="0"/>
              <a:t>3.01.2022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B78624A-ABFB-4C32-A4EB-4A0C34206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964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://www.levent.tc/files/courses/digital_design/project/BLM201_proje_spesifikasyonlari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levent.tc/files/courses/digital_design/project/BLM201_proje_spesifikasyonlari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www.levent.tc/files/courses/digital_design/project/BLM201_proje_spesifikasyonlari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levent.tc/files/courses/digital_design/project/BLM201_proje_spesifikasyonlar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25403-15F9-4D17-B5A5-63E971FE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720565" cy="2421467"/>
          </a:xfrm>
        </p:spPr>
        <p:txBody>
          <a:bodyPr/>
          <a:lstStyle/>
          <a:p>
            <a: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FB-CPU RTL TASARIMI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63B395-E9A2-4846-8630-50C541A0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21200"/>
            <a:ext cx="8825658" cy="1788160"/>
          </a:xfrm>
        </p:spPr>
        <p:txBody>
          <a:bodyPr>
            <a:norm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MeRıan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zıdan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jabarın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Semanur Özyılmaz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Esra küçükbaş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73B6BD0-CC17-4038-8AE8-21242C55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37" y="1375329"/>
            <a:ext cx="1119243" cy="11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EA6B08-DDF2-4256-9654-6D6C0A0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FB-CPU DURUM MAKİNASI</a:t>
            </a:r>
          </a:p>
        </p:txBody>
      </p:sp>
      <p:pic>
        <p:nvPicPr>
          <p:cNvPr id="5" name="İçerik Yer Tutucusu 4">
            <a:hlinkClick r:id="rId2"/>
            <a:extLst>
              <a:ext uri="{FF2B5EF4-FFF2-40B4-BE49-F238E27FC236}">
                <a16:creationId xmlns:a16="http://schemas.microsoft.com/office/drawing/2014/main" id="{1A3E3432-DE93-4838-9DCB-AD3E8D2C0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221" y="1766148"/>
            <a:ext cx="8182877" cy="5091852"/>
          </a:xfrm>
        </p:spPr>
      </p:pic>
    </p:spTree>
    <p:extLst>
      <p:ext uri="{BB962C8B-B14F-4D97-AF65-F5344CB8AC3E}">
        <p14:creationId xmlns:p14="http://schemas.microsoft.com/office/powerpoint/2010/main" val="393244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1D4789-5940-4A27-BDB1-50A9E965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fbcpu_core.v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E77D7ED-540A-42CB-B95D-978C65DD9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55" y="2468032"/>
            <a:ext cx="4597505" cy="34163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0835E0E-D72B-4374-8CEC-E4BAAC5B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60" y="3144307"/>
            <a:ext cx="54959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3BD0DF-129B-4209-B039-75F896BC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fbcpu_core.v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C579A86-DC59-405B-AE68-BCE27B8C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29" y="2552700"/>
            <a:ext cx="4377134" cy="34163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0F9069B-0838-4A55-8E52-4F460BC8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96" y="2908617"/>
            <a:ext cx="6867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1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050681-4736-42DB-9601-54BF0207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fbcpu_core.v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AF8856D-6896-4739-AB65-DD9AECCF2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96" y="2623820"/>
            <a:ext cx="5077001" cy="34163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CC13993-EEE9-4F30-BC26-07751FDB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77" y="2362200"/>
            <a:ext cx="4880491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6F674C-C0B2-4569-BF5D-D211E94D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memory.v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B9AEED2-C704-45ED-8E2A-28CA57F5D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02" y="2522220"/>
            <a:ext cx="5513238" cy="35839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AE585AB-B0F3-462B-B5FF-06F5A8C9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7660"/>
            <a:ext cx="5953760" cy="25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9C4757-5721-4D1A-8DBC-F2D94AA4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tb_fbcpu.v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322F682-30DF-44B2-83A9-B95A7CADF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44" y="2549311"/>
            <a:ext cx="5157855" cy="341793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F6D2721-BA5A-49A9-BFBE-3BCD03FF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2" y="2700124"/>
            <a:ext cx="4653277" cy="31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A6375-AC6F-419E-BA79-480262E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tb_fbcpu.v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19BDCB9-7834-4392-8F39-4C3033DF6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84" y="2468032"/>
            <a:ext cx="4892294" cy="35568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2A9E231-6EE5-4A45-A0D1-41ABE7EA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79" y="2820016"/>
            <a:ext cx="6666222" cy="28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248D0A-AFCA-4FD3-AD23-9C947743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testCase1.v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32A674B-46FA-4A8C-BAF5-7776A915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3098764"/>
            <a:ext cx="9959850" cy="20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8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E2741BF-1383-4DD8-9377-1EA0D9ED9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39" y="1411392"/>
            <a:ext cx="11356333" cy="52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7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F9FBE6-4398-4DA1-B8FE-556E8376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testCase2.v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5DC1879-664D-4F94-B538-6D798D2B4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22" y="3055982"/>
            <a:ext cx="10344756" cy="21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8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138065-81BB-4D7A-8022-AC1180E5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TANIMI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C1B769-AE9C-4D75-ABFF-8742B4A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projede FB-CPU isminde bir işlemcinin </a:t>
            </a:r>
            <a:r>
              <a:rPr lang="tr-TR" dirty="0" err="1"/>
              <a:t>Verilog</a:t>
            </a:r>
            <a:r>
              <a:rPr lang="tr-TR" dirty="0"/>
              <a:t> dili ile RTL tasarımı gerçekleştirilmiştir. Tasarlanan işlemci üzerinde makine dili ile çeşitli kod parçacıkları yazılmıştır. FB-CPU RTL tasarımı </a:t>
            </a: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Neumann</a:t>
            </a:r>
            <a:r>
              <a:rPr lang="tr-TR" dirty="0"/>
              <a:t> mimarisindedir. Proje sonunda basit bir işlemcideki RAM, kontrol ünitesi ve saklayıcıların bir arada çalışarak makine dilindeki kod parçacıklarını nasıl yürütebildiği gözlemlenmiştir.</a:t>
            </a:r>
          </a:p>
        </p:txBody>
      </p:sp>
    </p:spTree>
    <p:extLst>
      <p:ext uri="{BB962C8B-B14F-4D97-AF65-F5344CB8AC3E}">
        <p14:creationId xmlns:p14="http://schemas.microsoft.com/office/powerpoint/2010/main" val="287942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9C19BAA-7842-4B0F-8BB4-E99FDEA61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788" y="1262380"/>
            <a:ext cx="11160424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4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FB2269-6D42-4626-9E46-B1C4C59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testCase3.v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0195DE4-B95B-4B80-9158-105A0150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62" y="2565725"/>
            <a:ext cx="10775435" cy="34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8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F5ADA80-7AC2-44B5-A127-4F5946798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73" y="1334770"/>
            <a:ext cx="11397253" cy="51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2555BA-9B84-4D96-8FF3-0A7E3D13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 DOSYALARI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207126-F0BD-4DD1-8D02-2EE53DDD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fbcpu_core.v</a:t>
            </a:r>
            <a:endParaRPr lang="tr-TR" dirty="0"/>
          </a:p>
          <a:p>
            <a:r>
              <a:rPr lang="tr-TR" dirty="0" err="1"/>
              <a:t>tb_fbcpu.v</a:t>
            </a:r>
            <a:endParaRPr lang="tr-TR" dirty="0"/>
          </a:p>
          <a:p>
            <a:r>
              <a:rPr lang="tr-TR" dirty="0" err="1"/>
              <a:t>memory.v</a:t>
            </a:r>
            <a:endParaRPr lang="tr-TR" dirty="0"/>
          </a:p>
          <a:p>
            <a:r>
              <a:rPr lang="tr-TR" dirty="0"/>
              <a:t>testCase1.v</a:t>
            </a:r>
          </a:p>
          <a:p>
            <a:r>
              <a:rPr lang="tr-TR" dirty="0"/>
              <a:t>testCase2.v</a:t>
            </a:r>
          </a:p>
          <a:p>
            <a:r>
              <a:rPr lang="tr-TR" dirty="0"/>
              <a:t>testCase3.v</a:t>
            </a:r>
          </a:p>
        </p:txBody>
      </p:sp>
    </p:spTree>
    <p:extLst>
      <p:ext uri="{BB962C8B-B14F-4D97-AF65-F5344CB8AC3E}">
        <p14:creationId xmlns:p14="http://schemas.microsoft.com/office/powerpoint/2010/main" val="157354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7DDC8-6165-4FB9-8D5B-B2E6EEA6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VON NEUMANN MİMARİSİ</a:t>
            </a:r>
          </a:p>
        </p:txBody>
      </p:sp>
      <p:pic>
        <p:nvPicPr>
          <p:cNvPr id="7" name="İçerik Yer Tutucusu 6">
            <a:hlinkClick r:id="rId2"/>
            <a:extLst>
              <a:ext uri="{FF2B5EF4-FFF2-40B4-BE49-F238E27FC236}">
                <a16:creationId xmlns:a16="http://schemas.microsoft.com/office/drawing/2014/main" id="{B6203D1B-9EC7-401E-97A5-3E61D160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2910" y="2644140"/>
            <a:ext cx="5236529" cy="36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4D158-8702-4740-9406-8A337EDD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SAKLAYICILAR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C2587D-0314-49C2-9BE1-148F5086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5766" cy="3868420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fbcpu_core.v</a:t>
            </a:r>
            <a:r>
              <a:rPr lang="tr-TR" dirty="0"/>
              <a:t> dosyasında tanımlanmış olan 4 adet saklayıcı bulunmaktadır.</a:t>
            </a:r>
          </a:p>
          <a:p>
            <a:r>
              <a:rPr lang="tr-TR" dirty="0"/>
              <a:t>durum: Durum makinasında, hangi durumda olduğunu bilgisi tutulur.</a:t>
            </a:r>
          </a:p>
          <a:p>
            <a:r>
              <a:rPr lang="tr-TR" dirty="0"/>
              <a:t>PC: </a:t>
            </a:r>
            <a:r>
              <a:rPr lang="tr-TR" dirty="0" err="1"/>
              <a:t>RAM’deki</a:t>
            </a:r>
            <a:r>
              <a:rPr lang="tr-TR" dirty="0"/>
              <a:t> hangi adresteki komutun çalıştığı bilgisi tutulur.</a:t>
            </a:r>
          </a:p>
          <a:p>
            <a:r>
              <a:rPr lang="tr-TR" dirty="0"/>
              <a:t>IR: O anda çalışan komutun kendisi tutulur.</a:t>
            </a:r>
          </a:p>
          <a:p>
            <a:r>
              <a:rPr lang="tr-TR" dirty="0"/>
              <a:t>ACC: Geçici saklama alanı.</a:t>
            </a:r>
          </a:p>
          <a:p>
            <a:r>
              <a:rPr lang="tr-TR" dirty="0"/>
              <a:t>Tasarımda giriş çıkış portlarına bağlı olan bellek sinyalleri vardır. </a:t>
            </a:r>
          </a:p>
          <a:p>
            <a:r>
              <a:rPr lang="tr-TR" dirty="0"/>
              <a:t>MAR (6 Bit): Bu saklayıcı </a:t>
            </a:r>
            <a:r>
              <a:rPr lang="tr-TR" dirty="0" err="1"/>
              <a:t>RAM’in</a:t>
            </a:r>
            <a:r>
              <a:rPr lang="tr-TR" dirty="0"/>
              <a:t> adres girişine bağlanmıştır. </a:t>
            </a:r>
            <a:r>
              <a:rPr lang="tr-TR" dirty="0" err="1"/>
              <a:t>RAM’in</a:t>
            </a:r>
            <a:r>
              <a:rPr lang="tr-TR" dirty="0"/>
              <a:t> 2^6 </a:t>
            </a:r>
            <a:r>
              <a:rPr lang="tr-TR" dirty="0" err="1"/>
              <a:t>lokasyonu</a:t>
            </a:r>
            <a:r>
              <a:rPr lang="tr-TR" dirty="0"/>
              <a:t> olduğu için MAR 6 bitliktir. Saklayıcı </a:t>
            </a:r>
            <a:r>
              <a:rPr lang="tr-TR" dirty="0" err="1"/>
              <a:t>RAM’in</a:t>
            </a:r>
            <a:r>
              <a:rPr lang="tr-TR" dirty="0"/>
              <a:t> içerisindedir.</a:t>
            </a:r>
          </a:p>
          <a:p>
            <a:r>
              <a:rPr lang="tr-TR" dirty="0" err="1"/>
              <a:t>MDRIn</a:t>
            </a:r>
            <a:r>
              <a:rPr lang="tr-TR" dirty="0"/>
              <a:t> (10 Bit): Memory Data </a:t>
            </a:r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In</a:t>
            </a:r>
            <a:r>
              <a:rPr lang="tr-TR" dirty="0"/>
              <a:t>, </a:t>
            </a:r>
            <a:r>
              <a:rPr lang="tr-TR" dirty="0" err="1"/>
              <a:t>RAM’e</a:t>
            </a:r>
            <a:r>
              <a:rPr lang="tr-TR" dirty="0"/>
              <a:t> bir veri yazılacağı zaman kullanılan saklayıcıdır. </a:t>
            </a:r>
            <a:r>
              <a:rPr lang="tr-TR" dirty="0" err="1"/>
              <a:t>RAM’in</a:t>
            </a:r>
            <a:r>
              <a:rPr lang="tr-TR" dirty="0"/>
              <a:t> bir </a:t>
            </a:r>
            <a:r>
              <a:rPr lang="tr-TR" dirty="0" err="1"/>
              <a:t>lokasyonu</a:t>
            </a:r>
            <a:r>
              <a:rPr lang="tr-TR" dirty="0"/>
              <a:t> 10 bitlik olmasından ötürü, saklayıcı 10 bittir. Saklayıcı </a:t>
            </a:r>
            <a:r>
              <a:rPr lang="tr-TR" dirty="0" err="1"/>
              <a:t>RAM’in</a:t>
            </a:r>
            <a:r>
              <a:rPr lang="tr-TR" dirty="0"/>
              <a:t> içerisindedir.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02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8B918F-F367-4247-B89E-E2FC026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SAKLAYICILAR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70AC29-0D1E-4321-8585-5D01ED6D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RAMWr</a:t>
            </a:r>
            <a:r>
              <a:rPr lang="tr-TR" dirty="0"/>
              <a:t> (1 Bit): </a:t>
            </a:r>
            <a:r>
              <a:rPr lang="tr-TR" dirty="0" err="1"/>
              <a:t>RAM’e</a:t>
            </a:r>
            <a:r>
              <a:rPr lang="tr-TR" dirty="0"/>
              <a:t> veri yazılacağı durumlarda aktif edilmektedir. 1 olmadığı durumlarda </a:t>
            </a:r>
            <a:r>
              <a:rPr lang="tr-TR" dirty="0" err="1"/>
              <a:t>RAM’e</a:t>
            </a:r>
            <a:r>
              <a:rPr lang="tr-TR" dirty="0"/>
              <a:t> veri yazılmaz. Saklayıcı </a:t>
            </a:r>
            <a:r>
              <a:rPr lang="tr-TR" dirty="0" err="1"/>
              <a:t>RAM’in</a:t>
            </a:r>
            <a:r>
              <a:rPr lang="tr-TR" dirty="0"/>
              <a:t> içerisindedir.</a:t>
            </a:r>
          </a:p>
          <a:p>
            <a:r>
              <a:rPr lang="tr-TR" dirty="0" err="1"/>
              <a:t>MDROut</a:t>
            </a:r>
            <a:r>
              <a:rPr lang="tr-TR" dirty="0"/>
              <a:t> (10 Bit): </a:t>
            </a:r>
            <a:r>
              <a:rPr lang="tr-TR" dirty="0" err="1"/>
              <a:t>RAM’den</a:t>
            </a:r>
            <a:r>
              <a:rPr lang="tr-TR" dirty="0"/>
              <a:t> veri okunacağı zaman kullanılan saklayıcıdır. </a:t>
            </a:r>
            <a:r>
              <a:rPr lang="tr-TR" dirty="0" err="1"/>
              <a:t>RAM’in</a:t>
            </a:r>
            <a:r>
              <a:rPr lang="tr-TR" dirty="0"/>
              <a:t> bir </a:t>
            </a:r>
            <a:r>
              <a:rPr lang="tr-TR" dirty="0" err="1"/>
              <a:t>lokasyonu</a:t>
            </a:r>
            <a:r>
              <a:rPr lang="tr-TR" dirty="0"/>
              <a:t> 10 bit olmasından dolayı, saklayıcı 10 bittir. Saklayıcı </a:t>
            </a:r>
            <a:r>
              <a:rPr lang="tr-TR" dirty="0" err="1"/>
              <a:t>RAM’in</a:t>
            </a:r>
            <a:r>
              <a:rPr lang="tr-TR" dirty="0"/>
              <a:t> içerisindedir.</a:t>
            </a:r>
          </a:p>
        </p:txBody>
      </p:sp>
    </p:spTree>
    <p:extLst>
      <p:ext uri="{BB962C8B-B14F-4D97-AF65-F5344CB8AC3E}">
        <p14:creationId xmlns:p14="http://schemas.microsoft.com/office/powerpoint/2010/main" val="169713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3C7B7-30B9-492B-B5A7-4FECBC3D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BELLEK(RAM)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B0E1D-2AC0-44D9-AFEB-A0FCEA34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FB-CPU’nun komutları okuyup, hesaplanan değerleri geri yazacağı bir </a:t>
            </a:r>
            <a:r>
              <a:rPr lang="tr-TR" dirty="0" err="1"/>
              <a:t>Block</a:t>
            </a:r>
            <a:r>
              <a:rPr lang="tr-TR" dirty="0"/>
              <a:t> RAM mekanizması bulunmaktadır. Bellekte her biri 10 bitlik 64 adet </a:t>
            </a:r>
            <a:r>
              <a:rPr lang="tr-TR" dirty="0" err="1"/>
              <a:t>lokasyon</a:t>
            </a:r>
            <a:r>
              <a:rPr lang="tr-TR" dirty="0"/>
              <a:t> vardır.</a:t>
            </a:r>
          </a:p>
          <a:p>
            <a:r>
              <a:rPr lang="tr-TR" dirty="0" err="1"/>
              <a:t>Testkodunun</a:t>
            </a:r>
            <a:r>
              <a:rPr lang="tr-TR" dirty="0"/>
              <a:t> </a:t>
            </a:r>
            <a:r>
              <a:rPr lang="tr-TR" dirty="0" err="1"/>
              <a:t>instantiate</a:t>
            </a:r>
            <a:r>
              <a:rPr lang="tr-TR" dirty="0"/>
              <a:t> ettiği bellek </a:t>
            </a:r>
            <a:r>
              <a:rPr lang="tr-TR" dirty="0" err="1"/>
              <a:t>memory.v</a:t>
            </a:r>
            <a:r>
              <a:rPr lang="tr-TR" dirty="0"/>
              <a:t> dosyasında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268312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C3760-18CE-4825-AB9C-43DAAD6B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TESTBENCH BAĞLANTILARI</a:t>
            </a:r>
          </a:p>
        </p:txBody>
      </p:sp>
      <p:pic>
        <p:nvPicPr>
          <p:cNvPr id="5" name="İçerik Yer Tutucusu 4">
            <a:hlinkClick r:id="rId2"/>
            <a:extLst>
              <a:ext uri="{FF2B5EF4-FFF2-40B4-BE49-F238E27FC236}">
                <a16:creationId xmlns:a16="http://schemas.microsoft.com/office/drawing/2014/main" id="{1687B122-72D0-439A-BE85-277E7F1A9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954" y="2437322"/>
            <a:ext cx="9489482" cy="3963478"/>
          </a:xfrm>
        </p:spPr>
      </p:pic>
    </p:spTree>
    <p:extLst>
      <p:ext uri="{BB962C8B-B14F-4D97-AF65-F5344CB8AC3E}">
        <p14:creationId xmlns:p14="http://schemas.microsoft.com/office/powerpoint/2010/main" val="353612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B4211-C22C-4FF5-B880-26112860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73668"/>
            <a:ext cx="9865360" cy="706964"/>
          </a:xfrm>
        </p:spPr>
        <p:txBody>
          <a:bodyPr/>
          <a:lstStyle/>
          <a:p>
            <a:r>
              <a:rPr lang="tr-TR" dirty="0"/>
              <a:t>FB-CPU’NUN DESTEKLEDİĞİ OPERASYONLAR</a:t>
            </a:r>
          </a:p>
        </p:txBody>
      </p:sp>
      <p:pic>
        <p:nvPicPr>
          <p:cNvPr id="4" name="İçerik Yer Tutucusu 3">
            <a:hlinkClick r:id="rId2"/>
            <a:extLst>
              <a:ext uri="{FF2B5EF4-FFF2-40B4-BE49-F238E27FC236}">
                <a16:creationId xmlns:a16="http://schemas.microsoft.com/office/drawing/2014/main" id="{EF76FC0E-5FD7-46A0-9FAE-50FEF7BFB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5372" y="2499360"/>
            <a:ext cx="5229737" cy="4114799"/>
          </a:xfrm>
          <a:prstGeom prst="rect">
            <a:avLst/>
          </a:prstGeom>
        </p:spPr>
      </p:pic>
      <p:pic>
        <p:nvPicPr>
          <p:cNvPr id="6" name="Resim 5">
            <a:hlinkClick r:id="rId2"/>
            <a:extLst>
              <a:ext uri="{FF2B5EF4-FFF2-40B4-BE49-F238E27FC236}">
                <a16:creationId xmlns:a16="http://schemas.microsoft.com/office/drawing/2014/main" id="{BEBBBE15-20B2-46DF-8C12-1ACCF75A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326" y="3318011"/>
            <a:ext cx="3052975" cy="21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8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1042</TotalTime>
  <Words>348</Words>
  <Application>Microsoft Office PowerPoint</Application>
  <PresentationFormat>Geniş ekran</PresentationFormat>
  <Paragraphs>43</Paragraphs>
  <Slides>22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İyon Toplantı Odası</vt:lpstr>
      <vt:lpstr>FB-CPU RTL TASARIMI</vt:lpstr>
      <vt:lpstr>PROJENİN TANIMI</vt:lpstr>
      <vt:lpstr>TASARIM DOSYALARI</vt:lpstr>
      <vt:lpstr>VON NEUMANN MİMARİSİ</vt:lpstr>
      <vt:lpstr>SAKLAYICILAR</vt:lpstr>
      <vt:lpstr>SAKLAYICILAR</vt:lpstr>
      <vt:lpstr>BELLEK(RAM)</vt:lpstr>
      <vt:lpstr>TESTBENCH BAĞLANTILARI</vt:lpstr>
      <vt:lpstr>FB-CPU’NUN DESTEKLEDİĞİ OPERASYONLAR</vt:lpstr>
      <vt:lpstr>FB-CPU DURUM MAKİNASI</vt:lpstr>
      <vt:lpstr>fbcpu_core.v</vt:lpstr>
      <vt:lpstr>fbcpu_core.v</vt:lpstr>
      <vt:lpstr>fbcpu_core.v</vt:lpstr>
      <vt:lpstr>memory.v</vt:lpstr>
      <vt:lpstr>tb_fbcpu.v</vt:lpstr>
      <vt:lpstr>tb_fbcpu.v</vt:lpstr>
      <vt:lpstr>testCase1.v</vt:lpstr>
      <vt:lpstr>PowerPoint Sunusu</vt:lpstr>
      <vt:lpstr>testCase2.v</vt:lpstr>
      <vt:lpstr>PowerPoint Sunusu</vt:lpstr>
      <vt:lpstr>testCase3.v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FB-CPU RTL TASARIMI</dc:title>
  <dc:creator>Semanur Özyılmaz</dc:creator>
  <cp:lastModifiedBy>Semanur Özyılmaz</cp:lastModifiedBy>
  <cp:revision>6</cp:revision>
  <dcterms:created xsi:type="dcterms:W3CDTF">2021-12-31T07:29:04Z</dcterms:created>
  <dcterms:modified xsi:type="dcterms:W3CDTF">2022-01-03T12:10:54Z</dcterms:modified>
</cp:coreProperties>
</file>