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3"/>
  </p:notesMasterIdLst>
  <p:handoutMasterIdLst>
    <p:handoutMasterId r:id="rId24"/>
  </p:handoutMasterIdLst>
  <p:sldIdLst>
    <p:sldId id="2873" r:id="rId2"/>
    <p:sldId id="2874" r:id="rId3"/>
    <p:sldId id="2875" r:id="rId4"/>
    <p:sldId id="2909" r:id="rId5"/>
    <p:sldId id="2911" r:id="rId6"/>
    <p:sldId id="2903" r:id="rId7"/>
    <p:sldId id="2913" r:id="rId8"/>
    <p:sldId id="2916" r:id="rId9"/>
    <p:sldId id="2917" r:id="rId10"/>
    <p:sldId id="2918" r:id="rId11"/>
    <p:sldId id="2919" r:id="rId12"/>
    <p:sldId id="2920" r:id="rId13"/>
    <p:sldId id="2921" r:id="rId14"/>
    <p:sldId id="2922" r:id="rId15"/>
    <p:sldId id="2923" r:id="rId16"/>
    <p:sldId id="2910" r:id="rId17"/>
    <p:sldId id="2915" r:id="rId18"/>
    <p:sldId id="2924" r:id="rId19"/>
    <p:sldId id="2925" r:id="rId20"/>
    <p:sldId id="2926" r:id="rId21"/>
    <p:sldId id="2880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664"/>
    <a:srgbClr val="B18BD5"/>
    <a:srgbClr val="FFFFFF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5317" autoAdjust="0"/>
  </p:normalViewPr>
  <p:slideViewPr>
    <p:cSldViewPr>
      <p:cViewPr varScale="1">
        <p:scale>
          <a:sx n="113" d="100"/>
          <a:sy n="113" d="100"/>
        </p:scale>
        <p:origin x="288" y="11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5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45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0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7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56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8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6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1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3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2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9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62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9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6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9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6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9870A4-879E-4C9D-940C-B6643A13544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72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6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89015" y="2028239"/>
            <a:ext cx="6381750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b="1" dirty="0">
                <a:solidFill>
                  <a:schemeClr val="bg1"/>
                </a:solidFill>
              </a:rPr>
              <a:t>3D RPG </a:t>
            </a:r>
            <a:r>
              <a:rPr lang="zh-CN" altLang="zh-CN" sz="6000" b="1" dirty="0">
                <a:solidFill>
                  <a:schemeClr val="bg1"/>
                </a:solidFill>
              </a:rPr>
              <a:t>项目计划</a:t>
            </a:r>
            <a:endParaRPr lang="zh-CN" altLang="zh-CN" sz="6000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zh-CN" altLang="en-US" sz="7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705100" y="4229301"/>
            <a:ext cx="2571750" cy="2881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小组成员：姚镕、钟晴、朱佳倩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5100" y="1456645"/>
            <a:ext cx="7448550" cy="2125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6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6124575" y="-12563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2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4" grpId="0"/>
      <p:bldP spid="14" grpId="1"/>
      <p:bldP spid="15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模块划分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MODULE PARTITION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C434A9C-330E-401B-BB67-7FD2CE58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39" y="1852129"/>
            <a:ext cx="64510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4035" y="2392189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7" y="1363135"/>
              <a:ext cx="2434168" cy="3276599"/>
              <a:chOff x="6554792" y="946151"/>
              <a:chExt cx="1825627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5504290" y="880021"/>
            <a:ext cx="5443188" cy="973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场景系统主要包括</a:t>
            </a:r>
            <a:r>
              <a:rPr lang="en-US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场景的搭建以及</a:t>
            </a:r>
            <a:r>
              <a:rPr lang="en-US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URP</a:t>
            </a: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场景设置，其具体工作包括：</a:t>
            </a:r>
            <a:endParaRPr lang="zh-CN" altLang="zh-CN" sz="20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场景系统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CBE919F-2D04-4843-826C-2CC93BCE122A}"/>
              </a:ext>
            </a:extLst>
          </p:cNvPr>
          <p:cNvSpPr/>
          <p:nvPr/>
        </p:nvSpPr>
        <p:spPr>
          <a:xfrm>
            <a:off x="5845399" y="2847083"/>
            <a:ext cx="4715163" cy="75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ii.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制作风格化草地的模型、设置水体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及模型，并在完成场景测试。（以上为场景搭建）</a:t>
            </a:r>
          </a:p>
          <a:p>
            <a:pPr>
              <a:lnSpc>
                <a:spcPct val="120000"/>
              </a:lnSpc>
            </a:pP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685BC7-1136-4735-AA63-FB40F94294CF}"/>
              </a:ext>
            </a:extLst>
          </p:cNvPr>
          <p:cNvSpPr txBox="1"/>
          <p:nvPr/>
        </p:nvSpPr>
        <p:spPr>
          <a:xfrm>
            <a:off x="5803637" y="3602735"/>
            <a:ext cx="4798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iii.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设置场景内各种物理效果，主要指场景内角色及物体的碰撞检测，防止穿模</a:t>
            </a:r>
            <a:r>
              <a:rPr lang="zh-CN" altLang="en-US" sz="1400" b="1" kern="10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b="1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4494D8-7C06-478C-97CB-D3D15264E52E}"/>
              </a:ext>
            </a:extLst>
          </p:cNvPr>
          <p:cNvSpPr txBox="1"/>
          <p:nvPr/>
        </p:nvSpPr>
        <p:spPr>
          <a:xfrm>
            <a:off x="5795559" y="4420121"/>
            <a:ext cx="479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iv.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设置场景内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导航，主要指地图的可行走性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A00590-E082-483E-B05B-AB2029DD760F}"/>
              </a:ext>
            </a:extLst>
          </p:cNvPr>
          <p:cNvSpPr txBox="1"/>
          <p:nvPr/>
        </p:nvSpPr>
        <p:spPr>
          <a:xfrm>
            <a:off x="5778124" y="4974223"/>
            <a:ext cx="47986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v. 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设置场景内渲染效果，主要包括场景的环境渲染（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Low Poly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风格天空盒、迷雾效果等）以及角色模型的可见性（防遮挡的透视效果）</a:t>
            </a:r>
            <a:r>
              <a:rPr lang="zh-CN" altLang="en-US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4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（以上为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URP</a:t>
            </a:r>
            <a:r>
              <a:rPr lang="zh-CN" altLang="zh-CN" sz="14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场景设置）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EA169-12D7-4D5A-B5AA-7AAD8300F39E}"/>
              </a:ext>
            </a:extLst>
          </p:cNvPr>
          <p:cNvSpPr txBox="1"/>
          <p:nvPr/>
        </p:nvSpPr>
        <p:spPr>
          <a:xfrm>
            <a:off x="5780727" y="1972751"/>
            <a:ext cx="4715163" cy="918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搭建基本的地形制作地形、在地图上设置树木、湖泊、草地、导入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的模型</a:t>
            </a:r>
            <a:r>
              <a:rPr lang="zh-CN" altLang="en-US" b="1" kern="10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4035" y="2392189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7" y="1363135"/>
              <a:ext cx="2434168" cy="3276599"/>
              <a:chOff x="6554792" y="946151"/>
              <a:chExt cx="1825627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5504290" y="880021"/>
            <a:ext cx="5443188" cy="709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2060"/>
                </a:solidFill>
              </a:rPr>
              <a:t>控制层主要包括人物的基本控制、镜头控制以及敌人 </a:t>
            </a:r>
            <a:r>
              <a:rPr lang="en-US" altLang="zh-CN" sz="2000" b="1" dirty="0">
                <a:solidFill>
                  <a:srgbClr val="002060"/>
                </a:solidFill>
              </a:rPr>
              <a:t>AI </a:t>
            </a:r>
            <a:r>
              <a:rPr lang="zh-CN" altLang="en-US" sz="2000" b="1" dirty="0">
                <a:solidFill>
                  <a:srgbClr val="002060"/>
                </a:solidFill>
              </a:rPr>
              <a:t>系 统的设计，其具体工作包括： </a:t>
            </a:r>
            <a:endParaRPr lang="en-GB" sz="14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CBE919F-2D04-4843-826C-2CC93BCE122A}"/>
              </a:ext>
            </a:extLst>
          </p:cNvPr>
          <p:cNvSpPr/>
          <p:nvPr/>
        </p:nvSpPr>
        <p:spPr>
          <a:xfrm>
            <a:off x="5868302" y="2675759"/>
            <a:ext cx="4715163" cy="754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实现对操作的不同动画效果的响应。角色状态可细分为 行走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walk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、跑动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run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、攻击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attack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、死亡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die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、待机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idle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。 （以上为基本人物的控制）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685BC7-1136-4735-AA63-FB40F94294CF}"/>
              </a:ext>
            </a:extLst>
          </p:cNvPr>
          <p:cNvSpPr txBox="1"/>
          <p:nvPr/>
        </p:nvSpPr>
        <p:spPr>
          <a:xfrm>
            <a:off x="5811061" y="3633758"/>
            <a:ext cx="4798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iii.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实现摄像机跟随人物的效果以及通过键盘鼠标实现摄像 头上下左右移动的效果模型层 （以上为镜头控制）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4494D8-7C06-478C-97CB-D3D15264E52E}"/>
              </a:ext>
            </a:extLst>
          </p:cNvPr>
          <p:cNvSpPr txBox="1"/>
          <p:nvPr/>
        </p:nvSpPr>
        <p:spPr>
          <a:xfrm>
            <a:off x="5784779" y="4360090"/>
            <a:ext cx="4798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实现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Monster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对主角不同状态的动画响应。敌人的动 画状态包括：行走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walk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、跑动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run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、攻击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attack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、死 亡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die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、待机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idle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A00590-E082-483E-B05B-AB2029DD760F}"/>
              </a:ext>
            </a:extLst>
          </p:cNvPr>
          <p:cNvSpPr txBox="1"/>
          <p:nvPr/>
        </p:nvSpPr>
        <p:spPr>
          <a:xfrm>
            <a:off x="5780727" y="5301866"/>
            <a:ext cx="4798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v.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设置敌人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AI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，实现范围内自动巡航、巡航范围内对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Player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的自动跟踪及攻击，并实现敌人脱战后的自动回 复效果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5ABF7A-CFA8-4AB7-8206-BEAE20BED827}"/>
              </a:ext>
            </a:extLst>
          </p:cNvPr>
          <p:cNvSpPr txBox="1"/>
          <p:nvPr/>
        </p:nvSpPr>
        <p:spPr>
          <a:xfrm>
            <a:off x="5810542" y="6028198"/>
            <a:ext cx="4764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vi.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设置大型敌人（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Boss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），实现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Kill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效果 （以上为敌人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AI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导航、追踪、攻击）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EA169-12D7-4D5A-B5AA-7AAD8300F39E}"/>
              </a:ext>
            </a:extLst>
          </p:cNvPr>
          <p:cNvSpPr txBox="1"/>
          <p:nvPr/>
        </p:nvSpPr>
        <p:spPr>
          <a:xfrm>
            <a:off x="5780727" y="1972751"/>
            <a:ext cx="4715163" cy="58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实现鼠标控制人物的移动，以及鼠标在不同的物体上显 示不同的鼠标贴图。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4035" y="2392189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7" y="1363135"/>
              <a:ext cx="2434168" cy="3276599"/>
              <a:chOff x="6554792" y="946151"/>
              <a:chExt cx="1825627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5493271" y="804539"/>
            <a:ext cx="5677613" cy="1342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模型层主要用于存储项目内</a:t>
            </a:r>
            <a:r>
              <a:rPr lang="en-US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以及各类</a:t>
            </a:r>
            <a:r>
              <a:rPr lang="en-US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的关键数值，主要包括人物数值的设置以及人物升级系统的实现，其具体工作包括：</a:t>
            </a:r>
            <a:endParaRPr lang="zh-CN" altLang="zh-CN" sz="20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sz="14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CBE919F-2D04-4843-826C-2CC93BCE122A}"/>
              </a:ext>
            </a:extLst>
          </p:cNvPr>
          <p:cNvSpPr/>
          <p:nvPr/>
        </p:nvSpPr>
        <p:spPr>
          <a:xfrm>
            <a:off x="5765975" y="3340720"/>
            <a:ext cx="4715163" cy="1268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ii. 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的攻击核心数值，包括：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Attack Range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攻击伤害、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Skill Range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技能范围、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Cool Down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技能冷却时间、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 Damage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最小伤害、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 Damage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最大伤害、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Critical Multiplier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暴击倍数、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Critical Chance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暴击几率等。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685BC7-1136-4735-AA63-FB40F94294CF}"/>
              </a:ext>
            </a:extLst>
          </p:cNvPr>
          <p:cNvSpPr txBox="1"/>
          <p:nvPr/>
        </p:nvSpPr>
        <p:spPr>
          <a:xfrm>
            <a:off x="5686269" y="4830261"/>
            <a:ext cx="4798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iii.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设置算法，实现攻击数值的计算。（以上为人物数值的设置）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4494D8-7C06-478C-97CB-D3D15264E52E}"/>
              </a:ext>
            </a:extLst>
          </p:cNvPr>
          <p:cNvSpPr txBox="1"/>
          <p:nvPr/>
        </p:nvSpPr>
        <p:spPr>
          <a:xfrm>
            <a:off x="5686269" y="5751542"/>
            <a:ext cx="47986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Player </a:t>
            </a:r>
            <a:r>
              <a:rPr lang="en-US" altLang="zh-CN" sz="1400" b="1" kern="100" dirty="0" err="1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LevelUP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升级系统（以上为人物升级系统）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EA169-12D7-4D5A-B5AA-7AAD8300F39E}"/>
              </a:ext>
            </a:extLst>
          </p:cNvPr>
          <p:cNvSpPr txBox="1"/>
          <p:nvPr/>
        </p:nvSpPr>
        <p:spPr>
          <a:xfrm>
            <a:off x="5686269" y="2127713"/>
            <a:ext cx="4798686" cy="11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的基础核心数值设置，包括：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 Health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最大生命值、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Current Health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当前生命值、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Base Defense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基础防御、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Current Defense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4035" y="2392189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7" y="1363135"/>
              <a:ext cx="2434168" cy="3276599"/>
              <a:chOff x="6554792" y="946151"/>
              <a:chExt cx="1825627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5493271" y="804539"/>
            <a:ext cx="5677613" cy="1082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视图层主要用于实现游戏内各种效果及算法的视觉实现，以各种</a:t>
            </a:r>
            <a:r>
              <a:rPr lang="en-US" altLang="zh-CN" sz="2000" b="1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2000" b="1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设置及场景切换为主，其具体工作包括：</a:t>
            </a: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视图层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CBE919F-2D04-4843-826C-2CC93BCE122A}"/>
              </a:ext>
            </a:extLst>
          </p:cNvPr>
          <p:cNvSpPr/>
          <p:nvPr/>
        </p:nvSpPr>
        <p:spPr>
          <a:xfrm>
            <a:off x="5765975" y="3063362"/>
            <a:ext cx="4715163" cy="240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ii. </a:t>
            </a:r>
            <a:r>
              <a:rPr lang="zh-CN" altLang="en-US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实现人物 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 </a:t>
            </a:r>
            <a:r>
              <a:rPr lang="zh-CN" altLang="en-US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685BC7-1136-4735-AA63-FB40F94294CF}"/>
              </a:ext>
            </a:extLst>
          </p:cNvPr>
          <p:cNvSpPr txBox="1"/>
          <p:nvPr/>
        </p:nvSpPr>
        <p:spPr>
          <a:xfrm>
            <a:off x="5674506" y="3727180"/>
            <a:ext cx="4798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iii.</a:t>
            </a:r>
            <a:r>
              <a:rPr lang="zh-CN" altLang="en-US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制作游戏主菜单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（以上为</a:t>
            </a:r>
            <a:r>
              <a:rPr lang="en-US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4494D8-7C06-478C-97CB-D3D15264E52E}"/>
              </a:ext>
            </a:extLst>
          </p:cNvPr>
          <p:cNvSpPr txBox="1"/>
          <p:nvPr/>
        </p:nvSpPr>
        <p:spPr>
          <a:xfrm>
            <a:off x="5674506" y="4394148"/>
            <a:ext cx="4798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iv. </a:t>
            </a:r>
            <a:r>
              <a:rPr lang="zh-CN" altLang="zh-CN" sz="14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制作传送门特效，并实现不同场景间的切换（以上为场景切换）</a:t>
            </a:r>
            <a:endParaRPr lang="zh-CN" altLang="zh-CN" sz="1400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EA169-12D7-4D5A-B5AA-7AAD8300F39E}"/>
              </a:ext>
            </a:extLst>
          </p:cNvPr>
          <p:cNvSpPr txBox="1"/>
          <p:nvPr/>
        </p:nvSpPr>
        <p:spPr>
          <a:xfrm>
            <a:off x="5682452" y="2362746"/>
            <a:ext cx="4798686" cy="33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实现血条的显示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4035" y="2392189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7" y="1363135"/>
              <a:ext cx="2434168" cy="3276599"/>
              <a:chOff x="6554792" y="946151"/>
              <a:chExt cx="1825627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29"/>
          <p:cNvSpPr txBox="1"/>
          <p:nvPr/>
        </p:nvSpPr>
        <p:spPr>
          <a:xfrm>
            <a:off x="5349255" y="3200619"/>
            <a:ext cx="5832648" cy="1074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该部分为软件的收尾阶段。主要实现数据保存，并在测试完成后进行打包发布。</a:t>
            </a:r>
            <a:endParaRPr lang="zh-CN" altLang="zh-CN" sz="20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数据保存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269647" y="1320373"/>
            <a:ext cx="2319458" cy="231945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56879" y="1994013"/>
            <a:ext cx="2144994" cy="972179"/>
          </a:xfrm>
          <a:prstGeom prst="rect">
            <a:avLst/>
          </a:prstGeom>
          <a:noFill/>
        </p:spPr>
        <p:txBody>
          <a:bodyPr vert="horz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955" y="4032795"/>
            <a:ext cx="45868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项目团队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57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8995137" y="3140746"/>
            <a:ext cx="2737842" cy="47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数值</a:t>
            </a:r>
            <a:r>
              <a:rPr lang="zh-CN" altLang="zh-CN" b="1" dirty="0">
                <a:solidFill>
                  <a:srgbClr val="002060"/>
                </a:solidFill>
              </a:rPr>
              <a:t>策划</a:t>
            </a:r>
            <a:r>
              <a:rPr lang="en-US" altLang="zh-CN" b="1" dirty="0">
                <a:solidFill>
                  <a:srgbClr val="002060"/>
                </a:solidFill>
              </a:rPr>
              <a:t>/UI</a:t>
            </a:r>
            <a:r>
              <a:rPr lang="zh-CN" altLang="en-US" b="1" dirty="0">
                <a:solidFill>
                  <a:srgbClr val="002060"/>
                </a:solidFill>
              </a:rPr>
              <a:t>程序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42455" y="2347790"/>
            <a:ext cx="3743605" cy="3704526"/>
            <a:chOff x="9988635" y="4910465"/>
            <a:chExt cx="5069416" cy="5016501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0483935" y="4910465"/>
              <a:ext cx="3297767" cy="3388784"/>
            </a:xfrm>
            <a:custGeom>
              <a:avLst/>
              <a:gdLst>
                <a:gd name="T0" fmla="*/ 547 w 1071"/>
                <a:gd name="T1" fmla="*/ 0 h 1101"/>
                <a:gd name="T2" fmla="*/ 0 w 1071"/>
                <a:gd name="T3" fmla="*/ 547 h 1101"/>
                <a:gd name="T4" fmla="*/ 263 w 1071"/>
                <a:gd name="T5" fmla="*/ 1015 h 1101"/>
                <a:gd name="T6" fmla="*/ 213 w 1071"/>
                <a:gd name="T7" fmla="*/ 1101 h 1101"/>
                <a:gd name="T8" fmla="*/ 604 w 1071"/>
                <a:gd name="T9" fmla="*/ 1101 h 1101"/>
                <a:gd name="T10" fmla="*/ 409 w 1071"/>
                <a:gd name="T11" fmla="*/ 762 h 1101"/>
                <a:gd name="T12" fmla="*/ 359 w 1071"/>
                <a:gd name="T13" fmla="*/ 847 h 1101"/>
                <a:gd name="T14" fmla="*/ 193 w 1071"/>
                <a:gd name="T15" fmla="*/ 547 h 1101"/>
                <a:gd name="T16" fmla="*/ 547 w 1071"/>
                <a:gd name="T17" fmla="*/ 194 h 1101"/>
                <a:gd name="T18" fmla="*/ 859 w 1071"/>
                <a:gd name="T19" fmla="*/ 381 h 1101"/>
                <a:gd name="T20" fmla="*/ 938 w 1071"/>
                <a:gd name="T21" fmla="*/ 375 h 1101"/>
                <a:gd name="T22" fmla="*/ 1071 w 1071"/>
                <a:gd name="T23" fmla="*/ 390 h 1101"/>
                <a:gd name="T24" fmla="*/ 547 w 1071"/>
                <a:gd name="T25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1" h="1101">
                  <a:moveTo>
                    <a:pt x="547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745"/>
                    <a:pt x="105" y="919"/>
                    <a:pt x="263" y="1015"/>
                  </a:cubicBezTo>
                  <a:cubicBezTo>
                    <a:pt x="213" y="1101"/>
                    <a:pt x="213" y="1101"/>
                    <a:pt x="213" y="1101"/>
                  </a:cubicBezTo>
                  <a:cubicBezTo>
                    <a:pt x="604" y="1101"/>
                    <a:pt x="604" y="1101"/>
                    <a:pt x="604" y="1101"/>
                  </a:cubicBezTo>
                  <a:cubicBezTo>
                    <a:pt x="409" y="762"/>
                    <a:pt x="409" y="762"/>
                    <a:pt x="409" y="762"/>
                  </a:cubicBezTo>
                  <a:cubicBezTo>
                    <a:pt x="359" y="847"/>
                    <a:pt x="359" y="847"/>
                    <a:pt x="359" y="847"/>
                  </a:cubicBezTo>
                  <a:cubicBezTo>
                    <a:pt x="260" y="785"/>
                    <a:pt x="193" y="674"/>
                    <a:pt x="193" y="547"/>
                  </a:cubicBezTo>
                  <a:cubicBezTo>
                    <a:pt x="193" y="352"/>
                    <a:pt x="352" y="194"/>
                    <a:pt x="547" y="194"/>
                  </a:cubicBezTo>
                  <a:cubicBezTo>
                    <a:pt x="682" y="194"/>
                    <a:pt x="799" y="269"/>
                    <a:pt x="859" y="381"/>
                  </a:cubicBezTo>
                  <a:cubicBezTo>
                    <a:pt x="885" y="377"/>
                    <a:pt x="911" y="375"/>
                    <a:pt x="938" y="375"/>
                  </a:cubicBezTo>
                  <a:cubicBezTo>
                    <a:pt x="984" y="375"/>
                    <a:pt x="1029" y="380"/>
                    <a:pt x="1071" y="390"/>
                  </a:cubicBezTo>
                  <a:cubicBezTo>
                    <a:pt x="1004" y="165"/>
                    <a:pt x="795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5827" tIns="27914" rIns="55827" bIns="2791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1777218" y="6144481"/>
              <a:ext cx="3280833" cy="3412067"/>
            </a:xfrm>
            <a:custGeom>
              <a:avLst/>
              <a:gdLst>
                <a:gd name="T0" fmla="*/ 518 w 1065"/>
                <a:gd name="T1" fmla="*/ 14 h 1108"/>
                <a:gd name="T2" fmla="*/ 245 w 1065"/>
                <a:gd name="T3" fmla="*/ 87 h 1108"/>
                <a:gd name="T4" fmla="*/ 195 w 1065"/>
                <a:gd name="T5" fmla="*/ 0 h 1108"/>
                <a:gd name="T6" fmla="*/ 0 w 1065"/>
                <a:gd name="T7" fmla="*/ 339 h 1108"/>
                <a:gd name="T8" fmla="*/ 391 w 1065"/>
                <a:gd name="T9" fmla="*/ 339 h 1108"/>
                <a:gd name="T10" fmla="*/ 342 w 1065"/>
                <a:gd name="T11" fmla="*/ 254 h 1108"/>
                <a:gd name="T12" fmla="*/ 518 w 1065"/>
                <a:gd name="T13" fmla="*/ 208 h 1108"/>
                <a:gd name="T14" fmla="*/ 872 w 1065"/>
                <a:gd name="T15" fmla="*/ 561 h 1108"/>
                <a:gd name="T16" fmla="*/ 518 w 1065"/>
                <a:gd name="T17" fmla="*/ 915 h 1108"/>
                <a:gd name="T18" fmla="*/ 505 w 1065"/>
                <a:gd name="T19" fmla="*/ 915 h 1108"/>
                <a:gd name="T20" fmla="*/ 385 w 1065"/>
                <a:gd name="T21" fmla="*/ 1092 h 1108"/>
                <a:gd name="T22" fmla="*/ 518 w 1065"/>
                <a:gd name="T23" fmla="*/ 1108 h 1108"/>
                <a:gd name="T24" fmla="*/ 1065 w 1065"/>
                <a:gd name="T25" fmla="*/ 561 h 1108"/>
                <a:gd name="T26" fmla="*/ 518 w 1065"/>
                <a:gd name="T27" fmla="*/ 14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5" h="1108">
                  <a:moveTo>
                    <a:pt x="518" y="14"/>
                  </a:moveTo>
                  <a:cubicBezTo>
                    <a:pt x="419" y="14"/>
                    <a:pt x="326" y="41"/>
                    <a:pt x="245" y="8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391" y="339"/>
                    <a:pt x="391" y="339"/>
                    <a:pt x="391" y="339"/>
                  </a:cubicBezTo>
                  <a:cubicBezTo>
                    <a:pt x="342" y="254"/>
                    <a:pt x="342" y="254"/>
                    <a:pt x="342" y="254"/>
                  </a:cubicBezTo>
                  <a:cubicBezTo>
                    <a:pt x="394" y="225"/>
                    <a:pt x="454" y="208"/>
                    <a:pt x="518" y="208"/>
                  </a:cubicBezTo>
                  <a:cubicBezTo>
                    <a:pt x="713" y="208"/>
                    <a:pt x="872" y="366"/>
                    <a:pt x="872" y="561"/>
                  </a:cubicBezTo>
                  <a:cubicBezTo>
                    <a:pt x="872" y="757"/>
                    <a:pt x="713" y="915"/>
                    <a:pt x="518" y="915"/>
                  </a:cubicBezTo>
                  <a:cubicBezTo>
                    <a:pt x="514" y="915"/>
                    <a:pt x="509" y="915"/>
                    <a:pt x="505" y="915"/>
                  </a:cubicBezTo>
                  <a:cubicBezTo>
                    <a:pt x="476" y="981"/>
                    <a:pt x="435" y="1041"/>
                    <a:pt x="385" y="1092"/>
                  </a:cubicBezTo>
                  <a:cubicBezTo>
                    <a:pt x="428" y="1103"/>
                    <a:pt x="472" y="1108"/>
                    <a:pt x="518" y="1108"/>
                  </a:cubicBezTo>
                  <a:cubicBezTo>
                    <a:pt x="820" y="1108"/>
                    <a:pt x="1065" y="863"/>
                    <a:pt x="1065" y="561"/>
                  </a:cubicBezTo>
                  <a:cubicBezTo>
                    <a:pt x="1065" y="259"/>
                    <a:pt x="820" y="14"/>
                    <a:pt x="518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5827" tIns="27914" rIns="55827" bIns="2791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988635" y="7101215"/>
              <a:ext cx="3644900" cy="2825751"/>
            </a:xfrm>
            <a:custGeom>
              <a:avLst/>
              <a:gdLst>
                <a:gd name="T0" fmla="*/ 1184 w 1184"/>
                <a:gd name="T1" fmla="*/ 388 h 917"/>
                <a:gd name="T2" fmla="*/ 988 w 1184"/>
                <a:gd name="T3" fmla="*/ 49 h 917"/>
                <a:gd name="T4" fmla="*/ 793 w 1184"/>
                <a:gd name="T5" fmla="*/ 388 h 917"/>
                <a:gd name="T6" fmla="*/ 900 w 1184"/>
                <a:gd name="T7" fmla="*/ 388 h 917"/>
                <a:gd name="T8" fmla="*/ 547 w 1184"/>
                <a:gd name="T9" fmla="*/ 724 h 917"/>
                <a:gd name="T10" fmla="*/ 193 w 1184"/>
                <a:gd name="T11" fmla="*/ 370 h 917"/>
                <a:gd name="T12" fmla="*/ 242 w 1184"/>
                <a:gd name="T13" fmla="*/ 192 h 917"/>
                <a:gd name="T14" fmla="*/ 145 w 1184"/>
                <a:gd name="T15" fmla="*/ 0 h 917"/>
                <a:gd name="T16" fmla="*/ 0 w 1184"/>
                <a:gd name="T17" fmla="*/ 370 h 917"/>
                <a:gd name="T18" fmla="*/ 547 w 1184"/>
                <a:gd name="T19" fmla="*/ 917 h 917"/>
                <a:gd name="T20" fmla="*/ 1094 w 1184"/>
                <a:gd name="T21" fmla="*/ 388 h 917"/>
                <a:gd name="T22" fmla="*/ 1184 w 1184"/>
                <a:gd name="T23" fmla="*/ 388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917">
                  <a:moveTo>
                    <a:pt x="1184" y="388"/>
                  </a:moveTo>
                  <a:cubicBezTo>
                    <a:pt x="988" y="49"/>
                    <a:pt x="988" y="49"/>
                    <a:pt x="988" y="49"/>
                  </a:cubicBezTo>
                  <a:cubicBezTo>
                    <a:pt x="793" y="388"/>
                    <a:pt x="793" y="388"/>
                    <a:pt x="793" y="388"/>
                  </a:cubicBezTo>
                  <a:cubicBezTo>
                    <a:pt x="900" y="388"/>
                    <a:pt x="900" y="388"/>
                    <a:pt x="900" y="388"/>
                  </a:cubicBezTo>
                  <a:cubicBezTo>
                    <a:pt x="891" y="575"/>
                    <a:pt x="737" y="724"/>
                    <a:pt x="547" y="724"/>
                  </a:cubicBezTo>
                  <a:cubicBezTo>
                    <a:pt x="352" y="724"/>
                    <a:pt x="193" y="566"/>
                    <a:pt x="193" y="370"/>
                  </a:cubicBezTo>
                  <a:cubicBezTo>
                    <a:pt x="193" y="305"/>
                    <a:pt x="211" y="244"/>
                    <a:pt x="242" y="192"/>
                  </a:cubicBezTo>
                  <a:cubicBezTo>
                    <a:pt x="198" y="134"/>
                    <a:pt x="165" y="69"/>
                    <a:pt x="145" y="0"/>
                  </a:cubicBezTo>
                  <a:cubicBezTo>
                    <a:pt x="55" y="97"/>
                    <a:pt x="0" y="227"/>
                    <a:pt x="0" y="370"/>
                  </a:cubicBezTo>
                  <a:cubicBezTo>
                    <a:pt x="0" y="672"/>
                    <a:pt x="245" y="917"/>
                    <a:pt x="547" y="917"/>
                  </a:cubicBezTo>
                  <a:cubicBezTo>
                    <a:pt x="843" y="917"/>
                    <a:pt x="1085" y="682"/>
                    <a:pt x="1094" y="388"/>
                  </a:cubicBezTo>
                  <a:lnTo>
                    <a:pt x="1184" y="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5827" tIns="27914" rIns="55827" bIns="2791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8978467">
              <a:off x="10746309" y="5519640"/>
              <a:ext cx="1366259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姚镕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70589">
              <a:off x="10577414" y="9105070"/>
              <a:ext cx="1929041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朱佳倩 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741687">
              <a:off x="13290490" y="7746666"/>
              <a:ext cx="2582919" cy="445801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>
                  <a:gd name="adj" fmla="val 1639866"/>
                </a:avLst>
              </a:prstTxWarp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项目团队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TEAM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013B3-2002-4A4E-8F1D-E6D2022D9203}"/>
              </a:ext>
            </a:extLst>
          </p:cNvPr>
          <p:cNvSpPr txBox="1"/>
          <p:nvPr/>
        </p:nvSpPr>
        <p:spPr>
          <a:xfrm rot="2648321">
            <a:off x="7672712" y="3798778"/>
            <a:ext cx="105045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钟晴</a:t>
            </a:r>
            <a:endParaRPr lang="zh-CN" altLang="zh-CN" sz="1400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400CFE-5076-4F97-9994-667BD404FB13}"/>
              </a:ext>
            </a:extLst>
          </p:cNvPr>
          <p:cNvSpPr txBox="1"/>
          <p:nvPr/>
        </p:nvSpPr>
        <p:spPr>
          <a:xfrm>
            <a:off x="621603" y="2662364"/>
            <a:ext cx="4588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1800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负责场景搭建以及场景的优化</a:t>
            </a:r>
            <a:endParaRPr lang="en-US" altLang="zh-CN" sz="1400" kern="100" dirty="0">
              <a:solidFill>
                <a:schemeClr val="bg1">
                  <a:lumMod val="6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设计游戏的具体内容及玩法，保证可玩性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71F541-9657-4E82-B4CA-D7E37B1FC460}"/>
              </a:ext>
            </a:extLst>
          </p:cNvPr>
          <p:cNvSpPr txBox="1"/>
          <p:nvPr/>
        </p:nvSpPr>
        <p:spPr>
          <a:xfrm>
            <a:off x="1825086" y="4762395"/>
            <a:ext cx="1125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A5CE94-CB81-42CB-8244-CF77CE03716C}"/>
              </a:ext>
            </a:extLst>
          </p:cNvPr>
          <p:cNvSpPr txBox="1"/>
          <p:nvPr/>
        </p:nvSpPr>
        <p:spPr>
          <a:xfrm>
            <a:off x="621603" y="5486907"/>
            <a:ext cx="42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负责各种数值算法及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算法的具体实现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E761B7C4-8CFA-4DEE-B4C5-F3425EF3D8EA}"/>
              </a:ext>
            </a:extLst>
          </p:cNvPr>
          <p:cNvSpPr txBox="1">
            <a:spLocks/>
          </p:cNvSpPr>
          <p:nvPr/>
        </p:nvSpPr>
        <p:spPr>
          <a:xfrm>
            <a:off x="1582091" y="2023031"/>
            <a:ext cx="2737842" cy="47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b="1" dirty="0">
                <a:solidFill>
                  <a:srgbClr val="002060"/>
                </a:solidFill>
              </a:rPr>
              <a:t>场景</a:t>
            </a:r>
            <a:r>
              <a:rPr lang="en-US" altLang="zh-CN" b="1" dirty="0">
                <a:solidFill>
                  <a:srgbClr val="002060"/>
                </a:solidFill>
              </a:rPr>
              <a:t>&amp;</a:t>
            </a:r>
            <a:r>
              <a:rPr lang="zh-CN" altLang="zh-CN" b="1" dirty="0">
                <a:solidFill>
                  <a:srgbClr val="002060"/>
                </a:solidFill>
              </a:rPr>
              <a:t>战斗策划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2CC5FAD-5F60-4D6C-BDF0-0C1BA6232CD4}"/>
              </a:ext>
            </a:extLst>
          </p:cNvPr>
          <p:cNvSpPr txBox="1"/>
          <p:nvPr/>
        </p:nvSpPr>
        <p:spPr>
          <a:xfrm>
            <a:off x="8556293" y="3906845"/>
            <a:ext cx="3695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zh-CN" altLang="zh-CN" b="1" kern="10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设计数值模型，保证均衡性</a:t>
            </a: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实现数值的可视化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269647" y="1320373"/>
            <a:ext cx="2319458" cy="231945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56879" y="1994013"/>
            <a:ext cx="2144994" cy="972179"/>
          </a:xfrm>
          <a:prstGeom prst="rect">
            <a:avLst/>
          </a:prstGeom>
          <a:noFill/>
        </p:spPr>
        <p:txBody>
          <a:bodyPr vert="horz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955" y="4032795"/>
            <a:ext cx="45868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日程安排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299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日程安排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7FF9D-B700-4EFA-A315-E9530E188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03" y="1120996"/>
            <a:ext cx="10297144" cy="58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7384293" y="1887703"/>
            <a:ext cx="379624" cy="379624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8089214" y="1791096"/>
            <a:ext cx="2660641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7384293" y="2963864"/>
            <a:ext cx="379624" cy="37962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8089214" y="2867192"/>
            <a:ext cx="2466271" cy="64645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项目要求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REQUIREMENT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7384293" y="4040025"/>
            <a:ext cx="379624" cy="379624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8089214" y="3943417"/>
            <a:ext cx="2466271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模块划分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MODULE PARTITION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7384293" y="5116185"/>
            <a:ext cx="379624" cy="37962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8089214" y="5019514"/>
            <a:ext cx="2466271" cy="64645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日程安排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2023610" y="2408364"/>
            <a:ext cx="3105582" cy="147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>
            <a:off x="1926935" y="3853961"/>
            <a:ext cx="3298934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日程安排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93D1F8-39C2-4380-B012-B176AF5FF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976487"/>
            <a:ext cx="684076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238500" y="1674304"/>
            <a:ext cx="6381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52900" y="2843858"/>
            <a:ext cx="455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5" name="矩形 4"/>
          <p:cNvSpPr/>
          <p:nvPr/>
        </p:nvSpPr>
        <p:spPr>
          <a:xfrm>
            <a:off x="2705100" y="1456645"/>
            <a:ext cx="7448550" cy="2125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38676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269647" y="1320373"/>
            <a:ext cx="2319458" cy="231945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56879" y="1994013"/>
            <a:ext cx="2144994" cy="972179"/>
          </a:xfrm>
          <a:prstGeom prst="rect">
            <a:avLst/>
          </a:prstGeom>
          <a:noFill/>
        </p:spPr>
        <p:txBody>
          <a:bodyPr vert="horz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955" y="4032795"/>
            <a:ext cx="45868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568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RPG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冒险游戏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UNITY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</a:t>
              </a:r>
              <a:r>
                <a:rPr lang="en-US" altLang="zh-CN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3D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Rectangle 28"/>
          <p:cNvSpPr/>
          <p:nvPr/>
        </p:nvSpPr>
        <p:spPr>
          <a:xfrm>
            <a:off x="6924671" y="3003244"/>
            <a:ext cx="4113216" cy="2450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3D Role Playing Game(RPG)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是以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Low Poly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为主要美术风格的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角色扮演游戏软件，其制作基于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Unity3D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引擎，并在</a:t>
            </a:r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环境下运行。该软件中，用户可选择自己将要扮演的角色，通过键盘鼠标完成角色移动、角色打击等操作</a:t>
            </a:r>
            <a:r>
              <a:rPr lang="zh-CN" altLang="en-US" sz="1800" b="1" dirty="0">
                <a:solidFill>
                  <a:schemeClr val="bg1">
                    <a:lumMod val="6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schemeClr val="bg1">
                  <a:lumMod val="6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24036" y="497307"/>
            <a:ext cx="2807720" cy="70788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269647" y="1320373"/>
            <a:ext cx="2319458" cy="231945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56879" y="1994013"/>
            <a:ext cx="2144994" cy="972179"/>
          </a:xfrm>
          <a:prstGeom prst="rect">
            <a:avLst/>
          </a:prstGeom>
          <a:noFill/>
        </p:spPr>
        <p:txBody>
          <a:bodyPr vert="horz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955" y="4032795"/>
            <a:ext cx="45868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项目要求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316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/>
          </p:cNvCxnSpPr>
          <p:nvPr/>
        </p:nvCxnSpPr>
        <p:spPr>
          <a:xfrm>
            <a:off x="6411087" y="1541333"/>
            <a:ext cx="18288" cy="38449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57030" y="2125536"/>
            <a:ext cx="3656196" cy="1304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266700"/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硬件环境：装载</a:t>
            </a:r>
            <a:r>
              <a:rPr lang="en-US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及以上版本、</a:t>
            </a:r>
            <a:r>
              <a:rPr lang="en-US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RAM 8G</a:t>
            </a:r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及以上的计算机</a:t>
            </a:r>
            <a:endParaRPr lang="zh-CN" altLang="zh-CN" sz="1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indent="266700"/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软件环境：</a:t>
            </a:r>
            <a:r>
              <a:rPr lang="en-US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Unity 2020.3.x</a:t>
            </a:r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及以上版本</a:t>
            </a:r>
            <a:endParaRPr lang="zh-CN" altLang="zh-CN" sz="1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57367" y="3932464"/>
            <a:ext cx="4590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266700"/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硬件环境：装载</a:t>
            </a:r>
            <a:r>
              <a:rPr lang="en-US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zh-CN" sz="1400" b="1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及以上版本的计算机</a:t>
            </a:r>
            <a:endParaRPr lang="zh-CN" altLang="zh-CN" sz="14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45423" y="2317574"/>
            <a:ext cx="3913520" cy="614460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73930" y="2162574"/>
              <a:ext cx="985736" cy="35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开发环境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9806" y="3815499"/>
            <a:ext cx="3913520" cy="614460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4494" y="3795078"/>
              <a:ext cx="985736" cy="35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运行环境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417457" y="5527971"/>
            <a:ext cx="1261884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24036" y="25032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条件和限制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24036" y="712750"/>
            <a:ext cx="280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Conditions and Limitations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269647" y="1320373"/>
            <a:ext cx="2319458" cy="2319458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56879" y="1994013"/>
            <a:ext cx="2144994" cy="972179"/>
          </a:xfrm>
          <a:prstGeom prst="rect">
            <a:avLst/>
          </a:prstGeom>
          <a:noFill/>
        </p:spPr>
        <p:txBody>
          <a:bodyPr vert="horz" lIns="0" tIns="0" rIns="0" bIns="0"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955" y="4032795"/>
            <a:ext cx="45868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模块划分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4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模块划分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MODULE PARTITION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14B2A-D3EF-4D07-8695-AC8A466B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7" y="1312069"/>
            <a:ext cx="4752528" cy="53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/>
          <p:nvPr/>
        </p:nvSpPr>
        <p:spPr>
          <a:xfrm>
            <a:off x="824035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模块划分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MODULE PARTITION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32ABC13-2601-49E8-B0BB-6927E16C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7" y="1528093"/>
            <a:ext cx="5544616" cy="49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TextBox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2744"/>
      </a:accent1>
      <a:accent2>
        <a:srgbClr val="7F7F7F"/>
      </a:accent2>
      <a:accent3>
        <a:srgbClr val="0C2744"/>
      </a:accent3>
      <a:accent4>
        <a:srgbClr val="7F7F7F"/>
      </a:accent4>
      <a:accent5>
        <a:srgbClr val="0C2744"/>
      </a:accent5>
      <a:accent6>
        <a:srgbClr val="7F7F7F"/>
      </a:accent6>
      <a:hlink>
        <a:srgbClr val="0C2744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自定义</PresentationFormat>
  <Paragraphs>119</Paragraphs>
  <Slides>21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bt269</dc:title>
  <dc:creator/>
  <cp:lastModifiedBy/>
  <cp:revision>1</cp:revision>
  <dcterms:created xsi:type="dcterms:W3CDTF">2016-12-12T18:18:53Z</dcterms:created>
  <dcterms:modified xsi:type="dcterms:W3CDTF">2022-03-23T14:43:58Z</dcterms:modified>
</cp:coreProperties>
</file>