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325" r:id="rId5"/>
    <p:sldId id="317" r:id="rId6"/>
    <p:sldId id="318" r:id="rId7"/>
    <p:sldId id="319" r:id="rId8"/>
    <p:sldId id="259" r:id="rId9"/>
    <p:sldId id="306" r:id="rId10"/>
    <p:sldId id="324" r:id="rId11"/>
    <p:sldId id="320" r:id="rId12"/>
    <p:sldId id="323" r:id="rId13"/>
    <p:sldId id="322" r:id="rId14"/>
    <p:sldId id="321" r:id="rId15"/>
    <p:sldId id="300" r:id="rId16"/>
    <p:sldId id="273" r:id="rId17"/>
    <p:sldId id="277" r:id="rId18"/>
    <p:sldId id="278" r:id="rId19"/>
    <p:sldId id="3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E5FA2-49C6-4B1C-934A-B2B6639372BD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95ACC-6180-4109-ADB4-5DF42A454D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DED5-29A0-4CE4-8DE2-6AB577C9DCFB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9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3253-ED42-4C0A-97B2-0D0F3012BE40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1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2E2F-6AB1-4333-A4F6-7EB2A2948BEE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93E-2AA6-4327-A4BF-A1A8DFE4E302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7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E8FB-8C2B-48B0-A415-A7C89561B624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9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31F4-6B04-42DB-A7B1-AF7D81DA8023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8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D02-9C26-4072-8B64-4DA67DF44873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BE59-7B57-4CEE-A938-D4C2A3813476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8A0C-0273-49B8-8B7F-BC5AA1D8DCA8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2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8FA7-D867-4EE5-A520-D769847D67F9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15CE-DA78-4DDA-AD34-6E39F6E81DED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6028-5D66-40B2-944F-0C03D2FDC8E0}" type="datetime1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7653-A577-4BAE-950F-F171EB25D8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970" y="570271"/>
            <a:ext cx="10355250" cy="539563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Presentation</a:t>
            </a:r>
            <a:b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YSW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Maharishi International University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169227" y="4326673"/>
            <a:ext cx="8503660" cy="18247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2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155"/>
            <a:ext cx="10515600" cy="51730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(cont...) 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68" y="625456"/>
            <a:ext cx="10754032" cy="6232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Table1: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Statistics: Mean value of variables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E28F-A6CA-4C34-90BA-082151D449C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7593"/>
              </p:ext>
            </p:extLst>
          </p:nvPr>
        </p:nvGraphicFramePr>
        <p:xfrm>
          <a:off x="838199" y="1142757"/>
          <a:ext cx="10515601" cy="483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0877">
                  <a:extLst>
                    <a:ext uri="{9D8B030D-6E8A-4147-A177-3AD203B41FA5}">
                      <a16:colId xmlns:a16="http://schemas.microsoft.com/office/drawing/2014/main" val="1570550681"/>
                    </a:ext>
                  </a:extLst>
                </a:gridCol>
                <a:gridCol w="104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55">
                  <a:extLst>
                    <a:ext uri="{9D8B030D-6E8A-4147-A177-3AD203B41FA5}">
                      <a16:colId xmlns:a16="http://schemas.microsoft.com/office/drawing/2014/main" val="2772191090"/>
                    </a:ext>
                  </a:extLst>
                </a:gridCol>
              </a:tblGrid>
              <a:tr h="45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2147557"/>
                  </a:ext>
                </a:extLst>
              </a:tr>
              <a:tr h="3160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Labor and equipment cost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Amount of labor and equipment cost per year in dollars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334.17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299.07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839195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Irrigation cost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Amount irrigation cost per year in dollars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132.31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123.45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costs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costs per year in dollars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385.92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367.73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1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Land owned in acres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93696"/>
                  </a:ext>
                </a:extLst>
              </a:tr>
              <a:tr h="47509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 experience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 experience in years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281768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Livestock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if farmer own it, 0 otherwise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944721"/>
                  </a:ext>
                </a:extLst>
              </a:tr>
              <a:tr h="2850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2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29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155"/>
            <a:ext cx="10515600" cy="51730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(cont...) 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9768" y="625456"/>
                <a:ext cx="10754032" cy="5894097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Empirical model:</a:t>
                </a:r>
              </a:p>
              <a:p>
                <a:endParaRPr lang="en-US" sz="2000" b="1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…………...…..……………….…………… (8)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………………………..…………………………………………… (9)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…..…....…………………………..………………… (10)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MI-Malmquist index, CI-catch up index, FI-Frontier shift measure, d-technology, s-before treatment, and t-after treatment.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768" y="625456"/>
                <a:ext cx="10754032" cy="5894097"/>
              </a:xfrm>
              <a:blipFill>
                <a:blip r:embed="rId2"/>
                <a:stretch>
                  <a:fillRect l="-737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E28F-A6CA-4C34-90BA-082151D449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155"/>
            <a:ext cx="10515600" cy="51730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(cont...) 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9768" y="625456"/>
                <a:ext cx="10754032" cy="5894097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 effect:</a:t>
                </a:r>
              </a:p>
              <a:p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IV: instrument for training completion using intention to treat (ITT)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ITT- random assignment of treated and control </a:t>
                </a:r>
              </a:p>
              <a:p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sz="2400" i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…………………………………………………………….. (11)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-fitted values from the first stage.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farm productivity for farmer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-Other factors,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parameters,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-is a mean 0 IID error term.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768" y="625456"/>
                <a:ext cx="10754032" cy="5894097"/>
              </a:xfrm>
              <a:blipFill>
                <a:blip r:embed="rId2"/>
                <a:stretch>
                  <a:fillRect l="-737" t="-1449" r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E28F-A6CA-4C34-90BA-082151D449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38077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68" y="581890"/>
            <a:ext cx="10754032" cy="627610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of farm productivity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E28F-A6CA-4C34-90BA-082151D449C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69939"/>
              </p:ext>
            </p:extLst>
          </p:nvPr>
        </p:nvGraphicFramePr>
        <p:xfrm>
          <a:off x="838200" y="976060"/>
          <a:ext cx="9873344" cy="556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031">
                  <a:extLst>
                    <a:ext uri="{9D8B030D-6E8A-4147-A177-3AD203B41FA5}">
                      <a16:colId xmlns:a16="http://schemas.microsoft.com/office/drawing/2014/main" val="1570550681"/>
                    </a:ext>
                  </a:extLst>
                </a:gridCol>
                <a:gridCol w="219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0">
                  <a:extLst>
                    <a:ext uri="{9D8B030D-6E8A-4147-A177-3AD203B41FA5}">
                      <a16:colId xmlns:a16="http://schemas.microsoft.com/office/drawing/2014/main" val="2772191090"/>
                    </a:ext>
                  </a:extLst>
                </a:gridCol>
              </a:tblGrid>
              <a:tr h="6190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farmers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 productivity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without cluster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within cluster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063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Commercial farmers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Catch-up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892293"/>
                  </a:ext>
                </a:extLst>
              </a:tr>
              <a:tr h="514118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Frontier shift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71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Malmquist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71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Semi-commercial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Catch-up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93696"/>
                  </a:ext>
                </a:extLst>
              </a:tr>
              <a:tr h="554717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Frontier shift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281768"/>
                  </a:ext>
                </a:extLst>
              </a:tr>
              <a:tr h="431871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Malmquist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944721"/>
                  </a:ext>
                </a:extLst>
              </a:tr>
              <a:tr h="431871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Subsistent</a:t>
                      </a:r>
                      <a:r>
                        <a:rPr lang="en-US" sz="2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farmers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Catch-up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8424545"/>
                  </a:ext>
                </a:extLst>
              </a:tr>
              <a:tr h="431871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Frontier shift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424434"/>
                  </a:ext>
                </a:extLst>
              </a:tr>
              <a:tr h="431871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Malmquist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0 .87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2721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69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38077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68" y="488932"/>
            <a:ext cx="10754032" cy="636906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effect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in parentheses are standard errors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E28F-A6CA-4C34-90BA-082151D449C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30428"/>
              </p:ext>
            </p:extLst>
          </p:nvPr>
        </p:nvGraphicFramePr>
        <p:xfrm>
          <a:off x="820417" y="928255"/>
          <a:ext cx="10312733" cy="5490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116">
                  <a:extLst>
                    <a:ext uri="{9D8B030D-6E8A-4147-A177-3AD203B41FA5}">
                      <a16:colId xmlns:a16="http://schemas.microsoft.com/office/drawing/2014/main" val="1570550681"/>
                    </a:ext>
                  </a:extLst>
                </a:gridCol>
                <a:gridCol w="2393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456">
                  <a:extLst>
                    <a:ext uri="{9D8B030D-6E8A-4147-A177-3AD203B41FA5}">
                      <a16:colId xmlns:a16="http://schemas.microsoft.com/office/drawing/2014/main" val="2772191090"/>
                    </a:ext>
                  </a:extLst>
                </a:gridCol>
              </a:tblGrid>
              <a:tr h="5526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farmers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Farm productivity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without cluster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within cluster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063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Commercial farmers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Catch-up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-0.310 (0.28)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-0.249 (0.543)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0892293"/>
                  </a:ext>
                </a:extLst>
              </a:tr>
              <a:tr h="514118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Frontier shift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0.408 (0.31)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0.492** (2.440)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71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Malmquist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0.100 (0.41)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0.300 (1.00)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71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Semi-commercial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Catch-up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0.066 (0.14)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1.246 (1.560)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93696"/>
                  </a:ext>
                </a:extLst>
              </a:tr>
              <a:tr h="428605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Frontier shift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0.022 (0.10)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0.262 (0.73)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281768"/>
                  </a:ext>
                </a:extLst>
              </a:tr>
              <a:tr h="431871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Malmquist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0.082 (0.10)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0.606 (1.56)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944721"/>
                  </a:ext>
                </a:extLst>
              </a:tr>
              <a:tr h="431871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Subsistent</a:t>
                      </a:r>
                      <a:r>
                        <a:rPr lang="en-US" sz="24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farmers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Catch-up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-0.145 (0.26)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0.052 (1.470)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8424545"/>
                  </a:ext>
                </a:extLst>
              </a:tr>
              <a:tr h="431871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Frontier shift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-0.138 (0.26)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0.018 (0.20)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424434"/>
                  </a:ext>
                </a:extLst>
              </a:tr>
              <a:tr h="431871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Malmquist Index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-0.113 (0.18)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0.083 (0.54)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2721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4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639"/>
            <a:ext cx="10515600" cy="5847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91" y="877375"/>
            <a:ext cx="10507026" cy="5441950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of farm productivity</a:t>
            </a:r>
          </a:p>
          <a:p>
            <a:pPr marL="228600" lvl="1">
              <a:spcBef>
                <a:spcPts val="10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lvl="5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different among with and without clustering</a:t>
            </a:r>
          </a:p>
          <a:p>
            <a:pPr marL="228600" lvl="1">
              <a:spcBef>
                <a:spcPts val="10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treatment effect is</a:t>
            </a:r>
          </a:p>
          <a:p>
            <a:pPr marL="2057400" lvl="5">
              <a:spcBef>
                <a:spcPts val="10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lvl="5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significantly different from zero in both with and without clustering</a:t>
            </a:r>
          </a:p>
          <a:p>
            <a:pPr marL="2057400" lvl="5">
              <a:spcBef>
                <a:spcPts val="10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 is similar to the result found by Fortson et al. (2012), which they examined the treatment effect on income change. </a:t>
            </a:r>
          </a:p>
          <a:p>
            <a:pPr marL="228600" lvl="1">
              <a:spcBef>
                <a:spcPts val="1000"/>
              </a:spcBef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E28F-A6CA-4C34-90BA-082151D449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724"/>
            <a:ext cx="10515600" cy="56774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7855"/>
            <a:ext cx="10424532" cy="540849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effect is statistically insignificant across all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of farm productivity and farmers </a:t>
            </a:r>
          </a:p>
          <a:p>
            <a:pPr lvl="6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using change in farm productivity and income showed similar results.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does not mean our proposition, effect of extension program on farm productivity or  farm income could be differ is invalid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condition where the two show the same result.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shows that the methods are robust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328"/>
            <a:ext cx="10515600" cy="54641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004"/>
            <a:ext cx="10424532" cy="511733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Davis, K.,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Nkonya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Kato, E.,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Mekonnen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Odendo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Miiro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Nkuba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(2012). Impact of farmer field schools on agricultural productivity and poverty in East Africa.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Development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402-413.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Fortson, K.,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Rangarajan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Blair, R., Lee, J., &amp; Gilbert, V. (2012).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water-to-market training in Armenia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(No. 8336f2393a7f4513b95947ee7face8b0). Mathematica Policy Research.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Wordofa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G.,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(2014). Improving Smallholder Farmers’ Income through Farmer Training Centers: an Impact Evaluation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Haramaya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District, Ethiopia.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1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>
              <a:latin typeface="Albany AMT" panose="020B0604020202020204" pitchFamily="34" charset="0"/>
              <a:cs typeface="Albany AMT" panose="020B0604020202020204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482" name="Picture 2" descr="C:\Users\Debesai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2192000" cy="6689559"/>
          </a:xfrm>
          <a:prstGeom prst="rect">
            <a:avLst/>
          </a:prstGeom>
          <a:noFill/>
        </p:spPr>
      </p:pic>
      <p:pic>
        <p:nvPicPr>
          <p:cNvPr id="20484" name="Picture 4" descr="Image result for Thank yo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895" y="0"/>
            <a:ext cx="10581411" cy="6513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58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9698" name="Picture 2" descr="Image result for Question and Answ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84389"/>
            <a:ext cx="5642811" cy="6271469"/>
          </a:xfrm>
          <a:prstGeom prst="rect">
            <a:avLst/>
          </a:prstGeom>
          <a:noFill/>
        </p:spPr>
      </p:pic>
      <p:pic>
        <p:nvPicPr>
          <p:cNvPr id="29700" name="Picture 4" descr="https://encrypted-tbn2.gstatic.com/images?q=tbn:ANd9GcSnUAupGI1gn_oyUKvY4Wny_hUTdH37Zlk26NOhfZBR7x1fiwSgh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553" y="282739"/>
            <a:ext cx="6334627" cy="63346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58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420"/>
            <a:ext cx="10515600" cy="7020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2723"/>
            <a:ext cx="10515600" cy="534362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development vs economic development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education and extension program vs Agricultural development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productivity (farm technical efficiency)</a:t>
            </a: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Competitiveness</a:t>
            </a:r>
          </a:p>
          <a:p>
            <a:pPr lvl="2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and well-being</a:t>
            </a:r>
          </a:p>
          <a:p>
            <a:pPr marL="914400" lvl="2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4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87"/>
            <a:ext cx="10515600" cy="6018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0439" y="786581"/>
            <a:ext cx="102648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the effectiveness of extension programs have been evaluated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change in farmers income or yield (Davis et al., 2012; Fortson et al., 2012;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Wordofa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treatment effects using these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not fully reflect the impact of extension programs in situations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programs have lead to more efficient allocation of factors of production. 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Undetected or miss-measured impact evaluation leads to sub-optimal fund allocation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87"/>
            <a:ext cx="10515600" cy="6018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0439" y="786581"/>
            <a:ext cx="102648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measurement or potential gain from an extension program can be captured via technical efficiency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Rigorous methods of program evaluations help to attain more efficient fund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285750" indent="-285750"/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theoretical model that show technical efficiency and farm income can be equal or competitive evaluation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demonstrates the comparison using randomized control trial (RCT) of a farmer training program in Armenia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1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797"/>
            <a:ext cx="10515600" cy="54830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7817"/>
                <a:ext cx="10515600" cy="5733658"/>
              </a:xfrm>
            </p:spPr>
            <p:txBody>
              <a:bodyPr>
                <a:noAutofit/>
              </a:bodyPr>
              <a:lstStyle/>
              <a:p>
                <a:pPr lvl="1" algn="just"/>
                <a:r>
                  <a:rPr lang="en-US" b="1" dirty="0">
                    <a:solidFill>
                      <a:schemeClr val="accent4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 model:</a:t>
                </a:r>
              </a:p>
              <a:p>
                <a:pPr lvl="1" algn="just"/>
                <a:endParaRPr lang="en-US" b="1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PY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…………..……………………………………..… (1)</a:t>
                </a:r>
              </a:p>
              <a:p>
                <a:pPr marL="457200" lvl="1" indent="0">
                  <a:buNone/>
                </a:pPr>
                <a:endParaRPr lang="en-US" b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profit, T-treatment, P and W are output (Y) and input (X) prices respectively.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prices are exogenous, and profit function is continuous and two times differentiable with respect to T.</a:t>
                </a: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…………………………..……………………………....... (2)</a:t>
                </a: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…………………………………..…………………………….. (3)</a:t>
                </a: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7817"/>
                <a:ext cx="10515600" cy="5733658"/>
              </a:xfrm>
              <a:blipFill>
                <a:blip r:embed="rId2"/>
                <a:stretch>
                  <a:fillRect t="-1488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3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797"/>
            <a:ext cx="10515600" cy="54830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(cont...)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7817"/>
                <a:ext cx="10515600" cy="55309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……………….…..……………………………..…….…………. (4)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Rearrange terms: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………………...………………………………………....... (5)</a:t>
                </a: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 equation (5) in to equation (2), gives: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𝑃𝑋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……………..……………………………………. (6)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7817"/>
                <a:ext cx="10515600" cy="5530970"/>
              </a:xfrm>
              <a:blipFill>
                <a:blip r:embed="rId2"/>
                <a:stretch>
                  <a:fillRect l="-812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797"/>
            <a:ext cx="10515600" cy="54830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(cont...)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7817"/>
                <a:ext cx="10515600" cy="553097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the market is competitive, wage is equal to MVP (P*MPP)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that efficiency is equal to average productivity (APP). 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implies that, equation can be written as: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𝑃𝑋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𝐴𝑃𝑃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𝑀𝑃𝑃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…………...…...….…………………….... (7)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App = MPP, both outcome variables have similar results, otherwise, results are different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7817"/>
                <a:ext cx="10515600" cy="5530970"/>
              </a:xfrm>
              <a:blipFill>
                <a:blip r:embed="rId2"/>
                <a:stretch>
                  <a:fillRect l="-812" t="-1544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5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797"/>
            <a:ext cx="10515600" cy="54830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(cont...)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817"/>
            <a:ext cx="10515600" cy="5530970"/>
          </a:xfrm>
        </p:spPr>
        <p:txBody>
          <a:bodyPr>
            <a:normAutofit/>
          </a:bodyPr>
          <a:lstStyle/>
          <a:p>
            <a:pPr lvl="1" algn="just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pPr marL="457200" lvl="1" indent="0" algn="just">
              <a:buNone/>
            </a:pPr>
            <a:endParaRPr lang="en-US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Armenia panel survey data:</a:t>
            </a:r>
          </a:p>
          <a:p>
            <a:pPr lvl="2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collected in 2007/2008 and 2010/2011 by </a:t>
            </a:r>
          </a:p>
          <a:p>
            <a:pPr lvl="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Millennium Challenge Corporation’s Compact (USIAD project). </a:t>
            </a:r>
          </a:p>
          <a:p>
            <a:pPr lvl="2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Sample: 189 number of communities </a:t>
            </a:r>
          </a:p>
          <a:p>
            <a:pPr lvl="2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 were under treatment group and 77 were under control group</a:t>
            </a:r>
          </a:p>
          <a:p>
            <a:pPr lvl="3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- 1515 (control: 40% and treatment: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60 %)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7653-A577-4BAE-950F-F171EB25D8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155"/>
            <a:ext cx="10515600" cy="51730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(cont...) 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68" y="625456"/>
            <a:ext cx="10754032" cy="6232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Table1: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Statistics: Mean value of variables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E28F-A6CA-4C34-90BA-082151D449C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34559"/>
              </p:ext>
            </p:extLst>
          </p:nvPr>
        </p:nvGraphicFramePr>
        <p:xfrm>
          <a:off x="838199" y="1142757"/>
          <a:ext cx="10716492" cy="4858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2655">
                  <a:extLst>
                    <a:ext uri="{9D8B030D-6E8A-4147-A177-3AD203B41FA5}">
                      <a16:colId xmlns:a16="http://schemas.microsoft.com/office/drawing/2014/main" val="1570550681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917">
                  <a:extLst>
                    <a:ext uri="{9D8B030D-6E8A-4147-A177-3AD203B41FA5}">
                      <a16:colId xmlns:a16="http://schemas.microsoft.com/office/drawing/2014/main" val="2772191090"/>
                    </a:ext>
                  </a:extLst>
                </a:gridCol>
              </a:tblGrid>
              <a:tr h="45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2147557"/>
                  </a:ext>
                </a:extLst>
              </a:tr>
              <a:tr h="3160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of head of household in years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839195"/>
                  </a:ext>
                </a:extLst>
              </a:tr>
              <a:tr h="23750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Family 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household 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if head of household female, 0 otherwise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1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HVA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if grow high value crops, 0 otherwise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93696"/>
                  </a:ext>
                </a:extLst>
              </a:tr>
              <a:tr h="47509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Nonfarm income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Amount of nonfarm income in dollars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1354.66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1761.96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281768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Secondary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if completed high school and 0 otherwise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944721"/>
                  </a:ext>
                </a:extLst>
              </a:tr>
              <a:tr h="28500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 of crops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value of crops per year in dollars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1903.39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1737.21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8424545"/>
                  </a:ext>
                </a:extLst>
              </a:tr>
              <a:tr h="5679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farm cost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Amount of total farm cost per year in dollars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663.30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585.30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44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0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1135</Words>
  <Application>Microsoft Office PowerPoint</Application>
  <PresentationFormat>Widescreen</PresentationFormat>
  <Paragraphs>433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Albany AMT</vt:lpstr>
      <vt:lpstr>Arial</vt:lpstr>
      <vt:lpstr>Calibri</vt:lpstr>
      <vt:lpstr>Calibri Light</vt:lpstr>
      <vt:lpstr>Cambria Math</vt:lpstr>
      <vt:lpstr>Times New Roman</vt:lpstr>
      <vt:lpstr>Office Theme</vt:lpstr>
      <vt:lpstr>Welcome to Our Presentation               YSW   Department of Computer Science, Maharishi International University       </vt:lpstr>
      <vt:lpstr>Introduction</vt:lpstr>
      <vt:lpstr>PowerPoint Presentation</vt:lpstr>
      <vt:lpstr>PowerPoint Presentation</vt:lpstr>
      <vt:lpstr>Methodology</vt:lpstr>
      <vt:lpstr>Methodology (cont...) </vt:lpstr>
      <vt:lpstr>Methodology (cont...) </vt:lpstr>
      <vt:lpstr>Methodology (cont...) </vt:lpstr>
      <vt:lpstr>Methodology (cont...) </vt:lpstr>
      <vt:lpstr>Methodology (cont...) </vt:lpstr>
      <vt:lpstr>Methodology (cont...) </vt:lpstr>
      <vt:lpstr>Methodology (cont...) </vt:lpstr>
      <vt:lpstr>Result and Discussion</vt:lpstr>
      <vt:lpstr>Result and Discussion</vt:lpstr>
      <vt:lpstr>Result and Discussion</vt:lpstr>
      <vt:lpstr>Conclusion and Recommendation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thesis: Determining Farmers Wiliness' to Adopt and Allocate Land for oilseed as Bioenergy Crops</dc:title>
  <dc:creator>Embaye</dc:creator>
  <cp:lastModifiedBy>Weldensie Embaye</cp:lastModifiedBy>
  <cp:revision>826</cp:revision>
  <dcterms:created xsi:type="dcterms:W3CDTF">2014-08-10T23:25:41Z</dcterms:created>
  <dcterms:modified xsi:type="dcterms:W3CDTF">2020-04-15T22:27:14Z</dcterms:modified>
</cp:coreProperties>
</file>