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4" r:id="rId8"/>
    <p:sldId id="263" r:id="rId9"/>
    <p:sldId id="265" r:id="rId10"/>
    <p:sldId id="268" r:id="rId11"/>
    <p:sldId id="266" r:id="rId12"/>
    <p:sldId id="267" r:id="rId13"/>
    <p:sldId id="270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00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05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3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1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7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45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5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4C70-7E68-4B4E-80B0-DE421B89B864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3B21-1ED1-44D9-8997-4706ED0C3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2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cttool.ru/arduino-uno-r3-pro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133136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habr.com/ru/articles/58314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bot-kit.ru/309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86409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Занятие 2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908720"/>
            <a:ext cx="8928992" cy="5832648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FFC000"/>
                </a:solidFill>
              </a:rPr>
              <a:t>Цель занятия</a:t>
            </a:r>
            <a:r>
              <a:rPr lang="en-US" sz="2800" dirty="0" smtClean="0">
                <a:solidFill>
                  <a:srgbClr val="FFC000"/>
                </a:solidFill>
              </a:rPr>
              <a:t>: </a:t>
            </a:r>
            <a:endParaRPr lang="ru-RU" sz="2800" dirty="0">
              <a:solidFill>
                <a:srgbClr val="FFC00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Транзистор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Оптический датчик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ШИМ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Откалибровать установку с зеркалами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Подключение датчиков, определение периода вращения двигателей программно. Вывод данных в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serial 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порт.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Подумать над реализацией алгоритма удержания отношения скоростей вращения (фазы) двигателей.  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84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230" y="15032"/>
            <a:ext cx="8229600" cy="64807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Распиновка </a:t>
            </a:r>
            <a:r>
              <a:rPr lang="en-US" sz="3600" b="1" dirty="0" smtClean="0"/>
              <a:t>Arduino UNO</a:t>
            </a:r>
            <a:endParaRPr lang="ru-RU" sz="3600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6165304"/>
            <a:ext cx="875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Взято с сайта 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https://compacttool.ru/arduino-uno-r3-pro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6467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700"/>
            <a:ext cx="8229600" cy="83671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Пример подключения и кода для проверки датчика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/>
          <a:lstStyle/>
          <a:p>
            <a:r>
              <a:rPr lang="ru-RU" sz="2800" dirty="0"/>
              <a:t>Контакт VCC подключается к выходу 5 В или 3.3 В Arduino, GND соединяем с GND,</a:t>
            </a:r>
          </a:p>
          <a:p>
            <a:r>
              <a:rPr lang="ru-RU" sz="2800" dirty="0"/>
              <a:t>контакт D0 соединяем с любым цифровым </a:t>
            </a:r>
            <a:r>
              <a:rPr lang="ru-RU" sz="2800" dirty="0" smtClean="0"/>
              <a:t>пином</a:t>
            </a:r>
          </a:p>
          <a:p>
            <a:r>
              <a:rPr lang="ru-RU" sz="2800" dirty="0" smtClean="0"/>
              <a:t>После </a:t>
            </a:r>
            <a:r>
              <a:rPr lang="ru-RU" sz="2800" dirty="0"/>
              <a:t>этого с помощью функций digitalRead() </a:t>
            </a:r>
            <a:r>
              <a:rPr lang="ru-RU" sz="2800" dirty="0" smtClean="0"/>
              <a:t>в </a:t>
            </a:r>
            <a:r>
              <a:rPr lang="ru-RU" sz="2800" dirty="0"/>
              <a:t>скетче в любой момент можно прочитать состояние датчика и определить, какой цвет перед ним находится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ru-RU" sz="2800" dirty="0"/>
          </a:p>
          <a:p>
            <a:pPr marL="0" indent="0">
              <a:buNone/>
            </a:pPr>
            <a:r>
              <a:rPr lang="ru-RU" sz="2800" b="1" dirty="0" smtClean="0"/>
              <a:t>Функция digitalRead() «считывает» уровень напряжения на выводе платы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56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Пример подключения и кода для проверки датчика</a:t>
            </a:r>
            <a:r>
              <a:rPr lang="en-US" sz="3200" b="1" dirty="0" smtClean="0"/>
              <a:t>. </a:t>
            </a:r>
            <a:r>
              <a:rPr lang="ru-RU" sz="3200" b="1" dirty="0" smtClean="0"/>
              <a:t>Продолжение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92D050"/>
                </a:solidFill>
              </a:rPr>
              <a:t>Ход рассуждения и настройка выводов платы.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Нам нужно принять сигнал напряжения «извне» от внешнего устройства. Следовательно он будет «входить» на наш вывод платы.</a:t>
            </a:r>
            <a:r>
              <a:rPr lang="en-US" sz="2800" dirty="0" smtClean="0"/>
              <a:t> </a:t>
            </a:r>
            <a:r>
              <a:rPr lang="ru-RU" sz="2800" dirty="0" smtClean="0"/>
              <a:t>Принимать мы будем цифровой сигнал, следовательно нужно выбрать любой цифровой вывод платы обозначенный как </a:t>
            </a:r>
            <a:r>
              <a:rPr lang="en-US" sz="2800" dirty="0" smtClean="0"/>
              <a:t>D0,D1...Dn. </a:t>
            </a:r>
            <a:r>
              <a:rPr lang="ru-RU" sz="2800" dirty="0" smtClean="0"/>
              <a:t>Выберу к примеру </a:t>
            </a:r>
            <a:r>
              <a:rPr lang="ru-RU" sz="2800" b="1" dirty="0" smtClean="0">
                <a:solidFill>
                  <a:srgbClr val="FFC000"/>
                </a:solidFill>
              </a:rPr>
              <a:t>2 пин</a:t>
            </a:r>
            <a:r>
              <a:rPr lang="ru-RU" sz="2800" dirty="0" smtClean="0"/>
              <a:t>. (</a:t>
            </a:r>
            <a:r>
              <a:rPr lang="en-US" sz="2800" dirty="0" smtClean="0"/>
              <a:t>D – digital)</a:t>
            </a:r>
            <a:endParaRPr lang="ru-RU" sz="2800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Нужно настроить вывод платы на «вход». Это делается с помощью функции </a:t>
            </a:r>
            <a:r>
              <a:rPr lang="en-US" sz="2800" b="1" dirty="0" err="1" smtClean="0"/>
              <a:t>pinMode</a:t>
            </a:r>
            <a:r>
              <a:rPr lang="en-US" sz="2800" b="1" dirty="0" smtClean="0"/>
              <a:t> </a:t>
            </a:r>
            <a:r>
              <a:rPr lang="ru-RU" sz="2800" dirty="0" smtClean="0"/>
              <a:t>следующим образом</a:t>
            </a:r>
            <a:r>
              <a:rPr lang="en-US" sz="2800" dirty="0"/>
              <a:t> </a:t>
            </a:r>
            <a:r>
              <a:rPr lang="ru-RU" sz="2800" dirty="0" smtClean="0"/>
              <a:t>в самом начале программы</a:t>
            </a:r>
            <a:r>
              <a:rPr lang="en-US" sz="2800" dirty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void setup() </a:t>
            </a:r>
            <a:r>
              <a:rPr lang="en-US" sz="2800" dirty="0" smtClean="0"/>
              <a:t>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Serial.begin</a:t>
            </a:r>
            <a:r>
              <a:rPr lang="en-US" sz="2800" dirty="0" smtClean="0"/>
              <a:t>(9600); // </a:t>
            </a:r>
            <a:r>
              <a:rPr lang="ru-RU" sz="2800" dirty="0" smtClean="0"/>
              <a:t>Запуск передачи данных по </a:t>
            </a:r>
            <a:r>
              <a:rPr lang="en-US" sz="2800" dirty="0" smtClean="0"/>
              <a:t>serial</a:t>
            </a:r>
            <a:r>
              <a:rPr lang="ru-RU" sz="2800" dirty="0" smtClean="0"/>
              <a:t> порту.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</a:t>
            </a:r>
            <a:r>
              <a:rPr lang="en-US" sz="2800" dirty="0" smtClean="0"/>
              <a:t>//</a:t>
            </a:r>
            <a:r>
              <a:rPr lang="ru-RU" sz="2800" dirty="0" smtClean="0"/>
              <a:t> 9600 скорость передачи в </a:t>
            </a:r>
            <a:r>
              <a:rPr lang="ru-RU" sz="2800" b="1" dirty="0" smtClean="0"/>
              <a:t>бодах.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 err="1" smtClean="0"/>
              <a:t>pinMode</a:t>
            </a:r>
            <a:r>
              <a:rPr lang="en-US" sz="2800" dirty="0" smtClean="0"/>
              <a:t>(</a:t>
            </a:r>
            <a:r>
              <a:rPr lang="ru-RU" sz="2800" b="1" dirty="0" smtClean="0">
                <a:solidFill>
                  <a:srgbClr val="FFC000"/>
                </a:solidFill>
              </a:rPr>
              <a:t>2</a:t>
            </a:r>
            <a:r>
              <a:rPr lang="en-US" sz="2800" dirty="0" smtClean="0"/>
              <a:t>, </a:t>
            </a:r>
            <a:r>
              <a:rPr lang="en-US" sz="2800" b="1" dirty="0"/>
              <a:t>INPUT</a:t>
            </a:r>
            <a:r>
              <a:rPr lang="en-US" sz="2800" dirty="0" smtClean="0"/>
              <a:t>);</a:t>
            </a:r>
            <a:r>
              <a:rPr lang="ru-RU" sz="2800" dirty="0" smtClean="0"/>
              <a:t> </a:t>
            </a:r>
            <a:r>
              <a:rPr lang="en-US" sz="2800" dirty="0" smtClean="0"/>
              <a:t>//</a:t>
            </a:r>
            <a:r>
              <a:rPr lang="ru-RU" sz="2800" dirty="0" smtClean="0"/>
              <a:t> </a:t>
            </a:r>
            <a:r>
              <a:rPr lang="en-US" sz="2800" dirty="0" smtClean="0"/>
              <a:t>INPUT - </a:t>
            </a:r>
            <a:r>
              <a:rPr lang="ru-RU" sz="2800" dirty="0" smtClean="0"/>
              <a:t>ВХОД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6768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35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Пример подключения и кода для проверки датчика</a:t>
            </a:r>
            <a:r>
              <a:rPr lang="en-US" sz="3200" b="1" dirty="0" smtClean="0"/>
              <a:t>. </a:t>
            </a:r>
            <a:r>
              <a:rPr lang="ru-RU" sz="3200" b="1" dirty="0" smtClean="0"/>
              <a:t>Продолжение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3. </a:t>
            </a:r>
            <a:r>
              <a:rPr lang="ru-RU" sz="2600" dirty="0" smtClean="0"/>
              <a:t>Теперь необходимо написать основной бесконечный цикл работы микроконтроллера </a:t>
            </a:r>
            <a:r>
              <a:rPr lang="en-US" sz="2600" dirty="0" smtClean="0"/>
              <a:t>loop() {}, </a:t>
            </a:r>
            <a:r>
              <a:rPr lang="ru-RU" sz="2600" dirty="0" smtClean="0"/>
              <a:t>в котором мы обработаем полученное на </a:t>
            </a:r>
            <a:r>
              <a:rPr lang="ru-RU" sz="2600" b="1" dirty="0" smtClean="0">
                <a:solidFill>
                  <a:srgbClr val="FFC000"/>
                </a:solidFill>
              </a:rPr>
              <a:t>2 пин </a:t>
            </a:r>
            <a:r>
              <a:rPr lang="ru-RU" sz="2600" dirty="0" smtClean="0"/>
              <a:t>напряжение и выведем соответствующее сообщение в монитор порта.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en-US" sz="2800" dirty="0"/>
              <a:t>void loop() </a:t>
            </a:r>
            <a:r>
              <a:rPr lang="en-US" sz="2800" dirty="0" smtClean="0"/>
              <a:t>{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digitalRead</a:t>
            </a:r>
            <a:r>
              <a:rPr lang="en-US" sz="2800" dirty="0" smtClean="0"/>
              <a:t>(</a:t>
            </a:r>
            <a:r>
              <a:rPr lang="ru-RU" sz="2800" b="1" dirty="0" smtClean="0">
                <a:solidFill>
                  <a:srgbClr val="FFC000"/>
                </a:solidFill>
              </a:rPr>
              <a:t>2</a:t>
            </a:r>
            <a:r>
              <a:rPr lang="en-US" sz="2800" dirty="0" smtClean="0"/>
              <a:t>)) </a:t>
            </a:r>
            <a:r>
              <a:rPr lang="en-US" sz="2800" dirty="0"/>
              <a:t>{ // </a:t>
            </a:r>
            <a:r>
              <a:rPr lang="ru-RU" sz="2800" dirty="0" smtClean="0"/>
              <a:t>Если напряжение высокое и фототранзистор пропускает ток.</a:t>
            </a:r>
          </a:p>
          <a:p>
            <a:pPr marL="0" indent="0">
              <a:buNone/>
            </a:pPr>
            <a:r>
              <a:rPr lang="en-US" sz="2800" dirty="0" err="1" smtClean="0"/>
              <a:t>Serial.println</a:t>
            </a:r>
            <a:r>
              <a:rPr lang="en-US" sz="2800" dirty="0"/>
              <a:t>("White color");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r>
              <a:rPr lang="en-US" sz="2800" dirty="0"/>
              <a:t> 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else {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// </a:t>
            </a:r>
            <a:r>
              <a:rPr lang="ru-RU" sz="2800" dirty="0" smtClean="0"/>
              <a:t>Если напряжение низкое и фототранзистор не пропускает ток.</a:t>
            </a:r>
          </a:p>
          <a:p>
            <a:pPr marL="0" indent="0">
              <a:buNone/>
            </a:pPr>
            <a:r>
              <a:rPr lang="en-US" sz="2800" dirty="0" err="1" smtClean="0"/>
              <a:t>Serial.println</a:t>
            </a:r>
            <a:r>
              <a:rPr lang="en-US" sz="2800" dirty="0"/>
              <a:t>("Black color");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57545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ШИМ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96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Транзистор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Т</a:t>
            </a:r>
            <a:r>
              <a:rPr lang="ru-RU" sz="2000" b="1" dirty="0" smtClean="0"/>
              <a:t>ранзистор</a:t>
            </a:r>
            <a:r>
              <a:rPr lang="ru-RU" sz="2000" dirty="0" smtClean="0"/>
              <a:t> </a:t>
            </a:r>
            <a:r>
              <a:rPr lang="ru-RU" sz="2000" dirty="0"/>
              <a:t>в электронном устройстве играет роль своего рода </a:t>
            </a:r>
            <a:r>
              <a:rPr lang="ru-RU" sz="2000" dirty="0">
                <a:solidFill>
                  <a:srgbClr val="FF0000"/>
                </a:solidFill>
              </a:rPr>
              <a:t>переключателя</a:t>
            </a:r>
            <a:r>
              <a:rPr lang="ru-RU" sz="2000" dirty="0"/>
              <a:t> и </a:t>
            </a:r>
            <a:r>
              <a:rPr lang="ru-RU" sz="2000" dirty="0">
                <a:solidFill>
                  <a:srgbClr val="FF0000"/>
                </a:solidFill>
              </a:rPr>
              <a:t>усилителя</a:t>
            </a:r>
            <a:r>
              <a:rPr lang="ru-RU" sz="2000" dirty="0"/>
              <a:t>. Простыми словами, его основная задача — контролировать поток электрического тока и управлять им. По сути он работает как кран, контролирующий поток воды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1028" name="Picture 4" descr="Транзисторы и схемы их включения | Лампа Электрика | Дзе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48877"/>
            <a:ext cx="3046291" cy="233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437112"/>
            <a:ext cx="856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картинке представлен </a:t>
            </a:r>
            <a:r>
              <a:rPr lang="ru-RU" b="1" dirty="0" smtClean="0"/>
              <a:t>БИПОЛЯРНЫЙ </a:t>
            </a:r>
            <a:r>
              <a:rPr lang="ru-RU" dirty="0" smtClean="0"/>
              <a:t>транзистор. База транзистора является управляющим краном, который управляет величиной тока в цепи коллектора и эмиттера.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1047" y="5440001"/>
            <a:ext cx="492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https://habr.com/ru/articles/133136/</a:t>
            </a:r>
            <a:endParaRPr lang="ru-RU" dirty="0" smtClean="0"/>
          </a:p>
          <a:p>
            <a:endParaRPr lang="ru-RU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https://habr.com/ru/articles/583142/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908704" y="522920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0297"/>
            <a:ext cx="37623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92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Транзистор. Продолжение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Когда на биполярный транзистор не поступает ток базы или он недостаточно большой (кран закрыт), от коллектора к эмиттеру ток не протекает (вода не протекает, т.к. кран закрыт). </a:t>
            </a:r>
          </a:p>
          <a:p>
            <a:pPr marL="0" indent="0">
              <a:buNone/>
            </a:pPr>
            <a:r>
              <a:rPr lang="ru-RU" sz="2400" i="1" u="sng" dirty="0" smtClean="0"/>
              <a:t>Следовательно транзистор можно представить как разрыв в цепи.</a:t>
            </a:r>
            <a:endParaRPr lang="ru-RU" sz="2400" i="1" dirty="0" smtClean="0"/>
          </a:p>
          <a:p>
            <a:pPr marL="0" indent="0">
              <a:buNone/>
            </a:pPr>
            <a:r>
              <a:rPr lang="ru-RU" sz="2400" dirty="0" smtClean="0"/>
              <a:t>Если начать подавать ток на базу (приоткрывать кран), начнёт протекать ток от коллектора к эмиттеру.  Базовый ток будет также протекать на эмиттер и складываться с током коллектора.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90819"/>
            <a:ext cx="47339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35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Транзистор. Продолжение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5"/>
            <a:ext cx="3144900" cy="326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545088"/>
            <a:ext cx="811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Коллекторный ток транзистора в нормальном активном режиме работы транзистора больше тока базы в определенное число раз. Это число называется </a:t>
            </a:r>
            <a:r>
              <a:rPr lang="ru-RU" b="1" dirty="0" smtClean="0"/>
              <a:t>коэффициентом усиления по току</a:t>
            </a:r>
            <a:r>
              <a:rPr lang="ru-RU" dirty="0" smtClean="0"/>
              <a:t> и является одним из основных параметров транзистора. Обозначается оно </a:t>
            </a:r>
            <a:r>
              <a:rPr lang="ru-RU" b="1" dirty="0" smtClean="0"/>
              <a:t>h21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365820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ru-RU" dirty="0" smtClean="0"/>
              <a:t>э = </a:t>
            </a:r>
            <a:r>
              <a:rPr lang="en-US" dirty="0" smtClean="0"/>
              <a:t>I</a:t>
            </a:r>
            <a:r>
              <a:rPr lang="ru-RU" dirty="0" smtClean="0"/>
              <a:t>к + </a:t>
            </a:r>
            <a:r>
              <a:rPr lang="en-US" dirty="0" smtClean="0"/>
              <a:t>I</a:t>
            </a:r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4732" y="4136977"/>
            <a:ext cx="388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выглядит схема, когда </a:t>
            </a:r>
            <a:r>
              <a:rPr lang="ru-RU" b="1" dirty="0" smtClean="0"/>
              <a:t>базовый ток достаточно большой,</a:t>
            </a:r>
            <a:r>
              <a:rPr lang="ru-RU" dirty="0" smtClean="0"/>
              <a:t> чтобы транзистор открылся и начал пропускать через себя ток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764705"/>
            <a:ext cx="3024336" cy="325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519003" y="413697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Биполярный транзистор образует разрыв цепи</a:t>
            </a:r>
            <a:r>
              <a:rPr lang="ru-RU" dirty="0" smtClean="0"/>
              <a:t>, когда </a:t>
            </a:r>
            <a:r>
              <a:rPr lang="ru-RU" b="1" dirty="0" smtClean="0"/>
              <a:t>базовый ток недостаточно большой </a:t>
            </a:r>
            <a:r>
              <a:rPr lang="ru-RU" dirty="0" smtClean="0"/>
              <a:t>(или равен нулю).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15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Транзистор. Продолжение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Очень быстро транзисторы заменили </a:t>
            </a:r>
            <a:r>
              <a:rPr lang="ru-RU" sz="2000" b="1" dirty="0"/>
              <a:t>вакуумные лампы </a:t>
            </a:r>
            <a:r>
              <a:rPr lang="ru-RU" sz="2000" dirty="0"/>
              <a:t>в различных электронных устройствах. В связи с этим возросла надежность таких устройств и намного уменьшились </a:t>
            </a:r>
            <a:r>
              <a:rPr lang="ru-RU" sz="2000" dirty="0" smtClean="0"/>
              <a:t>их размеры.</a:t>
            </a:r>
          </a:p>
          <a:p>
            <a:pPr marL="0" indent="0">
              <a:buNone/>
            </a:pPr>
            <a:r>
              <a:rPr lang="ru-RU" sz="2000" dirty="0" smtClean="0"/>
              <a:t>Компьютер на электронных лампах (картинка ниже).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6085654" cy="478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57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Транзистор. Продолжение</a:t>
            </a:r>
            <a:endParaRPr lang="ru-RU" sz="32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5523" y="899428"/>
            <a:ext cx="262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Вакуумная лампа.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571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Фототранзистор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Для понимания работы оптического датчика на отражение, следует сказать пару слов о работе фототранзистора.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4095" y="1700808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Фототранзистор</a:t>
            </a:r>
            <a:r>
              <a:rPr lang="ru-RU" dirty="0"/>
              <a:t> — оптоэлектронный полупроводниковый прибор, вариант биполярного транзистора. Отличается от обычного биполярного транзистора тем, что </a:t>
            </a:r>
            <a:r>
              <a:rPr lang="ru-RU" dirty="0" smtClean="0"/>
              <a:t>база прибора доступна </a:t>
            </a:r>
            <a:r>
              <a:rPr lang="ru-RU" dirty="0"/>
              <a:t>для воздействия внешнего оптического облучения, за счёт этого ток через прибор зависит от </a:t>
            </a:r>
            <a:r>
              <a:rPr lang="ru-RU" dirty="0" smtClean="0"/>
              <a:t>интенсивности облучения базы. </a:t>
            </a:r>
          </a:p>
          <a:p>
            <a:endParaRPr lang="ru-RU" dirty="0" smtClean="0"/>
          </a:p>
          <a:p>
            <a:r>
              <a:rPr lang="ru-RU" b="1" dirty="0" smtClean="0"/>
              <a:t>Следовательно, чем больше облучение базы, тем больший ток будет протекать через фототранзистор в направлении от коллектора к эмиттеру. </a:t>
            </a:r>
          </a:p>
          <a:p>
            <a:endParaRPr lang="ru-RU" b="1" dirty="0" smtClean="0"/>
          </a:p>
          <a:p>
            <a:r>
              <a:rPr lang="ru-RU" b="1" dirty="0" smtClean="0"/>
              <a:t>Напротив, если никакого облучения нет, то фототранзистор представляет собой разрыв цепи (ток не протекает).</a:t>
            </a:r>
          </a:p>
          <a:p>
            <a:endParaRPr lang="ru-RU" b="1" dirty="0"/>
          </a:p>
          <a:p>
            <a:endParaRPr lang="ru-RU" b="1" dirty="0"/>
          </a:p>
        </p:txBody>
      </p:sp>
      <p:pic>
        <p:nvPicPr>
          <p:cNvPr id="7170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504616"/>
            <a:ext cx="1652587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1800" y="5229201"/>
            <a:ext cx="453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Схематическое изображение фототранзистора на электрических схемах</a:t>
            </a:r>
          </a:p>
        </p:txBody>
      </p:sp>
    </p:spTree>
    <p:extLst>
      <p:ext uri="{BB962C8B-B14F-4D97-AF65-F5344CB8AC3E}">
        <p14:creationId xmlns:p14="http://schemas.microsoft.com/office/powerpoint/2010/main" val="60465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Оптический датчик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данном проекте мы будем применять датчик линии </a:t>
            </a:r>
            <a:r>
              <a:rPr lang="en-US" sz="2400" b="1" dirty="0" smtClean="0"/>
              <a:t>TCRT5000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Датчик линии выполнен на </a:t>
            </a:r>
            <a:r>
              <a:rPr lang="ru-RU" sz="2400" b="1" dirty="0"/>
              <a:t>оптопаре</a:t>
            </a:r>
            <a:r>
              <a:rPr lang="ru-RU" sz="2400" dirty="0"/>
              <a:t> TCRT5000, которая состоит из двух элементов — ИК-светодиода (излучателя) и фототранзистора (приемника). Когда светодиод излучает инфракрасный свет, световой поток отражается от поверхности и попадает на фототранзистор, где преобразуется в электрический сигнал. Темный цвет отражает меньше света, светлый — больше.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12607"/>
            <a:ext cx="37052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33056"/>
            <a:ext cx="31337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992" y="5122078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Получается, что датчик называется так, как называется оптопара, которую можно купить отдельно. Датчик представляет из себя готовую электрическую схему, к которой можно подключиться и работать.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82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1095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Оптический датчик. Продолжение</a:t>
            </a:r>
            <a:endParaRPr lang="ru-RU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8" t="22036" r="9544" b="12135"/>
          <a:stretch/>
        </p:blipFill>
        <p:spPr bwMode="auto">
          <a:xfrm>
            <a:off x="371075" y="726252"/>
            <a:ext cx="28067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https://robot-kit.ru/wa-data/public/shop/products/94/30/3094/images/15418/RKP-ST-CTRT5000-4PIN-6.97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t="19699" r="4042" b="26497"/>
          <a:stretch/>
        </p:blipFill>
        <p:spPr bwMode="auto">
          <a:xfrm rot="9676641">
            <a:off x="4947521" y="1067335"/>
            <a:ext cx="3231319" cy="197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hlinkClick r:id="rId4"/>
          </p:cNvPr>
          <p:cNvSpPr txBox="1"/>
          <p:nvPr/>
        </p:nvSpPr>
        <p:spPr>
          <a:xfrm>
            <a:off x="539552" y="3484052"/>
            <a:ext cx="26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https://robot-kit.ru/3094/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024" y="4026362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b="1" dirty="0"/>
              <a:t>Датчик имеет два выхода: AO (аналоговый) и DO (цифровой</a:t>
            </a:r>
            <a:r>
              <a:rPr lang="ru-RU" b="1" dirty="0" smtClean="0"/>
              <a:t>).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 качестве порогового элемента цифрового выхода использован </a:t>
            </a:r>
            <a:r>
              <a:rPr lang="ru-RU" b="1" dirty="0"/>
              <a:t>компаратор</a:t>
            </a:r>
            <a:r>
              <a:rPr lang="ru-RU" dirty="0"/>
              <a:t> LM393.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Регулировка порога переключения цифрового выхода осуществляется </a:t>
            </a:r>
            <a:r>
              <a:rPr lang="ru-RU" b="1" dirty="0"/>
              <a:t>подстроечным резистором </a:t>
            </a:r>
            <a:r>
              <a:rPr lang="ru-RU" dirty="0"/>
              <a:t>на плате датчика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Дальность обнаружения: 1 - 25 </a:t>
            </a:r>
            <a:r>
              <a:rPr lang="ru-RU" dirty="0" smtClean="0"/>
              <a:t>мм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Напряжение питания: +3.3 В ~ +5 </a:t>
            </a:r>
            <a:r>
              <a:rPr lang="ru-RU" dirty="0" smtClean="0"/>
              <a:t>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Формат сигнала цифрового выхода: TTL(0/1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Уровень сигнала аналогового выхода: 0..Vcc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2653679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ВНИМАНИЕ ! </a:t>
            </a:r>
            <a:r>
              <a:rPr lang="ru-RU" b="1" dirty="0"/>
              <a:t>При подключении датчика к схеме следует тщательно соблюдать полярность питания.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676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748</Words>
  <Application>Microsoft Office PowerPoint</Application>
  <PresentationFormat>Экран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Занятие 2</vt:lpstr>
      <vt:lpstr>Транзистор</vt:lpstr>
      <vt:lpstr>Транзистор. Продолжение</vt:lpstr>
      <vt:lpstr>Транзистор. Продолжение</vt:lpstr>
      <vt:lpstr>Транзистор. Продолжение</vt:lpstr>
      <vt:lpstr>Транзистор. Продолжение</vt:lpstr>
      <vt:lpstr>Фототранзистор</vt:lpstr>
      <vt:lpstr>Оптический датчик </vt:lpstr>
      <vt:lpstr>Оптический датчик. Продолжение</vt:lpstr>
      <vt:lpstr>Распиновка Arduino UNO</vt:lpstr>
      <vt:lpstr>Пример подключения и кода для проверки датчика</vt:lpstr>
      <vt:lpstr>Пример подключения и кода для проверки датчика. Продолжение</vt:lpstr>
      <vt:lpstr>Пример подключения и кода для проверки датчика. Продолжение</vt:lpstr>
      <vt:lpstr>ШИМ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2</dc:title>
  <dc:creator>User</dc:creator>
  <cp:lastModifiedBy>User</cp:lastModifiedBy>
  <cp:revision>122</cp:revision>
  <dcterms:created xsi:type="dcterms:W3CDTF">2024-12-11T16:50:59Z</dcterms:created>
  <dcterms:modified xsi:type="dcterms:W3CDTF">2024-12-11T19:25:45Z</dcterms:modified>
</cp:coreProperties>
</file>