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1"/>
  </p:notesMasterIdLst>
  <p:handoutMasterIdLst>
    <p:handoutMasterId r:id="rId22"/>
  </p:handoutMasterIdLst>
  <p:sldIdLst>
    <p:sldId id="410" r:id="rId5"/>
    <p:sldId id="423" r:id="rId6"/>
    <p:sldId id="411" r:id="rId7"/>
    <p:sldId id="408" r:id="rId8"/>
    <p:sldId id="413" r:id="rId9"/>
    <p:sldId id="412" r:id="rId10"/>
    <p:sldId id="422" r:id="rId11"/>
    <p:sldId id="424" r:id="rId12"/>
    <p:sldId id="404" r:id="rId13"/>
    <p:sldId id="416" r:id="rId14"/>
    <p:sldId id="415" r:id="rId15"/>
    <p:sldId id="417" r:id="rId16"/>
    <p:sldId id="418" r:id="rId17"/>
    <p:sldId id="420" r:id="rId18"/>
    <p:sldId id="419" r:id="rId19"/>
    <p:sldId id="39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8D46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3203" autoAdjust="0"/>
  </p:normalViewPr>
  <p:slideViewPr>
    <p:cSldViewPr snapToGrid="0">
      <p:cViewPr varScale="1">
        <p:scale>
          <a:sx n="77" d="100"/>
          <a:sy n="77" d="100"/>
        </p:scale>
        <p:origin x="912" y="5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commentAuthors" Target="commentAuthors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svg"/><Relationship Id="rId1" Type="http://schemas.openxmlformats.org/officeDocument/2006/relationships/image" Target="../media/image35.png"/><Relationship Id="rId4" Type="http://schemas.openxmlformats.org/officeDocument/2006/relationships/image" Target="../media/image38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svg"/><Relationship Id="rId1" Type="http://schemas.openxmlformats.org/officeDocument/2006/relationships/image" Target="../media/image39.png"/><Relationship Id="rId4" Type="http://schemas.openxmlformats.org/officeDocument/2006/relationships/image" Target="../media/image4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image" Target="../media/image4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1">
  <dgm:title val=""/>
  <dgm:desc val=""/>
  <dgm:catLst>
    <dgm:cat type="accent1" pri="11100"/>
  </dgm:catLst>
  <dgm:styleLbl name="node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accent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4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accent1">
        <a:alpha val="4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accent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accent1">
        <a:alpha val="90000"/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3_5">
  <dgm:title val=""/>
  <dgm:desc val=""/>
  <dgm:catLst>
    <dgm:cat type="accent3" pri="11500"/>
  </dgm:catLst>
  <dgm:styleLbl name="node0">
    <dgm:fillClrLst meth="cycle"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alpha val="9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alpha val="90000"/>
      </a:schemeClr>
      <a:schemeClr val="accent3">
        <a:alpha val="5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/>
    <dgm:txEffectClrLst/>
  </dgm:styleLbl>
  <dgm:styleLbl name="lnNode1">
    <dgm:fillClrLst>
      <a:schemeClr val="accent3">
        <a:shade val="90000"/>
      </a:schemeClr>
      <a:schemeClr val="accent3">
        <a:alpha val="50000"/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alpha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alpha val="3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  <a:alpha val="90000"/>
      </a:schemeClr>
      <a:schemeClr val="accent3">
        <a:tint val="20000"/>
        <a:alpha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bgSibTrans2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/>
    <dgm:txEffectClrLst/>
  </dgm:styleLbl>
  <dgm:styleLbl name="sibTrans1D1">
    <dgm:fillClrLst>
      <a:schemeClr val="accent3">
        <a:shade val="90000"/>
      </a:schemeClr>
      <a:schemeClr val="accent3">
        <a:tint val="50000"/>
      </a:schemeClr>
    </dgm:fillClrLst>
    <dgm:linClrLst>
      <a:schemeClr val="accent3">
        <a:shade val="90000"/>
      </a:schemeClr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alpha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alpha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alpha val="90000"/>
      </a:schemeClr>
      <a:schemeClr val="accent3">
        <a:alpha val="5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alpha val="90000"/>
        <a:tint val="40000"/>
      </a:schemeClr>
      <a:schemeClr val="accent3">
        <a:alpha val="5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D2295C5-BF53-4242-BCEB-2358138FC3D8}" type="doc">
      <dgm:prSet loTypeId="urn:microsoft.com/office/officeart/2005/8/layout/vList3" loCatId="list" qsTypeId="urn:microsoft.com/office/officeart/2005/8/quickstyle/simple5" qsCatId="simple" csTypeId="urn:microsoft.com/office/officeart/2005/8/colors/accent1_1" csCatId="accent1" phldr="1"/>
      <dgm:spPr/>
    </dgm:pt>
    <dgm:pt modelId="{3E034DC7-DA17-46F5-A222-976420FD0967}">
      <dgm:prSet phldrT="[Text]"/>
      <dgm:spPr/>
      <dgm:t>
        <a:bodyPr/>
        <a:lstStyle/>
        <a:p>
          <a:pPr>
            <a:buNone/>
          </a:pPr>
          <a:r>
            <a:rPr lang="en-US" b="1" i="0" u="none" dirty="0">
              <a:latin typeface="Aptos Display" panose="020B0004020202020204" pitchFamily="34" charset="0"/>
            </a:rPr>
            <a:t>Modular and scalable system -</a:t>
          </a:r>
          <a:r>
            <a:rPr lang="en-US" b="0" i="0" u="none" dirty="0">
              <a:latin typeface="Aptos Display" panose="020B0004020202020204" pitchFamily="34" charset="0"/>
            </a:rPr>
            <a:t> Both in the sense that the system should be able to support </a:t>
          </a:r>
          <a:r>
            <a:rPr lang="en-US" b="1" i="0" u="none" dirty="0">
              <a:latin typeface="Aptos Display" panose="020B0004020202020204" pitchFamily="34" charset="0"/>
            </a:rPr>
            <a:t>100 + concurrent users</a:t>
          </a:r>
          <a:endParaRPr lang="en-IL" dirty="0">
            <a:latin typeface="Aptos Display" panose="020B0004020202020204" pitchFamily="34" charset="0"/>
          </a:endParaRPr>
        </a:p>
      </dgm:t>
    </dgm:pt>
    <dgm:pt modelId="{5EB18F66-292F-4374-8E07-BBEE1D0BAE18}" type="parTrans" cxnId="{19A2180C-60E0-4C2F-B3AD-24F5D739D811}">
      <dgm:prSet/>
      <dgm:spPr/>
      <dgm:t>
        <a:bodyPr/>
        <a:lstStyle/>
        <a:p>
          <a:endParaRPr lang="en-IL"/>
        </a:p>
      </dgm:t>
    </dgm:pt>
    <dgm:pt modelId="{4A1F3364-C0CF-48F2-8DD3-84DADCF41920}" type="sibTrans" cxnId="{19A2180C-60E0-4C2F-B3AD-24F5D739D811}">
      <dgm:prSet/>
      <dgm:spPr/>
      <dgm:t>
        <a:bodyPr/>
        <a:lstStyle/>
        <a:p>
          <a:endParaRPr lang="en-IL"/>
        </a:p>
      </dgm:t>
    </dgm:pt>
    <dgm:pt modelId="{2E768B47-EA87-4604-BAF3-B6035DD9BEB0}">
      <dgm:prSet phldrT="[Text]"/>
      <dgm:spPr/>
      <dgm:t>
        <a:bodyPr/>
        <a:lstStyle/>
        <a:p>
          <a:pPr>
            <a:buNone/>
          </a:pPr>
          <a:r>
            <a:rPr lang="en-US" b="1" i="0" u="none" dirty="0">
              <a:latin typeface="Aptos Display" panose="020B0004020202020204" pitchFamily="34" charset="0"/>
            </a:rPr>
            <a:t>User centric system – </a:t>
          </a:r>
          <a:r>
            <a:rPr lang="en-US" b="0" i="0" u="none" dirty="0">
              <a:latin typeface="Aptos Display" panose="020B0004020202020204" pitchFamily="34" charset="0"/>
            </a:rPr>
            <a:t>we aim to achieve </a:t>
          </a:r>
          <a:r>
            <a:rPr lang="en-US" b="1" dirty="0">
              <a:latin typeface="Aptos Display" panose="020B0004020202020204" pitchFamily="34" charset="0"/>
            </a:rPr>
            <a:t>SUS usability score ≥ 80 and mobile and desktop accessibility</a:t>
          </a:r>
          <a:endParaRPr lang="en-IL" dirty="0">
            <a:latin typeface="Aptos Display" panose="020B0004020202020204" pitchFamily="34" charset="0"/>
          </a:endParaRPr>
        </a:p>
      </dgm:t>
    </dgm:pt>
    <dgm:pt modelId="{420E2345-BA56-441A-BA56-D118E6696503}" type="parTrans" cxnId="{A050B8A0-1FB1-4B89-A6AD-B4461958FD2C}">
      <dgm:prSet/>
      <dgm:spPr/>
      <dgm:t>
        <a:bodyPr/>
        <a:lstStyle/>
        <a:p>
          <a:endParaRPr lang="en-IL"/>
        </a:p>
      </dgm:t>
    </dgm:pt>
    <dgm:pt modelId="{6B4A1970-B238-4F5B-8416-60FBDB350DBD}" type="sibTrans" cxnId="{A050B8A0-1FB1-4B89-A6AD-B4461958FD2C}">
      <dgm:prSet/>
      <dgm:spPr/>
      <dgm:t>
        <a:bodyPr/>
        <a:lstStyle/>
        <a:p>
          <a:endParaRPr lang="en-IL"/>
        </a:p>
      </dgm:t>
    </dgm:pt>
    <dgm:pt modelId="{CAF527D4-5263-4241-BA21-5E6868E5EA62}" type="pres">
      <dgm:prSet presAssocID="{2D2295C5-BF53-4242-BCEB-2358138FC3D8}" presName="linearFlow" presStyleCnt="0">
        <dgm:presLayoutVars>
          <dgm:dir/>
          <dgm:resizeHandles val="exact"/>
        </dgm:presLayoutVars>
      </dgm:prSet>
      <dgm:spPr/>
    </dgm:pt>
    <dgm:pt modelId="{64146A1B-08C2-40A0-8421-9C1585734B56}" type="pres">
      <dgm:prSet presAssocID="{3E034DC7-DA17-46F5-A222-976420FD0967}" presName="composite" presStyleCnt="0"/>
      <dgm:spPr/>
    </dgm:pt>
    <dgm:pt modelId="{415B744B-B352-4A31-8155-1F3B85C9FC3F}" type="pres">
      <dgm:prSet presAssocID="{3E034DC7-DA17-46F5-A222-976420FD0967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pstairs with solid fill"/>
        </a:ext>
      </dgm:extLst>
    </dgm:pt>
    <dgm:pt modelId="{D8238000-4BC1-4DCF-B0C8-66C8AD370AE2}" type="pres">
      <dgm:prSet presAssocID="{3E034DC7-DA17-46F5-A222-976420FD0967}" presName="txShp" presStyleLbl="node1" presStyleIdx="0" presStyleCnt="2">
        <dgm:presLayoutVars>
          <dgm:bulletEnabled val="1"/>
        </dgm:presLayoutVars>
      </dgm:prSet>
      <dgm:spPr/>
    </dgm:pt>
    <dgm:pt modelId="{5FFC7427-5D0E-40AE-BFE3-AFC911B874AF}" type="pres">
      <dgm:prSet presAssocID="{4A1F3364-C0CF-48F2-8DD3-84DADCF41920}" presName="spacing" presStyleCnt="0"/>
      <dgm:spPr/>
    </dgm:pt>
    <dgm:pt modelId="{BAC2CE05-9894-4DEC-9FA3-FDA68A94DCF2}" type="pres">
      <dgm:prSet presAssocID="{2E768B47-EA87-4604-BAF3-B6035DD9BEB0}" presName="composite" presStyleCnt="0"/>
      <dgm:spPr/>
    </dgm:pt>
    <dgm:pt modelId="{E15F3DB3-B0CB-4F35-A4C1-593EDA9D54BE}" type="pres">
      <dgm:prSet presAssocID="{2E768B47-EA87-4604-BAF3-B6035DD9BEB0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User with solid fill"/>
        </a:ext>
      </dgm:extLst>
    </dgm:pt>
    <dgm:pt modelId="{5CFE72C3-1B05-4031-8849-E6EF3C29B59F}" type="pres">
      <dgm:prSet presAssocID="{2E768B47-EA87-4604-BAF3-B6035DD9BEB0}" presName="txShp" presStyleLbl="node1" presStyleIdx="1" presStyleCnt="2" custLinFactNeighborY="166">
        <dgm:presLayoutVars>
          <dgm:bulletEnabled val="1"/>
        </dgm:presLayoutVars>
      </dgm:prSet>
      <dgm:spPr/>
    </dgm:pt>
  </dgm:ptLst>
  <dgm:cxnLst>
    <dgm:cxn modelId="{19A2180C-60E0-4C2F-B3AD-24F5D739D811}" srcId="{2D2295C5-BF53-4242-BCEB-2358138FC3D8}" destId="{3E034DC7-DA17-46F5-A222-976420FD0967}" srcOrd="0" destOrd="0" parTransId="{5EB18F66-292F-4374-8E07-BBEE1D0BAE18}" sibTransId="{4A1F3364-C0CF-48F2-8DD3-84DADCF41920}"/>
    <dgm:cxn modelId="{6B40807D-63AB-44D8-9F5B-AD658707D03D}" type="presOf" srcId="{2E768B47-EA87-4604-BAF3-B6035DD9BEB0}" destId="{5CFE72C3-1B05-4031-8849-E6EF3C29B59F}" srcOrd="0" destOrd="0" presId="urn:microsoft.com/office/officeart/2005/8/layout/vList3"/>
    <dgm:cxn modelId="{B5C44685-21CA-4213-BD59-615DD000E89E}" type="presOf" srcId="{3E034DC7-DA17-46F5-A222-976420FD0967}" destId="{D8238000-4BC1-4DCF-B0C8-66C8AD370AE2}" srcOrd="0" destOrd="0" presId="urn:microsoft.com/office/officeart/2005/8/layout/vList3"/>
    <dgm:cxn modelId="{A050B8A0-1FB1-4B89-A6AD-B4461958FD2C}" srcId="{2D2295C5-BF53-4242-BCEB-2358138FC3D8}" destId="{2E768B47-EA87-4604-BAF3-B6035DD9BEB0}" srcOrd="1" destOrd="0" parTransId="{420E2345-BA56-441A-BA56-D118E6696503}" sibTransId="{6B4A1970-B238-4F5B-8416-60FBDB350DBD}"/>
    <dgm:cxn modelId="{25B281EA-C030-4E21-8DA3-6747B72C4FB7}" type="presOf" srcId="{2D2295C5-BF53-4242-BCEB-2358138FC3D8}" destId="{CAF527D4-5263-4241-BA21-5E6868E5EA62}" srcOrd="0" destOrd="0" presId="urn:microsoft.com/office/officeart/2005/8/layout/vList3"/>
    <dgm:cxn modelId="{F8C9CD25-0C1F-4E28-980C-63F8BF41816E}" type="presParOf" srcId="{CAF527D4-5263-4241-BA21-5E6868E5EA62}" destId="{64146A1B-08C2-40A0-8421-9C1585734B56}" srcOrd="0" destOrd="0" presId="urn:microsoft.com/office/officeart/2005/8/layout/vList3"/>
    <dgm:cxn modelId="{6781F031-B6FD-43F8-ABA8-F47DD7FAE05D}" type="presParOf" srcId="{64146A1B-08C2-40A0-8421-9C1585734B56}" destId="{415B744B-B352-4A31-8155-1F3B85C9FC3F}" srcOrd="0" destOrd="0" presId="urn:microsoft.com/office/officeart/2005/8/layout/vList3"/>
    <dgm:cxn modelId="{893CAF58-9F66-4AA5-9847-8F25BB6AB0DE}" type="presParOf" srcId="{64146A1B-08C2-40A0-8421-9C1585734B56}" destId="{D8238000-4BC1-4DCF-B0C8-66C8AD370AE2}" srcOrd="1" destOrd="0" presId="urn:microsoft.com/office/officeart/2005/8/layout/vList3"/>
    <dgm:cxn modelId="{EA4DAC82-06D1-4F03-AE78-02938B3994D3}" type="presParOf" srcId="{CAF527D4-5263-4241-BA21-5E6868E5EA62}" destId="{5FFC7427-5D0E-40AE-BFE3-AFC911B874AF}" srcOrd="1" destOrd="0" presId="urn:microsoft.com/office/officeart/2005/8/layout/vList3"/>
    <dgm:cxn modelId="{495815BA-973C-476E-AAA9-16925503C456}" type="presParOf" srcId="{CAF527D4-5263-4241-BA21-5E6868E5EA62}" destId="{BAC2CE05-9894-4DEC-9FA3-FDA68A94DCF2}" srcOrd="2" destOrd="0" presId="urn:microsoft.com/office/officeart/2005/8/layout/vList3"/>
    <dgm:cxn modelId="{DAC58FC5-2F75-46B6-BC3A-161BF9EA8BD6}" type="presParOf" srcId="{BAC2CE05-9894-4DEC-9FA3-FDA68A94DCF2}" destId="{E15F3DB3-B0CB-4F35-A4C1-593EDA9D54BE}" srcOrd="0" destOrd="0" presId="urn:microsoft.com/office/officeart/2005/8/layout/vList3"/>
    <dgm:cxn modelId="{AE6D4E7D-6BC3-4801-B3D6-37DC71147D74}" type="presParOf" srcId="{BAC2CE05-9894-4DEC-9FA3-FDA68A94DCF2}" destId="{5CFE72C3-1B05-4031-8849-E6EF3C29B59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D2295C5-BF53-4242-BCEB-2358138FC3D8}" type="doc">
      <dgm:prSet loTypeId="urn:microsoft.com/office/officeart/2005/8/layout/vList3" loCatId="list" qsTypeId="urn:microsoft.com/office/officeart/2005/8/quickstyle/simple5" qsCatId="simple" csTypeId="urn:microsoft.com/office/officeart/2005/8/colors/accent1_1" csCatId="accent1" phldr="1"/>
      <dgm:spPr/>
    </dgm:pt>
    <dgm:pt modelId="{3E034DC7-DA17-46F5-A222-976420FD0967}">
      <dgm:prSet phldrT="[Text]"/>
      <dgm:spPr/>
      <dgm:t>
        <a:bodyPr/>
        <a:lstStyle/>
        <a:p>
          <a:pPr>
            <a:buNone/>
          </a:pPr>
          <a:r>
            <a:rPr lang="en-US" b="1" i="0" u="none" dirty="0">
              <a:latin typeface="Aptos Display" panose="020B0004020202020204" pitchFamily="34" charset="0"/>
            </a:rPr>
            <a:t>Accurate plant analysis - </a:t>
          </a:r>
          <a:r>
            <a:rPr lang="en-US" b="0" i="0" u="none" dirty="0">
              <a:latin typeface="Aptos Display" panose="020B0004020202020204" pitchFamily="34" charset="0"/>
            </a:rPr>
            <a:t>As a main goal for the project we expect to provide accurate</a:t>
          </a:r>
          <a:r>
            <a:rPr lang="en-US" b="1" i="0" u="none" dirty="0">
              <a:latin typeface="Aptos Display" panose="020B0004020202020204" pitchFamily="34" charset="0"/>
            </a:rPr>
            <a:t> (&gt;90%) </a:t>
          </a:r>
          <a:r>
            <a:rPr lang="en-US" b="0" i="0" u="none" dirty="0">
              <a:latin typeface="Aptos Display" panose="020B0004020202020204" pitchFamily="34" charset="0"/>
            </a:rPr>
            <a:t>analysis of the lemon plant</a:t>
          </a:r>
          <a:endParaRPr lang="en-IL" dirty="0">
            <a:latin typeface="Aptos Display" panose="020B0004020202020204" pitchFamily="34" charset="0"/>
          </a:endParaRPr>
        </a:p>
      </dgm:t>
    </dgm:pt>
    <dgm:pt modelId="{5EB18F66-292F-4374-8E07-BBEE1D0BAE18}" type="parTrans" cxnId="{19A2180C-60E0-4C2F-B3AD-24F5D739D811}">
      <dgm:prSet/>
      <dgm:spPr/>
      <dgm:t>
        <a:bodyPr/>
        <a:lstStyle/>
        <a:p>
          <a:endParaRPr lang="en-IL"/>
        </a:p>
      </dgm:t>
    </dgm:pt>
    <dgm:pt modelId="{4A1F3364-C0CF-48F2-8DD3-84DADCF41920}" type="sibTrans" cxnId="{19A2180C-60E0-4C2F-B3AD-24F5D739D811}">
      <dgm:prSet/>
      <dgm:spPr/>
      <dgm:t>
        <a:bodyPr/>
        <a:lstStyle/>
        <a:p>
          <a:endParaRPr lang="en-IL"/>
        </a:p>
      </dgm:t>
    </dgm:pt>
    <dgm:pt modelId="{2E768B47-EA87-4604-BAF3-B6035DD9BEB0}">
      <dgm:prSet phldrT="[Text]"/>
      <dgm:spPr/>
      <dgm:t>
        <a:bodyPr/>
        <a:lstStyle/>
        <a:p>
          <a:pPr>
            <a:buNone/>
          </a:pPr>
          <a:r>
            <a:rPr lang="en-US" b="1" i="0" u="none" dirty="0">
              <a:latin typeface="Aptos Display" panose="020B0004020202020204" pitchFamily="34" charset="0"/>
            </a:rPr>
            <a:t>Performative plant analysis -</a:t>
          </a:r>
          <a:r>
            <a:rPr lang="en-US" b="0" i="0" u="none" dirty="0">
              <a:latin typeface="Aptos Display" panose="020B0004020202020204" pitchFamily="34" charset="0"/>
            </a:rPr>
            <a:t> We aim to Deliver results in </a:t>
          </a:r>
          <a:r>
            <a:rPr lang="en-US" b="1" i="0" u="none" dirty="0">
              <a:latin typeface="Aptos Display" panose="020B0004020202020204" pitchFamily="34" charset="0"/>
            </a:rPr>
            <a:t>under 5 seconds</a:t>
          </a:r>
          <a:r>
            <a:rPr lang="en-US" b="0" i="0" u="none" dirty="0">
              <a:latin typeface="Aptos Display" panose="020B0004020202020204" pitchFamily="34" charset="0"/>
            </a:rPr>
            <a:t> per image.</a:t>
          </a:r>
          <a:endParaRPr lang="en-IL" dirty="0">
            <a:latin typeface="Aptos Display" panose="020B0004020202020204" pitchFamily="34" charset="0"/>
          </a:endParaRPr>
        </a:p>
      </dgm:t>
    </dgm:pt>
    <dgm:pt modelId="{420E2345-BA56-441A-BA56-D118E6696503}" type="parTrans" cxnId="{A050B8A0-1FB1-4B89-A6AD-B4461958FD2C}">
      <dgm:prSet/>
      <dgm:spPr/>
      <dgm:t>
        <a:bodyPr/>
        <a:lstStyle/>
        <a:p>
          <a:endParaRPr lang="en-IL"/>
        </a:p>
      </dgm:t>
    </dgm:pt>
    <dgm:pt modelId="{6B4A1970-B238-4F5B-8416-60FBDB350DBD}" type="sibTrans" cxnId="{A050B8A0-1FB1-4B89-A6AD-B4461958FD2C}">
      <dgm:prSet/>
      <dgm:spPr/>
      <dgm:t>
        <a:bodyPr/>
        <a:lstStyle/>
        <a:p>
          <a:endParaRPr lang="en-IL"/>
        </a:p>
      </dgm:t>
    </dgm:pt>
    <dgm:pt modelId="{CAF527D4-5263-4241-BA21-5E6868E5EA62}" type="pres">
      <dgm:prSet presAssocID="{2D2295C5-BF53-4242-BCEB-2358138FC3D8}" presName="linearFlow" presStyleCnt="0">
        <dgm:presLayoutVars>
          <dgm:dir/>
          <dgm:resizeHandles val="exact"/>
        </dgm:presLayoutVars>
      </dgm:prSet>
      <dgm:spPr/>
    </dgm:pt>
    <dgm:pt modelId="{64146A1B-08C2-40A0-8421-9C1585734B56}" type="pres">
      <dgm:prSet presAssocID="{3E034DC7-DA17-46F5-A222-976420FD0967}" presName="composite" presStyleCnt="0"/>
      <dgm:spPr/>
    </dgm:pt>
    <dgm:pt modelId="{415B744B-B352-4A31-8155-1F3B85C9FC3F}" type="pres">
      <dgm:prSet presAssocID="{3E034DC7-DA17-46F5-A222-976420FD0967}" presName="imgShp" presStyleLbl="fgImgPlac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llseye outline"/>
        </a:ext>
      </dgm:extLst>
    </dgm:pt>
    <dgm:pt modelId="{D8238000-4BC1-4DCF-B0C8-66C8AD370AE2}" type="pres">
      <dgm:prSet presAssocID="{3E034DC7-DA17-46F5-A222-976420FD0967}" presName="txShp" presStyleLbl="node1" presStyleIdx="0" presStyleCnt="2">
        <dgm:presLayoutVars>
          <dgm:bulletEnabled val="1"/>
        </dgm:presLayoutVars>
      </dgm:prSet>
      <dgm:spPr/>
    </dgm:pt>
    <dgm:pt modelId="{5FFC7427-5D0E-40AE-BFE3-AFC911B874AF}" type="pres">
      <dgm:prSet presAssocID="{4A1F3364-C0CF-48F2-8DD3-84DADCF41920}" presName="spacing" presStyleCnt="0"/>
      <dgm:spPr/>
    </dgm:pt>
    <dgm:pt modelId="{BAC2CE05-9894-4DEC-9FA3-FDA68A94DCF2}" type="pres">
      <dgm:prSet presAssocID="{2E768B47-EA87-4604-BAF3-B6035DD9BEB0}" presName="composite" presStyleCnt="0"/>
      <dgm:spPr/>
    </dgm:pt>
    <dgm:pt modelId="{E15F3DB3-B0CB-4F35-A4C1-593EDA9D54BE}" type="pres">
      <dgm:prSet presAssocID="{2E768B47-EA87-4604-BAF3-B6035DD9BEB0}" presName="imgShp" presStyleLbl="fgImgPlace1" presStyleIdx="1" presStyleCnt="2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opwatch with solid fill"/>
        </a:ext>
      </dgm:extLst>
    </dgm:pt>
    <dgm:pt modelId="{5CFE72C3-1B05-4031-8849-E6EF3C29B59F}" type="pres">
      <dgm:prSet presAssocID="{2E768B47-EA87-4604-BAF3-B6035DD9BEB0}" presName="txShp" presStyleLbl="node1" presStyleIdx="1" presStyleCnt="2">
        <dgm:presLayoutVars>
          <dgm:bulletEnabled val="1"/>
        </dgm:presLayoutVars>
      </dgm:prSet>
      <dgm:spPr/>
    </dgm:pt>
  </dgm:ptLst>
  <dgm:cxnLst>
    <dgm:cxn modelId="{19A2180C-60E0-4C2F-B3AD-24F5D739D811}" srcId="{2D2295C5-BF53-4242-BCEB-2358138FC3D8}" destId="{3E034DC7-DA17-46F5-A222-976420FD0967}" srcOrd="0" destOrd="0" parTransId="{5EB18F66-292F-4374-8E07-BBEE1D0BAE18}" sibTransId="{4A1F3364-C0CF-48F2-8DD3-84DADCF41920}"/>
    <dgm:cxn modelId="{6B40807D-63AB-44D8-9F5B-AD658707D03D}" type="presOf" srcId="{2E768B47-EA87-4604-BAF3-B6035DD9BEB0}" destId="{5CFE72C3-1B05-4031-8849-E6EF3C29B59F}" srcOrd="0" destOrd="0" presId="urn:microsoft.com/office/officeart/2005/8/layout/vList3"/>
    <dgm:cxn modelId="{B5C44685-21CA-4213-BD59-615DD000E89E}" type="presOf" srcId="{3E034DC7-DA17-46F5-A222-976420FD0967}" destId="{D8238000-4BC1-4DCF-B0C8-66C8AD370AE2}" srcOrd="0" destOrd="0" presId="urn:microsoft.com/office/officeart/2005/8/layout/vList3"/>
    <dgm:cxn modelId="{A050B8A0-1FB1-4B89-A6AD-B4461958FD2C}" srcId="{2D2295C5-BF53-4242-BCEB-2358138FC3D8}" destId="{2E768B47-EA87-4604-BAF3-B6035DD9BEB0}" srcOrd="1" destOrd="0" parTransId="{420E2345-BA56-441A-BA56-D118E6696503}" sibTransId="{6B4A1970-B238-4F5B-8416-60FBDB350DBD}"/>
    <dgm:cxn modelId="{25B281EA-C030-4E21-8DA3-6747B72C4FB7}" type="presOf" srcId="{2D2295C5-BF53-4242-BCEB-2358138FC3D8}" destId="{CAF527D4-5263-4241-BA21-5E6868E5EA62}" srcOrd="0" destOrd="0" presId="urn:microsoft.com/office/officeart/2005/8/layout/vList3"/>
    <dgm:cxn modelId="{F8C9CD25-0C1F-4E28-980C-63F8BF41816E}" type="presParOf" srcId="{CAF527D4-5263-4241-BA21-5E6868E5EA62}" destId="{64146A1B-08C2-40A0-8421-9C1585734B56}" srcOrd="0" destOrd="0" presId="urn:microsoft.com/office/officeart/2005/8/layout/vList3"/>
    <dgm:cxn modelId="{6781F031-B6FD-43F8-ABA8-F47DD7FAE05D}" type="presParOf" srcId="{64146A1B-08C2-40A0-8421-9C1585734B56}" destId="{415B744B-B352-4A31-8155-1F3B85C9FC3F}" srcOrd="0" destOrd="0" presId="urn:microsoft.com/office/officeart/2005/8/layout/vList3"/>
    <dgm:cxn modelId="{893CAF58-9F66-4AA5-9847-8F25BB6AB0DE}" type="presParOf" srcId="{64146A1B-08C2-40A0-8421-9C1585734B56}" destId="{D8238000-4BC1-4DCF-B0C8-66C8AD370AE2}" srcOrd="1" destOrd="0" presId="urn:microsoft.com/office/officeart/2005/8/layout/vList3"/>
    <dgm:cxn modelId="{EA4DAC82-06D1-4F03-AE78-02938B3994D3}" type="presParOf" srcId="{CAF527D4-5263-4241-BA21-5E6868E5EA62}" destId="{5FFC7427-5D0E-40AE-BFE3-AFC911B874AF}" srcOrd="1" destOrd="0" presId="urn:microsoft.com/office/officeart/2005/8/layout/vList3"/>
    <dgm:cxn modelId="{495815BA-973C-476E-AAA9-16925503C456}" type="presParOf" srcId="{CAF527D4-5263-4241-BA21-5E6868E5EA62}" destId="{BAC2CE05-9894-4DEC-9FA3-FDA68A94DCF2}" srcOrd="2" destOrd="0" presId="urn:microsoft.com/office/officeart/2005/8/layout/vList3"/>
    <dgm:cxn modelId="{DAC58FC5-2F75-46B6-BC3A-161BF9EA8BD6}" type="presParOf" srcId="{BAC2CE05-9894-4DEC-9FA3-FDA68A94DCF2}" destId="{E15F3DB3-B0CB-4F35-A4C1-593EDA9D54BE}" srcOrd="0" destOrd="0" presId="urn:microsoft.com/office/officeart/2005/8/layout/vList3"/>
    <dgm:cxn modelId="{AE6D4E7D-6BC3-4801-B3D6-37DC71147D74}" type="presParOf" srcId="{BAC2CE05-9894-4DEC-9FA3-FDA68A94DCF2}" destId="{5CFE72C3-1B05-4031-8849-E6EF3C29B59F}" srcOrd="1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1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178D7BF-4FD1-4721-97E5-D0E07DBB83E7}" type="doc">
      <dgm:prSet loTypeId="urn:microsoft.com/office/officeart/2005/8/layout/bList2" loCatId="list" qsTypeId="urn:microsoft.com/office/officeart/2005/8/quickstyle/simple2" qsCatId="simple" csTypeId="urn:microsoft.com/office/officeart/2005/8/colors/accent3_5" csCatId="accent3" phldr="1"/>
      <dgm:spPr/>
    </dgm:pt>
    <dgm:pt modelId="{E985A780-D43E-407D-827A-0AB3F7172CFB}">
      <dgm:prSet phldrT="[Text]"/>
      <dgm:spPr/>
      <dgm:t>
        <a:bodyPr/>
        <a:lstStyle/>
        <a:p>
          <a:r>
            <a:rPr lang="en-GB" dirty="0">
              <a:latin typeface="Aptos Display" panose="020B0004020202020204" pitchFamily="34" charset="0"/>
            </a:rPr>
            <a:t>Model testing</a:t>
          </a:r>
          <a:endParaRPr lang="en-IL" dirty="0">
            <a:latin typeface="Aptos Display" panose="020B0004020202020204" pitchFamily="34" charset="0"/>
          </a:endParaRPr>
        </a:p>
      </dgm:t>
    </dgm:pt>
    <dgm:pt modelId="{EEA37FCD-A9F8-4885-8637-89A452601958}" type="parTrans" cxnId="{7315706B-CDAC-44BF-9AE1-A29F52C91530}">
      <dgm:prSet/>
      <dgm:spPr/>
      <dgm:t>
        <a:bodyPr/>
        <a:lstStyle/>
        <a:p>
          <a:endParaRPr lang="en-IL"/>
        </a:p>
      </dgm:t>
    </dgm:pt>
    <dgm:pt modelId="{722A97E9-CF2A-4AB8-B120-3E2E1C7ECED4}" type="sibTrans" cxnId="{7315706B-CDAC-44BF-9AE1-A29F52C91530}">
      <dgm:prSet/>
      <dgm:spPr/>
      <dgm:t>
        <a:bodyPr/>
        <a:lstStyle/>
        <a:p>
          <a:endParaRPr lang="en-IL"/>
        </a:p>
      </dgm:t>
    </dgm:pt>
    <dgm:pt modelId="{6B0D2264-2D6F-4EC1-B3A5-1B5726FCDCEE}">
      <dgm:prSet phldrT="[Text]"/>
      <dgm:spPr/>
      <dgm:t>
        <a:bodyPr/>
        <a:lstStyle/>
        <a:p>
          <a:pPr>
            <a:buNone/>
          </a:pPr>
          <a:r>
            <a:rPr lang="en-US" b="0" i="0" u="none" dirty="0">
              <a:latin typeface="Aptos Display" panose="020B0004020202020204" pitchFamily="34" charset="0"/>
            </a:rPr>
            <a:t>Backend API Testing</a:t>
          </a:r>
          <a:endParaRPr lang="en-IL" dirty="0">
            <a:latin typeface="Aptos Display" panose="020B0004020202020204" pitchFamily="34" charset="0"/>
          </a:endParaRPr>
        </a:p>
      </dgm:t>
    </dgm:pt>
    <dgm:pt modelId="{70A50868-2470-4912-9CD2-08F093E710EB}" type="parTrans" cxnId="{3131CDEA-4605-44B4-802F-3CFFA7A6DD39}">
      <dgm:prSet/>
      <dgm:spPr/>
      <dgm:t>
        <a:bodyPr/>
        <a:lstStyle/>
        <a:p>
          <a:endParaRPr lang="en-IL"/>
        </a:p>
      </dgm:t>
    </dgm:pt>
    <dgm:pt modelId="{86F4C358-03AC-4D23-9643-F1C2EA94A703}" type="sibTrans" cxnId="{3131CDEA-4605-44B4-802F-3CFFA7A6DD39}">
      <dgm:prSet/>
      <dgm:spPr/>
      <dgm:t>
        <a:bodyPr/>
        <a:lstStyle/>
        <a:p>
          <a:endParaRPr lang="en-IL"/>
        </a:p>
      </dgm:t>
    </dgm:pt>
    <dgm:pt modelId="{6308350E-4250-49CB-9D70-C39183AC03D9}">
      <dgm:prSet phldrT="[Text]"/>
      <dgm:spPr/>
      <dgm:t>
        <a:bodyPr/>
        <a:lstStyle/>
        <a:p>
          <a:pPr>
            <a:buNone/>
          </a:pPr>
          <a:r>
            <a:rPr lang="en-US" b="0" i="0" u="none" dirty="0">
              <a:latin typeface="Aptos Display" panose="020B0004020202020204" pitchFamily="34" charset="0"/>
            </a:rPr>
            <a:t>Frontend Testing</a:t>
          </a:r>
          <a:endParaRPr lang="en-IL" dirty="0">
            <a:latin typeface="Aptos Display" panose="020B0004020202020204" pitchFamily="34" charset="0"/>
          </a:endParaRPr>
        </a:p>
      </dgm:t>
    </dgm:pt>
    <dgm:pt modelId="{E05B3BDB-805C-487A-8051-CF884A08BD2D}" type="parTrans" cxnId="{78E07557-3EA7-4CC7-B260-0AF23FFB889A}">
      <dgm:prSet/>
      <dgm:spPr/>
      <dgm:t>
        <a:bodyPr/>
        <a:lstStyle/>
        <a:p>
          <a:endParaRPr lang="en-IL"/>
        </a:p>
      </dgm:t>
    </dgm:pt>
    <dgm:pt modelId="{7F6CB7C7-7C83-4ACB-82BC-7B200F825FFD}" type="sibTrans" cxnId="{78E07557-3EA7-4CC7-B260-0AF23FFB889A}">
      <dgm:prSet/>
      <dgm:spPr/>
      <dgm:t>
        <a:bodyPr/>
        <a:lstStyle/>
        <a:p>
          <a:endParaRPr lang="en-IL"/>
        </a:p>
      </dgm:t>
    </dgm:pt>
    <dgm:pt modelId="{87F4336B-81AF-4460-9CEF-05953B7FA7D2}">
      <dgm:prSet/>
      <dgm:spPr/>
      <dgm:t>
        <a:bodyPr/>
        <a:lstStyle/>
        <a:p>
          <a:pPr>
            <a:buNone/>
          </a:pPr>
          <a:r>
            <a:rPr lang="en-US" b="0" i="0" u="none" dirty="0">
              <a:latin typeface="Aptos" panose="020B0004020202020204" pitchFamily="34" charset="0"/>
            </a:rPr>
            <a:t>Each model in the pipeline will be evaluated on labeled datasets using standard performance metrics (</a:t>
          </a:r>
          <a:r>
            <a:rPr lang="en-US" b="1" i="0" u="none" dirty="0">
              <a:latin typeface="Aptos" panose="020B0004020202020204" pitchFamily="34" charset="0"/>
            </a:rPr>
            <a:t>accuracy</a:t>
          </a:r>
          <a:r>
            <a:rPr lang="en-US" b="0" i="0" u="none" dirty="0">
              <a:latin typeface="Aptos" panose="020B0004020202020204" pitchFamily="34" charset="0"/>
            </a:rPr>
            <a:t>, </a:t>
          </a:r>
          <a:r>
            <a:rPr lang="en-US" b="1" i="0" u="none" dirty="0">
              <a:latin typeface="Aptos" panose="020B0004020202020204" pitchFamily="34" charset="0"/>
            </a:rPr>
            <a:t>precision</a:t>
          </a:r>
          <a:r>
            <a:rPr lang="en-US" b="0" i="0" u="none" dirty="0">
              <a:latin typeface="Aptos" panose="020B0004020202020204" pitchFamily="34" charset="0"/>
            </a:rPr>
            <a:t>, </a:t>
          </a:r>
          <a:r>
            <a:rPr lang="en-US" b="1" i="0" u="none" dirty="0">
              <a:latin typeface="Aptos" panose="020B0004020202020204" pitchFamily="34" charset="0"/>
            </a:rPr>
            <a:t>recall</a:t>
          </a:r>
          <a:r>
            <a:rPr lang="en-US" b="0" i="0" u="none" dirty="0">
              <a:latin typeface="Aptos" panose="020B0004020202020204" pitchFamily="34" charset="0"/>
            </a:rPr>
            <a:t>, </a:t>
          </a:r>
          <a:r>
            <a:rPr lang="en-US" b="1" i="0" u="none" dirty="0">
              <a:latin typeface="Aptos" panose="020B0004020202020204" pitchFamily="34" charset="0"/>
            </a:rPr>
            <a:t>F1-score</a:t>
          </a:r>
          <a:r>
            <a:rPr lang="en-US" b="0" i="0" u="none" dirty="0">
              <a:latin typeface="Aptos" panose="020B0004020202020204" pitchFamily="34" charset="0"/>
            </a:rPr>
            <a:t>)</a:t>
          </a:r>
          <a:endParaRPr lang="en-IL" dirty="0">
            <a:latin typeface="Aptos" panose="020B0004020202020204" pitchFamily="34" charset="0"/>
          </a:endParaRPr>
        </a:p>
      </dgm:t>
    </dgm:pt>
    <dgm:pt modelId="{32A650E4-E1DE-4955-BED0-C2E9FBF32E7E}" type="parTrans" cxnId="{9CA7D8B8-5FB9-44B1-8C6F-B2795895E31F}">
      <dgm:prSet/>
      <dgm:spPr/>
      <dgm:t>
        <a:bodyPr/>
        <a:lstStyle/>
        <a:p>
          <a:endParaRPr lang="en-IL"/>
        </a:p>
      </dgm:t>
    </dgm:pt>
    <dgm:pt modelId="{61353A09-466D-44C4-8C26-FD8D41AFD95C}" type="sibTrans" cxnId="{9CA7D8B8-5FB9-44B1-8C6F-B2795895E31F}">
      <dgm:prSet/>
      <dgm:spPr/>
      <dgm:t>
        <a:bodyPr/>
        <a:lstStyle/>
        <a:p>
          <a:endParaRPr lang="en-IL"/>
        </a:p>
      </dgm:t>
    </dgm:pt>
    <dgm:pt modelId="{4CE03B04-ABE5-4B29-8F20-F38D54BD8816}">
      <dgm:prSet/>
      <dgm:spPr/>
      <dgm:t>
        <a:bodyPr/>
        <a:lstStyle/>
        <a:p>
          <a:pPr>
            <a:buNone/>
          </a:pPr>
          <a:r>
            <a:rPr lang="en-US" b="0" i="0" u="none" dirty="0">
              <a:latin typeface="Aptos" panose="020B0004020202020204" pitchFamily="34" charset="0"/>
            </a:rPr>
            <a:t>Unit and integration tests will verify that the FastAPI backend correctly handles image input, executes the analysis pipeline, and returns the correct results.</a:t>
          </a:r>
          <a:endParaRPr lang="en-IL" dirty="0">
            <a:latin typeface="Aptos" panose="020B0004020202020204" pitchFamily="34" charset="0"/>
          </a:endParaRPr>
        </a:p>
      </dgm:t>
    </dgm:pt>
    <dgm:pt modelId="{74E42137-53B7-43F4-94BE-DF350BFF16DF}" type="parTrans" cxnId="{72E12333-D685-4479-A1D2-D8A27FF0C789}">
      <dgm:prSet/>
      <dgm:spPr/>
      <dgm:t>
        <a:bodyPr/>
        <a:lstStyle/>
        <a:p>
          <a:endParaRPr lang="en-IL"/>
        </a:p>
      </dgm:t>
    </dgm:pt>
    <dgm:pt modelId="{F0427166-6735-4E11-82B0-0F049D1AE831}" type="sibTrans" cxnId="{72E12333-D685-4479-A1D2-D8A27FF0C789}">
      <dgm:prSet/>
      <dgm:spPr/>
      <dgm:t>
        <a:bodyPr/>
        <a:lstStyle/>
        <a:p>
          <a:endParaRPr lang="en-IL"/>
        </a:p>
      </dgm:t>
    </dgm:pt>
    <dgm:pt modelId="{DFF816FB-7D38-473B-8C08-EFED0D9BAD93}">
      <dgm:prSet/>
      <dgm:spPr/>
      <dgm:t>
        <a:bodyPr/>
        <a:lstStyle/>
        <a:p>
          <a:pPr>
            <a:buNone/>
          </a:pPr>
          <a:r>
            <a:rPr lang="en-US" b="0" i="0" u="none" dirty="0">
              <a:latin typeface="Aptos" panose="020B0004020202020204" pitchFamily="34" charset="0"/>
            </a:rPr>
            <a:t>Usability and responsiveness of the web interface will be tested across devices</a:t>
          </a:r>
          <a:endParaRPr lang="en-IL" dirty="0">
            <a:latin typeface="Aptos" panose="020B0004020202020204" pitchFamily="34" charset="0"/>
          </a:endParaRPr>
        </a:p>
      </dgm:t>
    </dgm:pt>
    <dgm:pt modelId="{969A15D9-C413-4FF1-B0BF-CFD9149DEC0E}" type="parTrans" cxnId="{F2AC3D30-29E7-4519-A4FB-E759959242EF}">
      <dgm:prSet/>
      <dgm:spPr/>
      <dgm:t>
        <a:bodyPr/>
        <a:lstStyle/>
        <a:p>
          <a:endParaRPr lang="en-IL"/>
        </a:p>
      </dgm:t>
    </dgm:pt>
    <dgm:pt modelId="{1BB0EC1A-312A-4457-9FF7-D497B84BB2E3}" type="sibTrans" cxnId="{F2AC3D30-29E7-4519-A4FB-E759959242EF}">
      <dgm:prSet/>
      <dgm:spPr/>
      <dgm:t>
        <a:bodyPr/>
        <a:lstStyle/>
        <a:p>
          <a:endParaRPr lang="en-IL"/>
        </a:p>
      </dgm:t>
    </dgm:pt>
    <dgm:pt modelId="{889821CF-84B4-4AE7-9EEA-75DAF959895B}" type="pres">
      <dgm:prSet presAssocID="{9178D7BF-4FD1-4721-97E5-D0E07DBB83E7}" presName="diagram" presStyleCnt="0">
        <dgm:presLayoutVars>
          <dgm:dir/>
          <dgm:animLvl val="lvl"/>
          <dgm:resizeHandles val="exact"/>
        </dgm:presLayoutVars>
      </dgm:prSet>
      <dgm:spPr/>
    </dgm:pt>
    <dgm:pt modelId="{033B7343-8AAA-4218-AD3A-E8EE4605E20E}" type="pres">
      <dgm:prSet presAssocID="{E985A780-D43E-407D-827A-0AB3F7172CFB}" presName="compNode" presStyleCnt="0"/>
      <dgm:spPr/>
    </dgm:pt>
    <dgm:pt modelId="{BEA201A7-058C-4C86-B480-029629EA0E8F}" type="pres">
      <dgm:prSet presAssocID="{E985A780-D43E-407D-827A-0AB3F7172CFB}" presName="childRect" presStyleLbl="bgAcc1" presStyleIdx="0" presStyleCnt="3">
        <dgm:presLayoutVars>
          <dgm:bulletEnabled val="1"/>
        </dgm:presLayoutVars>
      </dgm:prSet>
      <dgm:spPr/>
    </dgm:pt>
    <dgm:pt modelId="{9D431E3C-4CEF-418F-958C-0649F5D9A8A1}" type="pres">
      <dgm:prSet presAssocID="{E985A780-D43E-407D-827A-0AB3F7172CFB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EEDB28BE-31FA-4072-906C-ADE7D6CCD1D8}" type="pres">
      <dgm:prSet presAssocID="{E985A780-D43E-407D-827A-0AB3F7172CFB}" presName="parentRect" presStyleLbl="alignNode1" presStyleIdx="0" presStyleCnt="3"/>
      <dgm:spPr/>
    </dgm:pt>
    <dgm:pt modelId="{25CB631C-D607-4679-BCB0-431F41528C1F}" type="pres">
      <dgm:prSet presAssocID="{E985A780-D43E-407D-827A-0AB3F7172CFB}" presName="adorn" presStyleLbl="fgAccFollowNode1" presStyleIdx="0" presStyleCnt="3"/>
      <dgm:spPr>
        <a:blipFill>
          <a:blip xmlns:r="http://schemas.openxmlformats.org/officeDocument/2006/relationships" r:embed="rId1"/>
          <a:srcRect/>
          <a:stretch>
            <a:fillRect/>
          </a:stretch>
        </a:blipFill>
      </dgm:spPr>
    </dgm:pt>
    <dgm:pt modelId="{AA2D7F68-03FE-448C-9F2A-422AAE7B76B7}" type="pres">
      <dgm:prSet presAssocID="{722A97E9-CF2A-4AB8-B120-3E2E1C7ECED4}" presName="sibTrans" presStyleLbl="sibTrans2D1" presStyleIdx="0" presStyleCnt="0"/>
      <dgm:spPr/>
    </dgm:pt>
    <dgm:pt modelId="{E35EC24A-5135-4D52-AAE2-B73575B22831}" type="pres">
      <dgm:prSet presAssocID="{6B0D2264-2D6F-4EC1-B3A5-1B5726FCDCEE}" presName="compNode" presStyleCnt="0"/>
      <dgm:spPr/>
    </dgm:pt>
    <dgm:pt modelId="{BC06C36B-5977-4DB1-BE35-A3E3BBE5B65D}" type="pres">
      <dgm:prSet presAssocID="{6B0D2264-2D6F-4EC1-B3A5-1B5726FCDCEE}" presName="childRect" presStyleLbl="bgAcc1" presStyleIdx="1" presStyleCnt="3" custLinFactNeighborX="712">
        <dgm:presLayoutVars>
          <dgm:bulletEnabled val="1"/>
        </dgm:presLayoutVars>
      </dgm:prSet>
      <dgm:spPr/>
    </dgm:pt>
    <dgm:pt modelId="{8041A51B-5736-4AF1-8CB4-10473EA0DBF9}" type="pres">
      <dgm:prSet presAssocID="{6B0D2264-2D6F-4EC1-B3A5-1B5726FCDCEE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210EA7CB-15C6-41BE-99DF-94241339CF99}" type="pres">
      <dgm:prSet presAssocID="{6B0D2264-2D6F-4EC1-B3A5-1B5726FCDCEE}" presName="parentRect" presStyleLbl="alignNode1" presStyleIdx="1" presStyleCnt="3"/>
      <dgm:spPr/>
    </dgm:pt>
    <dgm:pt modelId="{EB274707-F0F1-49AB-9B1F-C9C2435BEAE4}" type="pres">
      <dgm:prSet presAssocID="{6B0D2264-2D6F-4EC1-B3A5-1B5726FCDCEE}" presName="adorn" presStyleLbl="fgAccFollowNode1" presStyleIdx="1" presStyleCnt="3"/>
      <dgm:spPr>
        <a:blipFill>
          <a:blip xmlns:r="http://schemas.openxmlformats.org/officeDocument/2006/relationships" r:embed="rId2"/>
          <a:srcRect/>
          <a:stretch>
            <a:fillRect/>
          </a:stretch>
        </a:blipFill>
      </dgm:spPr>
    </dgm:pt>
    <dgm:pt modelId="{06EF41C2-E4B1-466F-994C-BCB101A2E281}" type="pres">
      <dgm:prSet presAssocID="{86F4C358-03AC-4D23-9643-F1C2EA94A703}" presName="sibTrans" presStyleLbl="sibTrans2D1" presStyleIdx="0" presStyleCnt="0"/>
      <dgm:spPr/>
    </dgm:pt>
    <dgm:pt modelId="{D9909FF3-0A58-4564-BCF8-D2A600305BF5}" type="pres">
      <dgm:prSet presAssocID="{6308350E-4250-49CB-9D70-C39183AC03D9}" presName="compNode" presStyleCnt="0"/>
      <dgm:spPr/>
    </dgm:pt>
    <dgm:pt modelId="{840CAB1A-EA97-4D91-A1FC-33B06BAEEABA}" type="pres">
      <dgm:prSet presAssocID="{6308350E-4250-49CB-9D70-C39183AC03D9}" presName="childRect" presStyleLbl="bgAcc1" presStyleIdx="2" presStyleCnt="3">
        <dgm:presLayoutVars>
          <dgm:bulletEnabled val="1"/>
        </dgm:presLayoutVars>
      </dgm:prSet>
      <dgm:spPr/>
    </dgm:pt>
    <dgm:pt modelId="{2D88F409-DC32-4ECF-BB8B-634C2BEDE060}" type="pres">
      <dgm:prSet presAssocID="{6308350E-4250-49CB-9D70-C39183AC03D9}" presName="parentText" presStyleLbl="node1" presStyleIdx="0" presStyleCnt="0">
        <dgm:presLayoutVars>
          <dgm:chMax val="0"/>
          <dgm:bulletEnabled val="1"/>
        </dgm:presLayoutVars>
      </dgm:prSet>
      <dgm:spPr/>
    </dgm:pt>
    <dgm:pt modelId="{34F180C2-9CE3-494F-BE49-FFBE52DAE882}" type="pres">
      <dgm:prSet presAssocID="{6308350E-4250-49CB-9D70-C39183AC03D9}" presName="parentRect" presStyleLbl="alignNode1" presStyleIdx="2" presStyleCnt="3"/>
      <dgm:spPr/>
    </dgm:pt>
    <dgm:pt modelId="{853571BF-D581-4C5E-9018-41CCB0D400D0}" type="pres">
      <dgm:prSet presAssocID="{6308350E-4250-49CB-9D70-C39183AC03D9}" presName="adorn" presStyleLbl="fgAccFollowNode1" presStyleIdx="2" presStyleCnt="3"/>
      <dgm:spPr>
        <a:blipFill>
          <a:blip xmlns:r="http://schemas.openxmlformats.org/officeDocument/2006/relationships" r:embed="rId3"/>
          <a:srcRect/>
          <a:stretch>
            <a:fillRect/>
          </a:stretch>
        </a:blipFill>
      </dgm:spPr>
    </dgm:pt>
  </dgm:ptLst>
  <dgm:cxnLst>
    <dgm:cxn modelId="{D09DBA22-0B6D-452F-BCCC-F9FB50F7F1BE}" type="presOf" srcId="{E985A780-D43E-407D-827A-0AB3F7172CFB}" destId="{9D431E3C-4CEF-418F-958C-0649F5D9A8A1}" srcOrd="0" destOrd="0" presId="urn:microsoft.com/office/officeart/2005/8/layout/bList2"/>
    <dgm:cxn modelId="{F2AC3D30-29E7-4519-A4FB-E759959242EF}" srcId="{6308350E-4250-49CB-9D70-C39183AC03D9}" destId="{DFF816FB-7D38-473B-8C08-EFED0D9BAD93}" srcOrd="0" destOrd="0" parTransId="{969A15D9-C413-4FF1-B0BF-CFD9149DEC0E}" sibTransId="{1BB0EC1A-312A-4457-9FF7-D497B84BB2E3}"/>
    <dgm:cxn modelId="{72E12333-D685-4479-A1D2-D8A27FF0C789}" srcId="{6B0D2264-2D6F-4EC1-B3A5-1B5726FCDCEE}" destId="{4CE03B04-ABE5-4B29-8F20-F38D54BD8816}" srcOrd="0" destOrd="0" parTransId="{74E42137-53B7-43F4-94BE-DF350BFF16DF}" sibTransId="{F0427166-6735-4E11-82B0-0F049D1AE831}"/>
    <dgm:cxn modelId="{EB8E7840-5B42-4336-8DF4-B9ABECEB99A5}" type="presOf" srcId="{9178D7BF-4FD1-4721-97E5-D0E07DBB83E7}" destId="{889821CF-84B4-4AE7-9EEA-75DAF959895B}" srcOrd="0" destOrd="0" presId="urn:microsoft.com/office/officeart/2005/8/layout/bList2"/>
    <dgm:cxn modelId="{A5E89342-7AE5-4A81-A536-96E17A93C18F}" type="presOf" srcId="{6308350E-4250-49CB-9D70-C39183AC03D9}" destId="{2D88F409-DC32-4ECF-BB8B-634C2BEDE060}" srcOrd="0" destOrd="0" presId="urn:microsoft.com/office/officeart/2005/8/layout/bList2"/>
    <dgm:cxn modelId="{56F6E242-D78A-41A0-90EB-512F30FDCC0B}" type="presOf" srcId="{4CE03B04-ABE5-4B29-8F20-F38D54BD8816}" destId="{BC06C36B-5977-4DB1-BE35-A3E3BBE5B65D}" srcOrd="0" destOrd="0" presId="urn:microsoft.com/office/officeart/2005/8/layout/bList2"/>
    <dgm:cxn modelId="{7315706B-CDAC-44BF-9AE1-A29F52C91530}" srcId="{9178D7BF-4FD1-4721-97E5-D0E07DBB83E7}" destId="{E985A780-D43E-407D-827A-0AB3F7172CFB}" srcOrd="0" destOrd="0" parTransId="{EEA37FCD-A9F8-4885-8637-89A452601958}" sibTransId="{722A97E9-CF2A-4AB8-B120-3E2E1C7ECED4}"/>
    <dgm:cxn modelId="{3C617C4B-1270-441D-B4A4-873FF17B9F2E}" type="presOf" srcId="{6B0D2264-2D6F-4EC1-B3A5-1B5726FCDCEE}" destId="{210EA7CB-15C6-41BE-99DF-94241339CF99}" srcOrd="1" destOrd="0" presId="urn:microsoft.com/office/officeart/2005/8/layout/bList2"/>
    <dgm:cxn modelId="{78E07557-3EA7-4CC7-B260-0AF23FFB889A}" srcId="{9178D7BF-4FD1-4721-97E5-D0E07DBB83E7}" destId="{6308350E-4250-49CB-9D70-C39183AC03D9}" srcOrd="2" destOrd="0" parTransId="{E05B3BDB-805C-487A-8051-CF884A08BD2D}" sibTransId="{7F6CB7C7-7C83-4ACB-82BC-7B200F825FFD}"/>
    <dgm:cxn modelId="{86F17882-627B-497F-82DE-B4AEF9C89990}" type="presOf" srcId="{E985A780-D43E-407D-827A-0AB3F7172CFB}" destId="{EEDB28BE-31FA-4072-906C-ADE7D6CCD1D8}" srcOrd="1" destOrd="0" presId="urn:microsoft.com/office/officeart/2005/8/layout/bList2"/>
    <dgm:cxn modelId="{7CA39288-91AF-4550-893E-EF250766A5E7}" type="presOf" srcId="{6308350E-4250-49CB-9D70-C39183AC03D9}" destId="{34F180C2-9CE3-494F-BE49-FFBE52DAE882}" srcOrd="1" destOrd="0" presId="urn:microsoft.com/office/officeart/2005/8/layout/bList2"/>
    <dgm:cxn modelId="{76EA75AE-5894-4FAB-9144-AF3B8F814A1F}" type="presOf" srcId="{DFF816FB-7D38-473B-8C08-EFED0D9BAD93}" destId="{840CAB1A-EA97-4D91-A1FC-33B06BAEEABA}" srcOrd="0" destOrd="0" presId="urn:microsoft.com/office/officeart/2005/8/layout/bList2"/>
    <dgm:cxn modelId="{9CA7D8B8-5FB9-44B1-8C6F-B2795895E31F}" srcId="{E985A780-D43E-407D-827A-0AB3F7172CFB}" destId="{87F4336B-81AF-4460-9CEF-05953B7FA7D2}" srcOrd="0" destOrd="0" parTransId="{32A650E4-E1DE-4955-BED0-C2E9FBF32E7E}" sibTransId="{61353A09-466D-44C4-8C26-FD8D41AFD95C}"/>
    <dgm:cxn modelId="{F775BBC9-EAE6-491B-87A1-8E7608DB5CBC}" type="presOf" srcId="{6B0D2264-2D6F-4EC1-B3A5-1B5726FCDCEE}" destId="{8041A51B-5736-4AF1-8CB4-10473EA0DBF9}" srcOrd="0" destOrd="0" presId="urn:microsoft.com/office/officeart/2005/8/layout/bList2"/>
    <dgm:cxn modelId="{11C6F6DC-8C94-4FA4-9894-12BD9C314DCD}" type="presOf" srcId="{87F4336B-81AF-4460-9CEF-05953B7FA7D2}" destId="{BEA201A7-058C-4C86-B480-029629EA0E8F}" srcOrd="0" destOrd="0" presId="urn:microsoft.com/office/officeart/2005/8/layout/bList2"/>
    <dgm:cxn modelId="{A1DC85E1-3974-47E0-B226-7BCED468D069}" type="presOf" srcId="{722A97E9-CF2A-4AB8-B120-3E2E1C7ECED4}" destId="{AA2D7F68-03FE-448C-9F2A-422AAE7B76B7}" srcOrd="0" destOrd="0" presId="urn:microsoft.com/office/officeart/2005/8/layout/bList2"/>
    <dgm:cxn modelId="{3131CDEA-4605-44B4-802F-3CFFA7A6DD39}" srcId="{9178D7BF-4FD1-4721-97E5-D0E07DBB83E7}" destId="{6B0D2264-2D6F-4EC1-B3A5-1B5726FCDCEE}" srcOrd="1" destOrd="0" parTransId="{70A50868-2470-4912-9CD2-08F093E710EB}" sibTransId="{86F4C358-03AC-4D23-9643-F1C2EA94A703}"/>
    <dgm:cxn modelId="{5C6CA8F2-9285-4B8A-B299-58ED1C9257FB}" type="presOf" srcId="{86F4C358-03AC-4D23-9643-F1C2EA94A703}" destId="{06EF41C2-E4B1-466F-994C-BCB101A2E281}" srcOrd="0" destOrd="0" presId="urn:microsoft.com/office/officeart/2005/8/layout/bList2"/>
    <dgm:cxn modelId="{A1035CCA-3110-44A8-9EB4-BA9EFC0110F8}" type="presParOf" srcId="{889821CF-84B4-4AE7-9EEA-75DAF959895B}" destId="{033B7343-8AAA-4218-AD3A-E8EE4605E20E}" srcOrd="0" destOrd="0" presId="urn:microsoft.com/office/officeart/2005/8/layout/bList2"/>
    <dgm:cxn modelId="{55161AC4-905C-4B6E-B8ED-796514F4E305}" type="presParOf" srcId="{033B7343-8AAA-4218-AD3A-E8EE4605E20E}" destId="{BEA201A7-058C-4C86-B480-029629EA0E8F}" srcOrd="0" destOrd="0" presId="urn:microsoft.com/office/officeart/2005/8/layout/bList2"/>
    <dgm:cxn modelId="{DDA70503-A5D6-4791-9146-88CE27228E5B}" type="presParOf" srcId="{033B7343-8AAA-4218-AD3A-E8EE4605E20E}" destId="{9D431E3C-4CEF-418F-958C-0649F5D9A8A1}" srcOrd="1" destOrd="0" presId="urn:microsoft.com/office/officeart/2005/8/layout/bList2"/>
    <dgm:cxn modelId="{950EA678-525C-43BE-A5F9-41B8CDD063BF}" type="presParOf" srcId="{033B7343-8AAA-4218-AD3A-E8EE4605E20E}" destId="{EEDB28BE-31FA-4072-906C-ADE7D6CCD1D8}" srcOrd="2" destOrd="0" presId="urn:microsoft.com/office/officeart/2005/8/layout/bList2"/>
    <dgm:cxn modelId="{EAFDB0EB-9038-4921-A3DC-81EFC428199C}" type="presParOf" srcId="{033B7343-8AAA-4218-AD3A-E8EE4605E20E}" destId="{25CB631C-D607-4679-BCB0-431F41528C1F}" srcOrd="3" destOrd="0" presId="urn:microsoft.com/office/officeart/2005/8/layout/bList2"/>
    <dgm:cxn modelId="{2C9A9684-B00D-4C92-BC9C-F8077E17BE9F}" type="presParOf" srcId="{889821CF-84B4-4AE7-9EEA-75DAF959895B}" destId="{AA2D7F68-03FE-448C-9F2A-422AAE7B76B7}" srcOrd="1" destOrd="0" presId="urn:microsoft.com/office/officeart/2005/8/layout/bList2"/>
    <dgm:cxn modelId="{75E948C4-1B69-4230-B96A-3255ADF4F6C0}" type="presParOf" srcId="{889821CF-84B4-4AE7-9EEA-75DAF959895B}" destId="{E35EC24A-5135-4D52-AAE2-B73575B22831}" srcOrd="2" destOrd="0" presId="urn:microsoft.com/office/officeart/2005/8/layout/bList2"/>
    <dgm:cxn modelId="{35EC00C5-CBA4-423A-9AE4-2D0CEE3FDE93}" type="presParOf" srcId="{E35EC24A-5135-4D52-AAE2-B73575B22831}" destId="{BC06C36B-5977-4DB1-BE35-A3E3BBE5B65D}" srcOrd="0" destOrd="0" presId="urn:microsoft.com/office/officeart/2005/8/layout/bList2"/>
    <dgm:cxn modelId="{E9DBC506-D2A0-4BCF-9666-680865008AD5}" type="presParOf" srcId="{E35EC24A-5135-4D52-AAE2-B73575B22831}" destId="{8041A51B-5736-4AF1-8CB4-10473EA0DBF9}" srcOrd="1" destOrd="0" presId="urn:microsoft.com/office/officeart/2005/8/layout/bList2"/>
    <dgm:cxn modelId="{3C751F87-6882-40B6-89DE-FA38673BD2A9}" type="presParOf" srcId="{E35EC24A-5135-4D52-AAE2-B73575B22831}" destId="{210EA7CB-15C6-41BE-99DF-94241339CF99}" srcOrd="2" destOrd="0" presId="urn:microsoft.com/office/officeart/2005/8/layout/bList2"/>
    <dgm:cxn modelId="{1976C3B3-36CB-4988-9CBB-67BEC1D95962}" type="presParOf" srcId="{E35EC24A-5135-4D52-AAE2-B73575B22831}" destId="{EB274707-F0F1-49AB-9B1F-C9C2435BEAE4}" srcOrd="3" destOrd="0" presId="urn:microsoft.com/office/officeart/2005/8/layout/bList2"/>
    <dgm:cxn modelId="{BA24B3F4-718E-4804-AE10-021D97F6B535}" type="presParOf" srcId="{889821CF-84B4-4AE7-9EEA-75DAF959895B}" destId="{06EF41C2-E4B1-466F-994C-BCB101A2E281}" srcOrd="3" destOrd="0" presId="urn:microsoft.com/office/officeart/2005/8/layout/bList2"/>
    <dgm:cxn modelId="{F5C298C4-5B98-41AC-BEE2-00E2D3F1F0A7}" type="presParOf" srcId="{889821CF-84B4-4AE7-9EEA-75DAF959895B}" destId="{D9909FF3-0A58-4564-BCF8-D2A600305BF5}" srcOrd="4" destOrd="0" presId="urn:microsoft.com/office/officeart/2005/8/layout/bList2"/>
    <dgm:cxn modelId="{A5B94516-968C-4454-8A32-299018D8D9CF}" type="presParOf" srcId="{D9909FF3-0A58-4564-BCF8-D2A600305BF5}" destId="{840CAB1A-EA97-4D91-A1FC-33B06BAEEABA}" srcOrd="0" destOrd="0" presId="urn:microsoft.com/office/officeart/2005/8/layout/bList2"/>
    <dgm:cxn modelId="{3ACB3A6B-A983-45CC-B972-D8ED24167517}" type="presParOf" srcId="{D9909FF3-0A58-4564-BCF8-D2A600305BF5}" destId="{2D88F409-DC32-4ECF-BB8B-634C2BEDE060}" srcOrd="1" destOrd="0" presId="urn:microsoft.com/office/officeart/2005/8/layout/bList2"/>
    <dgm:cxn modelId="{6939B574-E4A5-46B2-803C-7D70B40482CC}" type="presParOf" srcId="{D9909FF3-0A58-4564-BCF8-D2A600305BF5}" destId="{34F180C2-9CE3-494F-BE49-FFBE52DAE882}" srcOrd="2" destOrd="0" presId="urn:microsoft.com/office/officeart/2005/8/layout/bList2"/>
    <dgm:cxn modelId="{D2E0E127-5EA9-41C9-95F6-F73B516CDE19}" type="presParOf" srcId="{D9909FF3-0A58-4564-BCF8-D2A600305BF5}" destId="{853571BF-D581-4C5E-9018-41CCB0D400D0}" srcOrd="3" destOrd="0" presId="urn:microsoft.com/office/officeart/2005/8/layout/b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38000-4BC1-4DCF-B0C8-66C8AD370AE2}">
      <dsp:nvSpPr>
        <dsp:cNvPr id="0" name=""/>
        <dsp:cNvSpPr/>
      </dsp:nvSpPr>
      <dsp:spPr>
        <a:xfrm rot="10800000">
          <a:off x="850204" y="548"/>
          <a:ext cx="2434975" cy="94753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7836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Modular and scalable system -</a:t>
          </a:r>
          <a:r>
            <a:rPr lang="en-US" sz="1200" b="0" i="0" u="none" kern="1200" dirty="0">
              <a:latin typeface="Aptos Display" panose="020B0004020202020204" pitchFamily="34" charset="0"/>
            </a:rPr>
            <a:t> Both in the sense that the system should be able to support </a:t>
          </a:r>
          <a:r>
            <a:rPr lang="en-US" sz="1200" b="1" i="0" u="none" kern="1200" dirty="0">
              <a:latin typeface="Aptos Display" panose="020B0004020202020204" pitchFamily="34" charset="0"/>
            </a:rPr>
            <a:t>100 + concurrent users</a:t>
          </a:r>
          <a:endParaRPr lang="en-IL" sz="1200" kern="1200" dirty="0">
            <a:latin typeface="Aptos Display" panose="020B0004020202020204" pitchFamily="34" charset="0"/>
          </a:endParaRPr>
        </a:p>
      </dsp:txBody>
      <dsp:txXfrm rot="10800000">
        <a:off x="1087087" y="548"/>
        <a:ext cx="2198092" cy="947533"/>
      </dsp:txXfrm>
    </dsp:sp>
    <dsp:sp modelId="{415B744B-B352-4A31-8155-1F3B85C9FC3F}">
      <dsp:nvSpPr>
        <dsp:cNvPr id="0" name=""/>
        <dsp:cNvSpPr/>
      </dsp:nvSpPr>
      <dsp:spPr>
        <a:xfrm>
          <a:off x="376437" y="548"/>
          <a:ext cx="947533" cy="947533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CFE72C3-1B05-4031-8849-E6EF3C29B59F}">
      <dsp:nvSpPr>
        <dsp:cNvPr id="0" name=""/>
        <dsp:cNvSpPr/>
      </dsp:nvSpPr>
      <dsp:spPr>
        <a:xfrm rot="10800000">
          <a:off x="850204" y="1231475"/>
          <a:ext cx="2434975" cy="947533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417836" tIns="45720" rIns="85344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i="0" u="none" kern="1200" dirty="0">
              <a:latin typeface="Aptos Display" panose="020B0004020202020204" pitchFamily="34" charset="0"/>
            </a:rPr>
            <a:t>User centric system – </a:t>
          </a:r>
          <a:r>
            <a:rPr lang="en-US" sz="1200" b="0" i="0" u="none" kern="1200" dirty="0">
              <a:latin typeface="Aptos Display" panose="020B0004020202020204" pitchFamily="34" charset="0"/>
            </a:rPr>
            <a:t>we aim to achieve </a:t>
          </a:r>
          <a:r>
            <a:rPr lang="en-US" sz="1200" b="1" kern="1200" dirty="0">
              <a:latin typeface="Aptos Display" panose="020B0004020202020204" pitchFamily="34" charset="0"/>
            </a:rPr>
            <a:t>SUS usability score ≥ 80 and mobile and desktop accessibility</a:t>
          </a:r>
          <a:endParaRPr lang="en-IL" sz="1200" kern="1200" dirty="0">
            <a:latin typeface="Aptos Display" panose="020B0004020202020204" pitchFamily="34" charset="0"/>
          </a:endParaRPr>
        </a:p>
      </dsp:txBody>
      <dsp:txXfrm rot="10800000">
        <a:off x="1087087" y="1231475"/>
        <a:ext cx="2198092" cy="947533"/>
      </dsp:txXfrm>
    </dsp:sp>
    <dsp:sp modelId="{E15F3DB3-B0CB-4F35-A4C1-593EDA9D54BE}">
      <dsp:nvSpPr>
        <dsp:cNvPr id="0" name=""/>
        <dsp:cNvSpPr/>
      </dsp:nvSpPr>
      <dsp:spPr>
        <a:xfrm>
          <a:off x="376437" y="1230927"/>
          <a:ext cx="947533" cy="947533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8238000-4BC1-4DCF-B0C8-66C8AD370AE2}">
      <dsp:nvSpPr>
        <dsp:cNvPr id="0" name=""/>
        <dsp:cNvSpPr/>
      </dsp:nvSpPr>
      <dsp:spPr>
        <a:xfrm rot="10800000">
          <a:off x="881180" y="407"/>
          <a:ext cx="2604419" cy="90071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7192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>
              <a:latin typeface="Aptos Display" panose="020B0004020202020204" pitchFamily="34" charset="0"/>
            </a:rPr>
            <a:t>Accurate plant analysis - </a:t>
          </a:r>
          <a:r>
            <a:rPr lang="en-US" sz="1100" b="0" i="0" u="none" kern="1200" dirty="0">
              <a:latin typeface="Aptos Display" panose="020B0004020202020204" pitchFamily="34" charset="0"/>
            </a:rPr>
            <a:t>As a main goal for the project we expect to provide accurate</a:t>
          </a:r>
          <a:r>
            <a:rPr lang="en-US" sz="1100" b="1" i="0" u="none" kern="1200" dirty="0">
              <a:latin typeface="Aptos Display" panose="020B0004020202020204" pitchFamily="34" charset="0"/>
            </a:rPr>
            <a:t> (&gt;90%) </a:t>
          </a:r>
          <a:r>
            <a:rPr lang="en-US" sz="1100" b="0" i="0" u="none" kern="1200" dirty="0">
              <a:latin typeface="Aptos Display" panose="020B0004020202020204" pitchFamily="34" charset="0"/>
            </a:rPr>
            <a:t>analysis of the lemon plant</a:t>
          </a:r>
          <a:endParaRPr lang="en-IL" sz="1100" kern="1200" dirty="0">
            <a:latin typeface="Aptos Display" panose="020B0004020202020204" pitchFamily="34" charset="0"/>
          </a:endParaRPr>
        </a:p>
      </dsp:txBody>
      <dsp:txXfrm rot="10800000">
        <a:off x="1106360" y="407"/>
        <a:ext cx="2379239" cy="900719"/>
      </dsp:txXfrm>
    </dsp:sp>
    <dsp:sp modelId="{415B744B-B352-4A31-8155-1F3B85C9FC3F}">
      <dsp:nvSpPr>
        <dsp:cNvPr id="0" name=""/>
        <dsp:cNvSpPr/>
      </dsp:nvSpPr>
      <dsp:spPr>
        <a:xfrm>
          <a:off x="430820" y="407"/>
          <a:ext cx="900719" cy="900719"/>
        </a:xfrm>
        <a:prstGeom prst="ellipse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  <dsp:sp modelId="{5CFE72C3-1B05-4031-8849-E6EF3C29B59F}">
      <dsp:nvSpPr>
        <dsp:cNvPr id="0" name=""/>
        <dsp:cNvSpPr/>
      </dsp:nvSpPr>
      <dsp:spPr>
        <a:xfrm rot="10800000">
          <a:off x="881180" y="1169998"/>
          <a:ext cx="2604419" cy="900719"/>
        </a:xfrm>
        <a:prstGeom prst="homePlate">
          <a:avLst/>
        </a:prstGeom>
        <a:gradFill rotWithShape="0">
          <a:gsLst>
            <a:gs pos="0">
              <a:schemeClr val="l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l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l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397192" tIns="41910" rIns="78232" bIns="41910" numCol="1" spcCol="1270" anchor="ctr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1" i="0" u="none" kern="1200" dirty="0">
              <a:latin typeface="Aptos Display" panose="020B0004020202020204" pitchFamily="34" charset="0"/>
            </a:rPr>
            <a:t>Performative plant analysis -</a:t>
          </a:r>
          <a:r>
            <a:rPr lang="en-US" sz="1100" b="0" i="0" u="none" kern="1200" dirty="0">
              <a:latin typeface="Aptos Display" panose="020B0004020202020204" pitchFamily="34" charset="0"/>
            </a:rPr>
            <a:t> We aim to Deliver results in </a:t>
          </a:r>
          <a:r>
            <a:rPr lang="en-US" sz="1100" b="1" i="0" u="none" kern="1200" dirty="0">
              <a:latin typeface="Aptos Display" panose="020B0004020202020204" pitchFamily="34" charset="0"/>
            </a:rPr>
            <a:t>under 5 seconds</a:t>
          </a:r>
          <a:r>
            <a:rPr lang="en-US" sz="1100" b="0" i="0" u="none" kern="1200" dirty="0">
              <a:latin typeface="Aptos Display" panose="020B0004020202020204" pitchFamily="34" charset="0"/>
            </a:rPr>
            <a:t> per image.</a:t>
          </a:r>
          <a:endParaRPr lang="en-IL" sz="1100" kern="1200" dirty="0">
            <a:latin typeface="Aptos Display" panose="020B0004020202020204" pitchFamily="34" charset="0"/>
          </a:endParaRPr>
        </a:p>
      </dsp:txBody>
      <dsp:txXfrm rot="10800000">
        <a:off x="1106360" y="1169998"/>
        <a:ext cx="2379239" cy="900719"/>
      </dsp:txXfrm>
    </dsp:sp>
    <dsp:sp modelId="{E15F3DB3-B0CB-4F35-A4C1-593EDA9D54BE}">
      <dsp:nvSpPr>
        <dsp:cNvPr id="0" name=""/>
        <dsp:cNvSpPr/>
      </dsp:nvSpPr>
      <dsp:spPr>
        <a:xfrm>
          <a:off x="430820" y="1169998"/>
          <a:ext cx="900719" cy="900719"/>
        </a:xfrm>
        <a:prstGeom prst="ellipse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3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A201A7-058C-4C86-B480-029629EA0E8F}">
      <dsp:nvSpPr>
        <dsp:cNvPr id="0" name=""/>
        <dsp:cNvSpPr/>
      </dsp:nvSpPr>
      <dsp:spPr>
        <a:xfrm>
          <a:off x="6066" y="454849"/>
          <a:ext cx="2620291" cy="19559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u="none" kern="1200" dirty="0">
              <a:latin typeface="Aptos" panose="020B0004020202020204" pitchFamily="34" charset="0"/>
            </a:rPr>
            <a:t>Each model in the pipeline will be evaluated on labeled datasets using standard performance metrics (</a:t>
          </a:r>
          <a:r>
            <a:rPr lang="en-US" sz="1600" b="1" i="0" u="none" kern="1200" dirty="0">
              <a:latin typeface="Aptos" panose="020B0004020202020204" pitchFamily="34" charset="0"/>
            </a:rPr>
            <a:t>accuracy</a:t>
          </a:r>
          <a:r>
            <a:rPr lang="en-US" sz="1600" b="0" i="0" u="none" kern="1200" dirty="0">
              <a:latin typeface="Aptos" panose="020B0004020202020204" pitchFamily="34" charset="0"/>
            </a:rPr>
            <a:t>, </a:t>
          </a:r>
          <a:r>
            <a:rPr lang="en-US" sz="1600" b="1" i="0" u="none" kern="1200" dirty="0">
              <a:latin typeface="Aptos" panose="020B0004020202020204" pitchFamily="34" charset="0"/>
            </a:rPr>
            <a:t>precision</a:t>
          </a:r>
          <a:r>
            <a:rPr lang="en-US" sz="1600" b="0" i="0" u="none" kern="1200" dirty="0">
              <a:latin typeface="Aptos" panose="020B0004020202020204" pitchFamily="34" charset="0"/>
            </a:rPr>
            <a:t>, </a:t>
          </a:r>
          <a:r>
            <a:rPr lang="en-US" sz="1600" b="1" i="0" u="none" kern="1200" dirty="0">
              <a:latin typeface="Aptos" panose="020B0004020202020204" pitchFamily="34" charset="0"/>
            </a:rPr>
            <a:t>recall</a:t>
          </a:r>
          <a:r>
            <a:rPr lang="en-US" sz="1600" b="0" i="0" u="none" kern="1200" dirty="0">
              <a:latin typeface="Aptos" panose="020B0004020202020204" pitchFamily="34" charset="0"/>
            </a:rPr>
            <a:t>, </a:t>
          </a:r>
          <a:r>
            <a:rPr lang="en-US" sz="1600" b="1" i="0" u="none" kern="1200" dirty="0">
              <a:latin typeface="Aptos" panose="020B0004020202020204" pitchFamily="34" charset="0"/>
            </a:rPr>
            <a:t>F1-score</a:t>
          </a:r>
          <a:r>
            <a:rPr lang="en-US" sz="1600" b="0" i="0" u="none" kern="1200" dirty="0">
              <a:latin typeface="Aptos" panose="020B0004020202020204" pitchFamily="34" charset="0"/>
            </a:rPr>
            <a:t>)</a:t>
          </a:r>
          <a:endParaRPr lang="en-IL" sz="1600" kern="1200" dirty="0">
            <a:latin typeface="Aptos" panose="020B0004020202020204" pitchFamily="34" charset="0"/>
          </a:endParaRPr>
        </a:p>
      </dsp:txBody>
      <dsp:txXfrm>
        <a:off x="51897" y="500680"/>
        <a:ext cx="2528629" cy="1910160"/>
      </dsp:txXfrm>
    </dsp:sp>
    <dsp:sp modelId="{EEDB28BE-31FA-4072-906C-ADE7D6CCD1D8}">
      <dsp:nvSpPr>
        <dsp:cNvPr id="0" name=""/>
        <dsp:cNvSpPr/>
      </dsp:nvSpPr>
      <dsp:spPr>
        <a:xfrm>
          <a:off x="6066" y="2410841"/>
          <a:ext cx="2620291" cy="84107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000" kern="1200" dirty="0">
              <a:latin typeface="Aptos Display" panose="020B0004020202020204" pitchFamily="34" charset="0"/>
            </a:rPr>
            <a:t>Model testing</a:t>
          </a:r>
          <a:endParaRPr lang="en-IL" sz="3000" kern="1200" dirty="0">
            <a:latin typeface="Aptos Display" panose="020B0004020202020204" pitchFamily="34" charset="0"/>
          </a:endParaRPr>
        </a:p>
      </dsp:txBody>
      <dsp:txXfrm>
        <a:off x="6066" y="2410841"/>
        <a:ext cx="1845275" cy="841076"/>
      </dsp:txXfrm>
    </dsp:sp>
    <dsp:sp modelId="{25CB631C-D607-4679-BCB0-431F41528C1F}">
      <dsp:nvSpPr>
        <dsp:cNvPr id="0" name=""/>
        <dsp:cNvSpPr/>
      </dsp:nvSpPr>
      <dsp:spPr>
        <a:xfrm>
          <a:off x="1925465" y="2544439"/>
          <a:ext cx="917101" cy="917101"/>
        </a:xfrm>
        <a:prstGeom prst="ellipse">
          <a:avLst/>
        </a:prstGeom>
        <a:blipFill>
          <a:blip xmlns:r="http://schemas.openxmlformats.org/officeDocument/2006/relationships" r:embed="rId1"/>
          <a:srcRect/>
          <a:stretch>
            <a:fillRect/>
          </a:stretch>
        </a:blip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06C36B-5977-4DB1-BE35-A3E3BBE5B65D}">
      <dsp:nvSpPr>
        <dsp:cNvPr id="0" name=""/>
        <dsp:cNvSpPr/>
      </dsp:nvSpPr>
      <dsp:spPr>
        <a:xfrm>
          <a:off x="3088430" y="454849"/>
          <a:ext cx="2620291" cy="19559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u="none" kern="1200" dirty="0">
              <a:latin typeface="Aptos" panose="020B0004020202020204" pitchFamily="34" charset="0"/>
            </a:rPr>
            <a:t>Unit and integration tests will verify that the FastAPI backend correctly handles image input, executes the analysis pipeline, and returns the correct results.</a:t>
          </a:r>
          <a:endParaRPr lang="en-IL" sz="1600" kern="1200" dirty="0">
            <a:latin typeface="Aptos" panose="020B0004020202020204" pitchFamily="34" charset="0"/>
          </a:endParaRPr>
        </a:p>
      </dsp:txBody>
      <dsp:txXfrm>
        <a:off x="3134261" y="500680"/>
        <a:ext cx="2528629" cy="1910160"/>
      </dsp:txXfrm>
    </dsp:sp>
    <dsp:sp modelId="{210EA7CB-15C6-41BE-99DF-94241339CF99}">
      <dsp:nvSpPr>
        <dsp:cNvPr id="0" name=""/>
        <dsp:cNvSpPr/>
      </dsp:nvSpPr>
      <dsp:spPr>
        <a:xfrm>
          <a:off x="3069773" y="2410841"/>
          <a:ext cx="2620291" cy="84107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2000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2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u="none" kern="1200" dirty="0">
              <a:latin typeface="Aptos Display" panose="020B0004020202020204" pitchFamily="34" charset="0"/>
            </a:rPr>
            <a:t>Backend API Testing</a:t>
          </a:r>
          <a:endParaRPr lang="en-IL" sz="3000" kern="1200" dirty="0">
            <a:latin typeface="Aptos Display" panose="020B0004020202020204" pitchFamily="34" charset="0"/>
          </a:endParaRPr>
        </a:p>
      </dsp:txBody>
      <dsp:txXfrm>
        <a:off x="3069773" y="2410841"/>
        <a:ext cx="1845275" cy="841076"/>
      </dsp:txXfrm>
    </dsp:sp>
    <dsp:sp modelId="{EB274707-F0F1-49AB-9B1F-C9C2435BEAE4}">
      <dsp:nvSpPr>
        <dsp:cNvPr id="0" name=""/>
        <dsp:cNvSpPr/>
      </dsp:nvSpPr>
      <dsp:spPr>
        <a:xfrm>
          <a:off x="4989173" y="2544439"/>
          <a:ext cx="917101" cy="917101"/>
        </a:xfrm>
        <a:prstGeom prst="ellipse">
          <a:avLst/>
        </a:prstGeom>
        <a:blipFill>
          <a:blip xmlns:r="http://schemas.openxmlformats.org/officeDocument/2006/relationships" r:embed="rId2"/>
          <a:srcRect/>
          <a:stretch>
            <a:fillRect/>
          </a:stretch>
        </a:blip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40CAB1A-EA97-4D91-A1FC-33B06BAEEABA}">
      <dsp:nvSpPr>
        <dsp:cNvPr id="0" name=""/>
        <dsp:cNvSpPr/>
      </dsp:nvSpPr>
      <dsp:spPr>
        <a:xfrm>
          <a:off x="6133481" y="454849"/>
          <a:ext cx="2620291" cy="1955991"/>
        </a:xfrm>
        <a:prstGeom prst="round2SameRect">
          <a:avLst>
            <a:gd name="adj1" fmla="val 8000"/>
            <a:gd name="adj2" fmla="val 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320" tIns="60960" rIns="20320" bIns="2032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600" b="0" i="0" u="none" kern="1200" dirty="0">
              <a:latin typeface="Aptos" panose="020B0004020202020204" pitchFamily="34" charset="0"/>
            </a:rPr>
            <a:t>Usability and responsiveness of the web interface will be tested across devices</a:t>
          </a:r>
          <a:endParaRPr lang="en-IL" sz="1600" kern="1200" dirty="0">
            <a:latin typeface="Aptos" panose="020B0004020202020204" pitchFamily="34" charset="0"/>
          </a:endParaRPr>
        </a:p>
      </dsp:txBody>
      <dsp:txXfrm>
        <a:off x="6179312" y="500680"/>
        <a:ext cx="2528629" cy="1910160"/>
      </dsp:txXfrm>
    </dsp:sp>
    <dsp:sp modelId="{34F180C2-9CE3-494F-BE49-FFBE52DAE882}">
      <dsp:nvSpPr>
        <dsp:cNvPr id="0" name=""/>
        <dsp:cNvSpPr/>
      </dsp:nvSpPr>
      <dsp:spPr>
        <a:xfrm>
          <a:off x="6133481" y="2410841"/>
          <a:ext cx="2620291" cy="841076"/>
        </a:xfrm>
        <a:prstGeom prst="rect">
          <a:avLst/>
        </a:prstGeom>
        <a:solidFill>
          <a:schemeClr val="accent3">
            <a:alpha val="90000"/>
            <a:hueOff val="0"/>
            <a:satOff val="0"/>
            <a:lumOff val="0"/>
            <a:alphaOff val="-40000"/>
          </a:schemeClr>
        </a:solidFill>
        <a:ln w="12700" cap="flat" cmpd="sng" algn="ctr">
          <a:solidFill>
            <a:schemeClr val="accent3">
              <a:alpha val="90000"/>
              <a:hueOff val="0"/>
              <a:satOff val="0"/>
              <a:lumOff val="0"/>
              <a:alphaOff val="-4000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114300" tIns="0" rIns="38100" bIns="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b="0" i="0" u="none" kern="1200" dirty="0">
              <a:latin typeface="Aptos Display" panose="020B0004020202020204" pitchFamily="34" charset="0"/>
            </a:rPr>
            <a:t>Frontend Testing</a:t>
          </a:r>
          <a:endParaRPr lang="en-IL" sz="3000" kern="1200" dirty="0">
            <a:latin typeface="Aptos Display" panose="020B0004020202020204" pitchFamily="34" charset="0"/>
          </a:endParaRPr>
        </a:p>
      </dsp:txBody>
      <dsp:txXfrm>
        <a:off x="6133481" y="2410841"/>
        <a:ext cx="1845275" cy="841076"/>
      </dsp:txXfrm>
    </dsp:sp>
    <dsp:sp modelId="{853571BF-D581-4C5E-9018-41CCB0D400D0}">
      <dsp:nvSpPr>
        <dsp:cNvPr id="0" name=""/>
        <dsp:cNvSpPr/>
      </dsp:nvSpPr>
      <dsp:spPr>
        <a:xfrm>
          <a:off x="8052880" y="2544439"/>
          <a:ext cx="917101" cy="917101"/>
        </a:xfrm>
        <a:prstGeom prst="ellipse">
          <a:avLst/>
        </a:prstGeom>
        <a:blipFill>
          <a:blip xmlns:r="http://schemas.openxmlformats.org/officeDocument/2006/relationships" r:embed="rId3"/>
          <a:srcRect/>
          <a:stretch>
            <a:fillRect/>
          </a:stretch>
        </a:blip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rot="180" type="homePlate" r:blip="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bList2">
  <dgm:title val=""/>
  <dgm:desc val=""/>
  <dgm:catLst>
    <dgm:cat type="list" pri="7000"/>
    <dgm:cat type="convert" pri="16000"/>
    <dgm:cat type="picture" pri="28000"/>
    <dgm:cat type="pictureconvert" pri="28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dir/>
      <dgm:animLvl val="lvl"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w" for="ch" ptType="sibTrans" refType="w" refFor="ch" refForName="compNode" op="equ" fact="0.08"/>
      <dgm:constr type="sp" refType="w" refFor="ch" refForName="compNode" op="equ" fact="0.16"/>
      <dgm:constr type="primFontSz" for="des" forName="parentText" op="equ" val="65"/>
      <dgm:constr type="primFontSz" for="des" forName="childRect" op="equ" val="65"/>
    </dgm:constrLst>
    <dgm:ruleLst/>
    <dgm:forEach name="nodesForEach" axis="ch" ptType="node">
      <dgm:layoutNode name="compNode">
        <dgm:alg type="composite">
          <dgm:param type="ar" val="0.943"/>
        </dgm:alg>
        <dgm:shape xmlns:r="http://schemas.openxmlformats.org/officeDocument/2006/relationships" r:blip="">
          <dgm:adjLst/>
        </dgm:shape>
        <dgm:presOf/>
        <dgm:choose name="Name3">
          <dgm:if name="Name4" axis="self" func="var" arg="dir" op="equ" val="norm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l" for="ch" forName="childRect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l" for="ch" forName="parentText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l" for="ch" forName="parentRect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r" for="ch" forName="adorn" refType="w"/>
            </dgm:constrLst>
          </dgm:if>
          <dgm:else name="Name5">
            <dgm:constrLst>
              <dgm:constr type="w" val="1"/>
              <dgm:constr type="h" refType="w" fact="1.06"/>
              <dgm:constr type="h" for="ch" forName="childRect" refType="h" fact="0.65"/>
              <dgm:constr type="w" for="ch" forName="childRect" refType="w" fact="0.923"/>
              <dgm:constr type="r" for="ch" forName="childRect" refType="w"/>
              <dgm:constr type="t" for="ch" forName="childRect"/>
              <dgm:constr type="w" for="ch" forName="parentText" refType="w" fact="0.65"/>
              <dgm:constr type="h" for="ch" forName="parentText" refType="h" refFor="ch" refForName="childRect" fact="0.43"/>
              <dgm:constr type="r" for="ch" forName="parentText" refType="w"/>
              <dgm:constr type="t" for="ch" forName="parentText" refType="h" refFor="ch" refForName="childRect"/>
              <dgm:constr type="w" for="ch" forName="parentRect" refType="w" fact="0.923"/>
              <dgm:constr type="h" for="ch" forName="parentRect" refType="h" refFor="ch" refForName="parentText"/>
              <dgm:constr type="r" for="ch" forName="parentRect" refType="w"/>
              <dgm:constr type="t" for="ch" forName="parentRect" refType="t" refFor="ch" refForName="parentText"/>
              <dgm:constr type="w" for="ch" forName="adorn" refType="w" refFor="ch" refForName="parentRect" fact="0.35"/>
              <dgm:constr type="h" for="ch" forName="adorn" refType="w" refFor="ch" refForName="parentRect" fact="0.35"/>
              <dgm:constr type="b" for="ch" forName="adorn" refType="h"/>
              <dgm:constr type="l" for="ch" forName="adorn"/>
            </dgm:constrLst>
          </dgm:else>
        </dgm:choose>
        <dgm:ruleLst/>
        <dgm:layoutNode name="childRect" styleLbl="bgAcc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ound2SameRect" r:blip="">
            <dgm:adjLst>
              <dgm:adj idx="1" val="0.08"/>
            </dgm:adjLst>
          </dgm:shape>
          <dgm:presOf axis="des" ptType="node"/>
          <dgm:constrLst>
            <dgm:constr type="secFontSz" refType="primFontSz"/>
            <dgm:constr type="tMarg" refType="primFontSz" fact="0.3"/>
            <dgm:constr type="bMarg" refType="primFontSz" fact="0.1"/>
            <dgm:constr type="lMarg" refType="primFontSz" fact="0.1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Text">
          <dgm:varLst>
            <dgm:chMax val="0"/>
            <dgm:bulletEnabled val="1"/>
          </dgm:varLst>
          <dgm:choose name="Name6">
            <dgm:if name="Name7" func="var" arg="dir" op="equ" val="norm">
              <dgm:alg type="tx">
                <dgm:param type="parTxLTRAlign" val="l"/>
                <dgm:param type="parTxRTLAlign" val="l"/>
              </dgm:alg>
            </dgm:if>
            <dgm:else name="Name8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ect" r:blip="" zOrderOff="1" hideGeom="1">
            <dgm:adjLst/>
          </dgm:shape>
          <dgm:presOf axis="self" ptType="node"/>
          <dgm:constrLst>
            <dgm:constr type="tMarg"/>
            <dgm:constr type="bMarg"/>
            <dgm:constr type="lMarg" refType="primFontSz" fact="0.3"/>
            <dgm:constr type="rMarg" refType="primFontSz" fact="0.1"/>
          </dgm:constrLst>
          <dgm:ruleLst>
            <dgm:rule type="primFontSz" val="5" fact="NaN" max="NaN"/>
          </dgm:ruleLst>
        </dgm:layoutNode>
        <dgm:layoutNode name="parentRect" styleLbl="alignNode1">
          <dgm:alg type="sp"/>
          <dgm:shape xmlns:r="http://schemas.openxmlformats.org/officeDocument/2006/relationships" type="rect" r:blip="">
            <dgm:adjLst/>
          </dgm:shape>
          <dgm:presOf axis="self" ptType="node"/>
          <dgm:constrLst/>
          <dgm:ruleLst/>
        </dgm:layoutNode>
        <dgm:layoutNode name="adorn" styleLbl="fgAccFollowNod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w" val="1"/>
            <dgm:constr type="h" refType="w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64D6A-62C3-1C1C-CAC8-81009D159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A876AA-7EC4-6E59-1B55-FED143A6E92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288D2F-197E-8012-17B5-519F37CAFA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5F585B-A5AD-E05B-B123-80CA572EE4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4451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FFC737-DE0A-18FE-8BBC-FF6C852A2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B5749C-D4A1-5CDF-2F61-5AB3D4256B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63673E-CF49-E69E-53E2-265B94FDC7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30215A-CF0B-BAF5-8595-DAB794FBC8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17546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070C15-3C7A-6BDC-436B-84D6053A1C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E5B8B8-E12B-F6CE-70D1-271136AC87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32C0B6-E4E7-49F8-6C7B-CCAC6A8B9E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7D700-EA3D-CA55-9D09-AAA9DB8DBFA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9851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7444D0-FC94-9C43-0C63-4CD75AF48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65FB8-051B-B09F-1124-8B24466548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41AD23-6306-941E-965E-A44C495A25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00C64F-5D36-83B9-FC4E-AEECA5E8C2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65705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B6FBF8-1D4E-7244-1EA6-57CF6AABB3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878D50-BC57-0717-61E9-590741E7D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E7C3D6-1470-FE14-C860-9FB0D70C8E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A9EDAC-2BF3-D415-3FD6-B23B38FABA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007251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80B8ED-4D04-F71C-DF85-77D2A47EA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E53F79-68C5-553B-1226-CF157C86CA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93BB2D-78F8-78A4-2411-D22B8D86C8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34E363-B216-E9AB-553D-69C1C0BF3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350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673E61-36BA-49B0-CEF0-2A25D81D3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EB1868-8A22-1639-B73E-FC1725E33E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66AA9A-A230-5082-3E64-14793A7561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A2A4A1-ED70-8394-36FA-2579D79B3F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47559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b="1" dirty="0">
              <a:latin typeface="Aptos Display" panose="020B00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A03F9-D290-4F13-88BA-333C429BF7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AABE05-D001-0C95-1556-0A462543CE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8F6425-48AF-21B3-42E1-2B12A4E39B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AB284-4A1F-7DF7-530B-69B5BA1D640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7056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46EB3D-5CC7-F977-D9A3-50B8814EF0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38D95FC-75FF-69A3-8329-8B60310A014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C6858D-A713-7446-4EF2-35C491334B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A9B469-1121-2EDB-CA0E-0C0B1D0DEA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730930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54EF15-3BEB-D521-3FB7-48B077AE03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46CC9B-42F3-D5EE-F8F3-7C13491A9B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E529B6-4FC1-1D18-805A-5291A88F3A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42FBBC-F8A3-8F83-5D6F-F448B3E58C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62839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45968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88703-AAC6-1BE1-B6DD-2AEAB70A7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33B951-5EE6-392D-0219-D5B9FE0F46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440591-4B48-D0D4-6D58-A9236D37D7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61D99-C489-B0F1-2121-D0A815221B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060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1.xml"/><Relationship Id="rId13" Type="http://schemas.openxmlformats.org/officeDocument/2006/relationships/diagramLayout" Target="../diagrams/layout2.xml"/><Relationship Id="rId3" Type="http://schemas.openxmlformats.org/officeDocument/2006/relationships/image" Target="../media/image31.jpg"/><Relationship Id="rId7" Type="http://schemas.openxmlformats.org/officeDocument/2006/relationships/diagramData" Target="../diagrams/data1.xml"/><Relationship Id="rId12" Type="http://schemas.openxmlformats.org/officeDocument/2006/relationships/diagramData" Target="../diagrams/data2.xml"/><Relationship Id="rId2" Type="http://schemas.openxmlformats.org/officeDocument/2006/relationships/notesSlide" Target="../notesSlides/notesSlide13.xml"/><Relationship Id="rId16" Type="http://schemas.microsoft.com/office/2007/relationships/diagramDrawing" Target="../diagrams/drawing2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34.svg"/><Relationship Id="rId11" Type="http://schemas.microsoft.com/office/2007/relationships/diagramDrawing" Target="../diagrams/drawing1.xml"/><Relationship Id="rId5" Type="http://schemas.openxmlformats.org/officeDocument/2006/relationships/image" Target="../media/image33.png"/><Relationship Id="rId15" Type="http://schemas.openxmlformats.org/officeDocument/2006/relationships/diagramColors" Target="../diagrams/colors2.xml"/><Relationship Id="rId10" Type="http://schemas.openxmlformats.org/officeDocument/2006/relationships/diagramColors" Target="../diagrams/colors1.xml"/><Relationship Id="rId4" Type="http://schemas.openxmlformats.org/officeDocument/2006/relationships/image" Target="../media/image32.png"/><Relationship Id="rId9" Type="http://schemas.openxmlformats.org/officeDocument/2006/relationships/diagramQuickStyle" Target="../diagrams/quickStyle1.xml"/><Relationship Id="rId14" Type="http://schemas.openxmlformats.org/officeDocument/2006/relationships/diagramQuickStyle" Target="../diagrams/quickStyle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1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0.jpg"/><Relationship Id="rId5" Type="http://schemas.openxmlformats.org/officeDocument/2006/relationships/image" Target="../media/image9.jpeg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10" Type="http://schemas.openxmlformats.org/officeDocument/2006/relationships/image" Target="../media/image19.svg"/><Relationship Id="rId4" Type="http://schemas.openxmlformats.org/officeDocument/2006/relationships/image" Target="../media/image13.svg"/><Relationship Id="rId9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jpeg"/><Relationship Id="rId3" Type="http://schemas.openxmlformats.org/officeDocument/2006/relationships/image" Target="../media/image21.jpeg"/><Relationship Id="rId7" Type="http://schemas.openxmlformats.org/officeDocument/2006/relationships/image" Target="../media/image23.jpeg"/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9.jpeg"/><Relationship Id="rId5" Type="http://schemas.openxmlformats.org/officeDocument/2006/relationships/image" Target="../media/image22.jpeg"/><Relationship Id="rId10" Type="http://schemas.openxmlformats.org/officeDocument/2006/relationships/image" Target="../media/image7.jpeg"/><Relationship Id="rId4" Type="http://schemas.openxmlformats.org/officeDocument/2006/relationships/image" Target="../media/image8.jpeg"/><Relationship Id="rId9" Type="http://schemas.openxmlformats.org/officeDocument/2006/relationships/image" Target="../media/image25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1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vert="horz" lIns="0" tIns="0" rIns="0" bIns="0" rtlCol="0" anchor="b" anchorCtr="0">
            <a:normAutofit/>
          </a:bodyPr>
          <a:lstStyle/>
          <a:p>
            <a:r>
              <a:rPr lang="en-US" b="1" i="0" kern="1200" spc="100" baseline="0" dirty="0">
                <a:latin typeface="+mj-lt"/>
                <a:ea typeface="+mj-ea"/>
                <a:cs typeface="+mj-cs"/>
              </a:rPr>
              <a:t>Lemon Health Monitoring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EB57952-E885-26AA-132C-B5AFD8BA9705}"/>
              </a:ext>
            </a:extLst>
          </p:cNvPr>
          <p:cNvSpPr txBox="1"/>
          <p:nvPr/>
        </p:nvSpPr>
        <p:spPr>
          <a:xfrm>
            <a:off x="594360" y="3279579"/>
            <a:ext cx="5044440" cy="2994415"/>
          </a:xfrm>
          <a:prstGeom prst="rect">
            <a:avLst/>
          </a:prstGeom>
        </p:spPr>
        <p:txBody>
          <a:bodyPr vert="horz" lIns="0" tIns="228600" rIns="0" bIns="0" rtlCol="0">
            <a:norm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dirty="0">
                <a:solidFill>
                  <a:schemeClr val="bg1"/>
                </a:solidFill>
              </a:rPr>
              <a:t>David Kotler 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dirty="0">
                <a:solidFill>
                  <a:schemeClr val="bg1"/>
                </a:solidFill>
              </a:rPr>
              <a:t>Maxim Cherepanov </a:t>
            </a:r>
          </a:p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dirty="0">
                <a:solidFill>
                  <a:schemeClr val="bg1"/>
                </a:solidFill>
              </a:rPr>
              <a:t>Supervised by: Dr.Naomi Unkelos-Shpigel</a:t>
            </a:r>
          </a:p>
        </p:txBody>
      </p:sp>
      <p:pic>
        <p:nvPicPr>
          <p:cNvPr id="8" name="Picture 7" descr="A group of lemons on a tree&#10;&#10;AI-generated content may be incorrect.">
            <a:extLst>
              <a:ext uri="{FF2B5EF4-FFF2-40B4-BE49-F238E27FC236}">
                <a16:creationId xmlns:a16="http://schemas.microsoft.com/office/drawing/2014/main" id="{ECB2670C-E300-BE91-9931-F1F737F29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787"/>
          <a:stretch>
            <a:fillRect/>
          </a:stretch>
        </p:blipFill>
        <p:spPr>
          <a:xfrm>
            <a:off x="6096000" y="10"/>
            <a:ext cx="6118225" cy="6857990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8D29180-69AC-F002-B25A-977A9FF5B545}"/>
              </a:ext>
            </a:extLst>
          </p:cNvPr>
          <p:cNvSpPr txBox="1"/>
          <p:nvPr/>
        </p:nvSpPr>
        <p:spPr>
          <a:xfrm>
            <a:off x="11811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568342-115C-D9B8-CEF2-58EBA7E72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9839AA-48C1-81C9-0361-2259C3619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Aptos Display" panose="020B0004020202020204" pitchFamily="34" charset="0"/>
              </a:rPr>
              <a:t>Algorithm workflow</a:t>
            </a:r>
          </a:p>
        </p:txBody>
      </p:sp>
      <p:pic>
        <p:nvPicPr>
          <p:cNvPr id="7" name="Picture 6" descr="A diagram of a plant with yellow fruits&#10;&#10;AI-generated content may be incorrect.">
            <a:extLst>
              <a:ext uri="{FF2B5EF4-FFF2-40B4-BE49-F238E27FC236}">
                <a16:creationId xmlns:a16="http://schemas.microsoft.com/office/drawing/2014/main" id="{04E8FAD7-A07B-4F8C-07C3-35186287F5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648" y="2072152"/>
            <a:ext cx="5898732" cy="3981645"/>
          </a:xfrm>
          <a:prstGeom prst="rect">
            <a:avLst/>
          </a:prstGeom>
          <a:noFill/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A439576-C316-9A5C-ADD0-19D5E77D59C7}"/>
              </a:ext>
            </a:extLst>
          </p:cNvPr>
          <p:cNvSpPr txBox="1"/>
          <p:nvPr/>
        </p:nvSpPr>
        <p:spPr>
          <a:xfrm>
            <a:off x="118110" y="107312"/>
            <a:ext cx="60579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62011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58CC5-1473-6405-39E5-DC04103CE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AFAA9-DBD9-FEE6-B7C4-B4428FE9F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 dirty="0"/>
              <a:t>System architecture</a:t>
            </a:r>
          </a:p>
        </p:txBody>
      </p:sp>
      <p:pic>
        <p:nvPicPr>
          <p:cNvPr id="4100" name="Picture 4" descr="A diagram of a software process&#10;&#10;AI-generated content may be incorrect.">
            <a:extLst>
              <a:ext uri="{FF2B5EF4-FFF2-40B4-BE49-F238E27FC236}">
                <a16:creationId xmlns:a16="http://schemas.microsoft.com/office/drawing/2014/main" id="{F9FC0167-C745-4F83-5C9A-BCB2309EFA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18923" y="1131767"/>
            <a:ext cx="6118225" cy="498635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2721D8-93C4-A983-D2AF-18366E0F0FDD}"/>
              </a:ext>
            </a:extLst>
          </p:cNvPr>
          <p:cNvSpPr txBox="1"/>
          <p:nvPr/>
        </p:nvSpPr>
        <p:spPr>
          <a:xfrm>
            <a:off x="118110" y="107312"/>
            <a:ext cx="79629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7515964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63B153-8989-FF39-9C36-E02F01E1C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93C9D-3170-B99B-024A-8E2A57644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310" y="278129"/>
            <a:ext cx="5063490" cy="2354026"/>
          </a:xfrm>
        </p:spPr>
        <p:txBody>
          <a:bodyPr anchor="b">
            <a:normAutofit/>
          </a:bodyPr>
          <a:lstStyle/>
          <a:p>
            <a:r>
              <a:rPr lang="en-US"/>
              <a:t>Use case diagram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9DD4F5E9-FBDC-1EDA-C5A7-C6F6F2AFBE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66847" y="976212"/>
            <a:ext cx="6110000" cy="5353446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CB0E67B-2967-C152-8F16-18DEAEAD57D8}"/>
              </a:ext>
            </a:extLst>
          </p:cNvPr>
          <p:cNvSpPr txBox="1"/>
          <p:nvPr/>
        </p:nvSpPr>
        <p:spPr>
          <a:xfrm>
            <a:off x="118110" y="107312"/>
            <a:ext cx="53721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823834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70F64-1DB3-845B-5857-6092DA1B43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03D887-0E9E-F05F-49C2-C3769E0175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 anchor="b">
            <a:normAutofit/>
          </a:bodyPr>
          <a:lstStyle/>
          <a:p>
            <a:r>
              <a:rPr lang="en-US"/>
              <a:t>Activity diagram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56094F26-4203-A253-1545-06EFF1C297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976915" y="2398471"/>
            <a:ext cx="7989804" cy="4265367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151F380-1434-F3B2-BA41-AB01277C72F0}"/>
              </a:ext>
            </a:extLst>
          </p:cNvPr>
          <p:cNvSpPr txBox="1"/>
          <p:nvPr/>
        </p:nvSpPr>
        <p:spPr>
          <a:xfrm>
            <a:off x="118110" y="122552"/>
            <a:ext cx="54483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773138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64BFD2-4B78-DC7A-E93E-92BC9D70B8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5DBC7-5435-5D0D-7BB2-8D39F1753A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Challenges &amp; Expected achievements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7780F56-328B-B8B9-688D-59BF22EC6C40}"/>
              </a:ext>
            </a:extLst>
          </p:cNvPr>
          <p:cNvSpPr txBox="1"/>
          <p:nvPr/>
        </p:nvSpPr>
        <p:spPr>
          <a:xfrm>
            <a:off x="655696" y="3383886"/>
            <a:ext cx="244534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  <a:spcAft>
                <a:spcPts val="400"/>
              </a:spcAft>
            </a:pPr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Provide fast accurate results. </a:t>
            </a:r>
            <a:b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</a:b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8" name="Picture 7" descr="A blue silhouette of a head with gears">
            <a:extLst>
              <a:ext uri="{FF2B5EF4-FFF2-40B4-BE49-F238E27FC236}">
                <a16:creationId xmlns:a16="http://schemas.microsoft.com/office/drawing/2014/main" id="{43B05D38-FDD8-88F5-65C5-FDEB98DD10A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18" y="4245519"/>
            <a:ext cx="460803" cy="421586"/>
          </a:xfrm>
          <a:prstGeom prst="rect">
            <a:avLst/>
          </a:prstGeom>
        </p:spPr>
      </p:pic>
      <p:pic>
        <p:nvPicPr>
          <p:cNvPr id="10" name="Picture 9" descr="A blue and white check mark in a circle">
            <a:extLst>
              <a:ext uri="{FF2B5EF4-FFF2-40B4-BE49-F238E27FC236}">
                <a16:creationId xmlns:a16="http://schemas.microsoft.com/office/drawing/2014/main" id="{C58088AD-4040-F69D-824F-926DDC07860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5087" y="3373857"/>
            <a:ext cx="348115" cy="34811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5C2117A1-7695-077A-0ED5-DA12F30B4708}"/>
              </a:ext>
            </a:extLst>
          </p:cNvPr>
          <p:cNvSpPr txBox="1"/>
          <p:nvPr/>
        </p:nvSpPr>
        <p:spPr>
          <a:xfrm>
            <a:off x="3688080" y="2724103"/>
            <a:ext cx="211074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600"/>
              </a:spcBef>
              <a:spcAft>
                <a:spcPts val="400"/>
              </a:spcAft>
            </a:pPr>
            <a:b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</a:b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C802A2D-E918-A6D5-5F56-A704ECE85753}"/>
              </a:ext>
            </a:extLst>
          </p:cNvPr>
          <p:cNvSpPr txBox="1"/>
          <p:nvPr/>
        </p:nvSpPr>
        <p:spPr>
          <a:xfrm>
            <a:off x="628740" y="4342081"/>
            <a:ext cx="467868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rgbClr val="000000"/>
                </a:solidFill>
                <a:latin typeface="Aptos Display" panose="020B0004020202020204" pitchFamily="34" charset="0"/>
              </a:rPr>
              <a:t>G</a:t>
            </a:r>
            <a:r>
              <a:rPr lang="en-US" sz="1400" b="1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et good results on lower quality images.</a:t>
            </a:r>
            <a:endParaRPr lang="en-IL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1BC1CA-7F7E-32AE-3E87-91717FD7AB34}"/>
              </a:ext>
            </a:extLst>
          </p:cNvPr>
          <p:cNvSpPr txBox="1"/>
          <p:nvPr/>
        </p:nvSpPr>
        <p:spPr>
          <a:xfrm>
            <a:off x="600776" y="5249881"/>
            <a:ext cx="711640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Design scalable system capable of supporting multiple users.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17" name="Graphic 16" descr="Upstairs outline">
            <a:extLst>
              <a:ext uri="{FF2B5EF4-FFF2-40B4-BE49-F238E27FC236}">
                <a16:creationId xmlns:a16="http://schemas.microsoft.com/office/drawing/2014/main" id="{66BD2D19-4A78-8C2C-6AF8-2720634C75B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9973" y="5151547"/>
            <a:ext cx="460803" cy="46080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38E0D2C-808F-29E8-CBEB-4DC79D4B9CC8}"/>
              </a:ext>
            </a:extLst>
          </p:cNvPr>
          <p:cNvSpPr txBox="1"/>
          <p:nvPr/>
        </p:nvSpPr>
        <p:spPr>
          <a:xfrm>
            <a:off x="5745480" y="2496735"/>
            <a:ext cx="5166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Expected achievements:</a:t>
            </a:r>
            <a:endParaRPr lang="en-IL" b="1" dirty="0">
              <a:solidFill>
                <a:schemeClr val="bg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62220B1-09E4-C780-ADE6-D1FA7B013EE7}"/>
              </a:ext>
            </a:extLst>
          </p:cNvPr>
          <p:cNvSpPr txBox="1"/>
          <p:nvPr/>
        </p:nvSpPr>
        <p:spPr>
          <a:xfrm>
            <a:off x="419100" y="2517661"/>
            <a:ext cx="51663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Challenges:</a:t>
            </a:r>
            <a:endParaRPr lang="en-IL" b="1" dirty="0">
              <a:solidFill>
                <a:schemeClr val="bg1"/>
              </a:solidFill>
            </a:endParaRPr>
          </a:p>
        </p:txBody>
      </p:sp>
      <p:graphicFrame>
        <p:nvGraphicFramePr>
          <p:cNvPr id="21" name="Diagram 20">
            <a:extLst>
              <a:ext uri="{FF2B5EF4-FFF2-40B4-BE49-F238E27FC236}">
                <a16:creationId xmlns:a16="http://schemas.microsoft.com/office/drawing/2014/main" id="{4375315F-01BB-142E-9DC4-A2CCCE6EC9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60113544"/>
              </p:ext>
            </p:extLst>
          </p:nvPr>
        </p:nvGraphicFramePr>
        <p:xfrm>
          <a:off x="8614202" y="3366808"/>
          <a:ext cx="3661618" cy="21790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aphicFrame>
        <p:nvGraphicFramePr>
          <p:cNvPr id="24" name="Diagram 23">
            <a:extLst>
              <a:ext uri="{FF2B5EF4-FFF2-40B4-BE49-F238E27FC236}">
                <a16:creationId xmlns:a16="http://schemas.microsoft.com/office/drawing/2014/main" id="{5382352E-D823-3230-4EB3-889489140E0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2628496"/>
              </p:ext>
            </p:extLst>
          </p:nvPr>
        </p:nvGraphicFramePr>
        <p:xfrm>
          <a:off x="5349914" y="3474691"/>
          <a:ext cx="3916421" cy="207112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2" r:lo="rId13" r:qs="rId14" r:cs="rId15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7D3D651D-60A9-560F-8064-EB71143E0B77}"/>
              </a:ext>
            </a:extLst>
          </p:cNvPr>
          <p:cNvSpPr txBox="1"/>
          <p:nvPr/>
        </p:nvSpPr>
        <p:spPr>
          <a:xfrm>
            <a:off x="100965" y="109107"/>
            <a:ext cx="63627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574361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9E53F3-EA66-4222-3130-1C5E3209F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52B76-D748-74C3-9177-36DF460CE3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Testing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CF9F6B-BD07-F432-2D5D-8815816FBB93}"/>
              </a:ext>
            </a:extLst>
          </p:cNvPr>
          <p:cNvSpPr txBox="1"/>
          <p:nvPr/>
        </p:nvSpPr>
        <p:spPr>
          <a:xfrm>
            <a:off x="594360" y="2433385"/>
            <a:ext cx="8614954" cy="13131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1600"/>
              </a:spcBef>
              <a:spcAft>
                <a:spcPts val="400"/>
              </a:spcAft>
              <a:buNone/>
            </a:pP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Aptos Display" panose="020B0004020202020204" pitchFamily="34" charset="0"/>
              </a:rPr>
              <a:t>Testing Approach</a:t>
            </a:r>
            <a:endParaRPr lang="en-US" sz="1600" b="1" dirty="0">
              <a:effectLst/>
              <a:latin typeface="Aptos Display" panose="020B0004020202020204" pitchFamily="34" charset="0"/>
            </a:endParaRPr>
          </a:p>
          <a:p>
            <a:pPr rtl="0">
              <a:buNone/>
            </a:pP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Aptos" panose="020B0004020202020204" pitchFamily="34" charset="0"/>
              </a:rPr>
              <a:t>Our testing approach will combine both technical validation of the machine learning models and practical validation of the complete system.</a:t>
            </a:r>
            <a:endParaRPr lang="en-US" sz="1600" b="0" dirty="0">
              <a:effectLst/>
              <a:latin typeface="Aptos" panose="020B0004020202020204" pitchFamily="34" charset="0"/>
            </a:endParaRPr>
          </a:p>
          <a:p>
            <a:pPr>
              <a:buNone/>
            </a:pPr>
            <a:br>
              <a:rPr lang="en-US" sz="1400" dirty="0"/>
            </a:br>
            <a:endParaRPr lang="en-IL" sz="1400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91F2FFAD-F381-0ECB-9A60-1305062EA61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6164529"/>
              </p:ext>
            </p:extLst>
          </p:nvPr>
        </p:nvGraphicFramePr>
        <p:xfrm>
          <a:off x="1054359" y="3127080"/>
          <a:ext cx="8976049" cy="39163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93ECFA8-D753-7E1D-70FA-08954B7D0B9B}"/>
              </a:ext>
            </a:extLst>
          </p:cNvPr>
          <p:cNvSpPr txBox="1"/>
          <p:nvPr/>
        </p:nvSpPr>
        <p:spPr>
          <a:xfrm>
            <a:off x="118110" y="107312"/>
            <a:ext cx="50673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583720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Thank you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070E68-49E5-BAA1-9FD2-C436F339B876}"/>
              </a:ext>
            </a:extLst>
          </p:cNvPr>
          <p:cNvSpPr txBox="1"/>
          <p:nvPr/>
        </p:nvSpPr>
        <p:spPr>
          <a:xfrm>
            <a:off x="118110" y="107312"/>
            <a:ext cx="52959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6E608-DF4C-F750-EF06-371D75CAF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8FE9A63-C60E-61D5-AE92-F5AA4E3C73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T</a:t>
            </a:r>
            <a:r>
              <a:rPr lang="en-GB" dirty="0">
                <a:latin typeface="Aptos Display" panose="020B0004020202020204" pitchFamily="34" charset="0"/>
              </a:rPr>
              <a:t>he problem</a:t>
            </a:r>
            <a:endParaRPr lang="en-US" dirty="0">
              <a:latin typeface="Aptos Display" panose="020B00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BECB1B-F292-1C28-9334-F379C5A30B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94F9B93A-7816-4105-BCDF-20C833B1DFD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CE95EB8E-EF2A-C7DE-3A97-780F5EAD6E0D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16B3E414-FAF4-148F-6E8C-55D441D6ECA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4846ACA8-1F58-72E0-6E8E-F3C93D1FA5EC}"/>
              </a:ext>
            </a:extLst>
          </p:cNvPr>
          <p:cNvSpPr txBox="1"/>
          <p:nvPr/>
        </p:nvSpPr>
        <p:spPr>
          <a:xfrm>
            <a:off x="769620" y="2472274"/>
            <a:ext cx="8920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Detection and diagnosis of lemon diseases are performed manually by farm workers.</a:t>
            </a:r>
            <a:endParaRPr lang="en-IL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E37E06-F2BE-27D2-F175-FECDCFED2569}"/>
              </a:ext>
            </a:extLst>
          </p:cNvPr>
          <p:cNvSpPr txBox="1"/>
          <p:nvPr/>
        </p:nvSpPr>
        <p:spPr>
          <a:xfrm>
            <a:off x="11811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2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2C98A0F-53B3-574D-1C4F-44972E1B269D}"/>
              </a:ext>
            </a:extLst>
          </p:cNvPr>
          <p:cNvSpPr txBox="1"/>
          <p:nvPr/>
        </p:nvSpPr>
        <p:spPr>
          <a:xfrm>
            <a:off x="1425554" y="3106898"/>
            <a:ext cx="891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Cons:</a:t>
            </a:r>
            <a:endParaRPr lang="en-IL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13" name="Graphic 12" descr="Checkbox Crossed with solid fill">
            <a:extLst>
              <a:ext uri="{FF2B5EF4-FFF2-40B4-BE49-F238E27FC236}">
                <a16:creationId xmlns:a16="http://schemas.microsoft.com/office/drawing/2014/main" id="{F3849337-50DA-1772-1824-EEBC56186D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67414" y="3118090"/>
            <a:ext cx="358140" cy="35814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5C9CCD6-AC6B-C9D3-9709-964078F3E3A0}"/>
              </a:ext>
            </a:extLst>
          </p:cNvPr>
          <p:cNvSpPr txBox="1"/>
          <p:nvPr/>
        </p:nvSpPr>
        <p:spPr>
          <a:xfrm>
            <a:off x="1425554" y="3587633"/>
            <a:ext cx="1844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Time-consuming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6F9AD9A-1A43-A99D-9A66-03A14E1D321F}"/>
              </a:ext>
            </a:extLst>
          </p:cNvPr>
          <p:cNvSpPr txBox="1"/>
          <p:nvPr/>
        </p:nvSpPr>
        <p:spPr>
          <a:xfrm>
            <a:off x="1425554" y="4016395"/>
            <a:ext cx="1844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Error prone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0F1C0EC-089A-1EBF-D933-72840328C2EC}"/>
              </a:ext>
            </a:extLst>
          </p:cNvPr>
          <p:cNvSpPr txBox="1"/>
          <p:nvPr/>
        </p:nvSpPr>
        <p:spPr>
          <a:xfrm>
            <a:off x="1425554" y="4477854"/>
            <a:ext cx="1844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400" dirty="0">
                <a:solidFill>
                  <a:schemeClr val="bg1"/>
                </a:solidFill>
              </a:rPr>
              <a:t>Inconsistent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B5217A3-DAB5-9070-1E37-F9DE644683AA}"/>
              </a:ext>
            </a:extLst>
          </p:cNvPr>
          <p:cNvSpPr txBox="1"/>
          <p:nvPr/>
        </p:nvSpPr>
        <p:spPr>
          <a:xfrm>
            <a:off x="1425554" y="4948895"/>
            <a:ext cx="184404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bg1"/>
                </a:solidFill>
              </a:rPr>
              <a:t>Scalability issues</a:t>
            </a:r>
            <a:r>
              <a:rPr lang="en-GB" sz="1400" dirty="0">
                <a:solidFill>
                  <a:schemeClr val="bg1"/>
                </a:solidFill>
              </a:rPr>
              <a:t> 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A2DE47FC-D0F3-E0EE-013E-7EAE125732AA}"/>
              </a:ext>
            </a:extLst>
          </p:cNvPr>
          <p:cNvSpPr/>
          <p:nvPr/>
        </p:nvSpPr>
        <p:spPr>
          <a:xfrm>
            <a:off x="3820264" y="4221302"/>
            <a:ext cx="2545080" cy="205740"/>
          </a:xfrm>
          <a:prstGeom prst="rightArrow">
            <a:avLst/>
          </a:prstGeom>
          <a:solidFill>
            <a:schemeClr val="tx2"/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L"/>
          </a:p>
        </p:txBody>
      </p:sp>
      <p:pic>
        <p:nvPicPr>
          <p:cNvPr id="29" name="Picture 28" descr="A person taking a picture of a tree">
            <a:extLst>
              <a:ext uri="{FF2B5EF4-FFF2-40B4-BE49-F238E27FC236}">
                <a16:creationId xmlns:a16="http://schemas.microsoft.com/office/drawing/2014/main" id="{CE5F445E-C5D7-BCC5-8964-9320C3D1324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9316" y="3476230"/>
            <a:ext cx="2545080" cy="1695660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4C22EC57-93C8-B0F7-8D79-3BF0C62732BB}"/>
              </a:ext>
            </a:extLst>
          </p:cNvPr>
          <p:cNvSpPr txBox="1"/>
          <p:nvPr/>
        </p:nvSpPr>
        <p:spPr>
          <a:xfrm>
            <a:off x="4423566" y="3950951"/>
            <a:ext cx="161279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Our solution: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72B2715-AE09-1E17-6A90-B30E7FCD3963}"/>
              </a:ext>
            </a:extLst>
          </p:cNvPr>
          <p:cNvSpPr txBox="1"/>
          <p:nvPr/>
        </p:nvSpPr>
        <p:spPr>
          <a:xfrm>
            <a:off x="6737456" y="3088501"/>
            <a:ext cx="461634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Smart diseases detection and diagnosis platform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FC11686-7A8B-FC0D-FC9C-10E22AD0963B}"/>
              </a:ext>
            </a:extLst>
          </p:cNvPr>
          <p:cNvSpPr txBox="1"/>
          <p:nvPr/>
        </p:nvSpPr>
        <p:spPr>
          <a:xfrm>
            <a:off x="7593486" y="5390154"/>
            <a:ext cx="62849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Fast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A47BF0-3DE6-454A-1FB5-3FA0BE2AC520}"/>
              </a:ext>
            </a:extLst>
          </p:cNvPr>
          <p:cNvSpPr txBox="1"/>
          <p:nvPr/>
        </p:nvSpPr>
        <p:spPr>
          <a:xfrm>
            <a:off x="8544362" y="5390154"/>
            <a:ext cx="88157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Accurate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A0B7AFC-BF57-4E07-F6E6-C8AB38B8CA16}"/>
              </a:ext>
            </a:extLst>
          </p:cNvPr>
          <p:cNvSpPr txBox="1"/>
          <p:nvPr/>
        </p:nvSpPr>
        <p:spPr>
          <a:xfrm>
            <a:off x="9748322" y="5390155"/>
            <a:ext cx="124733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Consistent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36" name="Graphic 35" descr="Checkmark with solid fill">
            <a:extLst>
              <a:ext uri="{FF2B5EF4-FFF2-40B4-BE49-F238E27FC236}">
                <a16:creationId xmlns:a16="http://schemas.microsoft.com/office/drawing/2014/main" id="{35357038-2D89-8578-57A2-AE789FDAFB9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412636" y="5437362"/>
            <a:ext cx="213360" cy="213360"/>
          </a:xfrm>
          <a:prstGeom prst="rect">
            <a:avLst/>
          </a:prstGeom>
        </p:spPr>
      </p:pic>
      <p:pic>
        <p:nvPicPr>
          <p:cNvPr id="37" name="Graphic 36" descr="Checkmark with solid fill">
            <a:extLst>
              <a:ext uri="{FF2B5EF4-FFF2-40B4-BE49-F238E27FC236}">
                <a16:creationId xmlns:a16="http://schemas.microsoft.com/office/drawing/2014/main" id="{EA6A327D-1245-099B-5415-DA7B2ECB1B2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331002" y="5437362"/>
            <a:ext cx="213360" cy="213360"/>
          </a:xfrm>
          <a:prstGeom prst="rect">
            <a:avLst/>
          </a:prstGeom>
        </p:spPr>
      </p:pic>
      <p:pic>
        <p:nvPicPr>
          <p:cNvPr id="38" name="Graphic 37" descr="Checkmark with solid fill">
            <a:extLst>
              <a:ext uri="{FF2B5EF4-FFF2-40B4-BE49-F238E27FC236}">
                <a16:creationId xmlns:a16="http://schemas.microsoft.com/office/drawing/2014/main" id="{F470A5BC-F85A-0958-AD75-3C84039F880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83628" y="5437362"/>
            <a:ext cx="213360" cy="213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1310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5E64-8505-E783-D06A-2AD850501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064DBD6-ACAF-B34F-41B8-B962C92491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Lemon leaves diseases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E68574D-DA0F-78E0-5E6C-C4C6E6C1D9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42A8F8F7-69E0-5188-0C25-22198A2990A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4C0E374-31B1-8BC5-18B9-9965EA334566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E33DA885-104E-7626-77A6-FB6CA84CF77A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75937AB-4168-0E06-6E67-6A456484619B}"/>
              </a:ext>
            </a:extLst>
          </p:cNvPr>
          <p:cNvSpPr txBox="1"/>
          <p:nvPr/>
        </p:nvSpPr>
        <p:spPr>
          <a:xfrm>
            <a:off x="594360" y="2429452"/>
            <a:ext cx="892068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Lemon crops suffer from various types of diseases.</a:t>
            </a:r>
            <a:endParaRPr lang="en-IL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32D56-7E64-A2E4-C2F6-29D38EB4A8E9}"/>
              </a:ext>
            </a:extLst>
          </p:cNvPr>
          <p:cNvSpPr txBox="1"/>
          <p:nvPr/>
        </p:nvSpPr>
        <p:spPr>
          <a:xfrm>
            <a:off x="594360" y="2847965"/>
            <a:ext cx="108737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Two of the main challenges affecting citrus plants, especially lemons, are </a:t>
            </a:r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dehydration</a:t>
            </a: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 and </a:t>
            </a:r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viral infections</a:t>
            </a:r>
            <a:r>
              <a:rPr lang="en-US" dirty="0">
                <a:solidFill>
                  <a:schemeClr val="bg1"/>
                </a:solidFill>
                <a:latin typeface="Aptos Display" panose="020B0004020202020204" pitchFamily="34" charset="0"/>
              </a:rPr>
              <a:t>.</a:t>
            </a:r>
            <a:endParaRPr lang="en-IL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5A3224-C22A-9655-C5B7-9C73D46331BE}"/>
              </a:ext>
            </a:extLst>
          </p:cNvPr>
          <p:cNvSpPr txBox="1"/>
          <p:nvPr/>
        </p:nvSpPr>
        <p:spPr>
          <a:xfrm>
            <a:off x="7738243" y="3486815"/>
            <a:ext cx="149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Healthy leaf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6151" name="Picture 7">
            <a:extLst>
              <a:ext uri="{FF2B5EF4-FFF2-40B4-BE49-F238E27FC236}">
                <a16:creationId xmlns:a16="http://schemas.microsoft.com/office/drawing/2014/main" id="{F4E7A51A-2E2C-F646-A4C8-CB5D110DF1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6674" y="3809981"/>
            <a:ext cx="1567366" cy="16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01C7290-2350-84E5-B4D6-D136F5DD5B1A}"/>
              </a:ext>
            </a:extLst>
          </p:cNvPr>
          <p:cNvSpPr txBox="1"/>
          <p:nvPr/>
        </p:nvSpPr>
        <p:spPr>
          <a:xfrm>
            <a:off x="9749923" y="3471724"/>
            <a:ext cx="14969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Curl Virus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6153" name="Picture 9">
            <a:extLst>
              <a:ext uri="{FF2B5EF4-FFF2-40B4-BE49-F238E27FC236}">
                <a16:creationId xmlns:a16="http://schemas.microsoft.com/office/drawing/2014/main" id="{30AC9D39-B34A-8AA7-9812-935BC9EBB8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15047" y="3809982"/>
            <a:ext cx="1567366" cy="16433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5" name="Picture 11">
            <a:extLst>
              <a:ext uri="{FF2B5EF4-FFF2-40B4-BE49-F238E27FC236}">
                <a16:creationId xmlns:a16="http://schemas.microsoft.com/office/drawing/2014/main" id="{AE2454C8-1ABF-A6A7-5883-BE60569798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9831" y="3794592"/>
            <a:ext cx="1644537" cy="16433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15DB35C-D757-A304-9470-5344A6335FD1}"/>
              </a:ext>
            </a:extLst>
          </p:cNvPr>
          <p:cNvSpPr txBox="1"/>
          <p:nvPr/>
        </p:nvSpPr>
        <p:spPr>
          <a:xfrm>
            <a:off x="4781682" y="3476348"/>
            <a:ext cx="193491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Dry leaf (dehydration)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9DA82E0-2133-CCA5-ABEA-391E4A735031}"/>
              </a:ext>
            </a:extLst>
          </p:cNvPr>
          <p:cNvSpPr txBox="1"/>
          <p:nvPr/>
        </p:nvSpPr>
        <p:spPr>
          <a:xfrm>
            <a:off x="2597992" y="3486815"/>
            <a:ext cx="193491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latin typeface="Aptos Display" panose="020B0004020202020204" pitchFamily="34" charset="0"/>
              </a:rPr>
              <a:t>Healthy (hydrated) leaf</a:t>
            </a:r>
            <a:endParaRPr lang="en-IL" sz="14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pic>
        <p:nvPicPr>
          <p:cNvPr id="14" name="Picture 13" descr="A close-up of a leaf&#10;&#10;AI-generated content may be incorrect.">
            <a:extLst>
              <a:ext uri="{FF2B5EF4-FFF2-40B4-BE49-F238E27FC236}">
                <a16:creationId xmlns:a16="http://schemas.microsoft.com/office/drawing/2014/main" id="{C45F701E-C0E4-B671-ED10-125DFDE174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508" y="3809981"/>
            <a:ext cx="1749774" cy="163879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2721A54-33AC-4421-438A-F353188BEB13}"/>
              </a:ext>
            </a:extLst>
          </p:cNvPr>
          <p:cNvSpPr txBox="1"/>
          <p:nvPr/>
        </p:nvSpPr>
        <p:spPr>
          <a:xfrm>
            <a:off x="4015738" y="6265388"/>
            <a:ext cx="6004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Aptos Display" panose="020B0004020202020204" pitchFamily="34" charset="0"/>
              </a:rPr>
              <a:t>Both can be identified through their leaves !</a:t>
            </a:r>
            <a:endParaRPr lang="en-IL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0A22D1-307B-ED54-B8C3-3B232DBE2783}"/>
              </a:ext>
            </a:extLst>
          </p:cNvPr>
          <p:cNvSpPr txBox="1"/>
          <p:nvPr/>
        </p:nvSpPr>
        <p:spPr>
          <a:xfrm>
            <a:off x="11811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7816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1" y="895739"/>
            <a:ext cx="6356946" cy="876986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Collaboration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68148" y="2506981"/>
            <a:ext cx="9246412" cy="1440180"/>
          </a:xfrm>
        </p:spPr>
        <p:txBody>
          <a:bodyPr/>
          <a:lstStyle/>
          <a:p>
            <a:r>
              <a:rPr lang="en-US" b="1" dirty="0">
                <a:latin typeface="Aptos Display" panose="020B0004020202020204" pitchFamily="34" charset="0"/>
              </a:rPr>
              <a:t>Keren Bensamhon Meshrki , </a:t>
            </a:r>
            <a:r>
              <a:rPr lang="en-US" dirty="0">
                <a:latin typeface="Aptos Display" panose="020B0004020202020204" pitchFamily="34" charset="0"/>
              </a:rPr>
              <a:t>Farm manager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1" dirty="0">
                <a:latin typeface="Aptos Display" panose="020B0004020202020204" pitchFamily="34" charset="0"/>
              </a:rPr>
              <a:t>Real-world partner : </a:t>
            </a:r>
            <a:r>
              <a:rPr lang="en-US" sz="1800" dirty="0">
                <a:latin typeface="Aptos Display" panose="020B0004020202020204" pitchFamily="34" charset="0"/>
              </a:rPr>
              <a:t>We worked with </a:t>
            </a:r>
            <a:r>
              <a:rPr lang="en-US" sz="1800" i="1" dirty="0">
                <a:latin typeface="Aptos Display" panose="020B0004020202020204" pitchFamily="34" charset="0"/>
              </a:rPr>
              <a:t>Keren</a:t>
            </a:r>
            <a:r>
              <a:rPr lang="en-US" sz="1800" dirty="0">
                <a:latin typeface="Aptos Display" panose="020B0004020202020204" pitchFamily="34" charset="0"/>
              </a:rPr>
              <a:t>, a manager of an agricultural farm in Israel, to understand real challenges in </a:t>
            </a:r>
            <a:r>
              <a:rPr lang="en-US" sz="1800" b="1" dirty="0">
                <a:latin typeface="Aptos Display" panose="020B0004020202020204" pitchFamily="34" charset="0"/>
              </a:rPr>
              <a:t>lemon cultivation</a:t>
            </a:r>
            <a:r>
              <a:rPr lang="en-US" sz="1800" dirty="0">
                <a:latin typeface="Aptos Display" panose="020B0004020202020204" pitchFamily="34" charset="0"/>
              </a:rPr>
              <a:t>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787994F2-43E3-5156-F3CB-3556EC8F7C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4620" y="470225"/>
            <a:ext cx="2190750" cy="2381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1BCC50B0-5C0E-BC1D-9F90-A195FB48F742}"/>
              </a:ext>
            </a:extLst>
          </p:cNvPr>
          <p:cNvSpPr txBox="1">
            <a:spLocks/>
          </p:cNvSpPr>
          <p:nvPr/>
        </p:nvSpPr>
        <p:spPr>
          <a:xfrm>
            <a:off x="594361" y="4145281"/>
            <a:ext cx="1623059" cy="320039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b="1" dirty="0">
                <a:latin typeface="Aptos Display" panose="020B0004020202020204" pitchFamily="34" charset="0"/>
              </a:rPr>
              <a:t>Main points: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E5F961D8-9039-CF3B-3BB2-C5E618D5F5A5}"/>
              </a:ext>
            </a:extLst>
          </p:cNvPr>
          <p:cNvSpPr txBox="1">
            <a:spLocks/>
          </p:cNvSpPr>
          <p:nvPr/>
        </p:nvSpPr>
        <p:spPr>
          <a:xfrm>
            <a:off x="838201" y="4663440"/>
            <a:ext cx="3733799" cy="411479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tos Display" panose="020B0004020202020204" pitchFamily="34" charset="0"/>
              </a:rPr>
              <a:t>Disease detection done </a:t>
            </a:r>
            <a:r>
              <a:rPr lang="en-US" sz="1600" b="1" dirty="0">
                <a:latin typeface="Aptos Display" panose="020B0004020202020204" pitchFamily="34" charset="0"/>
              </a:rPr>
              <a:t>manually.</a:t>
            </a:r>
          </a:p>
        </p:txBody>
      </p:sp>
      <p:sp>
        <p:nvSpPr>
          <p:cNvPr id="19" name="Content Placeholder 3">
            <a:extLst>
              <a:ext uri="{FF2B5EF4-FFF2-40B4-BE49-F238E27FC236}">
                <a16:creationId xmlns:a16="http://schemas.microsoft.com/office/drawing/2014/main" id="{E02FB790-D5B5-45B4-6698-073EB8C92B14}"/>
              </a:ext>
            </a:extLst>
          </p:cNvPr>
          <p:cNvSpPr txBox="1">
            <a:spLocks/>
          </p:cNvSpPr>
          <p:nvPr/>
        </p:nvSpPr>
        <p:spPr>
          <a:xfrm>
            <a:off x="838199" y="5128258"/>
            <a:ext cx="6113107" cy="411479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tos Display" panose="020B0004020202020204" pitchFamily="34" charset="0"/>
              </a:rPr>
              <a:t>Monitoring lemon orchards for </a:t>
            </a:r>
            <a:r>
              <a:rPr lang="en-US" sz="1600" b="1" dirty="0">
                <a:latin typeface="Aptos Display" panose="020B0004020202020204" pitchFamily="34" charset="0"/>
              </a:rPr>
              <a:t>early disease detection </a:t>
            </a:r>
            <a:r>
              <a:rPr lang="en-US" sz="1600" dirty="0">
                <a:latin typeface="Aptos Display" panose="020B0004020202020204" pitchFamily="34" charset="0"/>
              </a:rPr>
              <a:t>is challenging.</a:t>
            </a:r>
          </a:p>
        </p:txBody>
      </p:sp>
      <p:sp>
        <p:nvSpPr>
          <p:cNvPr id="20" name="Content Placeholder 3">
            <a:extLst>
              <a:ext uri="{FF2B5EF4-FFF2-40B4-BE49-F238E27FC236}">
                <a16:creationId xmlns:a16="http://schemas.microsoft.com/office/drawing/2014/main" id="{E5C0464C-03D0-CD42-B28F-799A43A17AA0}"/>
              </a:ext>
            </a:extLst>
          </p:cNvPr>
          <p:cNvSpPr txBox="1">
            <a:spLocks/>
          </p:cNvSpPr>
          <p:nvPr/>
        </p:nvSpPr>
        <p:spPr>
          <a:xfrm>
            <a:off x="838198" y="5593076"/>
            <a:ext cx="6113107" cy="411479"/>
          </a:xfrm>
          <a:prstGeom prst="rect">
            <a:avLst/>
          </a:prstGeom>
        </p:spPr>
        <p:txBody>
          <a:bodyPr vert="horz" lIns="0" tIns="4572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5486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82296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005840" indent="-283464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  <a:buChar char="•"/>
              <a:defRPr sz="2000" b="0" i="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ptos Display" panose="020B0004020202020204" pitchFamily="34" charset="0"/>
              </a:rPr>
              <a:t>Lack of </a:t>
            </a:r>
            <a:r>
              <a:rPr lang="en-US" sz="1600" b="1" dirty="0">
                <a:latin typeface="Aptos Display" panose="020B0004020202020204" pitchFamily="34" charset="0"/>
              </a:rPr>
              <a:t>real time alerts </a:t>
            </a:r>
            <a:r>
              <a:rPr lang="en-US" sz="1600" dirty="0">
                <a:latin typeface="Aptos Display" panose="020B0004020202020204" pitchFamily="34" charset="0"/>
              </a:rPr>
              <a:t>and </a:t>
            </a:r>
            <a:r>
              <a:rPr lang="en-US" sz="1600" b="1" dirty="0">
                <a:latin typeface="Aptos Display" panose="020B0004020202020204" pitchFamily="34" charset="0"/>
              </a:rPr>
              <a:t>analysis data</a:t>
            </a:r>
            <a:r>
              <a:rPr lang="en-US" sz="1600" dirty="0">
                <a:latin typeface="Aptos Display" panose="020B0004020202020204" pitchFamily="34" charset="0"/>
              </a:rPr>
              <a:t>.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F546D87-05C6-9070-F53B-96633E534167}"/>
              </a:ext>
            </a:extLst>
          </p:cNvPr>
          <p:cNvSpPr txBox="1"/>
          <p:nvPr/>
        </p:nvSpPr>
        <p:spPr>
          <a:xfrm>
            <a:off x="11811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0ADE5-59D6-9089-7641-6B7687084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AEEFD-A856-BC47-8E46-C785A568A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Workflow</a:t>
            </a:r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A44545D2-879D-326B-0E0A-57B0AD96C73E}"/>
              </a:ext>
            </a:extLst>
          </p:cNvPr>
          <p:cNvGrpSpPr/>
          <p:nvPr/>
        </p:nvGrpSpPr>
        <p:grpSpPr>
          <a:xfrm>
            <a:off x="556260" y="2751711"/>
            <a:ext cx="10619473" cy="3785907"/>
            <a:chOff x="525266" y="1576557"/>
            <a:chExt cx="11202215" cy="4230802"/>
          </a:xfrm>
        </p:grpSpPr>
        <p:grpSp>
          <p:nvGrpSpPr>
            <p:cNvPr id="87" name="Group 86">
              <a:extLst>
                <a:ext uri="{FF2B5EF4-FFF2-40B4-BE49-F238E27FC236}">
                  <a16:creationId xmlns:a16="http://schemas.microsoft.com/office/drawing/2014/main" id="{2F41BE3C-9754-1E84-C6E6-BAD95ED67C45}"/>
                </a:ext>
              </a:extLst>
            </p:cNvPr>
            <p:cNvGrpSpPr/>
            <p:nvPr/>
          </p:nvGrpSpPr>
          <p:grpSpPr>
            <a:xfrm>
              <a:off x="766713" y="2495237"/>
              <a:ext cx="10658574" cy="2351920"/>
              <a:chOff x="559907" y="2407392"/>
              <a:chExt cx="11075524" cy="2443925"/>
            </a:xfrm>
          </p:grpSpPr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21069F50-445D-BBF4-C6FB-3C789B080974}"/>
                  </a:ext>
                </a:extLst>
              </p:cNvPr>
              <p:cNvSpPr/>
              <p:nvPr/>
            </p:nvSpPr>
            <p:spPr>
              <a:xfrm>
                <a:off x="559907" y="2407392"/>
                <a:ext cx="11075524" cy="2443925"/>
              </a:xfrm>
              <a:custGeom>
                <a:avLst/>
                <a:gdLst>
                  <a:gd name="connsiteX0" fmla="*/ 9857737 w 11075524"/>
                  <a:gd name="connsiteY0" fmla="*/ 686 h 2443925"/>
                  <a:gd name="connsiteX1" fmla="*/ 8648721 w 11075524"/>
                  <a:gd name="connsiteY1" fmla="*/ 1077610 h 2443925"/>
                  <a:gd name="connsiteX2" fmla="*/ 8282869 w 11075524"/>
                  <a:gd name="connsiteY2" fmla="*/ 1016024 h 2443925"/>
                  <a:gd name="connsiteX3" fmla="*/ 8196412 w 11075524"/>
                  <a:gd name="connsiteY3" fmla="*/ 1120687 h 2443925"/>
                  <a:gd name="connsiteX4" fmla="*/ 7891508 w 11075524"/>
                  <a:gd name="connsiteY4" fmla="*/ 1120687 h 2443925"/>
                  <a:gd name="connsiteX5" fmla="*/ 7891508 w 11075524"/>
                  <a:gd name="connsiteY5" fmla="*/ 1218452 h 2443925"/>
                  <a:gd name="connsiteX6" fmla="*/ 6064942 w 11075524"/>
                  <a:gd name="connsiteY6" fmla="*/ 1218452 h 2443925"/>
                  <a:gd name="connsiteX7" fmla="*/ 6064942 w 11075524"/>
                  <a:gd name="connsiteY7" fmla="*/ 1120687 h 2443925"/>
                  <a:gd name="connsiteX8" fmla="*/ 5776529 w 11075524"/>
                  <a:gd name="connsiteY8" fmla="*/ 1120687 h 2443925"/>
                  <a:gd name="connsiteX9" fmla="*/ 5428665 w 11075524"/>
                  <a:gd name="connsiteY9" fmla="*/ 991052 h 2443925"/>
                  <a:gd name="connsiteX10" fmla="*/ 5309244 w 11075524"/>
                  <a:gd name="connsiteY10" fmla="*/ 1100663 h 2443925"/>
                  <a:gd name="connsiteX11" fmla="*/ 3981042 w 11075524"/>
                  <a:gd name="connsiteY11" fmla="*/ 5532 h 2443925"/>
                  <a:gd name="connsiteX12" fmla="*/ 2884144 w 11075524"/>
                  <a:gd name="connsiteY12" fmla="*/ 1120687 h 2443925"/>
                  <a:gd name="connsiteX13" fmla="*/ 2879096 w 11075524"/>
                  <a:gd name="connsiteY13" fmla="*/ 1120687 h 2443925"/>
                  <a:gd name="connsiteX14" fmla="*/ 2531165 w 11075524"/>
                  <a:gd name="connsiteY14" fmla="*/ 991238 h 2443925"/>
                  <a:gd name="connsiteX15" fmla="*/ 2401715 w 11075524"/>
                  <a:gd name="connsiteY15" fmla="*/ 1120687 h 2443925"/>
                  <a:gd name="connsiteX16" fmla="*/ 2129455 w 11075524"/>
                  <a:gd name="connsiteY16" fmla="*/ 1120687 h 2443925"/>
                  <a:gd name="connsiteX17" fmla="*/ 2129455 w 11075524"/>
                  <a:gd name="connsiteY17" fmla="*/ 1218452 h 2443925"/>
                  <a:gd name="connsiteX18" fmla="*/ 4 w 11075524"/>
                  <a:gd name="connsiteY18" fmla="*/ 1218452 h 2443925"/>
                  <a:gd name="connsiteX19" fmla="*/ 1209855 w 11075524"/>
                  <a:gd name="connsiteY19" fmla="*/ 2443756 h 2443925"/>
                  <a:gd name="connsiteX20" fmla="*/ 2424768 w 11075524"/>
                  <a:gd name="connsiteY20" fmla="*/ 1385038 h 2443925"/>
                  <a:gd name="connsiteX21" fmla="*/ 2428807 w 11075524"/>
                  <a:gd name="connsiteY21" fmla="*/ 1385038 h 2443925"/>
                  <a:gd name="connsiteX22" fmla="*/ 2794995 w 11075524"/>
                  <a:gd name="connsiteY22" fmla="*/ 1443058 h 2443925"/>
                  <a:gd name="connsiteX23" fmla="*/ 2853014 w 11075524"/>
                  <a:gd name="connsiteY23" fmla="*/ 1385038 h 2443925"/>
                  <a:gd name="connsiteX24" fmla="*/ 3184841 w 11075524"/>
                  <a:gd name="connsiteY24" fmla="*/ 1385038 h 2443925"/>
                  <a:gd name="connsiteX25" fmla="*/ 3184841 w 11075524"/>
                  <a:gd name="connsiteY25" fmla="*/ 1218452 h 2443925"/>
                  <a:gd name="connsiteX26" fmla="*/ 5010566 w 11075524"/>
                  <a:gd name="connsiteY26" fmla="*/ 1218452 h 2443925"/>
                  <a:gd name="connsiteX27" fmla="*/ 5010566 w 11075524"/>
                  <a:gd name="connsiteY27" fmla="*/ 1385038 h 2443925"/>
                  <a:gd name="connsiteX28" fmla="*/ 5325566 w 11075524"/>
                  <a:gd name="connsiteY28" fmla="*/ 1385038 h 2443925"/>
                  <a:gd name="connsiteX29" fmla="*/ 5692007 w 11075524"/>
                  <a:gd name="connsiteY29" fmla="*/ 1442973 h 2443925"/>
                  <a:gd name="connsiteX30" fmla="*/ 5749942 w 11075524"/>
                  <a:gd name="connsiteY30" fmla="*/ 1385038 h 2443925"/>
                  <a:gd name="connsiteX31" fmla="*/ 5771649 w 11075524"/>
                  <a:gd name="connsiteY31" fmla="*/ 1385038 h 2443925"/>
                  <a:gd name="connsiteX32" fmla="*/ 7144341 w 11075524"/>
                  <a:gd name="connsiteY32" fmla="*/ 2424657 h 2443925"/>
                  <a:gd name="connsiteX33" fmla="*/ 8183961 w 11075524"/>
                  <a:gd name="connsiteY33" fmla="*/ 1385038 h 2443925"/>
                  <a:gd name="connsiteX34" fmla="*/ 8223336 w 11075524"/>
                  <a:gd name="connsiteY34" fmla="*/ 1385038 h 2443925"/>
                  <a:gd name="connsiteX35" fmla="*/ 8589523 w 11075524"/>
                  <a:gd name="connsiteY35" fmla="*/ 1443058 h 2443925"/>
                  <a:gd name="connsiteX36" fmla="*/ 8647543 w 11075524"/>
                  <a:gd name="connsiteY36" fmla="*/ 1385038 h 2443925"/>
                  <a:gd name="connsiteX37" fmla="*/ 8946053 w 11075524"/>
                  <a:gd name="connsiteY37" fmla="*/ 1385038 h 2443925"/>
                  <a:gd name="connsiteX38" fmla="*/ 8946053 w 11075524"/>
                  <a:gd name="connsiteY38" fmla="*/ 1218452 h 2443925"/>
                  <a:gd name="connsiteX39" fmla="*/ 11075503 w 11075524"/>
                  <a:gd name="connsiteY39" fmla="*/ 1218452 h 2443925"/>
                  <a:gd name="connsiteX40" fmla="*/ 9857737 w 11075524"/>
                  <a:gd name="connsiteY40" fmla="*/ 686 h 244392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</a:cxnLst>
                <a:rect l="l" t="t" r="r" b="b"/>
                <a:pathLst>
                  <a:path w="11075524" h="2443925">
                    <a:moveTo>
                      <a:pt x="9857737" y="686"/>
                    </a:moveTo>
                    <a:cubicBezTo>
                      <a:pt x="9240121" y="1578"/>
                      <a:pt x="8720757" y="464218"/>
                      <a:pt x="8648721" y="1077610"/>
                    </a:cubicBezTo>
                    <a:cubicBezTo>
                      <a:pt x="8564704" y="959569"/>
                      <a:pt x="8400910" y="932007"/>
                      <a:pt x="8282869" y="1016024"/>
                    </a:cubicBezTo>
                    <a:cubicBezTo>
                      <a:pt x="8245362" y="1042711"/>
                      <a:pt x="8215545" y="1078822"/>
                      <a:pt x="8196412" y="1120687"/>
                    </a:cubicBezTo>
                    <a:lnTo>
                      <a:pt x="7891508" y="1120687"/>
                    </a:lnTo>
                    <a:lnTo>
                      <a:pt x="7891508" y="1218452"/>
                    </a:lnTo>
                    <a:lnTo>
                      <a:pt x="6064942" y="1218452"/>
                    </a:lnTo>
                    <a:lnTo>
                      <a:pt x="6064942" y="1120687"/>
                    </a:lnTo>
                    <a:lnTo>
                      <a:pt x="5776529" y="1120687"/>
                    </a:lnTo>
                    <a:cubicBezTo>
                      <a:pt x="5716271" y="988831"/>
                      <a:pt x="5560521" y="930795"/>
                      <a:pt x="5428665" y="991052"/>
                    </a:cubicBezTo>
                    <a:cubicBezTo>
                      <a:pt x="5378285" y="1014072"/>
                      <a:pt x="5336487" y="1052437"/>
                      <a:pt x="5309244" y="1100663"/>
                    </a:cubicBezTo>
                    <a:cubicBezTo>
                      <a:pt x="5244881" y="431473"/>
                      <a:pt x="4650234" y="-58831"/>
                      <a:pt x="3981042" y="5532"/>
                    </a:cubicBezTo>
                    <a:cubicBezTo>
                      <a:pt x="3393344" y="62054"/>
                      <a:pt x="2930956" y="532148"/>
                      <a:pt x="2884144" y="1120687"/>
                    </a:cubicBezTo>
                    <a:lnTo>
                      <a:pt x="2879096" y="1120687"/>
                    </a:lnTo>
                    <a:cubicBezTo>
                      <a:pt x="2818771" y="988865"/>
                      <a:pt x="2662987" y="930913"/>
                      <a:pt x="2531165" y="991238"/>
                    </a:cubicBezTo>
                    <a:cubicBezTo>
                      <a:pt x="2473886" y="1017454"/>
                      <a:pt x="2427931" y="1063408"/>
                      <a:pt x="2401715" y="1120687"/>
                    </a:cubicBezTo>
                    <a:lnTo>
                      <a:pt x="2129455" y="1120687"/>
                    </a:lnTo>
                    <a:lnTo>
                      <a:pt x="2129455" y="1218452"/>
                    </a:lnTo>
                    <a:lnTo>
                      <a:pt x="4" y="1218452"/>
                    </a:lnTo>
                    <a:cubicBezTo>
                      <a:pt x="-4262" y="1890906"/>
                      <a:pt x="537408" y="2439482"/>
                      <a:pt x="1209855" y="2443756"/>
                    </a:cubicBezTo>
                    <a:cubicBezTo>
                      <a:pt x="1823844" y="2447643"/>
                      <a:pt x="2344655" y="1993787"/>
                      <a:pt x="2424768" y="1385038"/>
                    </a:cubicBezTo>
                    <a:lnTo>
                      <a:pt x="2428807" y="1385038"/>
                    </a:lnTo>
                    <a:cubicBezTo>
                      <a:pt x="2513900" y="1502188"/>
                      <a:pt x="2677845" y="1528152"/>
                      <a:pt x="2794995" y="1443058"/>
                    </a:cubicBezTo>
                    <a:cubicBezTo>
                      <a:pt x="2817257" y="1426887"/>
                      <a:pt x="2836843" y="1407300"/>
                      <a:pt x="2853014" y="1385038"/>
                    </a:cubicBezTo>
                    <a:lnTo>
                      <a:pt x="3184841" y="1385038"/>
                    </a:lnTo>
                    <a:lnTo>
                      <a:pt x="3184841" y="1218452"/>
                    </a:lnTo>
                    <a:lnTo>
                      <a:pt x="5010566" y="1218452"/>
                    </a:lnTo>
                    <a:lnTo>
                      <a:pt x="5010566" y="1385038"/>
                    </a:lnTo>
                    <a:lnTo>
                      <a:pt x="5325566" y="1385038"/>
                    </a:lnTo>
                    <a:cubicBezTo>
                      <a:pt x="5410761" y="1502221"/>
                      <a:pt x="5574824" y="1528168"/>
                      <a:pt x="5692007" y="1442973"/>
                    </a:cubicBezTo>
                    <a:cubicBezTo>
                      <a:pt x="5714235" y="1426820"/>
                      <a:pt x="5733788" y="1407267"/>
                      <a:pt x="5749942" y="1385038"/>
                    </a:cubicBezTo>
                    <a:lnTo>
                      <a:pt x="5771649" y="1385038"/>
                    </a:lnTo>
                    <a:cubicBezTo>
                      <a:pt x="5863625" y="2051183"/>
                      <a:pt x="6478196" y="2516633"/>
                      <a:pt x="7144341" y="2424657"/>
                    </a:cubicBezTo>
                    <a:cubicBezTo>
                      <a:pt x="7684604" y="2350063"/>
                      <a:pt x="8109367" y="1925301"/>
                      <a:pt x="8183961" y="1385038"/>
                    </a:cubicBezTo>
                    <a:lnTo>
                      <a:pt x="8223336" y="1385038"/>
                    </a:lnTo>
                    <a:cubicBezTo>
                      <a:pt x="8308429" y="1502188"/>
                      <a:pt x="8472375" y="1528152"/>
                      <a:pt x="8589523" y="1443058"/>
                    </a:cubicBezTo>
                    <a:cubicBezTo>
                      <a:pt x="8611785" y="1426887"/>
                      <a:pt x="8631372" y="1407300"/>
                      <a:pt x="8647543" y="1385038"/>
                    </a:cubicBezTo>
                    <a:lnTo>
                      <a:pt x="8946053" y="1385038"/>
                    </a:lnTo>
                    <a:lnTo>
                      <a:pt x="8946053" y="1218452"/>
                    </a:lnTo>
                    <a:lnTo>
                      <a:pt x="11075503" y="1218452"/>
                    </a:lnTo>
                    <a:cubicBezTo>
                      <a:pt x="11074764" y="546199"/>
                      <a:pt x="10529991" y="1427"/>
                      <a:pt x="9857737" y="6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6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A795A6AE-5F96-2141-B100-06D386BA443C}"/>
                  </a:ext>
                </a:extLst>
              </p:cNvPr>
              <p:cNvSpPr/>
              <p:nvPr/>
            </p:nvSpPr>
            <p:spPr>
              <a:xfrm>
                <a:off x="821614" y="2687438"/>
                <a:ext cx="1889255" cy="1889254"/>
              </a:xfrm>
              <a:custGeom>
                <a:avLst/>
                <a:gdLst>
                  <a:gd name="connsiteX0" fmla="*/ 1991807 w 1991828"/>
                  <a:gd name="connsiteY0" fmla="*/ 995769 h 1991827"/>
                  <a:gd name="connsiteX1" fmla="*/ 995893 w 1991828"/>
                  <a:gd name="connsiteY1" fmla="*/ 1991683 h 1991827"/>
                  <a:gd name="connsiteX2" fmla="*/ -22 w 1991828"/>
                  <a:gd name="connsiteY2" fmla="*/ 995769 h 1991827"/>
                  <a:gd name="connsiteX3" fmla="*/ 995893 w 1991828"/>
                  <a:gd name="connsiteY3" fmla="*/ -144 h 1991827"/>
                  <a:gd name="connsiteX4" fmla="*/ 1991807 w 1991828"/>
                  <a:gd name="connsiteY4" fmla="*/ 995769 h 199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1828" h="1991827">
                    <a:moveTo>
                      <a:pt x="1991807" y="995769"/>
                    </a:moveTo>
                    <a:cubicBezTo>
                      <a:pt x="1991807" y="1545797"/>
                      <a:pt x="1545921" y="1991683"/>
                      <a:pt x="995893" y="1991683"/>
                    </a:cubicBezTo>
                    <a:cubicBezTo>
                      <a:pt x="445864" y="1991683"/>
                      <a:pt x="-22" y="1545797"/>
                      <a:pt x="-22" y="995769"/>
                    </a:cubicBezTo>
                    <a:cubicBezTo>
                      <a:pt x="-22" y="445742"/>
                      <a:pt x="445864" y="-144"/>
                      <a:pt x="995893" y="-144"/>
                    </a:cubicBezTo>
                    <a:cubicBezTo>
                      <a:pt x="1545921" y="-144"/>
                      <a:pt x="1991807" y="445742"/>
                      <a:pt x="1991807" y="995769"/>
                    </a:cubicBezTo>
                    <a:close/>
                  </a:path>
                </a:pathLst>
              </a:custGeom>
              <a:solidFill>
                <a:schemeClr val="tx1"/>
              </a:solidFill>
              <a:ln w="1676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4AB1B75C-6263-A296-A1AC-9777E1FA40B3}"/>
                  </a:ext>
                </a:extLst>
              </p:cNvPr>
              <p:cNvSpPr/>
              <p:nvPr/>
            </p:nvSpPr>
            <p:spPr>
              <a:xfrm>
                <a:off x="3702296" y="2696768"/>
                <a:ext cx="1889255" cy="1889254"/>
              </a:xfrm>
              <a:custGeom>
                <a:avLst/>
                <a:gdLst>
                  <a:gd name="connsiteX0" fmla="*/ 1991807 w 1991828"/>
                  <a:gd name="connsiteY0" fmla="*/ 995770 h 1991827"/>
                  <a:gd name="connsiteX1" fmla="*/ 995893 w 1991828"/>
                  <a:gd name="connsiteY1" fmla="*/ 1991683 h 1991827"/>
                  <a:gd name="connsiteX2" fmla="*/ -21 w 1991828"/>
                  <a:gd name="connsiteY2" fmla="*/ 995770 h 1991827"/>
                  <a:gd name="connsiteX3" fmla="*/ 995893 w 1991828"/>
                  <a:gd name="connsiteY3" fmla="*/ -144 h 1991827"/>
                  <a:gd name="connsiteX4" fmla="*/ 1991807 w 1991828"/>
                  <a:gd name="connsiteY4" fmla="*/ 995770 h 199182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1828" h="1991827">
                    <a:moveTo>
                      <a:pt x="1991807" y="995770"/>
                    </a:moveTo>
                    <a:cubicBezTo>
                      <a:pt x="1991807" y="1545798"/>
                      <a:pt x="1545922" y="1991683"/>
                      <a:pt x="995893" y="1991683"/>
                    </a:cubicBezTo>
                    <a:cubicBezTo>
                      <a:pt x="445865" y="1991683"/>
                      <a:pt x="-21" y="1545798"/>
                      <a:pt x="-21" y="995770"/>
                    </a:cubicBezTo>
                    <a:cubicBezTo>
                      <a:pt x="-21" y="445742"/>
                      <a:pt x="445865" y="-144"/>
                      <a:pt x="995893" y="-144"/>
                    </a:cubicBezTo>
                    <a:cubicBezTo>
                      <a:pt x="1545922" y="-144"/>
                      <a:pt x="1991807" y="445742"/>
                      <a:pt x="1991807" y="995770"/>
                    </a:cubicBezTo>
                    <a:close/>
                  </a:path>
                </a:pathLst>
              </a:custGeom>
              <a:solidFill>
                <a:schemeClr val="tx1"/>
              </a:solidFill>
              <a:ln w="16769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55362452-040E-E607-9016-3565A0CD2417}"/>
                  </a:ext>
                </a:extLst>
              </p:cNvPr>
              <p:cNvSpPr/>
              <p:nvPr/>
            </p:nvSpPr>
            <p:spPr>
              <a:xfrm>
                <a:off x="6591005" y="2678421"/>
                <a:ext cx="1895139" cy="1895135"/>
              </a:xfrm>
              <a:custGeom>
                <a:avLst/>
                <a:gdLst>
                  <a:gd name="connsiteX0" fmla="*/ 998154 w 1998032"/>
                  <a:gd name="connsiteY0" fmla="*/ 1997886 h 1998031"/>
                  <a:gd name="connsiteX1" fmla="*/ -21 w 1998032"/>
                  <a:gd name="connsiteY1" fmla="*/ 998030 h 1998031"/>
                  <a:gd name="connsiteX2" fmla="*/ 999837 w 1998032"/>
                  <a:gd name="connsiteY2" fmla="*/ -144 h 1998031"/>
                  <a:gd name="connsiteX3" fmla="*/ 1998012 w 1998032"/>
                  <a:gd name="connsiteY3" fmla="*/ 998871 h 1998031"/>
                  <a:gd name="connsiteX4" fmla="*/ 998154 w 1998032"/>
                  <a:gd name="connsiteY4" fmla="*/ 1997886 h 199803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032" h="1998031">
                    <a:moveTo>
                      <a:pt x="998154" y="1997886"/>
                    </a:moveTo>
                    <a:cubicBezTo>
                      <a:pt x="446415" y="1997415"/>
                      <a:pt x="-492" y="1549768"/>
                      <a:pt x="-21" y="998030"/>
                    </a:cubicBezTo>
                    <a:cubicBezTo>
                      <a:pt x="450" y="446291"/>
                      <a:pt x="448098" y="-616"/>
                      <a:pt x="999837" y="-144"/>
                    </a:cubicBezTo>
                    <a:cubicBezTo>
                      <a:pt x="1551256" y="327"/>
                      <a:pt x="1998012" y="447452"/>
                      <a:pt x="1998012" y="998871"/>
                    </a:cubicBezTo>
                    <a:cubicBezTo>
                      <a:pt x="1997456" y="1550711"/>
                      <a:pt x="1549994" y="1997802"/>
                      <a:pt x="998154" y="1997886"/>
                    </a:cubicBezTo>
                    <a:close/>
                  </a:path>
                </a:pathLst>
              </a:custGeom>
              <a:solidFill>
                <a:schemeClr val="tx1"/>
              </a:solidFill>
              <a:ln w="16821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32085E7D-DF76-BB39-EB9A-EF426A673D0F}"/>
                  </a:ext>
                </a:extLst>
              </p:cNvPr>
              <p:cNvSpPr/>
              <p:nvPr/>
            </p:nvSpPr>
            <p:spPr>
              <a:xfrm>
                <a:off x="9470096" y="2678421"/>
                <a:ext cx="1895139" cy="1895135"/>
              </a:xfrm>
              <a:custGeom>
                <a:avLst/>
                <a:gdLst>
                  <a:gd name="connsiteX0" fmla="*/ 998995 w 1998032"/>
                  <a:gd name="connsiteY0" fmla="*/ 1997886 h 1998030"/>
                  <a:gd name="connsiteX1" fmla="*/ -21 w 1998032"/>
                  <a:gd name="connsiteY1" fmla="*/ 998871 h 1998030"/>
                  <a:gd name="connsiteX2" fmla="*/ 998995 w 1998032"/>
                  <a:gd name="connsiteY2" fmla="*/ -145 h 1998030"/>
                  <a:gd name="connsiteX3" fmla="*/ 1998011 w 1998032"/>
                  <a:gd name="connsiteY3" fmla="*/ 998871 h 1998030"/>
                  <a:gd name="connsiteX4" fmla="*/ 998995 w 1998032"/>
                  <a:gd name="connsiteY4" fmla="*/ 1997886 h 199803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998032" h="1998030">
                    <a:moveTo>
                      <a:pt x="998995" y="1997886"/>
                    </a:moveTo>
                    <a:cubicBezTo>
                      <a:pt x="447256" y="1997886"/>
                      <a:pt x="-21" y="1550609"/>
                      <a:pt x="-21" y="998871"/>
                    </a:cubicBezTo>
                    <a:cubicBezTo>
                      <a:pt x="-21" y="447132"/>
                      <a:pt x="447256" y="-145"/>
                      <a:pt x="998995" y="-145"/>
                    </a:cubicBezTo>
                    <a:cubicBezTo>
                      <a:pt x="1550734" y="-145"/>
                      <a:pt x="1998011" y="447132"/>
                      <a:pt x="1998011" y="998871"/>
                    </a:cubicBezTo>
                    <a:cubicBezTo>
                      <a:pt x="1997457" y="1550374"/>
                      <a:pt x="1550499" y="1997331"/>
                      <a:pt x="998995" y="1997886"/>
                    </a:cubicBezTo>
                    <a:close/>
                  </a:path>
                </a:pathLst>
              </a:custGeom>
              <a:solidFill>
                <a:schemeClr val="tx1"/>
              </a:solidFill>
              <a:ln w="16821" cap="flat">
                <a:noFill/>
                <a:prstDash val="solid"/>
                <a:miter/>
              </a:ln>
              <a:effectLst>
                <a:outerShdw blurRad="127000" sx="102000" sy="102000" algn="ctr" rotWithShape="0">
                  <a:prstClr val="black">
                    <a:alpha val="10000"/>
                  </a:prstClr>
                </a:outerShdw>
              </a:effectLst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14F9A873-5601-5D4F-7C09-58AF48F42C7C}"/>
                  </a:ext>
                </a:extLst>
              </p:cNvPr>
              <p:cNvSpPr/>
              <p:nvPr/>
            </p:nvSpPr>
            <p:spPr>
              <a:xfrm>
                <a:off x="3054349" y="3501131"/>
                <a:ext cx="287078" cy="277981"/>
              </a:xfrm>
              <a:custGeom>
                <a:avLst/>
                <a:gdLst>
                  <a:gd name="connsiteX0" fmla="*/ 11432 w 287078"/>
                  <a:gd name="connsiteY0" fmla="*/ 104688 h 277981"/>
                  <a:gd name="connsiteX1" fmla="*/ 174990 w 287078"/>
                  <a:gd name="connsiteY1" fmla="*/ 104688 h 277981"/>
                  <a:gd name="connsiteX2" fmla="*/ 113908 w 287078"/>
                  <a:gd name="connsiteY2" fmla="*/ 43774 h 277981"/>
                  <a:gd name="connsiteX3" fmla="*/ 111048 w 287078"/>
                  <a:gd name="connsiteY3" fmla="*/ 36034 h 277981"/>
                  <a:gd name="connsiteX4" fmla="*/ 113908 w 287078"/>
                  <a:gd name="connsiteY4" fmla="*/ 28462 h 277981"/>
                  <a:gd name="connsiteX5" fmla="*/ 139653 w 287078"/>
                  <a:gd name="connsiteY5" fmla="*/ 3222 h 277981"/>
                  <a:gd name="connsiteX6" fmla="*/ 147394 w 287078"/>
                  <a:gd name="connsiteY6" fmla="*/ -144 h 277981"/>
                  <a:gd name="connsiteX7" fmla="*/ 154966 w 287078"/>
                  <a:gd name="connsiteY7" fmla="*/ 3222 h 277981"/>
                  <a:gd name="connsiteX8" fmla="*/ 283692 w 287078"/>
                  <a:gd name="connsiteY8" fmla="*/ 131443 h 277981"/>
                  <a:gd name="connsiteX9" fmla="*/ 287057 w 287078"/>
                  <a:gd name="connsiteY9" fmla="*/ 139183 h 277981"/>
                  <a:gd name="connsiteX10" fmla="*/ 283692 w 287078"/>
                  <a:gd name="connsiteY10" fmla="*/ 146755 h 277981"/>
                  <a:gd name="connsiteX11" fmla="*/ 154966 w 287078"/>
                  <a:gd name="connsiteY11" fmla="*/ 274472 h 277981"/>
                  <a:gd name="connsiteX12" fmla="*/ 147394 w 287078"/>
                  <a:gd name="connsiteY12" fmla="*/ 277837 h 277981"/>
                  <a:gd name="connsiteX13" fmla="*/ 139653 w 287078"/>
                  <a:gd name="connsiteY13" fmla="*/ 274472 h 277981"/>
                  <a:gd name="connsiteX14" fmla="*/ 113908 w 287078"/>
                  <a:gd name="connsiteY14" fmla="*/ 249063 h 277981"/>
                  <a:gd name="connsiteX15" fmla="*/ 113908 w 287078"/>
                  <a:gd name="connsiteY15" fmla="*/ 233919 h 277981"/>
                  <a:gd name="connsiteX16" fmla="*/ 179365 w 287078"/>
                  <a:gd name="connsiteY16" fmla="*/ 168462 h 277981"/>
                  <a:gd name="connsiteX17" fmla="*/ 11095 w 287078"/>
                  <a:gd name="connsiteY17" fmla="*/ 168462 h 277981"/>
                  <a:gd name="connsiteX18" fmla="*/ 3187 w 287078"/>
                  <a:gd name="connsiteY18" fmla="*/ 165433 h 277981"/>
                  <a:gd name="connsiteX19" fmla="*/ -10 w 287078"/>
                  <a:gd name="connsiteY19" fmla="*/ 157525 h 277981"/>
                  <a:gd name="connsiteX20" fmla="*/ -10 w 287078"/>
                  <a:gd name="connsiteY20" fmla="*/ 114616 h 277981"/>
                  <a:gd name="connsiteX21" fmla="*/ 3187 w 287078"/>
                  <a:gd name="connsiteY21" fmla="*/ 107212 h 277981"/>
                  <a:gd name="connsiteX22" fmla="*/ 11432 w 287078"/>
                  <a:gd name="connsiteY22" fmla="*/ 104688 h 27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87078" h="277981">
                    <a:moveTo>
                      <a:pt x="11432" y="104688"/>
                    </a:moveTo>
                    <a:lnTo>
                      <a:pt x="174990" y="104688"/>
                    </a:lnTo>
                    <a:lnTo>
                      <a:pt x="113908" y="43774"/>
                    </a:lnTo>
                    <a:cubicBezTo>
                      <a:pt x="112091" y="41604"/>
                      <a:pt x="111081" y="38861"/>
                      <a:pt x="111048" y="36034"/>
                    </a:cubicBezTo>
                    <a:cubicBezTo>
                      <a:pt x="111048" y="33241"/>
                      <a:pt x="112057" y="30548"/>
                      <a:pt x="113908" y="28462"/>
                    </a:cubicBezTo>
                    <a:lnTo>
                      <a:pt x="139653" y="3222"/>
                    </a:lnTo>
                    <a:cubicBezTo>
                      <a:pt x="141639" y="1034"/>
                      <a:pt x="144449" y="-178"/>
                      <a:pt x="147394" y="-144"/>
                    </a:cubicBezTo>
                    <a:cubicBezTo>
                      <a:pt x="150288" y="-178"/>
                      <a:pt x="153047" y="1051"/>
                      <a:pt x="154966" y="3222"/>
                    </a:cubicBezTo>
                    <a:lnTo>
                      <a:pt x="283692" y="131443"/>
                    </a:lnTo>
                    <a:cubicBezTo>
                      <a:pt x="285795" y="133479"/>
                      <a:pt x="286990" y="136255"/>
                      <a:pt x="287057" y="139183"/>
                    </a:cubicBezTo>
                    <a:cubicBezTo>
                      <a:pt x="287024" y="142060"/>
                      <a:pt x="285812" y="144803"/>
                      <a:pt x="283692" y="146755"/>
                    </a:cubicBezTo>
                    <a:lnTo>
                      <a:pt x="154966" y="274472"/>
                    </a:lnTo>
                    <a:cubicBezTo>
                      <a:pt x="153014" y="276592"/>
                      <a:pt x="150271" y="277803"/>
                      <a:pt x="147394" y="277837"/>
                    </a:cubicBezTo>
                    <a:cubicBezTo>
                      <a:pt x="144466" y="277803"/>
                      <a:pt x="141673" y="276592"/>
                      <a:pt x="139653" y="274472"/>
                    </a:cubicBezTo>
                    <a:lnTo>
                      <a:pt x="113908" y="249063"/>
                    </a:lnTo>
                    <a:cubicBezTo>
                      <a:pt x="110088" y="244739"/>
                      <a:pt x="110088" y="238243"/>
                      <a:pt x="113908" y="233919"/>
                    </a:cubicBezTo>
                    <a:lnTo>
                      <a:pt x="179365" y="168462"/>
                    </a:lnTo>
                    <a:lnTo>
                      <a:pt x="11095" y="168462"/>
                    </a:lnTo>
                    <a:cubicBezTo>
                      <a:pt x="8151" y="168580"/>
                      <a:pt x="5307" y="167486"/>
                      <a:pt x="3187" y="165433"/>
                    </a:cubicBezTo>
                    <a:cubicBezTo>
                      <a:pt x="1016" y="163380"/>
                      <a:pt x="-145" y="160503"/>
                      <a:pt x="-10" y="157525"/>
                    </a:cubicBezTo>
                    <a:lnTo>
                      <a:pt x="-10" y="114616"/>
                    </a:lnTo>
                    <a:cubicBezTo>
                      <a:pt x="-61" y="111806"/>
                      <a:pt x="1100" y="109097"/>
                      <a:pt x="3187" y="107212"/>
                    </a:cubicBezTo>
                    <a:cubicBezTo>
                      <a:pt x="5475" y="105277"/>
                      <a:pt x="8454" y="104368"/>
                      <a:pt x="11432" y="1046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6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81ADE77-C588-69F2-E2B9-9158F486CC2D}"/>
                  </a:ext>
                </a:extLst>
              </p:cNvPr>
              <p:cNvSpPr/>
              <p:nvPr/>
            </p:nvSpPr>
            <p:spPr>
              <a:xfrm>
                <a:off x="5954138" y="3501131"/>
                <a:ext cx="286741" cy="277981"/>
              </a:xfrm>
              <a:custGeom>
                <a:avLst/>
                <a:gdLst>
                  <a:gd name="connsiteX0" fmla="*/ 11432 w 286741"/>
                  <a:gd name="connsiteY0" fmla="*/ 104688 h 277981"/>
                  <a:gd name="connsiteX1" fmla="*/ 174990 w 286741"/>
                  <a:gd name="connsiteY1" fmla="*/ 104688 h 277981"/>
                  <a:gd name="connsiteX2" fmla="*/ 113908 w 286741"/>
                  <a:gd name="connsiteY2" fmla="*/ 43774 h 277981"/>
                  <a:gd name="connsiteX3" fmla="*/ 111048 w 286741"/>
                  <a:gd name="connsiteY3" fmla="*/ 36034 h 277981"/>
                  <a:gd name="connsiteX4" fmla="*/ 113908 w 286741"/>
                  <a:gd name="connsiteY4" fmla="*/ 28462 h 277981"/>
                  <a:gd name="connsiteX5" fmla="*/ 139653 w 286741"/>
                  <a:gd name="connsiteY5" fmla="*/ 3222 h 277981"/>
                  <a:gd name="connsiteX6" fmla="*/ 147394 w 286741"/>
                  <a:gd name="connsiteY6" fmla="*/ -144 h 277981"/>
                  <a:gd name="connsiteX7" fmla="*/ 154966 w 286741"/>
                  <a:gd name="connsiteY7" fmla="*/ 3222 h 277981"/>
                  <a:gd name="connsiteX8" fmla="*/ 283355 w 286741"/>
                  <a:gd name="connsiteY8" fmla="*/ 131443 h 277981"/>
                  <a:gd name="connsiteX9" fmla="*/ 286721 w 286741"/>
                  <a:gd name="connsiteY9" fmla="*/ 139183 h 277981"/>
                  <a:gd name="connsiteX10" fmla="*/ 283355 w 286741"/>
                  <a:gd name="connsiteY10" fmla="*/ 146755 h 277981"/>
                  <a:gd name="connsiteX11" fmla="*/ 154966 w 286741"/>
                  <a:gd name="connsiteY11" fmla="*/ 274472 h 277981"/>
                  <a:gd name="connsiteX12" fmla="*/ 147394 w 286741"/>
                  <a:gd name="connsiteY12" fmla="*/ 277837 h 277981"/>
                  <a:gd name="connsiteX13" fmla="*/ 139653 w 286741"/>
                  <a:gd name="connsiteY13" fmla="*/ 274472 h 277981"/>
                  <a:gd name="connsiteX14" fmla="*/ 113908 w 286741"/>
                  <a:gd name="connsiteY14" fmla="*/ 249063 h 277981"/>
                  <a:gd name="connsiteX15" fmla="*/ 113908 w 286741"/>
                  <a:gd name="connsiteY15" fmla="*/ 233919 h 277981"/>
                  <a:gd name="connsiteX16" fmla="*/ 179365 w 286741"/>
                  <a:gd name="connsiteY16" fmla="*/ 168462 h 277981"/>
                  <a:gd name="connsiteX17" fmla="*/ 11095 w 286741"/>
                  <a:gd name="connsiteY17" fmla="*/ 168462 h 277981"/>
                  <a:gd name="connsiteX18" fmla="*/ 3187 w 286741"/>
                  <a:gd name="connsiteY18" fmla="*/ 165433 h 277981"/>
                  <a:gd name="connsiteX19" fmla="*/ -10 w 286741"/>
                  <a:gd name="connsiteY19" fmla="*/ 157525 h 277981"/>
                  <a:gd name="connsiteX20" fmla="*/ -10 w 286741"/>
                  <a:gd name="connsiteY20" fmla="*/ 114616 h 277981"/>
                  <a:gd name="connsiteX21" fmla="*/ 3187 w 286741"/>
                  <a:gd name="connsiteY21" fmla="*/ 107212 h 277981"/>
                  <a:gd name="connsiteX22" fmla="*/ 11432 w 286741"/>
                  <a:gd name="connsiteY22" fmla="*/ 104688 h 27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86741" h="277981">
                    <a:moveTo>
                      <a:pt x="11432" y="104688"/>
                    </a:moveTo>
                    <a:lnTo>
                      <a:pt x="174990" y="104688"/>
                    </a:lnTo>
                    <a:lnTo>
                      <a:pt x="113908" y="43774"/>
                    </a:lnTo>
                    <a:cubicBezTo>
                      <a:pt x="112091" y="41604"/>
                      <a:pt x="111081" y="38861"/>
                      <a:pt x="111048" y="36034"/>
                    </a:cubicBezTo>
                    <a:cubicBezTo>
                      <a:pt x="111048" y="33241"/>
                      <a:pt x="112057" y="30548"/>
                      <a:pt x="113908" y="28462"/>
                    </a:cubicBezTo>
                    <a:lnTo>
                      <a:pt x="139653" y="3222"/>
                    </a:lnTo>
                    <a:cubicBezTo>
                      <a:pt x="141639" y="1068"/>
                      <a:pt x="144449" y="-161"/>
                      <a:pt x="147394" y="-144"/>
                    </a:cubicBezTo>
                    <a:cubicBezTo>
                      <a:pt x="150288" y="-178"/>
                      <a:pt x="153048" y="1051"/>
                      <a:pt x="154966" y="3222"/>
                    </a:cubicBezTo>
                    <a:lnTo>
                      <a:pt x="283355" y="131443"/>
                    </a:lnTo>
                    <a:cubicBezTo>
                      <a:pt x="285459" y="133479"/>
                      <a:pt x="286654" y="136255"/>
                      <a:pt x="286721" y="139183"/>
                    </a:cubicBezTo>
                    <a:cubicBezTo>
                      <a:pt x="286687" y="142060"/>
                      <a:pt x="285476" y="144803"/>
                      <a:pt x="283355" y="146755"/>
                    </a:cubicBezTo>
                    <a:lnTo>
                      <a:pt x="154966" y="274472"/>
                    </a:lnTo>
                    <a:cubicBezTo>
                      <a:pt x="153014" y="276592"/>
                      <a:pt x="150271" y="277803"/>
                      <a:pt x="147394" y="277837"/>
                    </a:cubicBezTo>
                    <a:cubicBezTo>
                      <a:pt x="144466" y="277770"/>
                      <a:pt x="141689" y="276575"/>
                      <a:pt x="139653" y="274472"/>
                    </a:cubicBezTo>
                    <a:lnTo>
                      <a:pt x="113908" y="249063"/>
                    </a:lnTo>
                    <a:cubicBezTo>
                      <a:pt x="110088" y="244739"/>
                      <a:pt x="110088" y="238243"/>
                      <a:pt x="113908" y="233919"/>
                    </a:cubicBezTo>
                    <a:lnTo>
                      <a:pt x="179365" y="168462"/>
                    </a:lnTo>
                    <a:lnTo>
                      <a:pt x="11095" y="168462"/>
                    </a:lnTo>
                    <a:cubicBezTo>
                      <a:pt x="8150" y="168580"/>
                      <a:pt x="5307" y="167486"/>
                      <a:pt x="3187" y="165433"/>
                    </a:cubicBezTo>
                    <a:cubicBezTo>
                      <a:pt x="1016" y="163380"/>
                      <a:pt x="-145" y="160503"/>
                      <a:pt x="-10" y="157525"/>
                    </a:cubicBezTo>
                    <a:lnTo>
                      <a:pt x="-10" y="114616"/>
                    </a:lnTo>
                    <a:cubicBezTo>
                      <a:pt x="-61" y="111806"/>
                      <a:pt x="1100" y="109097"/>
                      <a:pt x="3187" y="107212"/>
                    </a:cubicBezTo>
                    <a:cubicBezTo>
                      <a:pt x="5475" y="105277"/>
                      <a:pt x="8453" y="104368"/>
                      <a:pt x="11432" y="1046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6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94251459-9B0D-C315-3524-38530204E857}"/>
                  </a:ext>
                </a:extLst>
              </p:cNvPr>
              <p:cNvSpPr/>
              <p:nvPr/>
            </p:nvSpPr>
            <p:spPr>
              <a:xfrm>
                <a:off x="8853758" y="3501131"/>
                <a:ext cx="286910" cy="277981"/>
              </a:xfrm>
              <a:custGeom>
                <a:avLst/>
                <a:gdLst>
                  <a:gd name="connsiteX0" fmla="*/ 11600 w 286910"/>
                  <a:gd name="connsiteY0" fmla="*/ 104688 h 277981"/>
                  <a:gd name="connsiteX1" fmla="*/ 175159 w 286910"/>
                  <a:gd name="connsiteY1" fmla="*/ 104688 h 277981"/>
                  <a:gd name="connsiteX2" fmla="*/ 114077 w 286910"/>
                  <a:gd name="connsiteY2" fmla="*/ 43774 h 277981"/>
                  <a:gd name="connsiteX3" fmla="*/ 111216 w 286910"/>
                  <a:gd name="connsiteY3" fmla="*/ 36034 h 277981"/>
                  <a:gd name="connsiteX4" fmla="*/ 114077 w 286910"/>
                  <a:gd name="connsiteY4" fmla="*/ 28462 h 277981"/>
                  <a:gd name="connsiteX5" fmla="*/ 139821 w 286910"/>
                  <a:gd name="connsiteY5" fmla="*/ 3222 h 277981"/>
                  <a:gd name="connsiteX6" fmla="*/ 147562 w 286910"/>
                  <a:gd name="connsiteY6" fmla="*/ -144 h 277981"/>
                  <a:gd name="connsiteX7" fmla="*/ 155135 w 286910"/>
                  <a:gd name="connsiteY7" fmla="*/ 3222 h 277981"/>
                  <a:gd name="connsiteX8" fmla="*/ 283524 w 286910"/>
                  <a:gd name="connsiteY8" fmla="*/ 131443 h 277981"/>
                  <a:gd name="connsiteX9" fmla="*/ 286890 w 286910"/>
                  <a:gd name="connsiteY9" fmla="*/ 139183 h 277981"/>
                  <a:gd name="connsiteX10" fmla="*/ 283524 w 286910"/>
                  <a:gd name="connsiteY10" fmla="*/ 146755 h 277981"/>
                  <a:gd name="connsiteX11" fmla="*/ 154966 w 286910"/>
                  <a:gd name="connsiteY11" fmla="*/ 274472 h 277981"/>
                  <a:gd name="connsiteX12" fmla="*/ 147394 w 286910"/>
                  <a:gd name="connsiteY12" fmla="*/ 277837 h 277981"/>
                  <a:gd name="connsiteX13" fmla="*/ 139654 w 286910"/>
                  <a:gd name="connsiteY13" fmla="*/ 274472 h 277981"/>
                  <a:gd name="connsiteX14" fmla="*/ 113908 w 286910"/>
                  <a:gd name="connsiteY14" fmla="*/ 249063 h 277981"/>
                  <a:gd name="connsiteX15" fmla="*/ 113908 w 286910"/>
                  <a:gd name="connsiteY15" fmla="*/ 233919 h 277981"/>
                  <a:gd name="connsiteX16" fmla="*/ 179365 w 286910"/>
                  <a:gd name="connsiteY16" fmla="*/ 168462 h 277981"/>
                  <a:gd name="connsiteX17" fmla="*/ 11096 w 286910"/>
                  <a:gd name="connsiteY17" fmla="*/ 168462 h 277981"/>
                  <a:gd name="connsiteX18" fmla="*/ 3187 w 286910"/>
                  <a:gd name="connsiteY18" fmla="*/ 165433 h 277981"/>
                  <a:gd name="connsiteX19" fmla="*/ -11 w 286910"/>
                  <a:gd name="connsiteY19" fmla="*/ 157525 h 277981"/>
                  <a:gd name="connsiteX20" fmla="*/ -11 w 286910"/>
                  <a:gd name="connsiteY20" fmla="*/ 114616 h 277981"/>
                  <a:gd name="connsiteX21" fmla="*/ 3187 w 286910"/>
                  <a:gd name="connsiteY21" fmla="*/ 107212 h 277981"/>
                  <a:gd name="connsiteX22" fmla="*/ 11600 w 286910"/>
                  <a:gd name="connsiteY22" fmla="*/ 104688 h 27798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</a:cxnLst>
                <a:rect l="l" t="t" r="r" b="b"/>
                <a:pathLst>
                  <a:path w="286910" h="277981">
                    <a:moveTo>
                      <a:pt x="11600" y="104688"/>
                    </a:moveTo>
                    <a:lnTo>
                      <a:pt x="175159" y="104688"/>
                    </a:lnTo>
                    <a:lnTo>
                      <a:pt x="114077" y="43774"/>
                    </a:lnTo>
                    <a:cubicBezTo>
                      <a:pt x="112259" y="41604"/>
                      <a:pt x="111249" y="38861"/>
                      <a:pt x="111216" y="36034"/>
                    </a:cubicBezTo>
                    <a:cubicBezTo>
                      <a:pt x="111216" y="33241"/>
                      <a:pt x="112226" y="30548"/>
                      <a:pt x="114077" y="28462"/>
                    </a:cubicBezTo>
                    <a:lnTo>
                      <a:pt x="139821" y="3222"/>
                    </a:lnTo>
                    <a:cubicBezTo>
                      <a:pt x="141808" y="1068"/>
                      <a:pt x="144618" y="-161"/>
                      <a:pt x="147562" y="-144"/>
                    </a:cubicBezTo>
                    <a:cubicBezTo>
                      <a:pt x="150456" y="-178"/>
                      <a:pt x="153216" y="1051"/>
                      <a:pt x="155135" y="3222"/>
                    </a:cubicBezTo>
                    <a:lnTo>
                      <a:pt x="283524" y="131443"/>
                    </a:lnTo>
                    <a:cubicBezTo>
                      <a:pt x="285628" y="133479"/>
                      <a:pt x="286822" y="136255"/>
                      <a:pt x="286890" y="139183"/>
                    </a:cubicBezTo>
                    <a:cubicBezTo>
                      <a:pt x="286856" y="142060"/>
                      <a:pt x="285644" y="144803"/>
                      <a:pt x="283524" y="146755"/>
                    </a:cubicBezTo>
                    <a:lnTo>
                      <a:pt x="154966" y="274472"/>
                    </a:lnTo>
                    <a:cubicBezTo>
                      <a:pt x="153014" y="276592"/>
                      <a:pt x="150272" y="277803"/>
                      <a:pt x="147394" y="277837"/>
                    </a:cubicBezTo>
                    <a:cubicBezTo>
                      <a:pt x="144466" y="277770"/>
                      <a:pt x="141690" y="276575"/>
                      <a:pt x="139654" y="274472"/>
                    </a:cubicBezTo>
                    <a:lnTo>
                      <a:pt x="113908" y="249063"/>
                    </a:lnTo>
                    <a:cubicBezTo>
                      <a:pt x="110089" y="244739"/>
                      <a:pt x="110089" y="238243"/>
                      <a:pt x="113908" y="233919"/>
                    </a:cubicBezTo>
                    <a:lnTo>
                      <a:pt x="179365" y="168462"/>
                    </a:lnTo>
                    <a:lnTo>
                      <a:pt x="11096" y="168462"/>
                    </a:lnTo>
                    <a:cubicBezTo>
                      <a:pt x="8151" y="168580"/>
                      <a:pt x="5307" y="167486"/>
                      <a:pt x="3187" y="165433"/>
                    </a:cubicBezTo>
                    <a:cubicBezTo>
                      <a:pt x="1033" y="163380"/>
                      <a:pt x="-145" y="160503"/>
                      <a:pt x="-11" y="157525"/>
                    </a:cubicBezTo>
                    <a:lnTo>
                      <a:pt x="-11" y="114616"/>
                    </a:lnTo>
                    <a:cubicBezTo>
                      <a:pt x="-61" y="111806"/>
                      <a:pt x="1101" y="109097"/>
                      <a:pt x="3187" y="107212"/>
                    </a:cubicBezTo>
                    <a:cubicBezTo>
                      <a:pt x="5509" y="105226"/>
                      <a:pt x="8571" y="104318"/>
                      <a:pt x="11600" y="104688"/>
                    </a:cubicBezTo>
                    <a:close/>
                  </a:path>
                </a:pathLst>
              </a:custGeom>
              <a:solidFill>
                <a:srgbClr val="FFFFFF"/>
              </a:solidFill>
              <a:ln w="16821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IN"/>
              </a:p>
            </p:txBody>
          </p:sp>
        </p:grpSp>
        <p:grpSp>
          <p:nvGrpSpPr>
            <p:cNvPr id="88" name="Group 87">
              <a:extLst>
                <a:ext uri="{FF2B5EF4-FFF2-40B4-BE49-F238E27FC236}">
                  <a16:creationId xmlns:a16="http://schemas.microsoft.com/office/drawing/2014/main" id="{ABF73DDB-DCB5-C915-3C7F-54A26C24D634}"/>
                </a:ext>
              </a:extLst>
            </p:cNvPr>
            <p:cNvGrpSpPr/>
            <p:nvPr/>
          </p:nvGrpSpPr>
          <p:grpSpPr>
            <a:xfrm>
              <a:off x="525266" y="1576557"/>
              <a:ext cx="8431511" cy="1051414"/>
              <a:chOff x="525266" y="1576557"/>
              <a:chExt cx="8431511" cy="1051414"/>
            </a:xfrm>
          </p:grpSpPr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BD1257F1-D5E0-A273-5379-BF85B3D1A226}"/>
                  </a:ext>
                </a:extLst>
              </p:cNvPr>
              <p:cNvSpPr txBox="1"/>
              <p:nvPr/>
            </p:nvSpPr>
            <p:spPr>
              <a:xfrm>
                <a:off x="525266" y="1647730"/>
                <a:ext cx="2948233" cy="980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Problem definition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Identify major </a:t>
                </a:r>
                <a:r>
                  <a:rPr lang="en-US" sz="1400" b="1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lemon diseases </a:t>
                </a:r>
                <a:r>
                  <a:rPr lang="en-US" sz="1400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and challenges in detection.</a:t>
                </a:r>
                <a:endParaRPr lang="en-US" sz="1400" dirty="0">
                  <a:solidFill>
                    <a:schemeClr val="bg1"/>
                  </a:solidFill>
                  <a:latin typeface="Aptos Display" panose="020B0004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E4AEC1D5-99CA-750C-E26B-602B47F6D87E}"/>
                  </a:ext>
                </a:extLst>
              </p:cNvPr>
              <p:cNvSpPr txBox="1"/>
              <p:nvPr/>
            </p:nvSpPr>
            <p:spPr>
              <a:xfrm>
                <a:off x="6008544" y="1576557"/>
                <a:ext cx="2948233" cy="980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>
                  <a:spcAft>
                    <a:spcPts val="600"/>
                  </a:spcAft>
                </a:pPr>
                <a:r>
                  <a:rPr lang="en-US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System design</a:t>
                </a:r>
              </a:p>
              <a:p>
                <a:pPr algn="ctr"/>
                <a:r>
                  <a:rPr lang="en-US" sz="1400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Design system architecture and choose relevant technologies</a:t>
                </a:r>
                <a:endParaRPr lang="en-US" sz="1400" dirty="0">
                  <a:solidFill>
                    <a:schemeClr val="bg1"/>
                  </a:solidFill>
                  <a:latin typeface="Aptos Display" panose="020B0004020202020204" pitchFamily="34" charset="0"/>
                  <a:cs typeface="Segoe UI" panose="020B0502040204020203" pitchFamily="34" charset="0"/>
                </a:endParaRPr>
              </a:p>
            </p:txBody>
          </p:sp>
        </p:grpSp>
        <p:grpSp>
          <p:nvGrpSpPr>
            <p:cNvPr id="89" name="Group 88">
              <a:extLst>
                <a:ext uri="{FF2B5EF4-FFF2-40B4-BE49-F238E27FC236}">
                  <a16:creationId xmlns:a16="http://schemas.microsoft.com/office/drawing/2014/main" id="{56E28ED9-6A1C-B0B2-18F0-329DDD6B476D}"/>
                </a:ext>
              </a:extLst>
            </p:cNvPr>
            <p:cNvGrpSpPr/>
            <p:nvPr/>
          </p:nvGrpSpPr>
          <p:grpSpPr>
            <a:xfrm>
              <a:off x="3225752" y="4827118"/>
              <a:ext cx="8501729" cy="980241"/>
              <a:chOff x="3225752" y="4827118"/>
              <a:chExt cx="8501729" cy="980241"/>
            </a:xfrm>
          </p:grpSpPr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F995A76-7727-BB58-30D1-ECCFE352F42D}"/>
                  </a:ext>
                </a:extLst>
              </p:cNvPr>
              <p:cNvSpPr txBox="1"/>
              <p:nvPr/>
            </p:nvSpPr>
            <p:spPr>
              <a:xfrm>
                <a:off x="3225752" y="4827118"/>
                <a:ext cx="3274436" cy="980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Collaboration with farmers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Understand real-world needs, farming conditions, and common issues</a:t>
                </a:r>
                <a:endParaRPr lang="en-US" sz="1400" dirty="0">
                  <a:solidFill>
                    <a:schemeClr val="bg1"/>
                  </a:solidFill>
                  <a:latin typeface="Aptos Display" panose="020B0004020202020204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C83F8783-7EBD-38F0-DD1C-3748003D483F}"/>
                  </a:ext>
                </a:extLst>
              </p:cNvPr>
              <p:cNvSpPr txBox="1"/>
              <p:nvPr/>
            </p:nvSpPr>
            <p:spPr>
              <a:xfrm>
                <a:off x="8779248" y="4827118"/>
                <a:ext cx="2948233" cy="9802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b="1" dirty="0">
                    <a:solidFill>
                      <a:schemeClr val="bg1"/>
                    </a:solidFill>
                    <a:latin typeface="Segoe UI" panose="020B0502040204020203" pitchFamily="34" charset="0"/>
                    <a:cs typeface="Segoe UI" panose="020B0502040204020203" pitchFamily="34" charset="0"/>
                  </a:rPr>
                  <a:t>Prototype development</a:t>
                </a:r>
              </a:p>
              <a:p>
                <a:pPr algn="ctr">
                  <a:spcBef>
                    <a:spcPts val="600"/>
                  </a:spcBef>
                </a:pPr>
                <a:r>
                  <a:rPr lang="en-US" sz="1400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Build </a:t>
                </a:r>
                <a:r>
                  <a:rPr lang="en-US" sz="1400" b="1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prototype for testing </a:t>
                </a:r>
                <a:r>
                  <a:rPr lang="en-US" sz="1400" dirty="0">
                    <a:solidFill>
                      <a:schemeClr val="bg1"/>
                    </a:solidFill>
                    <a:latin typeface="Aptos Display" panose="020B0004020202020204" pitchFamily="34" charset="0"/>
                  </a:rPr>
                  <a:t>and user feedback</a:t>
                </a:r>
                <a:endParaRPr lang="en-US" sz="1400" dirty="0">
                  <a:solidFill>
                    <a:schemeClr val="bg1"/>
                  </a:solidFill>
                  <a:latin typeface="Aptos Display" panose="020B0004020202020204" pitchFamily="34" charset="0"/>
                  <a:cs typeface="Segoe UI" panose="020B0502040204020203" pitchFamily="34" charset="0"/>
                </a:endParaRPr>
              </a:p>
            </p:txBody>
          </p:sp>
        </p:grpSp>
      </p:grpSp>
      <p:pic>
        <p:nvPicPr>
          <p:cNvPr id="103" name="Graphic 102" descr="Question mark with solid fill">
            <a:extLst>
              <a:ext uri="{FF2B5EF4-FFF2-40B4-BE49-F238E27FC236}">
                <a16:creationId xmlns:a16="http://schemas.microsoft.com/office/drawing/2014/main" id="{40462E00-BFCA-E404-68DC-33635A654F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33999" y="4292799"/>
            <a:ext cx="759536" cy="759536"/>
          </a:xfrm>
          <a:prstGeom prst="rect">
            <a:avLst/>
          </a:prstGeom>
        </p:spPr>
      </p:pic>
      <p:pic>
        <p:nvPicPr>
          <p:cNvPr id="105" name="Graphic 104" descr="Group of men with solid fill">
            <a:extLst>
              <a:ext uri="{FF2B5EF4-FFF2-40B4-BE49-F238E27FC236}">
                <a16:creationId xmlns:a16="http://schemas.microsoft.com/office/drawing/2014/main" id="{C6286B22-5518-5F9A-4862-DBEDC0BE83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40319" y="4292799"/>
            <a:ext cx="777240" cy="777240"/>
          </a:xfrm>
          <a:prstGeom prst="rect">
            <a:avLst/>
          </a:prstGeom>
        </p:spPr>
      </p:pic>
      <p:pic>
        <p:nvPicPr>
          <p:cNvPr id="107" name="Graphic 106" descr="Blueprint with solid fill">
            <a:extLst>
              <a:ext uri="{FF2B5EF4-FFF2-40B4-BE49-F238E27FC236}">
                <a16:creationId xmlns:a16="http://schemas.microsoft.com/office/drawing/2014/main" id="{9C6654E7-2B7B-6E29-A0D5-8EA73BBB3C1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30761" y="4236995"/>
            <a:ext cx="815340" cy="815340"/>
          </a:xfrm>
          <a:prstGeom prst="rect">
            <a:avLst/>
          </a:prstGeom>
        </p:spPr>
      </p:pic>
      <p:pic>
        <p:nvPicPr>
          <p:cNvPr id="109" name="Graphic 108" descr="Robot Hand with solid fill">
            <a:extLst>
              <a:ext uri="{FF2B5EF4-FFF2-40B4-BE49-F238E27FC236}">
                <a16:creationId xmlns:a16="http://schemas.microsoft.com/office/drawing/2014/main" id="{18FEA21A-7604-3908-666C-BD28BA8B896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9398474" y="4181284"/>
            <a:ext cx="871051" cy="871051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2274FD72-08DA-D8DB-786A-0767779B05D8}"/>
              </a:ext>
            </a:extLst>
          </p:cNvPr>
          <p:cNvSpPr txBox="1"/>
          <p:nvPr/>
        </p:nvSpPr>
        <p:spPr>
          <a:xfrm>
            <a:off x="8001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935529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C537A-C1C3-2465-C2EB-66884E481D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C8ACE9-C804-0FE9-6420-13E2BA95E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GB" dirty="0">
                <a:latin typeface="Aptos Display" panose="020B0004020202020204" pitchFamily="34" charset="0"/>
              </a:rPr>
              <a:t>Requirements</a:t>
            </a:r>
            <a:endParaRPr lang="en-US" dirty="0">
              <a:latin typeface="Aptos Display" panose="020B00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0675E2B-A599-7746-E67A-C1969DF1D0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5841A1A6-B4C7-581F-FEA5-3CAE42B1EFE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7E5E4118-BF1B-12EA-BA34-59DADFB09AF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9054F68E-4B22-F5AF-DE66-76F834DA84C1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36488355-9335-431F-776D-A4D976FDE4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10A6D4C-51A2-BDC9-8882-6346AAF6499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3786083"/>
              </p:ext>
            </p:extLst>
          </p:nvPr>
        </p:nvGraphicFramePr>
        <p:xfrm>
          <a:off x="4661033" y="2325370"/>
          <a:ext cx="5460867" cy="3088511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19242">
                  <a:extLst>
                    <a:ext uri="{9D8B030D-6E8A-4147-A177-3AD203B41FA5}">
                      <a16:colId xmlns:a16="http://schemas.microsoft.com/office/drawing/2014/main" val="3233611974"/>
                    </a:ext>
                  </a:extLst>
                </a:gridCol>
                <a:gridCol w="2841625">
                  <a:extLst>
                    <a:ext uri="{9D8B030D-6E8A-4147-A177-3AD203B41FA5}">
                      <a16:colId xmlns:a16="http://schemas.microsoft.com/office/drawing/2014/main" val="2955773147"/>
                    </a:ext>
                  </a:extLst>
                </a:gridCol>
              </a:tblGrid>
              <a:tr h="804255"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Get image data from smartphone cameras or IoT connected cameras</a:t>
                      </a:r>
                      <a:endParaRPr lang="en-IL" sz="1300" b="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will allow the user to send smartphone pictures or collect them from cameras.</a:t>
                      </a:r>
                      <a:endParaRPr lang="en-IL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20596"/>
                  </a:ext>
                </a:extLst>
              </a:tr>
              <a:tr h="746544"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Run interval monitoring</a:t>
                      </a:r>
                      <a:endParaRPr lang="en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will capture image data and run models without user input.</a:t>
                      </a:r>
                      <a:endParaRPr lang="en-IL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62051"/>
                  </a:ext>
                </a:extLst>
              </a:tr>
              <a:tr h="768856"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Save past results</a:t>
                      </a:r>
                      <a:endParaRPr lang="en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will save past results from the pipeline.</a:t>
                      </a:r>
                      <a:endParaRPr lang="en-IL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41983"/>
                  </a:ext>
                </a:extLst>
              </a:tr>
              <a:tr h="768856">
                <a:tc>
                  <a:txBody>
                    <a:bodyPr/>
                    <a:lstStyle/>
                    <a:p>
                      <a:r>
                        <a:rPr lang="en-US" sz="1300" b="1" i="0" u="none" strike="noStrike" kern="1200" dirty="0">
                          <a:solidFill>
                            <a:schemeClr val="dk1"/>
                          </a:solidFill>
                          <a:effectLst/>
                          <a:latin typeface="Aptos Display" panose="020B0004020202020204" pitchFamily="34" charset="0"/>
                          <a:ea typeface="+mn-ea"/>
                          <a:cs typeface="+mn-cs"/>
                        </a:rPr>
                        <a:t>Exposed API</a:t>
                      </a:r>
                      <a:endParaRPr lang="en-IL" sz="1300" b="1" dirty="0">
                        <a:latin typeface="Aptos Display" panose="020B00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system will allow all its function to be run through an external API.</a:t>
                      </a:r>
                      <a:endParaRPr lang="en-IL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0876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4868329C-106E-3AA3-D2D7-3F1718E1E3F0}"/>
              </a:ext>
            </a:extLst>
          </p:cNvPr>
          <p:cNvSpPr txBox="1"/>
          <p:nvPr/>
        </p:nvSpPr>
        <p:spPr>
          <a:xfrm>
            <a:off x="4536942" y="1487071"/>
            <a:ext cx="265907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latin typeface="Aptos Display" panose="020B0004020202020204" pitchFamily="34" charset="0"/>
              </a:rPr>
              <a:t>FR requirements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97A81B1-D993-C099-FC38-8AC3CBDBB7D1}"/>
              </a:ext>
            </a:extLst>
          </p:cNvPr>
          <p:cNvSpPr txBox="1"/>
          <p:nvPr/>
        </p:nvSpPr>
        <p:spPr>
          <a:xfrm>
            <a:off x="11811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12516130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6D6E5-DFF1-F1FB-DA29-B912AB368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EA3F0B-6658-B4BF-A127-E821E0C36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GB" dirty="0">
                <a:latin typeface="Aptos Display" panose="020B0004020202020204" pitchFamily="34" charset="0"/>
              </a:rPr>
              <a:t>Requirements</a:t>
            </a:r>
            <a:endParaRPr lang="en-US" dirty="0">
              <a:latin typeface="Aptos Display" panose="020B0004020202020204" pitchFamily="34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3F503513-9841-4AB5-3A66-7E41ABAD6D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1CB18232-3144-2486-5E45-27D3EADE657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E6DD30E3-716F-2D67-16AF-1FDECC79F9C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F138A6BC-6E3C-182B-240C-6940BEED7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4" name="Rectangle 1">
            <a:extLst>
              <a:ext uri="{FF2B5EF4-FFF2-40B4-BE49-F238E27FC236}">
                <a16:creationId xmlns:a16="http://schemas.microsoft.com/office/drawing/2014/main" id="{2A8E882E-0CA3-D518-775B-EA6FE5ACD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5900" y="1825625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FCE3D38-AABF-A926-D24F-E77EE6266F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4920227"/>
              </p:ext>
            </p:extLst>
          </p:nvPr>
        </p:nvGraphicFramePr>
        <p:xfrm>
          <a:off x="4580716" y="2589742"/>
          <a:ext cx="5560099" cy="33980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665225">
                  <a:extLst>
                    <a:ext uri="{9D8B030D-6E8A-4147-A177-3AD203B41FA5}">
                      <a16:colId xmlns:a16="http://schemas.microsoft.com/office/drawing/2014/main" val="3233611974"/>
                    </a:ext>
                  </a:extLst>
                </a:gridCol>
                <a:gridCol w="2894874">
                  <a:extLst>
                    <a:ext uri="{9D8B030D-6E8A-4147-A177-3AD203B41FA5}">
                      <a16:colId xmlns:a16="http://schemas.microsoft.com/office/drawing/2014/main" val="2955773147"/>
                    </a:ext>
                  </a:extLst>
                </a:gridCol>
              </a:tblGrid>
              <a:tr h="849505"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Performance</a:t>
                      </a:r>
                      <a:endParaRPr lang="en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pipeline including all models should finish running within </a:t>
                      </a:r>
                      <a:r>
                        <a:rPr lang="en-US" sz="13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5 seconds.</a:t>
                      </a:r>
                      <a:endParaRPr lang="en-IL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4920596"/>
                  </a:ext>
                </a:extLst>
              </a:tr>
              <a:tr h="849505"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Model Accuracy</a:t>
                      </a:r>
                      <a:endParaRPr lang="en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pipeline and models shall provide accuracy scores of</a:t>
                      </a:r>
                      <a:r>
                        <a:rPr lang="en-US" sz="13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at least 90%.</a:t>
                      </a:r>
                      <a:endParaRPr lang="en-IL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751566"/>
                  </a:ext>
                </a:extLst>
              </a:tr>
              <a:tr h="849505"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Usability</a:t>
                      </a:r>
                      <a:endParaRPr lang="en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user web interface should be accessible and intuitive.</a:t>
                      </a:r>
                      <a:endParaRPr lang="en-IL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41983"/>
                  </a:ext>
                </a:extLst>
              </a:tr>
              <a:tr h="849505">
                <a:tc>
                  <a:txBody>
                    <a:bodyPr/>
                    <a:lstStyle/>
                    <a:p>
                      <a:r>
                        <a:rPr lang="en-US" sz="13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Interface Responsiveness</a:t>
                      </a:r>
                      <a:endParaRPr lang="en-IL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300" b="0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The interface shall run on both </a:t>
                      </a:r>
                      <a:r>
                        <a:rPr lang="en-US" sz="1300" b="1" i="1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smartphones and computers</a:t>
                      </a:r>
                      <a:endParaRPr lang="en-IL" sz="13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60876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0BD2FD1-00CE-1179-5EE7-A4CE31EDFF03}"/>
              </a:ext>
            </a:extLst>
          </p:cNvPr>
          <p:cNvSpPr txBox="1"/>
          <p:nvPr/>
        </p:nvSpPr>
        <p:spPr>
          <a:xfrm>
            <a:off x="4434993" y="1605717"/>
            <a:ext cx="2659073" cy="67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  <a:latin typeface="Aptos Display" panose="020B0004020202020204" pitchFamily="34" charset="0"/>
              </a:rPr>
              <a:t>NFR requirements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49E47BC-D09B-137D-3078-E8F164A31511}"/>
              </a:ext>
            </a:extLst>
          </p:cNvPr>
          <p:cNvSpPr txBox="1"/>
          <p:nvPr/>
        </p:nvSpPr>
        <p:spPr>
          <a:xfrm>
            <a:off x="11811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8743148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A32E6-263C-E553-D093-9AAA06E21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 anchor="b">
            <a:normAutofit/>
          </a:bodyPr>
          <a:lstStyle/>
          <a:p>
            <a:r>
              <a:rPr lang="en-US" dirty="0"/>
              <a:t>Data set</a:t>
            </a:r>
            <a:endParaRPr lang="en-IL" dirty="0"/>
          </a:p>
        </p:txBody>
      </p:sp>
      <p:pic>
        <p:nvPicPr>
          <p:cNvPr id="1026" name="Picture 2" descr="A close-up of a leaf&#10;&#10;AI-generated content may be incorrect.">
            <a:extLst>
              <a:ext uri="{FF2B5EF4-FFF2-40B4-BE49-F238E27FC236}">
                <a16:creationId xmlns:a16="http://schemas.microsoft.com/office/drawing/2014/main" id="{8AE87E8C-C0CC-CF41-489B-664B780D87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548067" y="1205955"/>
            <a:ext cx="1086121" cy="1086121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ECE4DF0-7819-8842-DC8D-F414F21329F2}"/>
              </a:ext>
            </a:extLst>
          </p:cNvPr>
          <p:cNvSpPr txBox="1"/>
          <p:nvPr/>
        </p:nvSpPr>
        <p:spPr>
          <a:xfrm>
            <a:off x="9486536" y="897725"/>
            <a:ext cx="10999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Anthracnose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B093A-5AB3-8FF8-6890-749B17F00889}"/>
              </a:ext>
            </a:extLst>
          </p:cNvPr>
          <p:cNvSpPr txBox="1"/>
          <p:nvPr/>
        </p:nvSpPr>
        <p:spPr>
          <a:xfrm>
            <a:off x="9566026" y="-1021836"/>
            <a:ext cx="9097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Anthracnose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9BF10EB-D5A8-03C5-697B-A0245240FE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8033" y="1174724"/>
            <a:ext cx="1086121" cy="108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6C47139F-7348-909D-D274-65646B2D1F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8575" y="3732213"/>
            <a:ext cx="12302091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IL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C4359F-F582-9E10-B98B-739B27E9423B}"/>
              </a:ext>
            </a:extLst>
          </p:cNvPr>
          <p:cNvSpPr txBox="1"/>
          <p:nvPr/>
        </p:nvSpPr>
        <p:spPr>
          <a:xfrm>
            <a:off x="7646888" y="897725"/>
            <a:ext cx="10999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Citrus Canker</a:t>
            </a:r>
          </a:p>
        </p:txBody>
      </p:sp>
      <p:pic>
        <p:nvPicPr>
          <p:cNvPr id="1033" name="Picture 9">
            <a:extLst>
              <a:ext uri="{FF2B5EF4-FFF2-40B4-BE49-F238E27FC236}">
                <a16:creationId xmlns:a16="http://schemas.microsoft.com/office/drawing/2014/main" id="{2B924571-4C0F-1AB7-7BC4-61680B0DDD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597" y="3123857"/>
            <a:ext cx="1086121" cy="108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F2E68BF-48EE-1E53-6752-C44C6F6C0FC0}"/>
              </a:ext>
            </a:extLst>
          </p:cNvPr>
          <p:cNvSpPr txBox="1"/>
          <p:nvPr/>
        </p:nvSpPr>
        <p:spPr>
          <a:xfrm>
            <a:off x="9648265" y="2846858"/>
            <a:ext cx="10999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Curl virus</a:t>
            </a:r>
          </a:p>
        </p:txBody>
      </p:sp>
      <p:pic>
        <p:nvPicPr>
          <p:cNvPr id="1035" name="Picture 11">
            <a:extLst>
              <a:ext uri="{FF2B5EF4-FFF2-40B4-BE49-F238E27FC236}">
                <a16:creationId xmlns:a16="http://schemas.microsoft.com/office/drawing/2014/main" id="{C048F218-7C8F-517F-EC1E-40AC2B39A6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6888" y="3123857"/>
            <a:ext cx="1086121" cy="108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E49C354-D1C1-C3B1-D8C7-C7765F09F105}"/>
              </a:ext>
            </a:extLst>
          </p:cNvPr>
          <p:cNvSpPr txBox="1"/>
          <p:nvPr/>
        </p:nvSpPr>
        <p:spPr>
          <a:xfrm>
            <a:off x="7474450" y="2864791"/>
            <a:ext cx="1540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Deficiency diseases</a:t>
            </a:r>
          </a:p>
        </p:txBody>
      </p:sp>
      <p:pic>
        <p:nvPicPr>
          <p:cNvPr id="1037" name="Picture 13">
            <a:extLst>
              <a:ext uri="{FF2B5EF4-FFF2-40B4-BE49-F238E27FC236}">
                <a16:creationId xmlns:a16="http://schemas.microsoft.com/office/drawing/2014/main" id="{ECC8D141-AF73-4A46-EBE5-0FC6855E7C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09596" y="4874153"/>
            <a:ext cx="1086122" cy="10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865B2EA-CB9A-C2D8-56D6-71C06BB65385}"/>
              </a:ext>
            </a:extLst>
          </p:cNvPr>
          <p:cNvSpPr txBox="1"/>
          <p:nvPr/>
        </p:nvSpPr>
        <p:spPr>
          <a:xfrm>
            <a:off x="9762565" y="4502837"/>
            <a:ext cx="10999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Dry leaf</a:t>
            </a:r>
          </a:p>
        </p:txBody>
      </p:sp>
      <p:pic>
        <p:nvPicPr>
          <p:cNvPr id="1039" name="Picture 15">
            <a:extLst>
              <a:ext uri="{FF2B5EF4-FFF2-40B4-BE49-F238E27FC236}">
                <a16:creationId xmlns:a16="http://schemas.microsoft.com/office/drawing/2014/main" id="{8B6FB81C-A5E0-F469-D29B-719233A7F0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0429" y="4874154"/>
            <a:ext cx="1086122" cy="1086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961F500-FAE4-0332-0B4C-C810ED2798E9}"/>
              </a:ext>
            </a:extLst>
          </p:cNvPr>
          <p:cNvSpPr txBox="1"/>
          <p:nvPr/>
        </p:nvSpPr>
        <p:spPr>
          <a:xfrm>
            <a:off x="7720430" y="4576589"/>
            <a:ext cx="117157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 dirty="0">
                <a:solidFill>
                  <a:srgbClr val="1F1F1F"/>
                </a:solidFill>
                <a:effectLst/>
                <a:latin typeface="Aptos Display" panose="020B0004020202020204" pitchFamily="34" charset="0"/>
              </a:rPr>
              <a:t>Sooty Mold</a:t>
            </a:r>
            <a:endParaRPr lang="en-IL" sz="1200" dirty="0">
              <a:latin typeface="Aptos Display" panose="020B0004020202020204" pitchFamily="34" charset="0"/>
            </a:endParaRPr>
          </a:p>
        </p:txBody>
      </p:sp>
      <p:pic>
        <p:nvPicPr>
          <p:cNvPr id="1041" name="Picture 17">
            <a:extLst>
              <a:ext uri="{FF2B5EF4-FFF2-40B4-BE49-F238E27FC236}">
                <a16:creationId xmlns:a16="http://schemas.microsoft.com/office/drawing/2014/main" id="{7A5F3D63-94E4-FA53-DAAB-2C3ADA8CA1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4602" y="1146420"/>
            <a:ext cx="1086121" cy="108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D4926851-CBEE-2FEC-E3B0-C24E25E8264B}"/>
              </a:ext>
            </a:extLst>
          </p:cNvPr>
          <p:cNvSpPr txBox="1"/>
          <p:nvPr/>
        </p:nvSpPr>
        <p:spPr>
          <a:xfrm>
            <a:off x="5968720" y="897725"/>
            <a:ext cx="109992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Spider Mites</a:t>
            </a:r>
          </a:p>
        </p:txBody>
      </p:sp>
      <p:pic>
        <p:nvPicPr>
          <p:cNvPr id="1043" name="Picture 19">
            <a:extLst>
              <a:ext uri="{FF2B5EF4-FFF2-40B4-BE49-F238E27FC236}">
                <a16:creationId xmlns:a16="http://schemas.microsoft.com/office/drawing/2014/main" id="{194C6B26-09F2-6E64-2F1A-52BEC014B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074" y="3123857"/>
            <a:ext cx="1086121" cy="10861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5035576-9F4D-3CCD-97AE-EF817EBEF2DF}"/>
              </a:ext>
            </a:extLst>
          </p:cNvPr>
          <p:cNvSpPr txBox="1"/>
          <p:nvPr/>
        </p:nvSpPr>
        <p:spPr>
          <a:xfrm>
            <a:off x="5881725" y="2846857"/>
            <a:ext cx="1540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Bacterial Blight</a:t>
            </a:r>
          </a:p>
        </p:txBody>
      </p:sp>
      <p:pic>
        <p:nvPicPr>
          <p:cNvPr id="1045" name="Picture 21">
            <a:extLst>
              <a:ext uri="{FF2B5EF4-FFF2-40B4-BE49-F238E27FC236}">
                <a16:creationId xmlns:a16="http://schemas.microsoft.com/office/drawing/2014/main" id="{B8546513-5B54-223C-1130-29F801C92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7358" y="3205297"/>
            <a:ext cx="2009362" cy="2009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CDC0DDC-882B-933E-021C-69E3E6C1FBE1}"/>
              </a:ext>
            </a:extLst>
          </p:cNvPr>
          <p:cNvSpPr txBox="1"/>
          <p:nvPr/>
        </p:nvSpPr>
        <p:spPr>
          <a:xfrm>
            <a:off x="2458201" y="2922804"/>
            <a:ext cx="154025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  <a:latin typeface="Aptos Display" panose="020B0004020202020204" pitchFamily="34" charset="0"/>
              </a:rPr>
              <a:t>Healthy leaf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074A878-97DA-2B1E-D1C3-19360430F948}"/>
              </a:ext>
            </a:extLst>
          </p:cNvPr>
          <p:cNvSpPr txBox="1"/>
          <p:nvPr/>
        </p:nvSpPr>
        <p:spPr>
          <a:xfrm>
            <a:off x="14859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17332757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59DC4-8B30-98A0-5BAB-C78BA4A4A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>
                <a:latin typeface="Aptos Display" panose="020B0004020202020204" pitchFamily="34" charset="0"/>
              </a:rPr>
              <a:t>Our Algorithm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775A3A2-5022-E4A2-C89A-D28293D2074C}"/>
              </a:ext>
            </a:extLst>
          </p:cNvPr>
          <p:cNvSpPr txBox="1"/>
          <p:nvPr/>
        </p:nvSpPr>
        <p:spPr>
          <a:xfrm>
            <a:off x="327660" y="2326706"/>
            <a:ext cx="521658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Aptos Display" panose="020B0004020202020204" pitchFamily="34" charset="0"/>
              </a:rPr>
              <a:t>The system is built using two main models: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F9BF729-7499-B7EB-7D0C-8D1DA2AA63C9}"/>
              </a:ext>
            </a:extLst>
          </p:cNvPr>
          <p:cNvSpPr txBox="1"/>
          <p:nvPr/>
        </p:nvSpPr>
        <p:spPr>
          <a:xfrm>
            <a:off x="411485" y="2959262"/>
            <a:ext cx="981657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ptos Display" panose="020B0004020202020204" pitchFamily="34" charset="0"/>
              </a:rPr>
              <a:t>YOLOv11 computer vision model - 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</a:rPr>
              <a:t>fast and efficient object detection model, to identify and isolate lemon leaves.</a:t>
            </a:r>
            <a:endParaRPr lang="en-US" sz="1600" b="1" dirty="0">
              <a:solidFill>
                <a:schemeClr val="bg1"/>
              </a:solidFill>
              <a:latin typeface="Aptos Display" panose="020B00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82BF102-1388-7BFF-3914-84B97144E481}"/>
              </a:ext>
            </a:extLst>
          </p:cNvPr>
          <p:cNvSpPr txBox="1"/>
          <p:nvPr/>
        </p:nvSpPr>
        <p:spPr>
          <a:xfrm>
            <a:off x="510545" y="4971191"/>
            <a:ext cx="1033271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bg1"/>
                </a:solidFill>
                <a:latin typeface="Aptos Display" panose="020B0004020202020204" pitchFamily="34" charset="0"/>
              </a:rPr>
              <a:t>EfficientNetV2 - 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</a:rPr>
              <a:t>is a family of</a:t>
            </a:r>
            <a:r>
              <a:rPr lang="en-US" sz="1600" b="1" dirty="0">
                <a:solidFill>
                  <a:schemeClr val="bg1"/>
                </a:solidFill>
                <a:latin typeface="Aptos Display" panose="020B0004020202020204" pitchFamily="34" charset="0"/>
              </a:rPr>
              <a:t> convolutional neural networks </a:t>
            </a:r>
            <a:r>
              <a:rPr lang="en-US" sz="1600" dirty="0">
                <a:solidFill>
                  <a:schemeClr val="bg1"/>
                </a:solidFill>
                <a:latin typeface="Aptos Display" panose="020B0004020202020204" pitchFamily="34" charset="0"/>
              </a:rPr>
              <a:t>that offering fast and efficient image classification tasks.</a:t>
            </a:r>
          </a:p>
        </p:txBody>
      </p:sp>
      <p:pic>
        <p:nvPicPr>
          <p:cNvPr id="8200" name="Picture 8">
            <a:extLst>
              <a:ext uri="{FF2B5EF4-FFF2-40B4-BE49-F238E27FC236}">
                <a16:creationId xmlns:a16="http://schemas.microsoft.com/office/drawing/2014/main" id="{FAB2CD17-70DF-AADF-9E30-6A4F96591B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7" y="3367443"/>
            <a:ext cx="1385553" cy="1380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2E1CC0F2-447E-5938-277C-A18942C61C39}"/>
              </a:ext>
            </a:extLst>
          </p:cNvPr>
          <p:cNvSpPr txBox="1"/>
          <p:nvPr/>
        </p:nvSpPr>
        <p:spPr>
          <a:xfrm>
            <a:off x="2179325" y="3836892"/>
            <a:ext cx="176021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Identifying the leaves</a:t>
            </a:r>
          </a:p>
        </p:txBody>
      </p:sp>
      <p:pic>
        <p:nvPicPr>
          <p:cNvPr id="8202" name="Picture 10">
            <a:extLst>
              <a:ext uri="{FF2B5EF4-FFF2-40B4-BE49-F238E27FC236}">
                <a16:creationId xmlns:a16="http://schemas.microsoft.com/office/drawing/2014/main" id="{1122C998-FBD8-B535-3DD9-7C3D7ADF70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567" y="5403579"/>
            <a:ext cx="1385553" cy="13093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EB9E4668-B22A-F4E2-06A1-0C6F2E526689}"/>
              </a:ext>
            </a:extLst>
          </p:cNvPr>
          <p:cNvSpPr txBox="1"/>
          <p:nvPr/>
        </p:nvSpPr>
        <p:spPr>
          <a:xfrm>
            <a:off x="2179324" y="5892452"/>
            <a:ext cx="1935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ptos Display" panose="020B0004020202020204" pitchFamily="34" charset="0"/>
              </a:rPr>
              <a:t>Identifying the disease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E88A6E-F698-B314-F772-704382BF1EF5}"/>
              </a:ext>
            </a:extLst>
          </p:cNvPr>
          <p:cNvSpPr txBox="1"/>
          <p:nvPr/>
        </p:nvSpPr>
        <p:spPr>
          <a:xfrm>
            <a:off x="148590" y="107312"/>
            <a:ext cx="476250" cy="3711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800"/>
              </a:spcBef>
              <a:buFont typeface="Arial" panose="020B0604020202020204" pitchFamily="34" charset="0"/>
            </a:pPr>
            <a:r>
              <a:rPr lang="en-US" sz="2000" b="1" dirty="0">
                <a:solidFill>
                  <a:schemeClr val="bg1"/>
                </a:solidFill>
                <a:latin typeface="Aptos Black" panose="020B0004020202020204" pitchFamily="34" charset="0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850768898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{7FF7BE1C-4AA5-4270-9EDB-5E5794639BE8}TFd3b75063-ff25-434d-b12c-efeaf07d16c3292f62b5_win32-75a75c970d8e</Template>
  <TotalTime>2511</TotalTime>
  <Words>656</Words>
  <Application>Microsoft Office PowerPoint</Application>
  <PresentationFormat>Widescreen</PresentationFormat>
  <Paragraphs>136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Black</vt:lpstr>
      <vt:lpstr>Aptos Display</vt:lpstr>
      <vt:lpstr>Arial</vt:lpstr>
      <vt:lpstr>Calibri</vt:lpstr>
      <vt:lpstr>Franklin Gothic Book</vt:lpstr>
      <vt:lpstr>Franklin Gothic Demi</vt:lpstr>
      <vt:lpstr>Segoe UI</vt:lpstr>
      <vt:lpstr>Custom</vt:lpstr>
      <vt:lpstr>Lemon Health Monitoring</vt:lpstr>
      <vt:lpstr>The problem</vt:lpstr>
      <vt:lpstr>Lemon leaves diseases</vt:lpstr>
      <vt:lpstr>Collaboration</vt:lpstr>
      <vt:lpstr>Workflow</vt:lpstr>
      <vt:lpstr>Requirements</vt:lpstr>
      <vt:lpstr>Requirements</vt:lpstr>
      <vt:lpstr>Data set</vt:lpstr>
      <vt:lpstr>Our Algorithm</vt:lpstr>
      <vt:lpstr>Algorithm workflow</vt:lpstr>
      <vt:lpstr>System architecture</vt:lpstr>
      <vt:lpstr>Use case diagram</vt:lpstr>
      <vt:lpstr>Activity diagram</vt:lpstr>
      <vt:lpstr>Challenges &amp; Expected achievements</vt:lpstr>
      <vt:lpstr>Testing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דוד קוטליאר</dc:creator>
  <cp:lastModifiedBy>Maxim Cherepanov</cp:lastModifiedBy>
  <cp:revision>23</cp:revision>
  <dcterms:created xsi:type="dcterms:W3CDTF">2025-10-14T07:33:42Z</dcterms:created>
  <dcterms:modified xsi:type="dcterms:W3CDTF">2025-10-19T11:49:28Z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