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9"/>
  </p:notesMasterIdLst>
  <p:handoutMasterIdLst>
    <p:handoutMasterId r:id="rId50"/>
  </p:handoutMasterIdLst>
  <p:sldIdLst>
    <p:sldId id="274" r:id="rId3"/>
    <p:sldId id="276" r:id="rId4"/>
    <p:sldId id="522" r:id="rId5"/>
    <p:sldId id="523" r:id="rId6"/>
    <p:sldId id="534" r:id="rId7"/>
    <p:sldId id="525" r:id="rId8"/>
    <p:sldId id="526" r:id="rId9"/>
    <p:sldId id="531" r:id="rId10"/>
    <p:sldId id="533" r:id="rId11"/>
    <p:sldId id="470" r:id="rId12"/>
    <p:sldId id="451" r:id="rId13"/>
    <p:sldId id="449" r:id="rId14"/>
    <p:sldId id="476" r:id="rId15"/>
    <p:sldId id="472" r:id="rId16"/>
    <p:sldId id="589" r:id="rId17"/>
    <p:sldId id="590" r:id="rId18"/>
    <p:sldId id="473" r:id="rId19"/>
    <p:sldId id="395" r:id="rId20"/>
    <p:sldId id="477" r:id="rId21"/>
    <p:sldId id="478" r:id="rId22"/>
    <p:sldId id="481" r:id="rId23"/>
    <p:sldId id="495" r:id="rId24"/>
    <p:sldId id="494" r:id="rId25"/>
    <p:sldId id="445" r:id="rId26"/>
    <p:sldId id="480" r:id="rId27"/>
    <p:sldId id="475" r:id="rId28"/>
    <p:sldId id="479" r:id="rId29"/>
    <p:sldId id="581" r:id="rId30"/>
    <p:sldId id="582" r:id="rId31"/>
    <p:sldId id="583" r:id="rId32"/>
    <p:sldId id="584" r:id="rId33"/>
    <p:sldId id="585" r:id="rId34"/>
    <p:sldId id="586" r:id="rId35"/>
    <p:sldId id="496" r:id="rId36"/>
    <p:sldId id="460" r:id="rId37"/>
    <p:sldId id="485" r:id="rId38"/>
    <p:sldId id="588" r:id="rId39"/>
    <p:sldId id="464" r:id="rId40"/>
    <p:sldId id="465" r:id="rId41"/>
    <p:sldId id="497" r:id="rId42"/>
    <p:sldId id="498" r:id="rId43"/>
    <p:sldId id="541" r:id="rId44"/>
    <p:sldId id="577" r:id="rId45"/>
    <p:sldId id="504" r:id="rId46"/>
    <p:sldId id="505" r:id="rId47"/>
    <p:sldId id="5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FB0FB8CD-7F32-4F57-B794-9C25F955EF98}">
          <p14:sldIdLst>
            <p14:sldId id="274"/>
            <p14:sldId id="276"/>
          </p14:sldIdLst>
        </p14:section>
        <p14:section name="Преговор" id="{33592059-B7E8-4DE7-A855-CBDF671230CA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F2BFA627-5BDE-46F7-895D-E284EFAA3BD0}">
          <p14:sldIdLst>
            <p14:sldId id="470"/>
            <p14:sldId id="451"/>
            <p14:sldId id="449"/>
            <p14:sldId id="476"/>
            <p14:sldId id="472"/>
            <p14:sldId id="589"/>
            <p14:sldId id="590"/>
          </p14:sldIdLst>
        </p14:section>
        <p14:section name="Прости проверки" id="{D6C68B78-88BB-4526-BB6E-AD91C6E0C5B1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83"/>
          </p14:sldIdLst>
        </p14:section>
        <p14:section name="Дебъгване" id="{A54970AD-C4FF-4DE2-91D4-F462D2D605AB}">
          <p14:sldIdLst>
            <p14:sldId id="584"/>
            <p14:sldId id="585"/>
            <p14:sldId id="586"/>
          </p14:sldIdLst>
        </p14:section>
        <p14:section name="Серии от проверки" id="{B26C948C-5F50-4411-8CC4-4FD8D04C7438}">
          <p14:sldIdLst>
            <p14:sldId id="496"/>
            <p14:sldId id="460"/>
            <p14:sldId id="485"/>
            <p14:sldId id="588"/>
          </p14:sldIdLst>
        </p14:section>
        <p14:section name="Живот на променлива" id="{6593DE49-A74F-439A-902D-E201B0228278}">
          <p14:sldIdLst>
            <p14:sldId id="464"/>
            <p14:sldId id="465"/>
          </p14:sldIdLst>
        </p14:section>
        <p14:section name="Условни конструкции" id="{DE0691D9-5502-4B93-A936-C93BC0953FA1}">
          <p14:sldIdLst>
            <p14:sldId id="497"/>
            <p14:sldId id="498"/>
            <p14:sldId id="541"/>
          </p14:sldIdLst>
        </p14:section>
        <p14:section name="Заключение" id="{5046CE3F-80B4-4387-AD13-8A6DEF616474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2790" y="6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634885-94B7-4FEF-823E-72F38D1C0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CAC29A-319A-4641-B296-D855F9DDF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546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4B8258-88CF-4FAA-98CE-B35F226DD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71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12620-6FEF-4BDC-AEFC-EE67EE6F0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1000" y="1199464"/>
            <a:ext cx="10418618" cy="1315728"/>
          </a:xfrm>
        </p:spPr>
        <p:txBody>
          <a:bodyPr>
            <a:normAutofit/>
          </a:bodyPr>
          <a:lstStyle/>
          <a:p>
            <a:r>
              <a:rPr lang="ru-RU" dirty="0"/>
              <a:t>Логически изрази и проверки. Условна конструкция </a:t>
            </a:r>
            <a:r>
              <a:rPr lang="en-US" dirty="0"/>
              <a:t>i</a:t>
            </a:r>
            <a:r>
              <a:rPr lang="ru-RU" dirty="0"/>
              <a:t>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400" dirty="0"/>
              <a:t>Проверки</a:t>
            </a:r>
            <a:endParaRPr lang="en-US" sz="54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452851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символи,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03239"/>
            <a:ext cx="7239000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b);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100);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a);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&lt;= 5);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System.out.println(b == 2 * a);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41000" y="353811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41000" y="405900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41000" y="500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41000" y="450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41000" y="549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41000" y="599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785148" y="4184166"/>
            <a:ext cx="7740852" cy="2440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0" y="1134000"/>
            <a:ext cx="11811097" cy="83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по адрес в паметта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(2) 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4893392"/>
            <a:ext cx="3058183" cy="1055608"/>
          </a:xfrm>
          <a:prstGeom prst="wedgeRoundRectCallout">
            <a:avLst>
              <a:gd name="adj1" fmla="val -66283"/>
              <a:gd name="adj2" fmla="val 29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785149" y="2134319"/>
            <a:ext cx="6969838" cy="18462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D95E732-874A-4748-84BF-75831B8CA2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16000" y="3354818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true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9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49231" y="5994000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false</a:t>
            </a:r>
            <a:endParaRPr lang="en-US" sz="2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339001"/>
            <a:ext cx="11964444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Променливи от тип </a:t>
            </a:r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sz="3400" dirty="0"/>
              <a:t> сравняваме чрез метода</a:t>
            </a:r>
            <a:r>
              <a:rPr lang="bg-BG" sz="34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Сравняване на текст чрез </a:t>
            </a:r>
            <a:r>
              <a:rPr lang="en-US" sz="3000" b="1" dirty="0">
                <a:latin typeface="Consolas" panose="020B0609020204030204" pitchFamily="49" charset="0"/>
              </a:rPr>
              <a:t>equals</a:t>
            </a:r>
            <a:r>
              <a:rPr lang="en-US" sz="3200" dirty="0"/>
              <a:t> по стойност: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9181" y="3429000"/>
            <a:ext cx="9225000" cy="257567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  <a:endParaRPr lang="en-US" sz="28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System.out.println(a.equals(b));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(3)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705" y="4131310"/>
            <a:ext cx="3064295" cy="1055608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6FEE12-10EB-414E-AACC-2284B827C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8757014" y="5363852"/>
            <a:ext cx="1838986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 </a:t>
            </a:r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en-US" sz="2800" noProof="1">
                <a:solidFill>
                  <a:schemeClr val="accent2"/>
                </a:solidFill>
              </a:rPr>
              <a:t>true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8497" y="3429000"/>
            <a:ext cx="4815000" cy="649766"/>
          </a:xfrm>
        </p:spPr>
        <p:txBody>
          <a:bodyPr/>
          <a:lstStyle/>
          <a:p>
            <a:r>
              <a:rPr lang="en-US" sz="2800" dirty="0"/>
              <a:t>boolean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4805" y="5499000"/>
            <a:ext cx="5662383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9600"/>
              </a:spcBef>
              <a:spcAft>
                <a:spcPts val="96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38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428397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00" y="2899362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</a:p>
          <a:p>
            <a:pPr lvl="1"/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184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Дебъгване</a:t>
            </a: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23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17" y="2540944"/>
            <a:ext cx="604177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color.equals(</a:t>
            </a:r>
            <a:r>
              <a:rPr lang="it-IT" sz="2600" b="1" noProof="1"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</a:rPr>
              <a:t>("bye");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691000" y="5478392"/>
            <a:ext cx="4953000" cy="1055608"/>
          </a:xfrm>
          <a:prstGeom prst="wedgeRoundRectCallout">
            <a:avLst>
              <a:gd name="adj1" fmla="val -60241"/>
              <a:gd name="adj2" fmla="val -58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-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84" y="2565771"/>
            <a:ext cx="4264716" cy="1403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193E18D-E94E-4562-9F91-4B7129786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5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59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включим скоби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2742812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color.equals(</a:t>
            </a:r>
            <a:r>
              <a:rPr lang="it-IT" sz="2400" b="1" noProof="1">
                <a:latin typeface="Consolas" pitchFamily="49" charset="0"/>
              </a:rPr>
              <a:t>"red"))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313862" y="2958392"/>
            <a:ext cx="4407138" cy="1055608"/>
          </a:xfrm>
          <a:prstGeom prst="wedgeRoundRectCallout">
            <a:avLst>
              <a:gd name="adj1" fmla="val -57924"/>
              <a:gd name="adj2" fmla="val 24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2" y="4779000"/>
            <a:ext cx="4602308" cy="1254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15F9479-3021-4944-80BA-DC3304BE5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8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57942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66002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57941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Четно или нечетно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4214" y="1611351"/>
            <a:ext cx="9503571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D53DE4-2F1F-41BC-AE61-D39B3AEA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2900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61875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20" y="3969000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5563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600" dirty="0"/>
              <a:t>Форматиране до </a:t>
            </a:r>
            <a:r>
              <a:rPr lang="bg-BG" sz="3600" b="1" dirty="0"/>
              <a:t>2</a:t>
            </a:r>
            <a:r>
              <a:rPr lang="bg-BG" sz="3600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2088726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2721192"/>
            <a:ext cx="3680359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889764 w 3680359"/>
              <a:gd name="connsiteY3" fmla="*/ -241386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1533483 w 3680359"/>
              <a:gd name="connsiteY3" fmla="*/ 0 h 870141"/>
              <a:gd name="connsiteX4" fmla="*/ 3535333 w 3680359"/>
              <a:gd name="connsiteY4" fmla="*/ 0 h 870141"/>
              <a:gd name="connsiteX5" fmla="*/ 3680359 w 3680359"/>
              <a:gd name="connsiteY5" fmla="*/ 145026 h 870141"/>
              <a:gd name="connsiteX6" fmla="*/ 3680359 w 3680359"/>
              <a:gd name="connsiteY6" fmla="*/ 145024 h 870141"/>
              <a:gd name="connsiteX7" fmla="*/ 3680359 w 3680359"/>
              <a:gd name="connsiteY7" fmla="*/ 145024 h 870141"/>
              <a:gd name="connsiteX8" fmla="*/ 3680359 w 3680359"/>
              <a:gd name="connsiteY8" fmla="*/ 362559 h 870141"/>
              <a:gd name="connsiteX9" fmla="*/ 3680359 w 3680359"/>
              <a:gd name="connsiteY9" fmla="*/ 725115 h 870141"/>
              <a:gd name="connsiteX10" fmla="*/ 3535333 w 3680359"/>
              <a:gd name="connsiteY10" fmla="*/ 870141 h 870141"/>
              <a:gd name="connsiteX11" fmla="*/ 1533483 w 3680359"/>
              <a:gd name="connsiteY11" fmla="*/ 870141 h 870141"/>
              <a:gd name="connsiteX12" fmla="*/ 613393 w 3680359"/>
              <a:gd name="connsiteY12" fmla="*/ 870141 h 870141"/>
              <a:gd name="connsiteX13" fmla="*/ 613393 w 3680359"/>
              <a:gd name="connsiteY13" fmla="*/ 870141 h 870141"/>
              <a:gd name="connsiteX14" fmla="*/ 145026 w 3680359"/>
              <a:gd name="connsiteY14" fmla="*/ 870141 h 870141"/>
              <a:gd name="connsiteX15" fmla="*/ 0 w 3680359"/>
              <a:gd name="connsiteY15" fmla="*/ 725115 h 870141"/>
              <a:gd name="connsiteX16" fmla="*/ 0 w 3680359"/>
              <a:gd name="connsiteY16" fmla="*/ 362559 h 870141"/>
              <a:gd name="connsiteX17" fmla="*/ 0 w 3680359"/>
              <a:gd name="connsiteY17" fmla="*/ 145024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549914" y="1989000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A4AB945-B818-46AB-B59F-08AF53F9C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7254-6446-46F7-A0D9-A4966BA15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A5AF952-3534-45D3-AE0D-929DE7F035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743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22BC6-0C17-4E39-8431-697BB8D7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32" y="3159000"/>
            <a:ext cx="5403770" cy="3265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35" y="3322217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E82539-8286-4C75-84CE-46F57E6677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/>
          <a:lstStyle/>
          <a:p>
            <a:r>
              <a:rPr lang="bg-BG" sz="2800" dirty="0"/>
              <a:t>Натискане на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Shift + F9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ще стартира програмата в </a:t>
            </a:r>
            <a:r>
              <a:rPr lang="en-US" sz="2800" dirty="0"/>
              <a:t>debug </a:t>
            </a:r>
            <a:r>
              <a:rPr lang="bg-BG" sz="2800" dirty="0"/>
              <a:t>режим</a:t>
            </a:r>
          </a:p>
          <a:p>
            <a:r>
              <a:rPr lang="bg-BG" sz="2800" dirty="0"/>
              <a:t>Можем да преминем към следващата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800" dirty="0"/>
              <a:t> с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  <a:p>
            <a:r>
              <a:rPr lang="bg-BG" sz="2800" dirty="0"/>
              <a:t>Можем да създаваме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Ctrl + 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стопери - </a:t>
            </a:r>
            <a:r>
              <a:rPr lang="en-US" sz="2800" dirty="0"/>
              <a:t>breakpoints</a:t>
            </a:r>
          </a:p>
          <a:p>
            <a:pPr lvl="1"/>
            <a:r>
              <a:rPr lang="bg-BG" sz="2600" dirty="0"/>
              <a:t>До тях можем директно да стигнем използвайки </a:t>
            </a:r>
            <a:r>
              <a:rPr lang="en-US" sz="2600" b="1" dirty="0">
                <a:solidFill>
                  <a:schemeClr val="bg1"/>
                </a:solidFill>
              </a:rPr>
              <a:t>[F</a:t>
            </a:r>
            <a:r>
              <a:rPr lang="bg-BG" sz="26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2E4CCD-48C4-483A-8EDF-A20295B9EC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2D6ED4-8D64-43F8-921C-B8E4D34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97" y="3819283"/>
            <a:ext cx="4500001" cy="286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9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697-CBE3-4542-A3A6-33DA9B3F2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799812-182B-4789-B762-23180B9F3E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843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820" y="3879000"/>
            <a:ext cx="2856180" cy="1532334"/>
          </a:xfrm>
          <a:prstGeom prst="wedgeRoundRectCallout">
            <a:avLst>
              <a:gd name="adj1" fmla="val -65370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първото условие</a:t>
            </a:r>
            <a:r>
              <a:rPr lang="bg-BG" sz="3600" dirty="0"/>
              <a:t>, установява, че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== 7)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157" y="3016019"/>
            <a:ext cx="2856180" cy="2677656"/>
          </a:xfrm>
          <a:custGeom>
            <a:avLst/>
            <a:gdLst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-286589 w 2856180"/>
              <a:gd name="connsiteY18" fmla="*/ 2071362 h 3379113"/>
              <a:gd name="connsiteX19" fmla="*/ 0 w 2856180"/>
              <a:gd name="connsiteY19" fmla="*/ 1971149 h 3379113"/>
              <a:gd name="connsiteX20" fmla="*/ 0 w 2856180"/>
              <a:gd name="connsiteY20" fmla="*/ 476040 h 3379113"/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0 w 2856180"/>
              <a:gd name="connsiteY18" fmla="*/ 1971149 h 3379113"/>
              <a:gd name="connsiteX19" fmla="*/ 0 w 2856180"/>
              <a:gd name="connsiteY19" fmla="*/ 476040 h 337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56180" h="3379113">
                <a:moveTo>
                  <a:pt x="0" y="476040"/>
                </a:moveTo>
                <a:cubicBezTo>
                  <a:pt x="0" y="213130"/>
                  <a:pt x="213130" y="0"/>
                  <a:pt x="476040" y="0"/>
                </a:cubicBezTo>
                <a:lnTo>
                  <a:pt x="476030" y="0"/>
                </a:lnTo>
                <a:lnTo>
                  <a:pt x="476030" y="0"/>
                </a:lnTo>
                <a:lnTo>
                  <a:pt x="1190075" y="0"/>
                </a:lnTo>
                <a:lnTo>
                  <a:pt x="2380140" y="0"/>
                </a:lnTo>
                <a:cubicBezTo>
                  <a:pt x="2643050" y="0"/>
                  <a:pt x="2856180" y="213130"/>
                  <a:pt x="2856180" y="476040"/>
                </a:cubicBezTo>
                <a:lnTo>
                  <a:pt x="2856180" y="1971149"/>
                </a:lnTo>
                <a:lnTo>
                  <a:pt x="2856180" y="1971149"/>
                </a:lnTo>
                <a:lnTo>
                  <a:pt x="2856180" y="2815928"/>
                </a:lnTo>
                <a:lnTo>
                  <a:pt x="2856180" y="2903073"/>
                </a:lnTo>
                <a:cubicBezTo>
                  <a:pt x="2856180" y="3165983"/>
                  <a:pt x="2643050" y="3379113"/>
                  <a:pt x="2380140" y="3379113"/>
                </a:cubicBezTo>
                <a:lnTo>
                  <a:pt x="1190075" y="3379113"/>
                </a:lnTo>
                <a:lnTo>
                  <a:pt x="476030" y="3379113"/>
                </a:lnTo>
                <a:lnTo>
                  <a:pt x="476030" y="3379113"/>
                </a:lnTo>
                <a:lnTo>
                  <a:pt x="476040" y="3379113"/>
                </a:lnTo>
                <a:cubicBezTo>
                  <a:pt x="213130" y="3379113"/>
                  <a:pt x="0" y="3165983"/>
                  <a:pt x="0" y="2903073"/>
                </a:cubicBezTo>
                <a:lnTo>
                  <a:pt x="0" y="2815928"/>
                </a:lnTo>
                <a:lnTo>
                  <a:pt x="0" y="1971149"/>
                </a:lnTo>
                <a:lnTo>
                  <a:pt x="0" y="47604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трите резултата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"Bigger than 5"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"Equal to 7"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всяко едно условие</a:t>
            </a:r>
            <a:r>
              <a:rPr lang="bg-BG" sz="3600" dirty="0"/>
              <a:t>, установява дали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291-5384-49B0-81C1-A43B5ACCBE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F33584-B607-4A7B-B23E-8D25A0FFFE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32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  <a:endParaRPr lang="bg-BG" sz="36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</a:t>
            </a:r>
            <a:r>
              <a:rPr lang="bg-BG" sz="3400" dirty="0"/>
              <a:t> </a:t>
            </a:r>
            <a:r>
              <a:rPr lang="en-US" sz="3400" dirty="0"/>
              <a:t>от</a:t>
            </a:r>
            <a:r>
              <a:rPr lang="bg-BG" sz="3400" dirty="0"/>
              <a:t> </a:t>
            </a:r>
            <a:r>
              <a:rPr lang="en-US" sz="3400" dirty="0"/>
              <a:t>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429000"/>
            <a:ext cx="10980000" cy="283421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(currentDay.equals("Monday"))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Double.parseDouble(scanner.nextLine());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System.out.println(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63C7D-4F34-477E-AFD3-49806F3D8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916000" y="5679000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55C-B8BD-4780-8167-F802659343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D6639D-6BD7-48B0-AD6B-3DD40771D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D458-A95C-4C12-8EA5-6BE095424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Лица на фигури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236000" y="1380279"/>
            <a:ext cx="9720000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else 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56E29D-ED9D-488A-AC13-E8BE1F29D5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94" y="1402127"/>
            <a:ext cx="8632995" cy="530033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82671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/>
              <a:t>Въпроси</a:t>
            </a:r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66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D34D19-D147-47C7-BECC-32169E36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7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1A7B01-07FB-4426-9FF8-01DFA4292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4"/>
            <a:ext cx="3893324" cy="1291944"/>
            <a:chOff x="1013370" y="4147373"/>
            <a:chExt cx="4114800" cy="149367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3"/>
              <a:ext cx="4114800" cy="1493676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2"/>
            <a:ext cx="3115107" cy="2264399"/>
            <a:chOff x="5240326" y="4570823"/>
            <a:chExt cx="3349243" cy="2438817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3"/>
              <a:ext cx="3048000" cy="2438817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5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5"/>
            <a:ext cx="3530995" cy="1533351"/>
            <a:chOff x="1063130" y="3246967"/>
            <a:chExt cx="4114800" cy="1493673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67"/>
              <a:ext cx="4114800" cy="1493673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1"/>
              <a:ext cx="3674792" cy="8390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6"/>
            <a:chExt cx="2951875" cy="1291945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6"/>
              <a:ext cx="2171601" cy="1291945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5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7E6CF6F-E856-4C38-8F8C-2DCDFC8734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</a:t>
            </a:r>
            <a:r>
              <a:rPr lang="bg-BG" sz="3600" dirty="0"/>
              <a:t> </a:t>
            </a:r>
            <a:r>
              <a:rPr lang="en-US" sz="3600" dirty="0"/>
              <a:t>следната</a:t>
            </a:r>
            <a:r>
              <a:rPr lang="bg-BG" sz="3600" dirty="0"/>
              <a:t> </a:t>
            </a:r>
            <a:r>
              <a:rPr lang="en-US" sz="3600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6000" y="1851879"/>
            <a:ext cx="4953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78608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</a:t>
            </a:r>
            <a:r>
              <a:rPr lang="bg-BG" sz="3600" dirty="0"/>
              <a:t> </a:t>
            </a:r>
            <a:r>
              <a:rPr lang="en-US" sz="3600" dirty="0"/>
              <a:t>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599" y="1899000"/>
            <a:ext cx="7046137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0E49D0-8B5C-4CF5-AFAD-EEFF0244F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4490</TotalTime>
  <Words>1977</Words>
  <Application>Microsoft Office PowerPoint</Application>
  <PresentationFormat>Widescreen</PresentationFormat>
  <Paragraphs>398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Блок от код (1)</vt:lpstr>
      <vt:lpstr>Блок от код (2)</vt:lpstr>
      <vt:lpstr>По-голямото число - условие</vt:lpstr>
      <vt:lpstr>PowerPoint Presentation</vt:lpstr>
      <vt:lpstr>Четно или нечетно число - условие</vt:lpstr>
      <vt:lpstr>Четно или нечетно - решение</vt:lpstr>
      <vt:lpstr>Закръгляне и Форматиране</vt:lpstr>
      <vt:lpstr>Работа с числа</vt:lpstr>
      <vt:lpstr>Закръгляне и Форматиране</vt:lpstr>
      <vt:lpstr>Дебъгване</vt:lpstr>
      <vt:lpstr>Дебъгване</vt:lpstr>
      <vt:lpstr>Дебъгване в IntelliJ IDEA</vt:lpstr>
      <vt:lpstr>Серии от проверки</vt:lpstr>
      <vt:lpstr>Серии от проверки</vt:lpstr>
      <vt:lpstr>Серия от проверки - пример</vt:lpstr>
      <vt:lpstr>Серия от проверки - пример</vt:lpstr>
      <vt:lpstr>Живот на променлива</vt:lpstr>
      <vt:lpstr>Живот на променлива</vt:lpstr>
      <vt:lpstr>Условни конструкции</vt:lpstr>
      <vt:lpstr>Лица на фигури - условие</vt:lpstr>
      <vt:lpstr>Лица на фигури -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81</cp:revision>
  <dcterms:created xsi:type="dcterms:W3CDTF">2018-05-23T13:08:44Z</dcterms:created>
  <dcterms:modified xsi:type="dcterms:W3CDTF">2021-09-16T12:08:07Z</dcterms:modified>
  <cp:category>computer programming;programming;Java;програмиране;кодиране</cp:category>
</cp:coreProperties>
</file>