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74" r:id="rId2"/>
    <p:sldId id="611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16" r:id="rId11"/>
    <p:sldId id="607" r:id="rId12"/>
    <p:sldId id="608" r:id="rId13"/>
    <p:sldId id="609" r:id="rId14"/>
    <p:sldId id="610" r:id="rId15"/>
    <p:sldId id="612" r:id="rId16"/>
    <p:sldId id="614" r:id="rId17"/>
    <p:sldId id="615" r:id="rId18"/>
    <p:sldId id="415" r:id="rId19"/>
    <p:sldId id="622" r:id="rId20"/>
    <p:sldId id="623" r:id="rId21"/>
    <p:sldId id="592" r:id="rId22"/>
    <p:sldId id="620" r:id="rId23"/>
    <p:sldId id="617" r:id="rId24"/>
    <p:sldId id="481" r:id="rId25"/>
    <p:sldId id="621" r:id="rId26"/>
    <p:sldId id="618" r:id="rId27"/>
    <p:sldId id="594" r:id="rId28"/>
    <p:sldId id="602" r:id="rId29"/>
    <p:sldId id="584" r:id="rId30"/>
    <p:sldId id="604" r:id="rId31"/>
    <p:sldId id="605" r:id="rId32"/>
    <p:sldId id="445" r:id="rId33"/>
    <p:sldId id="450" r:id="rId34"/>
    <p:sldId id="441" r:id="rId35"/>
    <p:sldId id="434" r:id="rId36"/>
    <p:sldId id="619" r:id="rId37"/>
    <p:sldId id="578" r:id="rId38"/>
    <p:sldId id="591" r:id="rId39"/>
    <p:sldId id="579" r:id="rId40"/>
    <p:sldId id="523" r:id="rId41"/>
    <p:sldId id="522" r:id="rId42"/>
    <p:sldId id="442" r:id="rId43"/>
    <p:sldId id="443" r:id="rId44"/>
    <p:sldId id="456" r:id="rId45"/>
    <p:sldId id="444" r:id="rId46"/>
    <p:sldId id="580" r:id="rId47"/>
    <p:sldId id="504" r:id="rId48"/>
    <p:sldId id="505" r:id="rId49"/>
    <p:sldId id="5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E8F891-F07D-40E3-A78B-3F052FD52F7F}">
          <p14:sldIdLst>
            <p14:sldId id="274"/>
            <p14:sldId id="611"/>
          </p14:sldIdLst>
        </p14:section>
        <p14:section name="Преговор" id="{CBA11718-8BC2-495E-8EA6-94314AE70518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Увеличаване и Намаляване" id="{AAB432E0-57AF-458B-BF02-0F4B0C5FF6A8}">
          <p14:sldIdLst>
            <p14:sldId id="616"/>
            <p14:sldId id="607"/>
            <p14:sldId id="608"/>
            <p14:sldId id="609"/>
            <p14:sldId id="610"/>
          </p14:sldIdLst>
        </p14:section>
        <p14:section name="For – цикъл" id="{F29632A2-F838-45DD-9DFC-4DF6D4602846}">
          <p14:sldIdLst>
            <p14:sldId id="612"/>
            <p14:sldId id="614"/>
            <p14:sldId id="615"/>
            <p14:sldId id="415"/>
            <p14:sldId id="622"/>
            <p14:sldId id="623"/>
          </p14:sldIdLst>
        </p14:section>
        <p14:section name="Цикли със стъпка" id="{BB5488DA-C9B2-4D5A-BC0B-B1173D947D40}">
          <p14:sldIdLst>
            <p14:sldId id="592"/>
            <p14:sldId id="620"/>
            <p14:sldId id="617"/>
            <p14:sldId id="481"/>
            <p14:sldId id="621"/>
            <p14:sldId id="618"/>
            <p14:sldId id="594"/>
          </p14:sldIdLst>
        </p14:section>
        <p14:section name="Работа с текст" id="{100AF163-0A84-4C4E-8E8A-F5506B1A7F3D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89158787-7EE7-4A00-B708-2E6FE73005F8}">
          <p14:sldIdLst>
            <p14:sldId id="441"/>
            <p14:sldId id="434"/>
            <p14:sldId id="619"/>
            <p14:sldId id="578"/>
            <p14:sldId id="591"/>
            <p14:sldId id="579"/>
            <p14:sldId id="523"/>
            <p14:sldId id="522"/>
            <p14:sldId id="442"/>
            <p14:sldId id="443"/>
            <p14:sldId id="456"/>
            <p14:sldId id="444"/>
          </p14:sldIdLst>
        </p14:section>
        <p14:section name="End Section" id="{9B11EE03-77D3-41DE-B47A-64D254F3C916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1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77" y="20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4EC4C20-8C16-4D5B-91ED-4883E844FA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259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3A7235-77E6-41A8-A975-E1EF37BA30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463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852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86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4EB5FAD-A723-411F-8141-12EFECF2F3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599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EBAB8B8-E8EB-494A-B4AA-29A3415133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6320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EE93E8-1B1C-4CBE-A5D7-B411B45293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5984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3CE5DD-6A14-41BC-AC57-EA449771A7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2514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89CF05-D5AE-4A2C-8BA2-E27966A8D5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6311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F779E8-6436-430A-BD43-DEBABECE6A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5019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2734AA-EB6D-49A3-8B9C-EACBC61B9D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968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48133A-CEBD-4B07-9043-5DAADE70F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1238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0A8C69-9AB7-4A0A-AC03-0E68B16110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779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556D5C-FBDA-4DAF-8499-DD3B84188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8642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053B32-A2D0-4A15-9842-5C2ABB810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0648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86BBC7-7D8F-4F54-9F57-902DE7005F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289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9CE45AA-1A1F-42BE-BDDD-C0FE9ECE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1801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6698CD-573E-47CD-AE95-577D37641B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814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1CB363-EA31-4727-A377-3F14F5685F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427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13FBC-A0C4-4857-A897-3A648065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168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/>
          <a:lstStyle/>
          <a:p>
            <a:fld id="{055373AC-9AA7-423B-BA00-BA1C74164DBD}" type="datetime1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2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9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0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9689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689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6969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67969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683811" cy="2683811"/>
          </a:xfrm>
          <a:prstGeom prst="rect">
            <a:avLst/>
          </a:prstGeom>
        </p:spPr>
      </p:pic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4E7F1C1E-626C-43E4-ACBE-EED45968172B}"/>
              </a:ext>
            </a:extLst>
          </p:cNvPr>
          <p:cNvSpPr txBox="1">
            <a:spLocks/>
          </p:cNvSpPr>
          <p:nvPr/>
        </p:nvSpPr>
        <p:spPr>
          <a:xfrm>
            <a:off x="788637" y="5141974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B626BEF-197F-4C05-A9C5-EF06668B57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646281" y="4762500"/>
          <a:ext cx="1089943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044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7445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6949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1891575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8799" y="2407899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4478506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8799" y="5014036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788799" y="2942921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788799" y="5531102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2" y="3831425"/>
            <a:ext cx="6175395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1335055"/>
            <a:ext cx="6385051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18449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198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58589"/>
              </p:ext>
            </p:extLst>
          </p:nvPr>
        </p:nvGraphicFramePr>
        <p:xfrm>
          <a:off x="648290" y="4806696"/>
          <a:ext cx="1097565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986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7084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7588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34" y="1910884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51" y="4534582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947996" y="243673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945335" y="2949550"/>
            <a:ext cx="117051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947996" y="510787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929790" y="5643409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1320627"/>
            <a:ext cx="6250028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3999449"/>
            <a:ext cx="6250028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97059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5" grpId="0"/>
      <p:bldP spid="14" grpId="0"/>
      <p:bldP spid="13" grpId="0"/>
      <p:bldP spid="15" grpId="0"/>
      <p:bldP spid="17" grpId="0" uiExpand="1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38" y="4783535"/>
            <a:ext cx="8146562" cy="18651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(int i = 1; i &lt;= 12; i += 1) {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System.out.print(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B0CD90E1-B1FF-425C-B479-C93834B3D891}"/>
              </a:ext>
            </a:extLst>
          </p:cNvPr>
          <p:cNvSpPr txBox="1"/>
          <p:nvPr/>
        </p:nvSpPr>
        <p:spPr>
          <a:xfrm>
            <a:off x="9784929" y="2672158"/>
            <a:ext cx="1848382" cy="5482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D856292C-764E-4006-AA7A-9896076EBDBC}"/>
              </a:ext>
            </a:extLst>
          </p:cNvPr>
          <p:cNvSpPr txBox="1"/>
          <p:nvPr/>
        </p:nvSpPr>
        <p:spPr>
          <a:xfrm>
            <a:off x="8721035" y="2385625"/>
            <a:ext cx="843005" cy="515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sz="2400" dirty="0"/>
          </a:p>
        </p:txBody>
      </p:sp>
      <p:cxnSp>
        <p:nvCxnSpPr>
          <p:cNvPr id="12" name="Straight Arrow Connector 30">
            <a:extLst>
              <a:ext uri="{FF2B5EF4-FFF2-40B4-BE49-F238E27FC236}">
                <a16:creationId xmlns:a16="http://schemas.microsoft.com/office/drawing/2014/main" id="{CAAA75DC-A2B8-44FC-A51F-8F637F5B953D}"/>
              </a:ext>
            </a:extLst>
          </p:cNvPr>
          <p:cNvCxnSpPr>
            <a:cxnSpLocks/>
          </p:cNvCxnSpPr>
          <p:nvPr/>
        </p:nvCxnSpPr>
        <p:spPr>
          <a:xfrm>
            <a:off x="8832871" y="2899356"/>
            <a:ext cx="522961" cy="14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D32010D8-1060-4692-A438-50B938022991}"/>
              </a:ext>
            </a:extLst>
          </p:cNvPr>
          <p:cNvSpPr/>
          <p:nvPr/>
        </p:nvSpPr>
        <p:spPr bwMode="auto">
          <a:xfrm>
            <a:off x="7132427" y="3934607"/>
            <a:ext cx="1688682" cy="5572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F690F1C-9F81-406D-A4E3-BAFCEF27E02B}"/>
              </a:ext>
            </a:extLst>
          </p:cNvPr>
          <p:cNvSpPr txBox="1"/>
          <p:nvPr/>
        </p:nvSpPr>
        <p:spPr>
          <a:xfrm>
            <a:off x="7132427" y="3934607"/>
            <a:ext cx="1688682" cy="5572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bg2"/>
                </a:solidFill>
                <a:latin typeface="+mj-lt"/>
              </a:rPr>
              <a:t>Print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+mj-lt"/>
              </a:rPr>
              <a:t>i</a:t>
            </a:r>
            <a:endParaRPr lang="en-US" sz="2400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15" name="Elbow Connector 37">
            <a:extLst>
              <a:ext uri="{FF2B5EF4-FFF2-40B4-BE49-F238E27FC236}">
                <a16:creationId xmlns:a16="http://schemas.microsoft.com/office/drawing/2014/main" id="{B8142F72-B791-4148-9AAC-32D08EF34284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18350" y="2904355"/>
            <a:ext cx="33855" cy="1371897"/>
          </a:xfrm>
          <a:prstGeom prst="bentConnector4">
            <a:avLst>
              <a:gd name="adj1" fmla="val -1723297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6">
            <a:extLst>
              <a:ext uri="{FF2B5EF4-FFF2-40B4-BE49-F238E27FC236}">
                <a16:creationId xmlns:a16="http://schemas.microsoft.com/office/drawing/2014/main" id="{951D766D-A451-4072-A48C-3FE65D7D0FE7}"/>
              </a:ext>
            </a:extLst>
          </p:cNvPr>
          <p:cNvSpPr txBox="1"/>
          <p:nvPr/>
        </p:nvSpPr>
        <p:spPr>
          <a:xfrm>
            <a:off x="8028371" y="3378905"/>
            <a:ext cx="675441" cy="4788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17" name="Flowchart: Terminator 37">
            <a:extLst>
              <a:ext uri="{FF2B5EF4-FFF2-40B4-BE49-F238E27FC236}">
                <a16:creationId xmlns:a16="http://schemas.microsoft.com/office/drawing/2014/main" id="{A9EF680E-9948-4FE3-854F-9DEF77CFBBA1}"/>
              </a:ext>
            </a:extLst>
          </p:cNvPr>
          <p:cNvSpPr/>
          <p:nvPr/>
        </p:nvSpPr>
        <p:spPr bwMode="auto">
          <a:xfrm>
            <a:off x="9399662" y="2648810"/>
            <a:ext cx="2253112" cy="515309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E604F1-154B-4CF2-80CA-54F0EB2874CE}"/>
              </a:ext>
            </a:extLst>
          </p:cNvPr>
          <p:cNvSpPr/>
          <p:nvPr/>
        </p:nvSpPr>
        <p:spPr bwMode="auto">
          <a:xfrm>
            <a:off x="7132427" y="1359000"/>
            <a:ext cx="1688682" cy="5572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DBBF4751-629A-4C32-8E8B-058F5C6EC611}"/>
              </a:ext>
            </a:extLst>
          </p:cNvPr>
          <p:cNvSpPr txBox="1"/>
          <p:nvPr/>
        </p:nvSpPr>
        <p:spPr>
          <a:xfrm>
            <a:off x="7132427" y="1370556"/>
            <a:ext cx="1688682" cy="5341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err="1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2000" dirty="0">
                <a:solidFill>
                  <a:schemeClr val="bg2"/>
                </a:solidFill>
                <a:latin typeface="Consolas" pitchFamily="49" charset="0"/>
              </a:rPr>
              <a:t> = </a:t>
            </a:r>
            <a:r>
              <a:rPr lang="en-US" sz="2000" noProof="1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bg-BG" sz="2000" noProof="1">
              <a:solidFill>
                <a:schemeClr val="bg2"/>
              </a:solidFill>
              <a:latin typeface="Consolas" pitchFamily="49" charset="0"/>
            </a:endParaRPr>
          </a:p>
        </p:txBody>
      </p:sp>
      <p:grpSp>
        <p:nvGrpSpPr>
          <p:cNvPr id="5" name="Групиране 19">
            <a:extLst>
              <a:ext uri="{FF2B5EF4-FFF2-40B4-BE49-F238E27FC236}">
                <a16:creationId xmlns:a16="http://schemas.microsoft.com/office/drawing/2014/main" id="{8AEC38A1-D6C5-4A74-9A8B-898BFC67440A}"/>
              </a:ext>
            </a:extLst>
          </p:cNvPr>
          <p:cNvGrpSpPr/>
          <p:nvPr/>
        </p:nvGrpSpPr>
        <p:grpSpPr>
          <a:xfrm>
            <a:off x="7200030" y="2385607"/>
            <a:ext cx="1588941" cy="1041717"/>
            <a:chOff x="2010580" y="3962382"/>
            <a:chExt cx="1806822" cy="1025587"/>
          </a:xfrm>
        </p:grpSpPr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346C756F-FFAD-40AC-9353-E6B881B9E394}"/>
                </a:ext>
              </a:extLst>
            </p:cNvPr>
            <p:cNvSpPr/>
            <p:nvPr/>
          </p:nvSpPr>
          <p:spPr bwMode="auto">
            <a:xfrm>
              <a:off x="2010580" y="3962382"/>
              <a:ext cx="1806822" cy="102558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1882C-3B72-4189-9327-D11081D6E9A1}"/>
                </a:ext>
              </a:extLst>
            </p:cNvPr>
            <p:cNvSpPr/>
            <p:nvPr/>
          </p:nvSpPr>
          <p:spPr>
            <a:xfrm>
              <a:off x="2055450" y="4244343"/>
              <a:ext cx="1717081" cy="365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</a:t>
              </a:r>
              <a:r>
                <a:rPr lang="bg-BG" sz="20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12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9D55D745-31FB-48E9-84FE-56787BEC19A8}"/>
              </a:ext>
            </a:extLst>
          </p:cNvPr>
          <p:cNvCxnSpPr>
            <a:cxnSpLocks/>
          </p:cNvCxnSpPr>
          <p:nvPr/>
        </p:nvCxnSpPr>
        <p:spPr>
          <a:xfrm rot="5400000">
            <a:off x="7800956" y="2156450"/>
            <a:ext cx="387090" cy="2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81F86AD4-125A-4CA5-9BCA-0891B7F60E9B}"/>
              </a:ext>
            </a:extLst>
          </p:cNvPr>
          <p:cNvCxnSpPr>
            <a:cxnSpLocks/>
          </p:cNvCxnSpPr>
          <p:nvPr/>
        </p:nvCxnSpPr>
        <p:spPr>
          <a:xfrm rot="5400000">
            <a:off x="7800956" y="3647845"/>
            <a:ext cx="387090" cy="2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3" grpId="0" animBg="1"/>
      <p:bldP spid="14" grpId="0"/>
      <p:bldP spid="16" grpId="0"/>
      <p:bldP spid="17" grpId="0" animBg="1"/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повтаряме действия до определен момент чрез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bg-BG" sz="32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30351" y="3744000"/>
            <a:ext cx="6835799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(int i = 1; i &lt;= 12; i += 1)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709053" y="2665278"/>
            <a:ext cx="2940695" cy="938811"/>
          </a:xfrm>
          <a:prstGeom prst="wedgeRoundRectCallout">
            <a:avLst>
              <a:gd name="adj1" fmla="val -5140"/>
              <a:gd name="adj2" fmla="val 73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43606" y="2665278"/>
            <a:ext cx="2191890" cy="878660"/>
          </a:xfrm>
          <a:prstGeom prst="wedgeRoundRectCallout">
            <a:avLst>
              <a:gd name="adj1" fmla="val -37170"/>
              <a:gd name="adj2" fmla="val 849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61415" y="2665278"/>
            <a:ext cx="1981200" cy="878660"/>
          </a:xfrm>
          <a:prstGeom prst="wedgeRoundRectCallout">
            <a:avLst>
              <a:gd name="adj1" fmla="val -81076"/>
              <a:gd name="adj2" fmla="val 853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229" y="4355713"/>
            <a:ext cx="1947771" cy="878660"/>
          </a:xfrm>
          <a:custGeom>
            <a:avLst/>
            <a:gdLst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-475643 w 3200400"/>
              <a:gd name="connsiteY22" fmla="*/ 10131 h 878660"/>
              <a:gd name="connsiteX23" fmla="*/ 0 w 3200400"/>
              <a:gd name="connsiteY23" fmla="*/ 146443 h 878660"/>
              <a:gd name="connsiteX24" fmla="*/ 0 w 3200400"/>
              <a:gd name="connsiteY24" fmla="*/ 146446 h 878660"/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0 w 3200400"/>
              <a:gd name="connsiteY22" fmla="*/ 146443 h 878660"/>
              <a:gd name="connsiteX23" fmla="*/ 0 w 3200400"/>
              <a:gd name="connsiteY23" fmla="*/ 146446 h 87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00400" h="878660">
                <a:moveTo>
                  <a:pt x="0" y="146446"/>
                </a:moveTo>
                <a:cubicBezTo>
                  <a:pt x="0" y="107606"/>
                  <a:pt x="15429" y="70357"/>
                  <a:pt x="42893" y="42893"/>
                </a:cubicBezTo>
                <a:cubicBezTo>
                  <a:pt x="70357" y="15429"/>
                  <a:pt x="107606" y="0"/>
                  <a:pt x="146446" y="0"/>
                </a:cubicBezTo>
                <a:lnTo>
                  <a:pt x="533400" y="0"/>
                </a:lnTo>
                <a:lnTo>
                  <a:pt x="533400" y="0"/>
                </a:lnTo>
                <a:lnTo>
                  <a:pt x="1333500" y="0"/>
                </a:lnTo>
                <a:lnTo>
                  <a:pt x="3053954" y="0"/>
                </a:lnTo>
                <a:cubicBezTo>
                  <a:pt x="3092794" y="0"/>
                  <a:pt x="3130043" y="15429"/>
                  <a:pt x="3157507" y="42893"/>
                </a:cubicBezTo>
                <a:cubicBezTo>
                  <a:pt x="3184971" y="70357"/>
                  <a:pt x="3200400" y="107606"/>
                  <a:pt x="3200400" y="146446"/>
                </a:cubicBezTo>
                <a:lnTo>
                  <a:pt x="3200400" y="146443"/>
                </a:lnTo>
                <a:lnTo>
                  <a:pt x="3200400" y="146443"/>
                </a:lnTo>
                <a:lnTo>
                  <a:pt x="3200400" y="366108"/>
                </a:lnTo>
                <a:lnTo>
                  <a:pt x="3200400" y="732214"/>
                </a:lnTo>
                <a:cubicBezTo>
                  <a:pt x="3200400" y="771054"/>
                  <a:pt x="3184971" y="808303"/>
                  <a:pt x="3157507" y="835767"/>
                </a:cubicBezTo>
                <a:cubicBezTo>
                  <a:pt x="3130043" y="863231"/>
                  <a:pt x="3092794" y="878660"/>
                  <a:pt x="3053954" y="878660"/>
                </a:cubicBezTo>
                <a:lnTo>
                  <a:pt x="1333500" y="878660"/>
                </a:lnTo>
                <a:lnTo>
                  <a:pt x="533400" y="878660"/>
                </a:lnTo>
                <a:lnTo>
                  <a:pt x="533400" y="878660"/>
                </a:lnTo>
                <a:lnTo>
                  <a:pt x="146446" y="878660"/>
                </a:lnTo>
                <a:cubicBezTo>
                  <a:pt x="107606" y="878660"/>
                  <a:pt x="70357" y="863231"/>
                  <a:pt x="42893" y="835767"/>
                </a:cubicBezTo>
                <a:cubicBezTo>
                  <a:pt x="15429" y="808303"/>
                  <a:pt x="0" y="771054"/>
                  <a:pt x="0" y="732214"/>
                </a:cubicBezTo>
                <a:lnTo>
                  <a:pt x="0" y="366108"/>
                </a:lnTo>
                <a:lnTo>
                  <a:pt x="0" y="146443"/>
                </a:lnTo>
                <a:lnTo>
                  <a:pt x="0" y="14644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181" y="5131628"/>
            <a:ext cx="5168434" cy="834960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041480 w 5168434"/>
              <a:gd name="connsiteY4" fmla="*/ -363558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153514 w 5168434"/>
              <a:gd name="connsiteY4" fmla="*/ 0 h 834960"/>
              <a:gd name="connsiteX5" fmla="*/ 5029271 w 5168434"/>
              <a:gd name="connsiteY5" fmla="*/ 0 h 834960"/>
              <a:gd name="connsiteX6" fmla="*/ 5127674 w 5168434"/>
              <a:gd name="connsiteY6" fmla="*/ 40760 h 834960"/>
              <a:gd name="connsiteX7" fmla="*/ 5168434 w 5168434"/>
              <a:gd name="connsiteY7" fmla="*/ 139163 h 834960"/>
              <a:gd name="connsiteX8" fmla="*/ 5168434 w 5168434"/>
              <a:gd name="connsiteY8" fmla="*/ 139160 h 834960"/>
              <a:gd name="connsiteX9" fmla="*/ 5168434 w 5168434"/>
              <a:gd name="connsiteY9" fmla="*/ 139160 h 834960"/>
              <a:gd name="connsiteX10" fmla="*/ 5168434 w 5168434"/>
              <a:gd name="connsiteY10" fmla="*/ 347900 h 834960"/>
              <a:gd name="connsiteX11" fmla="*/ 5168434 w 5168434"/>
              <a:gd name="connsiteY11" fmla="*/ 695797 h 834960"/>
              <a:gd name="connsiteX12" fmla="*/ 5127674 w 5168434"/>
              <a:gd name="connsiteY12" fmla="*/ 794200 h 834960"/>
              <a:gd name="connsiteX13" fmla="*/ 5029271 w 5168434"/>
              <a:gd name="connsiteY13" fmla="*/ 834960 h 834960"/>
              <a:gd name="connsiteX14" fmla="*/ 2153514 w 5168434"/>
              <a:gd name="connsiteY14" fmla="*/ 834960 h 834960"/>
              <a:gd name="connsiteX15" fmla="*/ 861406 w 5168434"/>
              <a:gd name="connsiteY15" fmla="*/ 834960 h 834960"/>
              <a:gd name="connsiteX16" fmla="*/ 861406 w 5168434"/>
              <a:gd name="connsiteY16" fmla="*/ 834960 h 834960"/>
              <a:gd name="connsiteX17" fmla="*/ 139163 w 5168434"/>
              <a:gd name="connsiteY17" fmla="*/ 834960 h 834960"/>
              <a:gd name="connsiteX18" fmla="*/ 40760 w 5168434"/>
              <a:gd name="connsiteY18" fmla="*/ 794200 h 834960"/>
              <a:gd name="connsiteX19" fmla="*/ 0 w 5168434"/>
              <a:gd name="connsiteY19" fmla="*/ 695797 h 834960"/>
              <a:gd name="connsiteX20" fmla="*/ 0 w 5168434"/>
              <a:gd name="connsiteY20" fmla="*/ 347900 h 834960"/>
              <a:gd name="connsiteX21" fmla="*/ 0 w 5168434"/>
              <a:gd name="connsiteY21" fmla="*/ 13916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087550" y="4362167"/>
            <a:ext cx="3962401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AF8DCA0-44F2-4AFC-A113-784BABDFB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481750" y="3816067"/>
            <a:ext cx="1333500" cy="488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в диапазона </a:t>
            </a:r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00	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</a:t>
            </a:r>
            <a:r>
              <a:rPr lang="en-US" dirty="0"/>
              <a:t> </a:t>
            </a:r>
            <a:r>
              <a:rPr lang="bg-BG" dirty="0"/>
              <a:t>от 1 до </a:t>
            </a:r>
            <a:r>
              <a:rPr lang="en-US" dirty="0"/>
              <a:t>100</a:t>
            </a:r>
            <a:r>
              <a:rPr lang="bg-BG"/>
              <a:t> - условие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387992" y="4905736"/>
            <a:ext cx="2667892" cy="6832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(няма вход)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4328041" y="5039622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286000" y="4894349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2, 3, …, 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+mj-lt"/>
              </a:rPr>
              <a:t>Работа с по-сложни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  <a:endParaRPr lang="bg-BG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</a:rPr>
              <a:t>Техники за използване на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69721" y="2214000"/>
            <a:ext cx="7652557" cy="182293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(int i = 1;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100;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</a:t>
            </a:r>
            <a:r>
              <a:rPr lang="en-US" dirty="0"/>
              <a:t> </a:t>
            </a:r>
            <a:r>
              <a:rPr lang="bg-BG" dirty="0"/>
              <a:t>от 1 до </a:t>
            </a:r>
            <a:r>
              <a:rPr lang="en-US" dirty="0"/>
              <a:t>100</a:t>
            </a:r>
            <a:r>
              <a:rPr lang="bg-BG" dirty="0"/>
              <a:t> - решение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BE5A-7291-4C21-B56E-8FB7C1CAEA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dirty="0"/>
              <a:t>For-</a:t>
            </a:r>
            <a:r>
              <a:rPr lang="bg-BG" dirty="0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C392C9-0C60-4FA5-B3E1-E5A28B8CB4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8411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/>
              <a:t> </a:t>
            </a:r>
            <a:r>
              <a:rPr lang="bg-BG" sz="4000" dirty="0"/>
              <a:t>в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- 1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764962-5E73-446A-A8BF-10D8ACFD889B}"/>
              </a:ext>
            </a:extLst>
          </p:cNvPr>
          <p:cNvGrpSpPr/>
          <p:nvPr/>
        </p:nvGrpSpPr>
        <p:grpSpPr>
          <a:xfrm>
            <a:off x="1600563" y="4914000"/>
            <a:ext cx="8425558" cy="652460"/>
            <a:chOff x="1676401" y="5409000"/>
            <a:chExt cx="8425558" cy="652460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676401" y="5420387"/>
              <a:ext cx="1709041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100</a:t>
              </a:r>
              <a:endParaRPr lang="en-US" sz="32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Стрелка надясно 4"/>
            <p:cNvSpPr/>
            <p:nvPr/>
          </p:nvSpPr>
          <p:spPr>
            <a:xfrm>
              <a:off x="3657600" y="5554273"/>
              <a:ext cx="685800" cy="4154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15559" y="5409000"/>
              <a:ext cx="5486400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100, 99, 98, …, 3, 2, 1</a:t>
              </a:r>
              <a:endParaRPr lang="en-US" sz="32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583DD9-AC22-4383-8E09-5B413564C7A3}"/>
              </a:ext>
            </a:extLst>
          </p:cNvPr>
          <p:cNvGrpSpPr/>
          <p:nvPr/>
        </p:nvGrpSpPr>
        <p:grpSpPr>
          <a:xfrm>
            <a:off x="1600563" y="5904000"/>
            <a:ext cx="8425558" cy="652460"/>
            <a:chOff x="1676401" y="5409000"/>
            <a:chExt cx="8425558" cy="652460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41E526D-A1CE-4D07-8420-2AF923234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1" y="5420387"/>
              <a:ext cx="1709041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6" name="Стрелка надясно 4">
              <a:extLst>
                <a:ext uri="{FF2B5EF4-FFF2-40B4-BE49-F238E27FC236}">
                  <a16:creationId xmlns:a16="http://schemas.microsoft.com/office/drawing/2014/main" id="{69CBC601-04EC-49A7-9F4F-29462B238826}"/>
                </a:ext>
              </a:extLst>
            </p:cNvPr>
            <p:cNvSpPr/>
            <p:nvPr/>
          </p:nvSpPr>
          <p:spPr>
            <a:xfrm>
              <a:off x="3657600" y="5554273"/>
              <a:ext cx="685800" cy="4154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63E94EC1-37C6-4773-B3DC-C34B49C18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559" y="5409000"/>
              <a:ext cx="5486400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8, 7, 6, 5</a:t>
              </a: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2, 1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Групиране 22"/>
          <p:cNvGrpSpPr/>
          <p:nvPr/>
        </p:nvGrpSpPr>
        <p:grpSpPr>
          <a:xfrm>
            <a:off x="41554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99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94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80"/>
          <p:cNvGrpSpPr/>
          <p:nvPr/>
        </p:nvGrpSpPr>
        <p:grpSpPr>
          <a:xfrm>
            <a:off x="41554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60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16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39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24"/>
          <p:cNvGrpSpPr/>
          <p:nvPr/>
        </p:nvGrpSpPr>
        <p:grpSpPr>
          <a:xfrm>
            <a:off x="41554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6" name="Групиране 85"/>
          <p:cNvGrpSpPr/>
          <p:nvPr/>
        </p:nvGrpSpPr>
        <p:grpSpPr>
          <a:xfrm>
            <a:off x="42305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50886" y="2211788"/>
            <a:ext cx="10302914" cy="30469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1538" y="3489000"/>
            <a:ext cx="1494462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3489000"/>
            <a:ext cx="762000" cy="48547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33467" y="3489001"/>
            <a:ext cx="3903270" cy="576003"/>
          </a:xfrm>
          <a:prstGeom prst="wedgeRoundRectCallout">
            <a:avLst>
              <a:gd name="adj1" fmla="val -65358"/>
              <a:gd name="adj2" fmla="val 459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77000" y="4422868"/>
            <a:ext cx="4608758" cy="672349"/>
          </a:xfrm>
          <a:prstGeom prst="wedgeRoundRectCallout">
            <a:avLst>
              <a:gd name="adj1" fmla="val -54333"/>
              <a:gd name="adj2" fmla="val -1055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</p:spTree>
    <p:extLst>
      <p:ext uri="{BB962C8B-B14F-4D97-AF65-F5344CB8AC3E}">
        <p14:creationId xmlns:p14="http://schemas.microsoft.com/office/powerpoint/2010/main" val="29442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dirty="0"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dirty="0"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bg-BG" dirty="0"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dirty="0">
                <a:cs typeface="Calibri" panose="020F0502020204030204" pitchFamily="34" charset="0"/>
              </a:rPr>
              <a:t>Примерен вход и изход: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63094" y="2960923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C22162-044D-4429-85FD-FA51E030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3" name="Групиране 59"/>
          <p:cNvGrpSpPr/>
          <p:nvPr/>
        </p:nvGrpSpPr>
        <p:grpSpPr>
          <a:xfrm>
            <a:off x="41554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99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94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65"/>
          <p:cNvGrpSpPr/>
          <p:nvPr/>
        </p:nvGrpSpPr>
        <p:grpSpPr>
          <a:xfrm>
            <a:off x="41554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60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16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39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71"/>
          <p:cNvGrpSpPr/>
          <p:nvPr/>
        </p:nvGrpSpPr>
        <p:grpSpPr>
          <a:xfrm>
            <a:off x="41554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6" name="Групиране 74"/>
          <p:cNvGrpSpPr/>
          <p:nvPr/>
        </p:nvGrpSpPr>
        <p:grpSpPr>
          <a:xfrm>
            <a:off x="42305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72493" y="1983145"/>
            <a:ext cx="10294614" cy="30469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60359"/>
            <a:ext cx="1676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26000" y="3935767"/>
            <a:ext cx="2819400" cy="911520"/>
          </a:xfrm>
          <a:custGeom>
            <a:avLst/>
            <a:gdLst>
              <a:gd name="connsiteX0" fmla="*/ 0 w 2819400"/>
              <a:gd name="connsiteY0" fmla="*/ 151923 h 911520"/>
              <a:gd name="connsiteX1" fmla="*/ 44497 w 2819400"/>
              <a:gd name="connsiteY1" fmla="*/ 44497 h 911520"/>
              <a:gd name="connsiteX2" fmla="*/ 151923 w 2819400"/>
              <a:gd name="connsiteY2" fmla="*/ 0 h 911520"/>
              <a:gd name="connsiteX3" fmla="*/ 469900 w 2819400"/>
              <a:gd name="connsiteY3" fmla="*/ 0 h 911520"/>
              <a:gd name="connsiteX4" fmla="*/ 572959 w 2819400"/>
              <a:gd name="connsiteY4" fmla="*/ -151723 h 911520"/>
              <a:gd name="connsiteX5" fmla="*/ 1174750 w 2819400"/>
              <a:gd name="connsiteY5" fmla="*/ 0 h 911520"/>
              <a:gd name="connsiteX6" fmla="*/ 2667477 w 2819400"/>
              <a:gd name="connsiteY6" fmla="*/ 0 h 911520"/>
              <a:gd name="connsiteX7" fmla="*/ 2774903 w 2819400"/>
              <a:gd name="connsiteY7" fmla="*/ 44497 h 911520"/>
              <a:gd name="connsiteX8" fmla="*/ 2819400 w 2819400"/>
              <a:gd name="connsiteY8" fmla="*/ 151923 h 911520"/>
              <a:gd name="connsiteX9" fmla="*/ 2819400 w 2819400"/>
              <a:gd name="connsiteY9" fmla="*/ 151920 h 911520"/>
              <a:gd name="connsiteX10" fmla="*/ 2819400 w 2819400"/>
              <a:gd name="connsiteY10" fmla="*/ 151920 h 911520"/>
              <a:gd name="connsiteX11" fmla="*/ 2819400 w 2819400"/>
              <a:gd name="connsiteY11" fmla="*/ 379800 h 911520"/>
              <a:gd name="connsiteX12" fmla="*/ 2819400 w 2819400"/>
              <a:gd name="connsiteY12" fmla="*/ 759597 h 911520"/>
              <a:gd name="connsiteX13" fmla="*/ 2774903 w 2819400"/>
              <a:gd name="connsiteY13" fmla="*/ 867023 h 911520"/>
              <a:gd name="connsiteX14" fmla="*/ 2667477 w 2819400"/>
              <a:gd name="connsiteY14" fmla="*/ 911520 h 911520"/>
              <a:gd name="connsiteX15" fmla="*/ 1174750 w 2819400"/>
              <a:gd name="connsiteY15" fmla="*/ 911520 h 911520"/>
              <a:gd name="connsiteX16" fmla="*/ 469900 w 2819400"/>
              <a:gd name="connsiteY16" fmla="*/ 911520 h 911520"/>
              <a:gd name="connsiteX17" fmla="*/ 469900 w 2819400"/>
              <a:gd name="connsiteY17" fmla="*/ 911520 h 911520"/>
              <a:gd name="connsiteX18" fmla="*/ 151923 w 2819400"/>
              <a:gd name="connsiteY18" fmla="*/ 911520 h 911520"/>
              <a:gd name="connsiteX19" fmla="*/ 44497 w 2819400"/>
              <a:gd name="connsiteY19" fmla="*/ 867023 h 911520"/>
              <a:gd name="connsiteX20" fmla="*/ 0 w 2819400"/>
              <a:gd name="connsiteY20" fmla="*/ 759597 h 911520"/>
              <a:gd name="connsiteX21" fmla="*/ 0 w 2819400"/>
              <a:gd name="connsiteY21" fmla="*/ 379800 h 911520"/>
              <a:gd name="connsiteX22" fmla="*/ 0 w 2819400"/>
              <a:gd name="connsiteY22" fmla="*/ 151920 h 911520"/>
              <a:gd name="connsiteX23" fmla="*/ 0 w 2819400"/>
              <a:gd name="connsiteY23" fmla="*/ 151920 h 911520"/>
              <a:gd name="connsiteX24" fmla="*/ 0 w 2819400"/>
              <a:gd name="connsiteY24" fmla="*/ 151923 h 911520"/>
              <a:gd name="connsiteX0" fmla="*/ 0 w 2819400"/>
              <a:gd name="connsiteY0" fmla="*/ 151923 h 911520"/>
              <a:gd name="connsiteX1" fmla="*/ 44497 w 2819400"/>
              <a:gd name="connsiteY1" fmla="*/ 44497 h 911520"/>
              <a:gd name="connsiteX2" fmla="*/ 151923 w 2819400"/>
              <a:gd name="connsiteY2" fmla="*/ 0 h 911520"/>
              <a:gd name="connsiteX3" fmla="*/ 469900 w 2819400"/>
              <a:gd name="connsiteY3" fmla="*/ 0 h 911520"/>
              <a:gd name="connsiteX4" fmla="*/ 1174750 w 2819400"/>
              <a:gd name="connsiteY4" fmla="*/ 0 h 911520"/>
              <a:gd name="connsiteX5" fmla="*/ 2667477 w 2819400"/>
              <a:gd name="connsiteY5" fmla="*/ 0 h 911520"/>
              <a:gd name="connsiteX6" fmla="*/ 2774903 w 2819400"/>
              <a:gd name="connsiteY6" fmla="*/ 44497 h 911520"/>
              <a:gd name="connsiteX7" fmla="*/ 2819400 w 2819400"/>
              <a:gd name="connsiteY7" fmla="*/ 151923 h 911520"/>
              <a:gd name="connsiteX8" fmla="*/ 2819400 w 2819400"/>
              <a:gd name="connsiteY8" fmla="*/ 151920 h 911520"/>
              <a:gd name="connsiteX9" fmla="*/ 2819400 w 2819400"/>
              <a:gd name="connsiteY9" fmla="*/ 151920 h 911520"/>
              <a:gd name="connsiteX10" fmla="*/ 2819400 w 2819400"/>
              <a:gd name="connsiteY10" fmla="*/ 379800 h 911520"/>
              <a:gd name="connsiteX11" fmla="*/ 2819400 w 2819400"/>
              <a:gd name="connsiteY11" fmla="*/ 759597 h 911520"/>
              <a:gd name="connsiteX12" fmla="*/ 2774903 w 2819400"/>
              <a:gd name="connsiteY12" fmla="*/ 867023 h 911520"/>
              <a:gd name="connsiteX13" fmla="*/ 2667477 w 2819400"/>
              <a:gd name="connsiteY13" fmla="*/ 911520 h 911520"/>
              <a:gd name="connsiteX14" fmla="*/ 1174750 w 2819400"/>
              <a:gd name="connsiteY14" fmla="*/ 911520 h 911520"/>
              <a:gd name="connsiteX15" fmla="*/ 469900 w 2819400"/>
              <a:gd name="connsiteY15" fmla="*/ 911520 h 911520"/>
              <a:gd name="connsiteX16" fmla="*/ 469900 w 2819400"/>
              <a:gd name="connsiteY16" fmla="*/ 911520 h 911520"/>
              <a:gd name="connsiteX17" fmla="*/ 151923 w 2819400"/>
              <a:gd name="connsiteY17" fmla="*/ 911520 h 911520"/>
              <a:gd name="connsiteX18" fmla="*/ 44497 w 2819400"/>
              <a:gd name="connsiteY18" fmla="*/ 867023 h 911520"/>
              <a:gd name="connsiteX19" fmla="*/ 0 w 2819400"/>
              <a:gd name="connsiteY19" fmla="*/ 759597 h 911520"/>
              <a:gd name="connsiteX20" fmla="*/ 0 w 2819400"/>
              <a:gd name="connsiteY20" fmla="*/ 379800 h 911520"/>
              <a:gd name="connsiteX21" fmla="*/ 0 w 2819400"/>
              <a:gd name="connsiteY21" fmla="*/ 151920 h 911520"/>
              <a:gd name="connsiteX22" fmla="*/ 0 w 2819400"/>
              <a:gd name="connsiteY22" fmla="*/ 151920 h 911520"/>
              <a:gd name="connsiteX23" fmla="*/ 0 w 2819400"/>
              <a:gd name="connsiteY23" fmla="*/ 151923 h 91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19400" h="911520">
                <a:moveTo>
                  <a:pt x="0" y="151923"/>
                </a:moveTo>
                <a:cubicBezTo>
                  <a:pt x="0" y="111630"/>
                  <a:pt x="16006" y="72988"/>
                  <a:pt x="44497" y="44497"/>
                </a:cubicBezTo>
                <a:cubicBezTo>
                  <a:pt x="72988" y="16006"/>
                  <a:pt x="111630" y="0"/>
                  <a:pt x="151923" y="0"/>
                </a:cubicBezTo>
                <a:lnTo>
                  <a:pt x="469900" y="0"/>
                </a:lnTo>
                <a:lnTo>
                  <a:pt x="1174750" y="0"/>
                </a:lnTo>
                <a:lnTo>
                  <a:pt x="2667477" y="0"/>
                </a:lnTo>
                <a:cubicBezTo>
                  <a:pt x="2707770" y="0"/>
                  <a:pt x="2746412" y="16006"/>
                  <a:pt x="2774903" y="44497"/>
                </a:cubicBezTo>
                <a:cubicBezTo>
                  <a:pt x="2803394" y="72988"/>
                  <a:pt x="2819400" y="111630"/>
                  <a:pt x="2819400" y="151923"/>
                </a:cubicBezTo>
                <a:lnTo>
                  <a:pt x="2819400" y="151920"/>
                </a:lnTo>
                <a:lnTo>
                  <a:pt x="2819400" y="151920"/>
                </a:lnTo>
                <a:lnTo>
                  <a:pt x="2819400" y="379800"/>
                </a:lnTo>
                <a:lnTo>
                  <a:pt x="2819400" y="759597"/>
                </a:lnTo>
                <a:cubicBezTo>
                  <a:pt x="2819400" y="799890"/>
                  <a:pt x="2803394" y="838532"/>
                  <a:pt x="2774903" y="867023"/>
                </a:cubicBezTo>
                <a:cubicBezTo>
                  <a:pt x="2746412" y="895514"/>
                  <a:pt x="2707770" y="911520"/>
                  <a:pt x="2667477" y="911520"/>
                </a:cubicBezTo>
                <a:lnTo>
                  <a:pt x="1174750" y="911520"/>
                </a:lnTo>
                <a:lnTo>
                  <a:pt x="469900" y="911520"/>
                </a:lnTo>
                <a:lnTo>
                  <a:pt x="469900" y="911520"/>
                </a:lnTo>
                <a:lnTo>
                  <a:pt x="151923" y="911520"/>
                </a:lnTo>
                <a:cubicBezTo>
                  <a:pt x="111630" y="911520"/>
                  <a:pt x="72988" y="895514"/>
                  <a:pt x="44497" y="867023"/>
                </a:cubicBezTo>
                <a:cubicBezTo>
                  <a:pt x="16006" y="838532"/>
                  <a:pt x="0" y="799890"/>
                  <a:pt x="0" y="759597"/>
                </a:cubicBezTo>
                <a:lnTo>
                  <a:pt x="0" y="379800"/>
                </a:lnTo>
                <a:lnTo>
                  <a:pt x="0" y="151920"/>
                </a:lnTo>
                <a:lnTo>
                  <a:pt x="0" y="151920"/>
                </a:lnTo>
                <a:lnTo>
                  <a:pt x="0" y="15192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4FBD919-BA75-434A-BA3A-77D9ABA3F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E77F-B5A5-4577-A69E-E13FD4B317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150" y="4321258"/>
            <a:ext cx="72736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"SoftUni";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text.charAt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8271" y="2112413"/>
            <a:ext cx="723602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"SoftUni";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text.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dirty="0">
                <a:latin typeface="Consolas" panose="020B0609020204030204" pitchFamily="49" charset="0"/>
              </a:rPr>
              <a:t>(); 	 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B2C33A-32AD-434C-B817-BE4D29361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8105607" y="256420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8320800" y="4743076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5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255-9FFA-441B-9D6A-C1AD5F72D55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33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softuni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21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82848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03" y="4014000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409686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58460E4-1D5E-47E7-AFE8-FB987566E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455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624" y="2951500"/>
            <a:ext cx="9715594" cy="189055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for (int </a:t>
            </a:r>
            <a:r>
              <a:rPr lang="en-GB" sz="3200" dirty="0" err="1"/>
              <a:t>i</a:t>
            </a:r>
            <a:r>
              <a:rPr lang="en-GB" sz="3200" dirty="0"/>
              <a:t> = 0; </a:t>
            </a:r>
            <a:r>
              <a:rPr lang="en-GB" sz="3200" dirty="0" err="1"/>
              <a:t>i</a:t>
            </a:r>
            <a:r>
              <a:rPr lang="en-GB" sz="3200" dirty="0"/>
              <a:t> &lt; input.length(); </a:t>
            </a:r>
            <a:r>
              <a:rPr lang="en-GB" sz="3200" dirty="0" err="1"/>
              <a:t>i</a:t>
            </a:r>
            <a:r>
              <a:rPr lang="en-GB" sz="3200" dirty="0"/>
              <a:t>++) {</a:t>
            </a:r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     char letter = input.charAt(</a:t>
            </a:r>
            <a:r>
              <a:rPr lang="en-GB" sz="3200" dirty="0" err="1"/>
              <a:t>i</a:t>
            </a:r>
            <a:r>
              <a:rPr lang="en-GB" sz="3200" dirty="0"/>
              <a:t>);</a:t>
            </a:r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     System.out.println(letter);</a:t>
            </a:r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955" y="1899000"/>
            <a:ext cx="3559619" cy="879952"/>
          </a:xfrm>
          <a:prstGeom prst="wedgeRoundRectCallout">
            <a:avLst>
              <a:gd name="adj1" fmla="val -33241"/>
              <a:gd name="adj2" fmla="val 703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764" y="4216014"/>
            <a:ext cx="3595800" cy="792850"/>
          </a:xfrm>
          <a:prstGeom prst="wedgeRoundRectCallout">
            <a:avLst>
              <a:gd name="adj1" fmla="val -37861"/>
              <a:gd name="adj2" fmla="val -737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7B4C0D-F6BE-4715-A7F8-F91E1F10F4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sz="3000" dirty="0"/>
          </a:p>
          <a:p>
            <a:pPr marL="609219" lvl="1" indent="0">
              <a:buNone/>
            </a:pPr>
            <a:endParaRPr lang="bg-BG" sz="3000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91164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D5DE0D79-CC41-45A9-8BE3-EBA2BCDDB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56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64475" y="1432751"/>
            <a:ext cx="7263050" cy="45612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Scanner scanner = new Scanner(System.in);</a:t>
            </a:r>
            <a:endParaRPr lang="bg-BG" sz="24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String input = scanner.nextLine();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</a:rPr>
              <a:t> (int i = 0; i &lt; input.length();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switch (input.charAt(i))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Add cases for other vowels.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System.out.println("Vowels sum = " + 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785F51-12B0-41DA-9CFB-66A1BF348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69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7864-6D56-4958-AF80-71C4ED977D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076700"/>
            <a:ext cx="12191999" cy="1562100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6391C8-B019-4788-AE04-16830AE6CEE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2C0C5-2983-4B9D-A70F-B18C879D22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последователни пъти числа и ги сумира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8448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7568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25040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CFBFAAD-865F-4D5A-BAEB-680775BA7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86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416100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4336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0726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70380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1490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7609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0179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416100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23603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859325" y="4038600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6402141" y="4038600"/>
            <a:ext cx="4516674" cy="2233244"/>
            <a:chOff x="1370012" y="4321112"/>
            <a:chExt cx="4516674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189" y="5002493"/>
              <a:ext cx="2873497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3910D1AD-EBF1-4C50-9DD2-32C694383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5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323175" y="981293"/>
            <a:ext cx="2" cy="3193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823351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6294294" y="2089389"/>
            <a:ext cx="0" cy="30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158479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59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8243377" y="2836420"/>
            <a:ext cx="2780206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08949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345043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419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45042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10946" y="5519032"/>
              <a:ext cx="1989128" cy="4907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6085262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260412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4001186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4061182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2230951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11000" y="-466746"/>
            <a:ext cx="8124226" cy="1767344"/>
            <a:chOff x="4266852" y="45856"/>
            <a:chExt cx="7027012" cy="18802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555166" cy="1880221"/>
              <a:chOff x="4192090" y="201817"/>
              <a:chExt cx="6930504" cy="21742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623294" y="1429473"/>
                <a:ext cx="2499300" cy="94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458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2204424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066161" y="5636523"/>
              <a:ext cx="16461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2230951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2204423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85854" y="2666428"/>
            <a:ext cx="1135544" cy="539736"/>
            <a:chOff x="7241056" y="2274338"/>
            <a:chExt cx="1135544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241056" y="3074090"/>
              <a:ext cx="1135544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535327" y="1232887"/>
            <a:ext cx="1662661" cy="944334"/>
            <a:chOff x="4615555" y="2164035"/>
            <a:chExt cx="1485906" cy="91760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760734" y="2164035"/>
              <a:ext cx="1195546" cy="9176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Read n</a:t>
              </a:r>
              <a:endParaRPr lang="bg-BG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i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505678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48E867B2-19C6-4B90-9B3E-3513DD91A8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9663" y="1434020"/>
            <a:ext cx="8452671" cy="45612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smallest = Integer.MAX_VALUE;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biggest = Integer.MIN_VALUE;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>
              <a:lnSpc>
                <a:spcPct val="105000"/>
              </a:lnSpc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(int i = 0; i &lt; n;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System.out.printf("Max number: %d%n", biggest);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System.out.printf("Min number: %d", smallest);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0BEA690-85C5-4DBA-B215-FCFFC5A20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36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2509004"/>
            <a:ext cx="2941116" cy="4075946"/>
          </a:xfrm>
        </p:spPr>
        <p:txBody>
          <a:bodyPr/>
          <a:lstStyle/>
          <a:p>
            <a:r>
              <a:rPr lang="en-US" noProof="0"/>
              <a:t>int a = 5;</a:t>
            </a:r>
          </a:p>
          <a:p>
            <a:r>
              <a:rPr lang="en-US" noProof="0"/>
              <a:t>switch (a) {</a:t>
            </a:r>
          </a:p>
          <a:p>
            <a:r>
              <a:rPr lang="en-US" noProof="0"/>
              <a:t>  case 5:</a:t>
            </a:r>
          </a:p>
          <a:p>
            <a:r>
              <a:rPr lang="en-US" noProof="0"/>
              <a:t>  case 6:</a:t>
            </a:r>
          </a:p>
          <a:p>
            <a:r>
              <a:rPr lang="en-US" noProof="0"/>
              <a:t>    a = a + 1;</a:t>
            </a:r>
          </a:p>
          <a:p>
            <a:r>
              <a:rPr lang="en-US" noProof="0"/>
              <a:t>    break;</a:t>
            </a:r>
          </a:p>
          <a:p>
            <a:r>
              <a:rPr lang="en-US" noProof="0"/>
              <a:t>  default:</a:t>
            </a:r>
          </a:p>
          <a:p>
            <a:r>
              <a:rPr lang="en-US" noProof="0"/>
              <a:t>    a = a + 2;</a:t>
            </a:r>
          </a:p>
          <a:p>
            <a:r>
              <a:rPr lang="en-US" noProof="0"/>
              <a:t>    break;</a:t>
            </a:r>
          </a:p>
          <a:p>
            <a:r>
              <a:rPr lang="en-US" noProof="0"/>
              <a:t>}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1. Каква ще е стойността на променливата а след </a:t>
            </a:r>
            <a:br>
              <a:rPr lang="en-US"/>
            </a:br>
            <a:r>
              <a:rPr lang="en-US"/>
              <a:t>изпълнението на следната програма: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>
              <a:alpha val="8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C847401-A620-4E6E-841E-DF52794D3C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1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Прочита цяло число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</a:t>
            </a:r>
            <a:r>
              <a:rPr lang="bg-BG" sz="36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Проверява дали сумите на </a:t>
            </a:r>
            <a:r>
              <a:rPr lang="bg-BG" sz="3600" b="1" dirty="0">
                <a:solidFill>
                  <a:schemeClr val="bg1"/>
                </a:solidFill>
              </a:rPr>
              <a:t>левите</a:t>
            </a:r>
            <a:r>
              <a:rPr lang="bg-BG" sz="3600" b="1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десните</a:t>
            </a:r>
            <a:r>
              <a:rPr lang="bg-BG" sz="3600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При равенство извежда "</a:t>
            </a:r>
            <a:r>
              <a:rPr lang="en-US" sz="3600" b="1" dirty="0">
                <a:latin typeface="Consolas" panose="020B0609020204030204" pitchFamily="49" charset="0"/>
              </a:rPr>
              <a:t>Yes</a:t>
            </a:r>
            <a:r>
              <a:rPr lang="bg-BG" sz="3600" dirty="0"/>
              <a:t>"</a:t>
            </a:r>
            <a:r>
              <a:rPr lang="en-US" sz="3600" dirty="0"/>
              <a:t> </a:t>
            </a:r>
            <a:r>
              <a:rPr lang="bg-BG" sz="3600" dirty="0"/>
              <a:t>и сумата, в противен случай -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No</a:t>
            </a:r>
            <a:r>
              <a:rPr lang="en-US" sz="3600" dirty="0"/>
              <a:t>"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разликата</a:t>
            </a:r>
            <a:r>
              <a:rPr lang="en-US" sz="3600" dirty="0"/>
              <a:t> (</a:t>
            </a:r>
            <a:r>
              <a:rPr lang="bg-BG" sz="3600" dirty="0"/>
              <a:t>изчислена като положително число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D85C5F0-E821-4231-B45C-DA1116B70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71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2641" y="2679213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25793" y="3667293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88113" y="378074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959402" y="2719561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715208" y="3667294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8038891" y="378074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2063208" y="3220708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76086" y="4085542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14" y="2637741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122" y="4650126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7602B560-90B6-4CE3-BF14-6C7D2645F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0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66883" y="1371600"/>
            <a:ext cx="8658229" cy="472815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(int i = 1; i &lt;= n;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leftSum +=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(leftSum == rightSum)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System.out.println("Yes, sum = " + leftSum);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System.out.println("No, diff = " + diff);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8B26284-14B0-4EAC-9E5F-C5F0F291A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1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позиции е равна на сумата на числата на 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позиции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" и сумата; иначе печата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BA3880-304C-4E10-960D-FFD3E9033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7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860886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491175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859433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491174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3099182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491173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08E3ABE-AF19-44E0-9BE0-2321A3596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869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https://judge.softuni.bg/Contests/2393</a:t>
            </a:r>
            <a:endParaRPr lang="en-US" sz="24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83831" y="1539000"/>
            <a:ext cx="9824339" cy="44280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 % 2 == 0) evenSum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75D570-38BA-495C-954D-753BE63DA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04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186924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по индекс от текст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DE11B4B-17C8-4B3B-8168-4A145034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4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224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2608C4-612F-4934-9DD2-3DD661E4E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4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FBA6-4371-4643-B602-0400BC3829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0" y="1784350"/>
            <a:ext cx="7963966" cy="666750"/>
          </a:xfrm>
        </p:spPr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>
              <a:alpha val="8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46788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A64D60B-0FE5-41A6-A800-72C4917F8A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            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2584" y="1784350"/>
            <a:ext cx="7386116" cy="666750"/>
          </a:xfrm>
        </p:spPr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>
              <a:alpha val="8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4F633598-C204-4F5E-82FF-5C6DBF4606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2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0" y="1784350"/>
            <a:ext cx="7162800" cy="66675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chemeClr val="tx1">
              <a:alpha val="80000"/>
            </a:schemeClr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81419" y="5331465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3B4F39AE-448C-4256-9741-BF40386D9D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логическа</a:t>
            </a:r>
            <a:r>
              <a:rPr lang="en-US" dirty="0"/>
              <a:t>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500" y="2731254"/>
            <a:ext cx="6719366" cy="3300235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number = 101;</a:t>
            </a:r>
          </a:p>
          <a:p>
            <a:r>
              <a:rPr lang="en-US" dirty="0"/>
              <a:t>if (number &gt;= 1) {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("Larger than 1");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if (number &lt;= 101) {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("Less than 101");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("Equal to 101");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09221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926E17FA-3463-4C88-AE00-13DDAB2495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>
              <a:alpha val="8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73400" y="3271238"/>
            <a:ext cx="3657600" cy="1927074"/>
            <a:chOff x="521986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19869" y="537162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44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логическа</a:t>
            </a:r>
            <a:r>
              <a:rPr lang="en-US" dirty="0"/>
              <a:t>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500" y="2464554"/>
            <a:ext cx="6274865" cy="3053596"/>
          </a:xfrm>
        </p:spPr>
        <p:txBody>
          <a:bodyPr/>
          <a:lstStyle/>
          <a:p>
            <a:r>
              <a:rPr lang="en-US" dirty="0"/>
              <a:t>String role = "Administrator";</a:t>
            </a:r>
          </a:p>
          <a:p>
            <a:r>
              <a:rPr lang="en-US" dirty="0"/>
              <a:t>String password = "SoftUni";</a:t>
            </a:r>
          </a:p>
          <a:p>
            <a:r>
              <a:rPr lang="en-US" dirty="0"/>
              <a:t>if(</a:t>
            </a:r>
            <a:r>
              <a:rPr lang="en-US" dirty="0" err="1"/>
              <a:t>role.equals</a:t>
            </a:r>
            <a:r>
              <a:rPr lang="en-US" dirty="0"/>
              <a:t>("SoftUni")) {</a:t>
            </a:r>
          </a:p>
          <a:p>
            <a:r>
              <a:rPr lang="en-US" dirty="0"/>
              <a:t>  if(</a:t>
            </a:r>
            <a:r>
              <a:rPr lang="en-US" dirty="0" err="1"/>
              <a:t>password.equals</a:t>
            </a:r>
            <a:r>
              <a:rPr lang="en-US" dirty="0"/>
              <a:t>("SoftUni"))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("Welcome!");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1000" y="4263624"/>
            <a:ext cx="2891652" cy="1901866"/>
            <a:chOff x="5231076" y="4570824"/>
            <a:chExt cx="3375809" cy="2438818"/>
          </a:xfrm>
          <a:solidFill>
            <a:schemeClr val="tx1">
              <a:alpha val="8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31076" y="5280297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Welcome!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1FA658B-E8C4-4659-9DFF-F6A35EA023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4101</TotalTime>
  <Words>2923</Words>
  <Application>Microsoft Office PowerPoint</Application>
  <PresentationFormat>Widescreen</PresentationFormat>
  <Paragraphs>610</Paragraphs>
  <Slides>49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Числата от 1 до 100 - условие</vt:lpstr>
      <vt:lpstr>Числата от 1 до 100 - решение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79</cp:revision>
  <dcterms:created xsi:type="dcterms:W3CDTF">2018-05-23T13:08:44Z</dcterms:created>
  <dcterms:modified xsi:type="dcterms:W3CDTF">2021-09-29T15:17:23Z</dcterms:modified>
  <cp:category>computer programming;programming;C#;програмиране;кодиране</cp:category>
</cp:coreProperties>
</file>